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56" r:id="rId2"/>
    <p:sldId id="280" r:id="rId3"/>
    <p:sldId id="281" r:id="rId4"/>
    <p:sldId id="264" r:id="rId5"/>
    <p:sldId id="259" r:id="rId6"/>
    <p:sldId id="262" r:id="rId7"/>
    <p:sldId id="283" r:id="rId8"/>
    <p:sldId id="265" r:id="rId9"/>
    <p:sldId id="266" r:id="rId10"/>
    <p:sldId id="268" r:id="rId11"/>
    <p:sldId id="271" r:id="rId12"/>
    <p:sldId id="272" r:id="rId13"/>
    <p:sldId id="273" r:id="rId14"/>
    <p:sldId id="274" r:id="rId15"/>
    <p:sldId id="275" r:id="rId16"/>
    <p:sldId id="284" r:id="rId17"/>
    <p:sldId id="276" r:id="rId18"/>
    <p:sldId id="288" r:id="rId19"/>
    <p:sldId id="292"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8"/>
    <p:restoredTop sz="94066"/>
  </p:normalViewPr>
  <p:slideViewPr>
    <p:cSldViewPr snapToGrid="0" snapToObjects="1">
      <p:cViewPr varScale="1">
        <p:scale>
          <a:sx n="86" d="100"/>
          <a:sy n="86" d="100"/>
        </p:scale>
        <p:origin x="4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56767-787C-4681-86EF-E61811B7E6C0}"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F2D8786E-FB5C-4962-ACE6-40C80863A08D}">
      <dgm:prSet/>
      <dgm:spPr/>
      <dgm:t>
        <a:bodyPr/>
        <a:lstStyle/>
        <a:p>
          <a:r>
            <a:rPr lang="en-US" dirty="0"/>
            <a:t>RIKKE</a:t>
          </a:r>
        </a:p>
        <a:p>
          <a:r>
            <a:rPr lang="en-US" dirty="0"/>
            <a:t> TRAUMA, HEALTH, AND PLAY WITH THE FANTASTIC</a:t>
          </a:r>
        </a:p>
      </dgm:t>
    </dgm:pt>
    <dgm:pt modelId="{739385B2-1DD9-4733-9384-F87D75200722}" type="parTrans" cxnId="{010BFB79-229E-47C6-A90A-F8D3F3155B24}">
      <dgm:prSet/>
      <dgm:spPr/>
      <dgm:t>
        <a:bodyPr/>
        <a:lstStyle/>
        <a:p>
          <a:endParaRPr lang="en-US"/>
        </a:p>
      </dgm:t>
    </dgm:pt>
    <dgm:pt modelId="{F07407B8-A4E1-4552-98AE-BD0A5125BCF7}" type="sibTrans" cxnId="{010BFB79-229E-47C6-A90A-F8D3F3155B24}">
      <dgm:prSet/>
      <dgm:spPr/>
      <dgm:t>
        <a:bodyPr/>
        <a:lstStyle/>
        <a:p>
          <a:endParaRPr lang="en-US"/>
        </a:p>
      </dgm:t>
    </dgm:pt>
    <dgm:pt modelId="{5D9B9252-F40D-4AB6-B4E2-143D7BA45448}">
      <dgm:prSet/>
      <dgm:spPr/>
      <dgm:t>
        <a:bodyPr/>
        <a:lstStyle/>
        <a:p>
          <a:r>
            <a:rPr lang="en-US" dirty="0"/>
            <a:t>SARA</a:t>
          </a:r>
        </a:p>
        <a:p>
          <a:r>
            <a:rPr lang="en-US" dirty="0"/>
            <a:t> WHAT IS THE ROLE OF THE FANTASTIC IN CONTEMPORARY POPULAR CULTURE AND HOW DO HUMANS USE THE FANTASTIC TODAY</a:t>
          </a:r>
        </a:p>
      </dgm:t>
    </dgm:pt>
    <dgm:pt modelId="{062164DF-9D8C-4650-84E2-81C786D27713}" type="parTrans" cxnId="{26067539-0BC6-43B5-8EB9-F3EF27B40168}">
      <dgm:prSet/>
      <dgm:spPr/>
      <dgm:t>
        <a:bodyPr/>
        <a:lstStyle/>
        <a:p>
          <a:endParaRPr lang="en-US"/>
        </a:p>
      </dgm:t>
    </dgm:pt>
    <dgm:pt modelId="{5A1B8127-EDFF-47D5-A859-32187F19979A}" type="sibTrans" cxnId="{26067539-0BC6-43B5-8EB9-F3EF27B40168}">
      <dgm:prSet/>
      <dgm:spPr/>
      <dgm:t>
        <a:bodyPr/>
        <a:lstStyle/>
        <a:p>
          <a:endParaRPr lang="en-US"/>
        </a:p>
      </dgm:t>
    </dgm:pt>
    <dgm:pt modelId="{22084875-4F0B-44D1-9419-755057445C27}">
      <dgm:prSet/>
      <dgm:spPr/>
      <dgm:t>
        <a:bodyPr/>
        <a:lstStyle/>
        <a:p>
          <a:r>
            <a:rPr lang="en-US" dirty="0"/>
            <a:t>MATHIAS </a:t>
          </a:r>
        </a:p>
        <a:p>
          <a:r>
            <a:rPr lang="en-US" dirty="0"/>
            <a:t>COGNITIVE UNDERPINNINGS OF THE FANTASTIC AS EVOLUTIONARY AND ADAPTIVE USING COGNITIVE PSYCHOLOGY AND LOOKING THE BRAIN</a:t>
          </a:r>
        </a:p>
      </dgm:t>
    </dgm:pt>
    <dgm:pt modelId="{10819773-6966-44DC-8635-21D43EA7F91C}" type="parTrans" cxnId="{0D964E52-0730-4BE6-BEC5-A99205F22BAC}">
      <dgm:prSet/>
      <dgm:spPr/>
      <dgm:t>
        <a:bodyPr/>
        <a:lstStyle/>
        <a:p>
          <a:endParaRPr lang="en-US"/>
        </a:p>
      </dgm:t>
    </dgm:pt>
    <dgm:pt modelId="{A63BB162-7290-43F6-9715-08525493AADC}" type="sibTrans" cxnId="{0D964E52-0730-4BE6-BEC5-A99205F22BAC}">
      <dgm:prSet/>
      <dgm:spPr/>
      <dgm:t>
        <a:bodyPr/>
        <a:lstStyle/>
        <a:p>
          <a:endParaRPr lang="en-US"/>
        </a:p>
      </dgm:t>
    </dgm:pt>
    <dgm:pt modelId="{3906A274-9D91-4DBF-BC5E-3525A2C99F29}">
      <dgm:prSet/>
      <dgm:spPr/>
      <dgm:t>
        <a:bodyPr/>
        <a:lstStyle/>
        <a:p>
          <a:r>
            <a:rPr lang="en-US" dirty="0"/>
            <a:t>AMANDA</a:t>
          </a:r>
        </a:p>
        <a:p>
          <a:r>
            <a:rPr lang="en-US" dirty="0"/>
            <a:t> THE FANTASTIC AS A MULTI–VALENT MODE OF ENTERTAINMENT, LONG–LIVED BUT TYPIFIES ENTERTAINMENT IN THE 20</a:t>
          </a:r>
          <a:r>
            <a:rPr lang="en-US" baseline="30000" dirty="0"/>
            <a:t>TH</a:t>
          </a:r>
          <a:r>
            <a:rPr lang="en-US" dirty="0"/>
            <a:t> CENTURY – BROAD POPULARITY</a:t>
          </a:r>
        </a:p>
      </dgm:t>
    </dgm:pt>
    <dgm:pt modelId="{5D336763-7922-4A6D-BFD3-D520F87AA84C}" type="parTrans" cxnId="{4E9A6963-2970-4267-86DC-EC897C14D19B}">
      <dgm:prSet/>
      <dgm:spPr/>
      <dgm:t>
        <a:bodyPr/>
        <a:lstStyle/>
        <a:p>
          <a:endParaRPr lang="en-US"/>
        </a:p>
      </dgm:t>
    </dgm:pt>
    <dgm:pt modelId="{68544777-2530-459D-B0BC-5764C325474F}" type="sibTrans" cxnId="{4E9A6963-2970-4267-86DC-EC897C14D19B}">
      <dgm:prSet/>
      <dgm:spPr/>
      <dgm:t>
        <a:bodyPr/>
        <a:lstStyle/>
        <a:p>
          <a:endParaRPr lang="en-US"/>
        </a:p>
      </dgm:t>
    </dgm:pt>
    <dgm:pt modelId="{033C6D56-64EC-4AF3-9A3F-81938DF92D78}">
      <dgm:prSet/>
      <dgm:spPr/>
      <dgm:t>
        <a:bodyPr/>
        <a:lstStyle/>
        <a:p>
          <a:r>
            <a:rPr lang="en-US" dirty="0"/>
            <a:t>JAKOB </a:t>
          </a:r>
        </a:p>
        <a:p>
          <a:r>
            <a:rPr lang="en-US" dirty="0"/>
            <a:t>THE POETICS OF THE FANTASTIC – HOW  DO YOU CREATIVELY  DESIGN THE STORYWORLD OF THE FANTASTIC – AN ANALYTICAL/DESCRIPTIVE APPROACH – BUT ALSO HEALTH AND HEART SCIENCE</a:t>
          </a:r>
        </a:p>
      </dgm:t>
    </dgm:pt>
    <dgm:pt modelId="{9741615F-76BB-452E-86F3-D1F9F823EDFC}" type="parTrans" cxnId="{4CF58982-C326-4B53-A4D6-40F7DAC84D2E}">
      <dgm:prSet/>
      <dgm:spPr/>
      <dgm:t>
        <a:bodyPr/>
        <a:lstStyle/>
        <a:p>
          <a:endParaRPr lang="en-US"/>
        </a:p>
      </dgm:t>
    </dgm:pt>
    <dgm:pt modelId="{FDD226E8-DCE2-4E69-985B-2560B6A4A861}" type="sibTrans" cxnId="{4CF58982-C326-4B53-A4D6-40F7DAC84D2E}">
      <dgm:prSet/>
      <dgm:spPr/>
      <dgm:t>
        <a:bodyPr/>
        <a:lstStyle/>
        <a:p>
          <a:endParaRPr lang="en-US"/>
        </a:p>
      </dgm:t>
    </dgm:pt>
    <dgm:pt modelId="{ACFD7D1F-A6EE-43DC-824B-65AA3A241293}">
      <dgm:prSet/>
      <dgm:spPr/>
      <dgm:t>
        <a:bodyPr/>
        <a:lstStyle/>
        <a:p>
          <a:r>
            <a:rPr lang="en-US" dirty="0"/>
            <a:t>JESPER </a:t>
          </a:r>
        </a:p>
        <a:p>
          <a:r>
            <a:rPr lang="en-US" dirty="0"/>
            <a:t>TWO INTERESTS. 1) BETTER THAN US – TO WHAT EXTENT IS THE CHARACTER BETTER THAN US. 2) WHAT HAPPENS WHEN YOU IMPLEMENT STORIES IN GAME FORMS (USER STUDIES, INTERVIEW WITH DEVELOPERS)</a:t>
          </a:r>
        </a:p>
      </dgm:t>
    </dgm:pt>
    <dgm:pt modelId="{CA634194-91D1-4AFE-AA22-C9B2741AF276}" type="parTrans" cxnId="{30D4C076-AA0C-4840-82F6-D1DC223ECA06}">
      <dgm:prSet/>
      <dgm:spPr/>
      <dgm:t>
        <a:bodyPr/>
        <a:lstStyle/>
        <a:p>
          <a:endParaRPr lang="en-US"/>
        </a:p>
      </dgm:t>
    </dgm:pt>
    <dgm:pt modelId="{DD716503-CD22-48CC-907E-55893527289E}" type="sibTrans" cxnId="{30D4C076-AA0C-4840-82F6-D1DC223ECA06}">
      <dgm:prSet/>
      <dgm:spPr/>
      <dgm:t>
        <a:bodyPr/>
        <a:lstStyle/>
        <a:p>
          <a:endParaRPr lang="en-US"/>
        </a:p>
      </dgm:t>
    </dgm:pt>
    <dgm:pt modelId="{F5126FDB-0F72-4E51-9352-1B2CEDE4CE25}">
      <dgm:prSet/>
      <dgm:spPr/>
      <dgm:t>
        <a:bodyPr/>
        <a:lstStyle/>
        <a:p>
          <a:r>
            <a:rPr lang="en-US" dirty="0"/>
            <a:t>STEPHEN</a:t>
          </a:r>
        </a:p>
        <a:p>
          <a:r>
            <a:rPr lang="en-US" dirty="0"/>
            <a:t> WHY THE PARA–MEDIA SYSTEMS ARE ENCOURANGING THE FANTASTIC, A COGNITIVE STYLE APPROACH, FAN TOURISM, THE MENTAL PROCESSES OF HOW WE PUT TOGETHER STORYWORLDS</a:t>
          </a:r>
        </a:p>
      </dgm:t>
    </dgm:pt>
    <dgm:pt modelId="{FC4CBC4A-EA2C-4AFF-8171-CC3A8F1A8989}" type="parTrans" cxnId="{E06C1BC2-3169-4B81-93DC-AA6B1BDD0714}">
      <dgm:prSet/>
      <dgm:spPr/>
      <dgm:t>
        <a:bodyPr/>
        <a:lstStyle/>
        <a:p>
          <a:endParaRPr lang="en-US"/>
        </a:p>
      </dgm:t>
    </dgm:pt>
    <dgm:pt modelId="{A573BAA4-00A0-4721-BFEB-14776199D827}" type="sibTrans" cxnId="{E06C1BC2-3169-4B81-93DC-AA6B1BDD0714}">
      <dgm:prSet/>
      <dgm:spPr/>
      <dgm:t>
        <a:bodyPr/>
        <a:lstStyle/>
        <a:p>
          <a:endParaRPr lang="en-US"/>
        </a:p>
      </dgm:t>
    </dgm:pt>
    <dgm:pt modelId="{8248B540-4E95-4318-A173-C754765D8B0A}">
      <dgm:prSet/>
      <dgm:spPr/>
      <dgm:t>
        <a:bodyPr/>
        <a:lstStyle/>
        <a:p>
          <a:r>
            <a:rPr lang="en-US" dirty="0"/>
            <a:t>ANITA</a:t>
          </a:r>
        </a:p>
        <a:p>
          <a:r>
            <a:rPr lang="en-US" dirty="0"/>
            <a:t> THE FANTASTIC MODE AS AN EXPERIEMNTAL SPACE FOR THINGS LIKE TERRORISM, RACISM, ALTERITY, OTHERNESS</a:t>
          </a:r>
        </a:p>
      </dgm:t>
    </dgm:pt>
    <dgm:pt modelId="{4D18C6E8-A1F0-4FCF-9FA2-002DCFEC0B29}" type="parTrans" cxnId="{C6479F27-F120-43A8-A86B-6A89CA1FA870}">
      <dgm:prSet/>
      <dgm:spPr/>
      <dgm:t>
        <a:bodyPr/>
        <a:lstStyle/>
        <a:p>
          <a:endParaRPr lang="en-US"/>
        </a:p>
      </dgm:t>
    </dgm:pt>
    <dgm:pt modelId="{1B368FA6-099C-4C93-99D1-46E990366189}" type="sibTrans" cxnId="{C6479F27-F120-43A8-A86B-6A89CA1FA870}">
      <dgm:prSet/>
      <dgm:spPr/>
      <dgm:t>
        <a:bodyPr/>
        <a:lstStyle/>
        <a:p>
          <a:endParaRPr lang="en-US"/>
        </a:p>
      </dgm:t>
    </dgm:pt>
    <dgm:pt modelId="{9E09A867-54D6-4B5F-A0A0-0684EBC98F8E}">
      <dgm:prSet/>
      <dgm:spPr/>
      <dgm:t>
        <a:bodyPr/>
        <a:lstStyle/>
        <a:p>
          <a:r>
            <a:rPr lang="en-US" dirty="0"/>
            <a:t>CRISTINA</a:t>
          </a:r>
        </a:p>
        <a:p>
          <a:r>
            <a:rPr lang="en-US" dirty="0"/>
            <a:t> FILM, THE FANTASTIC, MIX OF GENRE, WHAT KINDS OF PEOPLE OR GROUPS ARE MAKING POSSIBLE TO BE INCLUDED, WHO CAN FIND USES, WHO CAN BE INCLUDED, THE COUNTER–CULTURE MOVEMENT, PRODUCING DIFFERENT IMAGES OF THE FANTASTIC (</a:t>
          </a:r>
          <a:r>
            <a:rPr lang="en-US" i="1" dirty="0"/>
            <a:t>GIRLS WITHOUT HANDS</a:t>
          </a:r>
          <a:r>
            <a:rPr lang="en-US" dirty="0"/>
            <a:t>, ANIMATION FILM)</a:t>
          </a:r>
        </a:p>
      </dgm:t>
    </dgm:pt>
    <dgm:pt modelId="{4C5A75B7-6E5C-4970-9B30-A3F6C876A699}" type="parTrans" cxnId="{784077BA-039F-4BFD-A4EC-68A5675C2DA5}">
      <dgm:prSet/>
      <dgm:spPr/>
      <dgm:t>
        <a:bodyPr/>
        <a:lstStyle/>
        <a:p>
          <a:endParaRPr lang="en-US"/>
        </a:p>
      </dgm:t>
    </dgm:pt>
    <dgm:pt modelId="{7945B521-6DEA-4A3C-AB77-29A1C92BAE56}" type="sibTrans" cxnId="{784077BA-039F-4BFD-A4EC-68A5675C2DA5}">
      <dgm:prSet/>
      <dgm:spPr/>
      <dgm:t>
        <a:bodyPr/>
        <a:lstStyle/>
        <a:p>
          <a:endParaRPr lang="en-US"/>
        </a:p>
      </dgm:t>
    </dgm:pt>
    <dgm:pt modelId="{05B319B5-E0FB-E14D-B46F-DC086818D3F5}" type="pres">
      <dgm:prSet presAssocID="{20B56767-787C-4681-86EF-E61811B7E6C0}" presName="diagram" presStyleCnt="0">
        <dgm:presLayoutVars>
          <dgm:dir/>
          <dgm:resizeHandles val="exact"/>
        </dgm:presLayoutVars>
      </dgm:prSet>
      <dgm:spPr/>
      <dgm:t>
        <a:bodyPr/>
        <a:lstStyle/>
        <a:p>
          <a:endParaRPr lang="en-US"/>
        </a:p>
      </dgm:t>
    </dgm:pt>
    <dgm:pt modelId="{AB913D54-1F01-9444-8083-10375F169216}" type="pres">
      <dgm:prSet presAssocID="{F2D8786E-FB5C-4962-ACE6-40C80863A08D}" presName="node" presStyleLbl="node1" presStyleIdx="0" presStyleCnt="9">
        <dgm:presLayoutVars>
          <dgm:bulletEnabled val="1"/>
        </dgm:presLayoutVars>
      </dgm:prSet>
      <dgm:spPr/>
      <dgm:t>
        <a:bodyPr/>
        <a:lstStyle/>
        <a:p>
          <a:endParaRPr lang="en-US"/>
        </a:p>
      </dgm:t>
    </dgm:pt>
    <dgm:pt modelId="{36379641-3A54-2847-88D6-68A615D3C866}" type="pres">
      <dgm:prSet presAssocID="{F07407B8-A4E1-4552-98AE-BD0A5125BCF7}" presName="sibTrans" presStyleCnt="0"/>
      <dgm:spPr/>
    </dgm:pt>
    <dgm:pt modelId="{113D4C6A-931F-2446-9543-430EA0E11171}" type="pres">
      <dgm:prSet presAssocID="{5D9B9252-F40D-4AB6-B4E2-143D7BA45448}" presName="node" presStyleLbl="node1" presStyleIdx="1" presStyleCnt="9">
        <dgm:presLayoutVars>
          <dgm:bulletEnabled val="1"/>
        </dgm:presLayoutVars>
      </dgm:prSet>
      <dgm:spPr/>
      <dgm:t>
        <a:bodyPr/>
        <a:lstStyle/>
        <a:p>
          <a:endParaRPr lang="en-US"/>
        </a:p>
      </dgm:t>
    </dgm:pt>
    <dgm:pt modelId="{C5BA8FF8-6F99-7D46-840B-4CD18095B3FE}" type="pres">
      <dgm:prSet presAssocID="{5A1B8127-EDFF-47D5-A859-32187F19979A}" presName="sibTrans" presStyleCnt="0"/>
      <dgm:spPr/>
    </dgm:pt>
    <dgm:pt modelId="{81579420-F005-3648-A9EE-B7CBE32DBADE}" type="pres">
      <dgm:prSet presAssocID="{22084875-4F0B-44D1-9419-755057445C27}" presName="node" presStyleLbl="node1" presStyleIdx="2" presStyleCnt="9">
        <dgm:presLayoutVars>
          <dgm:bulletEnabled val="1"/>
        </dgm:presLayoutVars>
      </dgm:prSet>
      <dgm:spPr/>
      <dgm:t>
        <a:bodyPr/>
        <a:lstStyle/>
        <a:p>
          <a:endParaRPr lang="en-US"/>
        </a:p>
      </dgm:t>
    </dgm:pt>
    <dgm:pt modelId="{25C099D1-15EE-0049-8406-031C20125748}" type="pres">
      <dgm:prSet presAssocID="{A63BB162-7290-43F6-9715-08525493AADC}" presName="sibTrans" presStyleCnt="0"/>
      <dgm:spPr/>
    </dgm:pt>
    <dgm:pt modelId="{447A7268-13E2-A942-B691-51CFD754F12E}" type="pres">
      <dgm:prSet presAssocID="{3906A274-9D91-4DBF-BC5E-3525A2C99F29}" presName="node" presStyleLbl="node1" presStyleIdx="3" presStyleCnt="9">
        <dgm:presLayoutVars>
          <dgm:bulletEnabled val="1"/>
        </dgm:presLayoutVars>
      </dgm:prSet>
      <dgm:spPr/>
      <dgm:t>
        <a:bodyPr/>
        <a:lstStyle/>
        <a:p>
          <a:endParaRPr lang="en-US"/>
        </a:p>
      </dgm:t>
    </dgm:pt>
    <dgm:pt modelId="{014AA9F6-B8BC-3040-B6BE-F056989E2BA3}" type="pres">
      <dgm:prSet presAssocID="{68544777-2530-459D-B0BC-5764C325474F}" presName="sibTrans" presStyleCnt="0"/>
      <dgm:spPr/>
    </dgm:pt>
    <dgm:pt modelId="{DA83C7BA-5A83-D344-87A4-411BDC16F172}" type="pres">
      <dgm:prSet presAssocID="{033C6D56-64EC-4AF3-9A3F-81938DF92D78}" presName="node" presStyleLbl="node1" presStyleIdx="4" presStyleCnt="9">
        <dgm:presLayoutVars>
          <dgm:bulletEnabled val="1"/>
        </dgm:presLayoutVars>
      </dgm:prSet>
      <dgm:spPr/>
      <dgm:t>
        <a:bodyPr/>
        <a:lstStyle/>
        <a:p>
          <a:endParaRPr lang="en-US"/>
        </a:p>
      </dgm:t>
    </dgm:pt>
    <dgm:pt modelId="{098D3B16-C332-AC46-B386-37FEC2713C54}" type="pres">
      <dgm:prSet presAssocID="{FDD226E8-DCE2-4E69-985B-2560B6A4A861}" presName="sibTrans" presStyleCnt="0"/>
      <dgm:spPr/>
    </dgm:pt>
    <dgm:pt modelId="{3C48A7A5-7ABD-8F4B-8EE6-64B802153F37}" type="pres">
      <dgm:prSet presAssocID="{ACFD7D1F-A6EE-43DC-824B-65AA3A241293}" presName="node" presStyleLbl="node1" presStyleIdx="5" presStyleCnt="9">
        <dgm:presLayoutVars>
          <dgm:bulletEnabled val="1"/>
        </dgm:presLayoutVars>
      </dgm:prSet>
      <dgm:spPr/>
      <dgm:t>
        <a:bodyPr/>
        <a:lstStyle/>
        <a:p>
          <a:endParaRPr lang="en-US"/>
        </a:p>
      </dgm:t>
    </dgm:pt>
    <dgm:pt modelId="{4A5F298A-1F0F-F642-AFCF-DBC4FA3B126C}" type="pres">
      <dgm:prSet presAssocID="{DD716503-CD22-48CC-907E-55893527289E}" presName="sibTrans" presStyleCnt="0"/>
      <dgm:spPr/>
    </dgm:pt>
    <dgm:pt modelId="{C5C7A9DF-F4B4-864E-86A1-8FD4EBF7D534}" type="pres">
      <dgm:prSet presAssocID="{F5126FDB-0F72-4E51-9352-1B2CEDE4CE25}" presName="node" presStyleLbl="node1" presStyleIdx="6" presStyleCnt="9">
        <dgm:presLayoutVars>
          <dgm:bulletEnabled val="1"/>
        </dgm:presLayoutVars>
      </dgm:prSet>
      <dgm:spPr/>
      <dgm:t>
        <a:bodyPr/>
        <a:lstStyle/>
        <a:p>
          <a:endParaRPr lang="en-US"/>
        </a:p>
      </dgm:t>
    </dgm:pt>
    <dgm:pt modelId="{F890494C-35C6-2446-B8D9-6FAEA3D02799}" type="pres">
      <dgm:prSet presAssocID="{A573BAA4-00A0-4721-BFEB-14776199D827}" presName="sibTrans" presStyleCnt="0"/>
      <dgm:spPr/>
    </dgm:pt>
    <dgm:pt modelId="{87FBAD6E-6E6E-0D40-94CF-D80053B6E09A}" type="pres">
      <dgm:prSet presAssocID="{8248B540-4E95-4318-A173-C754765D8B0A}" presName="node" presStyleLbl="node1" presStyleIdx="7" presStyleCnt="9">
        <dgm:presLayoutVars>
          <dgm:bulletEnabled val="1"/>
        </dgm:presLayoutVars>
      </dgm:prSet>
      <dgm:spPr/>
      <dgm:t>
        <a:bodyPr/>
        <a:lstStyle/>
        <a:p>
          <a:endParaRPr lang="en-US"/>
        </a:p>
      </dgm:t>
    </dgm:pt>
    <dgm:pt modelId="{5F34A01A-0026-E24F-9F20-904A1E771293}" type="pres">
      <dgm:prSet presAssocID="{1B368FA6-099C-4C93-99D1-46E990366189}" presName="sibTrans" presStyleCnt="0"/>
      <dgm:spPr/>
    </dgm:pt>
    <dgm:pt modelId="{2B7B144C-9413-1248-84CD-8DFC0DE42732}" type="pres">
      <dgm:prSet presAssocID="{9E09A867-54D6-4B5F-A0A0-0684EBC98F8E}" presName="node" presStyleLbl="node1" presStyleIdx="8" presStyleCnt="9">
        <dgm:presLayoutVars>
          <dgm:bulletEnabled val="1"/>
        </dgm:presLayoutVars>
      </dgm:prSet>
      <dgm:spPr/>
      <dgm:t>
        <a:bodyPr/>
        <a:lstStyle/>
        <a:p>
          <a:endParaRPr lang="en-US"/>
        </a:p>
      </dgm:t>
    </dgm:pt>
  </dgm:ptLst>
  <dgm:cxnLst>
    <dgm:cxn modelId="{D5A17FEF-87EA-6142-89EA-482FA96A583F}" type="presOf" srcId="{22084875-4F0B-44D1-9419-755057445C27}" destId="{81579420-F005-3648-A9EE-B7CBE32DBADE}" srcOrd="0" destOrd="0" presId="urn:microsoft.com/office/officeart/2005/8/layout/default"/>
    <dgm:cxn modelId="{28CCE60D-F566-4E40-9A04-3B71B57C4D87}" type="presOf" srcId="{ACFD7D1F-A6EE-43DC-824B-65AA3A241293}" destId="{3C48A7A5-7ABD-8F4B-8EE6-64B802153F37}" srcOrd="0" destOrd="0" presId="urn:microsoft.com/office/officeart/2005/8/layout/default"/>
    <dgm:cxn modelId="{F40C1D23-AF4E-EC4D-8D14-9AD23AE25FE5}" type="presOf" srcId="{20B56767-787C-4681-86EF-E61811B7E6C0}" destId="{05B319B5-E0FB-E14D-B46F-DC086818D3F5}" srcOrd="0" destOrd="0" presId="urn:microsoft.com/office/officeart/2005/8/layout/default"/>
    <dgm:cxn modelId="{4E9A6963-2970-4267-86DC-EC897C14D19B}" srcId="{20B56767-787C-4681-86EF-E61811B7E6C0}" destId="{3906A274-9D91-4DBF-BC5E-3525A2C99F29}" srcOrd="3" destOrd="0" parTransId="{5D336763-7922-4A6D-BFD3-D520F87AA84C}" sibTransId="{68544777-2530-459D-B0BC-5764C325474F}"/>
    <dgm:cxn modelId="{C6479F27-F120-43A8-A86B-6A89CA1FA870}" srcId="{20B56767-787C-4681-86EF-E61811B7E6C0}" destId="{8248B540-4E95-4318-A173-C754765D8B0A}" srcOrd="7" destOrd="0" parTransId="{4D18C6E8-A1F0-4FCF-9FA2-002DCFEC0B29}" sibTransId="{1B368FA6-099C-4C93-99D1-46E990366189}"/>
    <dgm:cxn modelId="{4CF58982-C326-4B53-A4D6-40F7DAC84D2E}" srcId="{20B56767-787C-4681-86EF-E61811B7E6C0}" destId="{033C6D56-64EC-4AF3-9A3F-81938DF92D78}" srcOrd="4" destOrd="0" parTransId="{9741615F-76BB-452E-86F3-D1F9F823EDFC}" sibTransId="{FDD226E8-DCE2-4E69-985B-2560B6A4A861}"/>
    <dgm:cxn modelId="{26067539-0BC6-43B5-8EB9-F3EF27B40168}" srcId="{20B56767-787C-4681-86EF-E61811B7E6C0}" destId="{5D9B9252-F40D-4AB6-B4E2-143D7BA45448}" srcOrd="1" destOrd="0" parTransId="{062164DF-9D8C-4650-84E2-81C786D27713}" sibTransId="{5A1B8127-EDFF-47D5-A859-32187F19979A}"/>
    <dgm:cxn modelId="{28E76DE8-E787-4C4A-984A-5704A5C97852}" type="presOf" srcId="{F2D8786E-FB5C-4962-ACE6-40C80863A08D}" destId="{AB913D54-1F01-9444-8083-10375F169216}" srcOrd="0" destOrd="0" presId="urn:microsoft.com/office/officeart/2005/8/layout/default"/>
    <dgm:cxn modelId="{784077BA-039F-4BFD-A4EC-68A5675C2DA5}" srcId="{20B56767-787C-4681-86EF-E61811B7E6C0}" destId="{9E09A867-54D6-4B5F-A0A0-0684EBC98F8E}" srcOrd="8" destOrd="0" parTransId="{4C5A75B7-6E5C-4970-9B30-A3F6C876A699}" sibTransId="{7945B521-6DEA-4A3C-AB77-29A1C92BAE56}"/>
    <dgm:cxn modelId="{62F3D52A-D560-AD44-AF34-9D0DB4EE1048}" type="presOf" srcId="{5D9B9252-F40D-4AB6-B4E2-143D7BA45448}" destId="{113D4C6A-931F-2446-9543-430EA0E11171}" srcOrd="0" destOrd="0" presId="urn:microsoft.com/office/officeart/2005/8/layout/default"/>
    <dgm:cxn modelId="{30D4C076-AA0C-4840-82F6-D1DC223ECA06}" srcId="{20B56767-787C-4681-86EF-E61811B7E6C0}" destId="{ACFD7D1F-A6EE-43DC-824B-65AA3A241293}" srcOrd="5" destOrd="0" parTransId="{CA634194-91D1-4AFE-AA22-C9B2741AF276}" sibTransId="{DD716503-CD22-48CC-907E-55893527289E}"/>
    <dgm:cxn modelId="{E06C1BC2-3169-4B81-93DC-AA6B1BDD0714}" srcId="{20B56767-787C-4681-86EF-E61811B7E6C0}" destId="{F5126FDB-0F72-4E51-9352-1B2CEDE4CE25}" srcOrd="6" destOrd="0" parTransId="{FC4CBC4A-EA2C-4AFF-8171-CC3A8F1A8989}" sibTransId="{A573BAA4-00A0-4721-BFEB-14776199D827}"/>
    <dgm:cxn modelId="{B038E275-BA9D-4D4A-9353-B124DDBF40CD}" type="presOf" srcId="{033C6D56-64EC-4AF3-9A3F-81938DF92D78}" destId="{DA83C7BA-5A83-D344-87A4-411BDC16F172}" srcOrd="0" destOrd="0" presId="urn:microsoft.com/office/officeart/2005/8/layout/default"/>
    <dgm:cxn modelId="{5FACF7A6-E839-2B4B-9289-C07DFA535A9A}" type="presOf" srcId="{3906A274-9D91-4DBF-BC5E-3525A2C99F29}" destId="{447A7268-13E2-A942-B691-51CFD754F12E}" srcOrd="0" destOrd="0" presId="urn:microsoft.com/office/officeart/2005/8/layout/default"/>
    <dgm:cxn modelId="{6D045DAA-DF0F-9242-854D-640752541236}" type="presOf" srcId="{8248B540-4E95-4318-A173-C754765D8B0A}" destId="{87FBAD6E-6E6E-0D40-94CF-D80053B6E09A}" srcOrd="0" destOrd="0" presId="urn:microsoft.com/office/officeart/2005/8/layout/default"/>
    <dgm:cxn modelId="{DFC1FB55-3D08-224E-B1B9-6E47855E3F2D}" type="presOf" srcId="{9E09A867-54D6-4B5F-A0A0-0684EBC98F8E}" destId="{2B7B144C-9413-1248-84CD-8DFC0DE42732}" srcOrd="0" destOrd="0" presId="urn:microsoft.com/office/officeart/2005/8/layout/default"/>
    <dgm:cxn modelId="{0D964E52-0730-4BE6-BEC5-A99205F22BAC}" srcId="{20B56767-787C-4681-86EF-E61811B7E6C0}" destId="{22084875-4F0B-44D1-9419-755057445C27}" srcOrd="2" destOrd="0" parTransId="{10819773-6966-44DC-8635-21D43EA7F91C}" sibTransId="{A63BB162-7290-43F6-9715-08525493AADC}"/>
    <dgm:cxn modelId="{2FD30FF2-F48A-C844-A258-1347BD888E25}" type="presOf" srcId="{F5126FDB-0F72-4E51-9352-1B2CEDE4CE25}" destId="{C5C7A9DF-F4B4-864E-86A1-8FD4EBF7D534}" srcOrd="0" destOrd="0" presId="urn:microsoft.com/office/officeart/2005/8/layout/default"/>
    <dgm:cxn modelId="{010BFB79-229E-47C6-A90A-F8D3F3155B24}" srcId="{20B56767-787C-4681-86EF-E61811B7E6C0}" destId="{F2D8786E-FB5C-4962-ACE6-40C80863A08D}" srcOrd="0" destOrd="0" parTransId="{739385B2-1DD9-4733-9384-F87D75200722}" sibTransId="{F07407B8-A4E1-4552-98AE-BD0A5125BCF7}"/>
    <dgm:cxn modelId="{71888A1F-B208-9C4A-9142-6D554335F9E6}" type="presParOf" srcId="{05B319B5-E0FB-E14D-B46F-DC086818D3F5}" destId="{AB913D54-1F01-9444-8083-10375F169216}" srcOrd="0" destOrd="0" presId="urn:microsoft.com/office/officeart/2005/8/layout/default"/>
    <dgm:cxn modelId="{B149DC41-1231-9B45-A40A-C8299C56AF08}" type="presParOf" srcId="{05B319B5-E0FB-E14D-B46F-DC086818D3F5}" destId="{36379641-3A54-2847-88D6-68A615D3C866}" srcOrd="1" destOrd="0" presId="urn:microsoft.com/office/officeart/2005/8/layout/default"/>
    <dgm:cxn modelId="{D902C890-850D-364E-A85B-7631A0EFB99C}" type="presParOf" srcId="{05B319B5-E0FB-E14D-B46F-DC086818D3F5}" destId="{113D4C6A-931F-2446-9543-430EA0E11171}" srcOrd="2" destOrd="0" presId="urn:microsoft.com/office/officeart/2005/8/layout/default"/>
    <dgm:cxn modelId="{853296C4-DF83-E84A-A536-F9574AEE4CED}" type="presParOf" srcId="{05B319B5-E0FB-E14D-B46F-DC086818D3F5}" destId="{C5BA8FF8-6F99-7D46-840B-4CD18095B3FE}" srcOrd="3" destOrd="0" presId="urn:microsoft.com/office/officeart/2005/8/layout/default"/>
    <dgm:cxn modelId="{3F909BF2-BA65-A94E-8F28-27595FDE0D30}" type="presParOf" srcId="{05B319B5-E0FB-E14D-B46F-DC086818D3F5}" destId="{81579420-F005-3648-A9EE-B7CBE32DBADE}" srcOrd="4" destOrd="0" presId="urn:microsoft.com/office/officeart/2005/8/layout/default"/>
    <dgm:cxn modelId="{35891AE7-93DA-764B-8922-B95BB9BF5B0C}" type="presParOf" srcId="{05B319B5-E0FB-E14D-B46F-DC086818D3F5}" destId="{25C099D1-15EE-0049-8406-031C20125748}" srcOrd="5" destOrd="0" presId="urn:microsoft.com/office/officeart/2005/8/layout/default"/>
    <dgm:cxn modelId="{AB7E393E-FBE9-0949-8389-FA234F842D4F}" type="presParOf" srcId="{05B319B5-E0FB-E14D-B46F-DC086818D3F5}" destId="{447A7268-13E2-A942-B691-51CFD754F12E}" srcOrd="6" destOrd="0" presId="urn:microsoft.com/office/officeart/2005/8/layout/default"/>
    <dgm:cxn modelId="{4E52FDE8-F7B1-4C4D-B93B-B3F6995E70D9}" type="presParOf" srcId="{05B319B5-E0FB-E14D-B46F-DC086818D3F5}" destId="{014AA9F6-B8BC-3040-B6BE-F056989E2BA3}" srcOrd="7" destOrd="0" presId="urn:microsoft.com/office/officeart/2005/8/layout/default"/>
    <dgm:cxn modelId="{B2E79067-D70C-6E44-9B74-8031A7A8C21D}" type="presParOf" srcId="{05B319B5-E0FB-E14D-B46F-DC086818D3F5}" destId="{DA83C7BA-5A83-D344-87A4-411BDC16F172}" srcOrd="8" destOrd="0" presId="urn:microsoft.com/office/officeart/2005/8/layout/default"/>
    <dgm:cxn modelId="{0C0F82BD-4488-1546-B819-233F2CB25BB6}" type="presParOf" srcId="{05B319B5-E0FB-E14D-B46F-DC086818D3F5}" destId="{098D3B16-C332-AC46-B386-37FEC2713C54}" srcOrd="9" destOrd="0" presId="urn:microsoft.com/office/officeart/2005/8/layout/default"/>
    <dgm:cxn modelId="{C1A5D008-5079-C245-A6E7-6AFEDEC0B9CE}" type="presParOf" srcId="{05B319B5-E0FB-E14D-B46F-DC086818D3F5}" destId="{3C48A7A5-7ABD-8F4B-8EE6-64B802153F37}" srcOrd="10" destOrd="0" presId="urn:microsoft.com/office/officeart/2005/8/layout/default"/>
    <dgm:cxn modelId="{34478B3A-FA4D-7641-9185-95057E1F1642}" type="presParOf" srcId="{05B319B5-E0FB-E14D-B46F-DC086818D3F5}" destId="{4A5F298A-1F0F-F642-AFCF-DBC4FA3B126C}" srcOrd="11" destOrd="0" presId="urn:microsoft.com/office/officeart/2005/8/layout/default"/>
    <dgm:cxn modelId="{9D5F39C6-2253-4841-9A93-6FDAF47C094E}" type="presParOf" srcId="{05B319B5-E0FB-E14D-B46F-DC086818D3F5}" destId="{C5C7A9DF-F4B4-864E-86A1-8FD4EBF7D534}" srcOrd="12" destOrd="0" presId="urn:microsoft.com/office/officeart/2005/8/layout/default"/>
    <dgm:cxn modelId="{9E15B122-A4FF-9547-8A24-6CE344BF0E46}" type="presParOf" srcId="{05B319B5-E0FB-E14D-B46F-DC086818D3F5}" destId="{F890494C-35C6-2446-B8D9-6FAEA3D02799}" srcOrd="13" destOrd="0" presId="urn:microsoft.com/office/officeart/2005/8/layout/default"/>
    <dgm:cxn modelId="{EFC23BAC-B003-D44B-8665-DCA74741FFF9}" type="presParOf" srcId="{05B319B5-E0FB-E14D-B46F-DC086818D3F5}" destId="{87FBAD6E-6E6E-0D40-94CF-D80053B6E09A}" srcOrd="14" destOrd="0" presId="urn:microsoft.com/office/officeart/2005/8/layout/default"/>
    <dgm:cxn modelId="{A36783D6-910E-D840-9561-3043CBCA35D4}" type="presParOf" srcId="{05B319B5-E0FB-E14D-B46F-DC086818D3F5}" destId="{5F34A01A-0026-E24F-9F20-904A1E771293}" srcOrd="15" destOrd="0" presId="urn:microsoft.com/office/officeart/2005/8/layout/default"/>
    <dgm:cxn modelId="{5C6F4DDF-0D3C-FF43-9505-F018EF7EC8CC}" type="presParOf" srcId="{05B319B5-E0FB-E14D-B46F-DC086818D3F5}" destId="{2B7B144C-9413-1248-84CD-8DFC0DE4273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3D54-1F01-9444-8083-10375F169216}">
      <dsp:nvSpPr>
        <dsp:cNvPr id="0" name=""/>
        <dsp:cNvSpPr/>
      </dsp:nvSpPr>
      <dsp:spPr>
        <a:xfrm>
          <a:off x="124906" y="249"/>
          <a:ext cx="2508907" cy="1505344"/>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RIKKE</a:t>
          </a:r>
        </a:p>
        <a:p>
          <a:pPr lvl="0" algn="ctr" defTabSz="488950">
            <a:lnSpc>
              <a:spcPct val="90000"/>
            </a:lnSpc>
            <a:spcBef>
              <a:spcPct val="0"/>
            </a:spcBef>
            <a:spcAft>
              <a:spcPct val="35000"/>
            </a:spcAft>
          </a:pPr>
          <a:r>
            <a:rPr lang="en-US" sz="1100" kern="1200" dirty="0"/>
            <a:t> TRAUMA, HEALTH, AND PLAY WITH THE FANTASTIC</a:t>
          </a:r>
        </a:p>
      </dsp:txBody>
      <dsp:txXfrm>
        <a:off x="124906" y="249"/>
        <a:ext cx="2508907" cy="1505344"/>
      </dsp:txXfrm>
    </dsp:sp>
    <dsp:sp modelId="{113D4C6A-931F-2446-9543-430EA0E11171}">
      <dsp:nvSpPr>
        <dsp:cNvPr id="0" name=""/>
        <dsp:cNvSpPr/>
      </dsp:nvSpPr>
      <dsp:spPr>
        <a:xfrm>
          <a:off x="2884704" y="249"/>
          <a:ext cx="2508907" cy="1505344"/>
        </a:xfrm>
        <a:prstGeom prst="rect">
          <a:avLst/>
        </a:prstGeom>
        <a:solidFill>
          <a:schemeClr val="accent2">
            <a:hueOff val="-295118"/>
            <a:satOff val="-2691"/>
            <a:lumOff val="-49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SARA</a:t>
          </a:r>
        </a:p>
        <a:p>
          <a:pPr lvl="0" algn="ctr" defTabSz="488950">
            <a:lnSpc>
              <a:spcPct val="90000"/>
            </a:lnSpc>
            <a:spcBef>
              <a:spcPct val="0"/>
            </a:spcBef>
            <a:spcAft>
              <a:spcPct val="35000"/>
            </a:spcAft>
          </a:pPr>
          <a:r>
            <a:rPr lang="en-US" sz="1100" kern="1200" dirty="0"/>
            <a:t> WHAT IS THE ROLE OF THE FANTASTIC IN CONTEMPORARY POPULAR CULTURE AND HOW DO HUMANS USE THE FANTASTIC TODAY</a:t>
          </a:r>
        </a:p>
      </dsp:txBody>
      <dsp:txXfrm>
        <a:off x="2884704" y="249"/>
        <a:ext cx="2508907" cy="1505344"/>
      </dsp:txXfrm>
    </dsp:sp>
    <dsp:sp modelId="{81579420-F005-3648-A9EE-B7CBE32DBADE}">
      <dsp:nvSpPr>
        <dsp:cNvPr id="0" name=""/>
        <dsp:cNvSpPr/>
      </dsp:nvSpPr>
      <dsp:spPr>
        <a:xfrm>
          <a:off x="5644502" y="249"/>
          <a:ext cx="2508907" cy="1505344"/>
        </a:xfrm>
        <a:prstGeom prst="rect">
          <a:avLst/>
        </a:prstGeom>
        <a:solidFill>
          <a:schemeClr val="accent2">
            <a:hueOff val="-590236"/>
            <a:satOff val="-5383"/>
            <a:lumOff val="-98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MATHIAS </a:t>
          </a:r>
        </a:p>
        <a:p>
          <a:pPr lvl="0" algn="ctr" defTabSz="488950">
            <a:lnSpc>
              <a:spcPct val="90000"/>
            </a:lnSpc>
            <a:spcBef>
              <a:spcPct val="0"/>
            </a:spcBef>
            <a:spcAft>
              <a:spcPct val="35000"/>
            </a:spcAft>
          </a:pPr>
          <a:r>
            <a:rPr lang="en-US" sz="1100" kern="1200" dirty="0"/>
            <a:t>COGNITIVE UNDERPINNINGS OF THE FANTASTIC AS EVOLUTIONARY AND ADAPTIVE USING COGNITIVE PSYCHOLOGY AND LOOKING THE BRAIN</a:t>
          </a:r>
        </a:p>
      </dsp:txBody>
      <dsp:txXfrm>
        <a:off x="5644502" y="249"/>
        <a:ext cx="2508907" cy="1505344"/>
      </dsp:txXfrm>
    </dsp:sp>
    <dsp:sp modelId="{447A7268-13E2-A942-B691-51CFD754F12E}">
      <dsp:nvSpPr>
        <dsp:cNvPr id="0" name=""/>
        <dsp:cNvSpPr/>
      </dsp:nvSpPr>
      <dsp:spPr>
        <a:xfrm>
          <a:off x="8404301" y="249"/>
          <a:ext cx="2508907" cy="1505344"/>
        </a:xfrm>
        <a:prstGeom prst="rect">
          <a:avLst/>
        </a:prstGeom>
        <a:solidFill>
          <a:schemeClr val="accent2">
            <a:hueOff val="-885354"/>
            <a:satOff val="-8074"/>
            <a:lumOff val="-147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AMANDA</a:t>
          </a:r>
        </a:p>
        <a:p>
          <a:pPr lvl="0" algn="ctr" defTabSz="488950">
            <a:lnSpc>
              <a:spcPct val="90000"/>
            </a:lnSpc>
            <a:spcBef>
              <a:spcPct val="0"/>
            </a:spcBef>
            <a:spcAft>
              <a:spcPct val="35000"/>
            </a:spcAft>
          </a:pPr>
          <a:r>
            <a:rPr lang="en-US" sz="1100" kern="1200" dirty="0"/>
            <a:t> THE FANTASTIC AS A MULTI–VALENT MODE OF ENTERTAINMENT, LONG–LIVED BUT TYPIFIES ENTERTAINMENT IN THE 20</a:t>
          </a:r>
          <a:r>
            <a:rPr lang="en-US" sz="1100" kern="1200" baseline="30000" dirty="0"/>
            <a:t>TH</a:t>
          </a:r>
          <a:r>
            <a:rPr lang="en-US" sz="1100" kern="1200" dirty="0"/>
            <a:t> CENTURY – BROAD POPULARITY</a:t>
          </a:r>
        </a:p>
      </dsp:txBody>
      <dsp:txXfrm>
        <a:off x="8404301" y="249"/>
        <a:ext cx="2508907" cy="1505344"/>
      </dsp:txXfrm>
    </dsp:sp>
    <dsp:sp modelId="{DA83C7BA-5A83-D344-87A4-411BDC16F172}">
      <dsp:nvSpPr>
        <dsp:cNvPr id="0" name=""/>
        <dsp:cNvSpPr/>
      </dsp:nvSpPr>
      <dsp:spPr>
        <a:xfrm>
          <a:off x="124906" y="1756484"/>
          <a:ext cx="2508907" cy="1505344"/>
        </a:xfrm>
        <a:prstGeom prst="rect">
          <a:avLst/>
        </a:prstGeom>
        <a:solidFill>
          <a:schemeClr val="accent2">
            <a:hueOff val="-1180472"/>
            <a:satOff val="-10766"/>
            <a:lumOff val="-196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JAKOB </a:t>
          </a:r>
        </a:p>
        <a:p>
          <a:pPr lvl="0" algn="ctr" defTabSz="488950">
            <a:lnSpc>
              <a:spcPct val="90000"/>
            </a:lnSpc>
            <a:spcBef>
              <a:spcPct val="0"/>
            </a:spcBef>
            <a:spcAft>
              <a:spcPct val="35000"/>
            </a:spcAft>
          </a:pPr>
          <a:r>
            <a:rPr lang="en-US" sz="1100" kern="1200" dirty="0"/>
            <a:t>THE POETICS OF THE FANTASTIC – HOW  DO YOU CREATIVELY  DESIGN THE STORYWORLD OF THE FANTASTIC – AN ANALYTICAL/DESCRIPTIVE APPROACH – BUT ALSO HEALTH AND HEART SCIENCE</a:t>
          </a:r>
        </a:p>
      </dsp:txBody>
      <dsp:txXfrm>
        <a:off x="124906" y="1756484"/>
        <a:ext cx="2508907" cy="1505344"/>
      </dsp:txXfrm>
    </dsp:sp>
    <dsp:sp modelId="{3C48A7A5-7ABD-8F4B-8EE6-64B802153F37}">
      <dsp:nvSpPr>
        <dsp:cNvPr id="0" name=""/>
        <dsp:cNvSpPr/>
      </dsp:nvSpPr>
      <dsp:spPr>
        <a:xfrm>
          <a:off x="2884704" y="1756484"/>
          <a:ext cx="2508907" cy="1505344"/>
        </a:xfrm>
        <a:prstGeom prst="rect">
          <a:avLst/>
        </a:prstGeom>
        <a:solidFill>
          <a:schemeClr val="accent2">
            <a:hueOff val="-1475590"/>
            <a:satOff val="-13457"/>
            <a:lumOff val="-245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JESPER </a:t>
          </a:r>
        </a:p>
        <a:p>
          <a:pPr lvl="0" algn="ctr" defTabSz="488950">
            <a:lnSpc>
              <a:spcPct val="90000"/>
            </a:lnSpc>
            <a:spcBef>
              <a:spcPct val="0"/>
            </a:spcBef>
            <a:spcAft>
              <a:spcPct val="35000"/>
            </a:spcAft>
          </a:pPr>
          <a:r>
            <a:rPr lang="en-US" sz="1100" kern="1200" dirty="0"/>
            <a:t>TWO INTERESTS. 1) BETTER THAN US – TO WHAT EXTENT IS THE CHARACTER BETTER THAN US. 2) WHAT HAPPENS WHEN YOU IMPLEMENT STORIES IN GAME FORMS (USER STUDIES, INTERVIEW WITH DEVELOPERS)</a:t>
          </a:r>
        </a:p>
      </dsp:txBody>
      <dsp:txXfrm>
        <a:off x="2884704" y="1756484"/>
        <a:ext cx="2508907" cy="1505344"/>
      </dsp:txXfrm>
    </dsp:sp>
    <dsp:sp modelId="{C5C7A9DF-F4B4-864E-86A1-8FD4EBF7D534}">
      <dsp:nvSpPr>
        <dsp:cNvPr id="0" name=""/>
        <dsp:cNvSpPr/>
      </dsp:nvSpPr>
      <dsp:spPr>
        <a:xfrm>
          <a:off x="5644502" y="1756484"/>
          <a:ext cx="2508907" cy="1505344"/>
        </a:xfrm>
        <a:prstGeom prst="rect">
          <a:avLst/>
        </a:prstGeom>
        <a:solidFill>
          <a:schemeClr val="accent2">
            <a:hueOff val="-1770708"/>
            <a:satOff val="-16148"/>
            <a:lumOff val="-294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STEPHEN</a:t>
          </a:r>
        </a:p>
        <a:p>
          <a:pPr lvl="0" algn="ctr" defTabSz="488950">
            <a:lnSpc>
              <a:spcPct val="90000"/>
            </a:lnSpc>
            <a:spcBef>
              <a:spcPct val="0"/>
            </a:spcBef>
            <a:spcAft>
              <a:spcPct val="35000"/>
            </a:spcAft>
          </a:pPr>
          <a:r>
            <a:rPr lang="en-US" sz="1100" kern="1200" dirty="0"/>
            <a:t> WHY THE PARA–MEDIA SYSTEMS ARE ENCOURANGING THE FANTASTIC, A COGNITIVE STYLE APPROACH, FAN TOURISM, THE MENTAL PROCESSES OF HOW WE PUT TOGETHER STORYWORLDS</a:t>
          </a:r>
        </a:p>
      </dsp:txBody>
      <dsp:txXfrm>
        <a:off x="5644502" y="1756484"/>
        <a:ext cx="2508907" cy="1505344"/>
      </dsp:txXfrm>
    </dsp:sp>
    <dsp:sp modelId="{87FBAD6E-6E6E-0D40-94CF-D80053B6E09A}">
      <dsp:nvSpPr>
        <dsp:cNvPr id="0" name=""/>
        <dsp:cNvSpPr/>
      </dsp:nvSpPr>
      <dsp:spPr>
        <a:xfrm>
          <a:off x="8404301" y="1756484"/>
          <a:ext cx="2508907" cy="1505344"/>
        </a:xfrm>
        <a:prstGeom prst="rect">
          <a:avLst/>
        </a:prstGeom>
        <a:solidFill>
          <a:schemeClr val="accent2">
            <a:hueOff val="-2065826"/>
            <a:satOff val="-18840"/>
            <a:lumOff val="-3432"/>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ANITA</a:t>
          </a:r>
        </a:p>
        <a:p>
          <a:pPr lvl="0" algn="ctr" defTabSz="488950">
            <a:lnSpc>
              <a:spcPct val="90000"/>
            </a:lnSpc>
            <a:spcBef>
              <a:spcPct val="0"/>
            </a:spcBef>
            <a:spcAft>
              <a:spcPct val="35000"/>
            </a:spcAft>
          </a:pPr>
          <a:r>
            <a:rPr lang="en-US" sz="1100" kern="1200" dirty="0"/>
            <a:t> THE FANTASTIC MODE AS AN EXPERIEMNTAL SPACE FOR THINGS LIKE TERRORISM, RACISM, ALTERITY, OTHERNESS</a:t>
          </a:r>
        </a:p>
      </dsp:txBody>
      <dsp:txXfrm>
        <a:off x="8404301" y="1756484"/>
        <a:ext cx="2508907" cy="1505344"/>
      </dsp:txXfrm>
    </dsp:sp>
    <dsp:sp modelId="{2B7B144C-9413-1248-84CD-8DFC0DE42732}">
      <dsp:nvSpPr>
        <dsp:cNvPr id="0" name=""/>
        <dsp:cNvSpPr/>
      </dsp:nvSpPr>
      <dsp:spPr>
        <a:xfrm>
          <a:off x="4264603" y="3512719"/>
          <a:ext cx="2508907" cy="1505344"/>
        </a:xfrm>
        <a:prstGeom prst="rect">
          <a:avLst/>
        </a:prstGeom>
        <a:solidFill>
          <a:schemeClr val="accent2">
            <a:hueOff val="-2360944"/>
            <a:satOff val="-21531"/>
            <a:lumOff val="-3922"/>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CRISTINA</a:t>
          </a:r>
        </a:p>
        <a:p>
          <a:pPr lvl="0" algn="ctr" defTabSz="488950">
            <a:lnSpc>
              <a:spcPct val="90000"/>
            </a:lnSpc>
            <a:spcBef>
              <a:spcPct val="0"/>
            </a:spcBef>
            <a:spcAft>
              <a:spcPct val="35000"/>
            </a:spcAft>
          </a:pPr>
          <a:r>
            <a:rPr lang="en-US" sz="1100" kern="1200" dirty="0"/>
            <a:t> FILM, THE FANTASTIC, MIX OF GENRE, WHAT KINDS OF PEOPLE OR GROUPS ARE MAKING POSSIBLE TO BE INCLUDED, WHO CAN FIND USES, WHO CAN BE INCLUDED, THE COUNTER–CULTURE MOVEMENT, PRODUCING DIFFERENT IMAGES OF THE FANTASTIC (</a:t>
          </a:r>
          <a:r>
            <a:rPr lang="en-US" sz="1100" i="1" kern="1200" dirty="0"/>
            <a:t>GIRLS WITHOUT HANDS</a:t>
          </a:r>
          <a:r>
            <a:rPr lang="en-US" sz="1100" kern="1200" dirty="0"/>
            <a:t>, ANIMATION FILM)</a:t>
          </a:r>
        </a:p>
      </dsp:txBody>
      <dsp:txXfrm>
        <a:off x="4264603" y="3512719"/>
        <a:ext cx="2508907" cy="15053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504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26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899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5391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4105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37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5298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9804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967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888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390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667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796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453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400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412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731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100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2/13/2019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185713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674C5D-8455-FD40-852C-AC93E9F0F1B8}"/>
              </a:ext>
            </a:extLst>
          </p:cNvPr>
          <p:cNvSpPr>
            <a:spLocks noGrp="1"/>
          </p:cNvSpPr>
          <p:nvPr>
            <p:ph type="title"/>
          </p:nvPr>
        </p:nvSpPr>
        <p:spPr/>
        <p:txBody>
          <a:bodyPr/>
          <a:lstStyle/>
          <a:p>
            <a:r>
              <a:rPr lang="en-US" dirty="0"/>
              <a:t>DFF network</a:t>
            </a:r>
            <a:br>
              <a:rPr lang="en-US" dirty="0"/>
            </a:br>
            <a:endParaRPr lang="en-US" dirty="0"/>
          </a:p>
        </p:txBody>
      </p:sp>
      <p:pic>
        <p:nvPicPr>
          <p:cNvPr id="10" name="Content Placeholder 9">
            <a:extLst>
              <a:ext uri="{FF2B5EF4-FFF2-40B4-BE49-F238E27FC236}">
                <a16:creationId xmlns:a16="http://schemas.microsoft.com/office/drawing/2014/main" id="{9266B5CA-184E-9C43-ABD9-6404E8CE1432}"/>
              </a:ext>
            </a:extLst>
          </p:cNvPr>
          <p:cNvPicPr>
            <a:picLocks noGrp="1" noChangeAspect="1"/>
          </p:cNvPicPr>
          <p:nvPr>
            <p:ph sz="quarter" idx="13"/>
          </p:nvPr>
        </p:nvPicPr>
        <p:blipFill>
          <a:blip r:embed="rId2"/>
          <a:stretch>
            <a:fillRect/>
          </a:stretch>
        </p:blipFill>
        <p:spPr>
          <a:xfrm>
            <a:off x="5850898" y="609600"/>
            <a:ext cx="4496260" cy="5138583"/>
          </a:xfrm>
        </p:spPr>
      </p:pic>
      <p:sp>
        <p:nvSpPr>
          <p:cNvPr id="6" name="Text Placeholder 5">
            <a:extLst>
              <a:ext uri="{FF2B5EF4-FFF2-40B4-BE49-F238E27FC236}">
                <a16:creationId xmlns:a16="http://schemas.microsoft.com/office/drawing/2014/main" id="{7F776039-1087-034D-B417-1A79D1B05126}"/>
              </a:ext>
            </a:extLst>
          </p:cNvPr>
          <p:cNvSpPr>
            <a:spLocks noGrp="1"/>
          </p:cNvSpPr>
          <p:nvPr>
            <p:ph type="body" sz="half" idx="2"/>
          </p:nvPr>
        </p:nvSpPr>
        <p:spPr/>
        <p:txBody>
          <a:bodyPr>
            <a:normAutofit fontScale="92500" lnSpcReduction="10000"/>
          </a:bodyPr>
          <a:lstStyle/>
          <a:p>
            <a:r>
              <a:rPr lang="en-US" sz="2800" b="1" dirty="0"/>
              <a:t>Imagining the Impossible:</a:t>
            </a:r>
          </a:p>
          <a:p>
            <a:r>
              <a:rPr lang="en-US" sz="2800" b="1" dirty="0"/>
              <a:t>The Fantastic as Media Entertainment and Play</a:t>
            </a:r>
          </a:p>
          <a:p>
            <a:r>
              <a:rPr lang="en-US" dirty="0"/>
              <a:t>October 1, 2018 until September 30, 2020</a:t>
            </a:r>
            <a:r>
              <a:rPr lang="en-US" sz="2800" dirty="0"/>
              <a:t> </a:t>
            </a:r>
          </a:p>
        </p:txBody>
      </p:sp>
    </p:spTree>
    <p:extLst>
      <p:ext uri="{BB962C8B-B14F-4D97-AF65-F5344CB8AC3E}">
        <p14:creationId xmlns:p14="http://schemas.microsoft.com/office/powerpoint/2010/main" val="16416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2E99-A519-F942-B141-AAF63D12EA7F}"/>
              </a:ext>
            </a:extLst>
          </p:cNvPr>
          <p:cNvSpPr>
            <a:spLocks noGrp="1"/>
          </p:cNvSpPr>
          <p:nvPr>
            <p:ph type="title"/>
          </p:nvPr>
        </p:nvSpPr>
        <p:spPr/>
        <p:txBody>
          <a:bodyPr/>
          <a:lstStyle/>
          <a:p>
            <a:r>
              <a:rPr lang="en-US" dirty="0"/>
              <a:t>Theories of the fantastic</a:t>
            </a:r>
          </a:p>
        </p:txBody>
      </p:sp>
      <p:sp>
        <p:nvSpPr>
          <p:cNvPr id="3" name="Content Placeholder 2">
            <a:extLst>
              <a:ext uri="{FF2B5EF4-FFF2-40B4-BE49-F238E27FC236}">
                <a16:creationId xmlns:a16="http://schemas.microsoft.com/office/drawing/2014/main" id="{E199FF18-EFEB-0F4C-A5C0-ED7D76D4E2C1}"/>
              </a:ext>
            </a:extLst>
          </p:cNvPr>
          <p:cNvSpPr>
            <a:spLocks noGrp="1"/>
          </p:cNvSpPr>
          <p:nvPr>
            <p:ph sz="quarter" idx="13"/>
          </p:nvPr>
        </p:nvSpPr>
        <p:spPr/>
        <p:txBody>
          <a:bodyPr/>
          <a:lstStyle/>
          <a:p>
            <a:r>
              <a:rPr lang="en-US" dirty="0"/>
              <a:t>What does the fantastic tell us about being human?</a:t>
            </a:r>
          </a:p>
          <a:p>
            <a:r>
              <a:rPr lang="en-US" dirty="0"/>
              <a:t>Does it reflect social change?</a:t>
            </a:r>
          </a:p>
          <a:p>
            <a:r>
              <a:rPr lang="en-US" dirty="0"/>
              <a:t>Does it have a “politics“?</a:t>
            </a:r>
          </a:p>
          <a:p>
            <a:r>
              <a:rPr lang="en-US" dirty="0"/>
              <a:t>Medium specificity</a:t>
            </a:r>
          </a:p>
          <a:p>
            <a:r>
              <a:rPr lang="en-US" dirty="0"/>
              <a:t>Genre labels – how are genre lists produced?</a:t>
            </a:r>
          </a:p>
        </p:txBody>
      </p:sp>
      <p:sp>
        <p:nvSpPr>
          <p:cNvPr id="4" name="Content Placeholder 3">
            <a:extLst>
              <a:ext uri="{FF2B5EF4-FFF2-40B4-BE49-F238E27FC236}">
                <a16:creationId xmlns:a16="http://schemas.microsoft.com/office/drawing/2014/main" id="{1DC96FAD-6829-0942-AD04-8E69EB307D8B}"/>
              </a:ext>
            </a:extLst>
          </p:cNvPr>
          <p:cNvSpPr>
            <a:spLocks noGrp="1"/>
          </p:cNvSpPr>
          <p:nvPr>
            <p:ph sz="quarter" idx="14"/>
          </p:nvPr>
        </p:nvSpPr>
        <p:spPr/>
        <p:txBody>
          <a:bodyPr>
            <a:normAutofit/>
          </a:bodyPr>
          <a:lstStyle/>
          <a:p>
            <a:r>
              <a:rPr lang="en-US" dirty="0"/>
              <a:t>Textual (formalist/structuralist, Todorov)</a:t>
            </a:r>
          </a:p>
          <a:p>
            <a:r>
              <a:rPr lang="en-US" dirty="0"/>
              <a:t>Historical (history of genres)</a:t>
            </a:r>
          </a:p>
          <a:p>
            <a:r>
              <a:rPr lang="en-US" dirty="0"/>
              <a:t>Psychology – cognitive</a:t>
            </a:r>
          </a:p>
          <a:p>
            <a:r>
              <a:rPr lang="en-US" dirty="0"/>
              <a:t>Politics/ideology –</a:t>
            </a:r>
          </a:p>
          <a:p>
            <a:r>
              <a:rPr lang="en-US" dirty="0"/>
              <a:t>Technology – Production</a:t>
            </a:r>
          </a:p>
        </p:txBody>
      </p:sp>
    </p:spTree>
    <p:extLst>
      <p:ext uri="{BB962C8B-B14F-4D97-AF65-F5344CB8AC3E}">
        <p14:creationId xmlns:p14="http://schemas.microsoft.com/office/powerpoint/2010/main" val="338824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CB9F-F2A4-3E40-97E3-76056C1C377C}"/>
              </a:ext>
            </a:extLst>
          </p:cNvPr>
          <p:cNvSpPr>
            <a:spLocks noGrp="1"/>
          </p:cNvSpPr>
          <p:nvPr>
            <p:ph type="title"/>
          </p:nvPr>
        </p:nvSpPr>
        <p:spPr/>
        <p:txBody>
          <a:bodyPr/>
          <a:lstStyle/>
          <a:p>
            <a:r>
              <a:rPr lang="en-US" dirty="0"/>
              <a:t>What is our “x“?</a:t>
            </a:r>
          </a:p>
        </p:txBody>
      </p:sp>
      <p:sp>
        <p:nvSpPr>
          <p:cNvPr id="3" name="Content Placeholder 2">
            <a:extLst>
              <a:ext uri="{FF2B5EF4-FFF2-40B4-BE49-F238E27FC236}">
                <a16:creationId xmlns:a16="http://schemas.microsoft.com/office/drawing/2014/main" id="{F10A7B4D-AB45-994E-BD61-EAED9AAE8A41}"/>
              </a:ext>
            </a:extLst>
          </p:cNvPr>
          <p:cNvSpPr>
            <a:spLocks noGrp="1"/>
          </p:cNvSpPr>
          <p:nvPr>
            <p:ph sz="quarter" idx="13"/>
          </p:nvPr>
        </p:nvSpPr>
        <p:spPr>
          <a:xfrm>
            <a:off x="913774" y="2367092"/>
            <a:ext cx="5106026" cy="4155628"/>
          </a:xfrm>
        </p:spPr>
        <p:txBody>
          <a:bodyPr>
            <a:normAutofit fontScale="85000" lnSpcReduction="20000"/>
          </a:bodyPr>
          <a:lstStyle/>
          <a:p>
            <a:r>
              <a:rPr lang="en-US" dirty="0"/>
              <a:t>what outcome would we like to see?</a:t>
            </a:r>
          </a:p>
          <a:p>
            <a:pPr lvl="1"/>
            <a:r>
              <a:rPr lang="en-US" dirty="0"/>
              <a:t>A </a:t>
            </a:r>
            <a:r>
              <a:rPr lang="en-US" b="1" dirty="0"/>
              <a:t>typology</a:t>
            </a:r>
            <a:r>
              <a:rPr lang="en-US" dirty="0"/>
              <a:t> of the fantastic</a:t>
            </a:r>
          </a:p>
          <a:p>
            <a:pPr lvl="1"/>
            <a:r>
              <a:rPr lang="en-US" dirty="0"/>
              <a:t>A longitude of a fantastic text (why did it last so long?)</a:t>
            </a:r>
          </a:p>
          <a:p>
            <a:pPr lvl="1"/>
            <a:r>
              <a:rPr lang="en-US" dirty="0"/>
              <a:t>Different </a:t>
            </a:r>
            <a:r>
              <a:rPr lang="en-US" b="1" dirty="0"/>
              <a:t>types of fantastic texts</a:t>
            </a:r>
            <a:r>
              <a:rPr lang="en-US" dirty="0"/>
              <a:t>, different affective modes, (maybe </a:t>
            </a:r>
            <a:r>
              <a:rPr lang="en-US" dirty="0" err="1"/>
              <a:t>Grodal’s</a:t>
            </a:r>
            <a:r>
              <a:rPr lang="en-US" dirty="0"/>
              <a:t> 8 genres? Linda Williams body genres, genres &amp; emotions &amp; temporality)</a:t>
            </a:r>
          </a:p>
          <a:p>
            <a:r>
              <a:rPr lang="en-US" b="1" dirty="0"/>
              <a:t>Reduce complexity </a:t>
            </a:r>
            <a:r>
              <a:rPr lang="en-US" dirty="0"/>
              <a:t>and produce a more simple explanation, e.g. a typology</a:t>
            </a:r>
          </a:p>
          <a:p>
            <a:r>
              <a:rPr lang="en-US" dirty="0"/>
              <a:t>How to account for popularity</a:t>
            </a:r>
          </a:p>
          <a:p>
            <a:pPr lvl="1"/>
            <a:r>
              <a:rPr lang="en-US" dirty="0"/>
              <a:t>Ask people why they liked harry potter</a:t>
            </a:r>
          </a:p>
          <a:p>
            <a:pPr lvl="1"/>
            <a:r>
              <a:rPr lang="en-US" dirty="0"/>
              <a:t>Why were they attracted?</a:t>
            </a:r>
          </a:p>
          <a:p>
            <a:pPr lvl="1"/>
            <a:r>
              <a:rPr lang="en-US" dirty="0"/>
              <a:t>The production</a:t>
            </a:r>
          </a:p>
        </p:txBody>
      </p:sp>
      <p:sp>
        <p:nvSpPr>
          <p:cNvPr id="4" name="Content Placeholder 3">
            <a:extLst>
              <a:ext uri="{FF2B5EF4-FFF2-40B4-BE49-F238E27FC236}">
                <a16:creationId xmlns:a16="http://schemas.microsoft.com/office/drawing/2014/main" id="{F0CDD968-EB30-1A4E-B1BC-BBB1032A4DCE}"/>
              </a:ext>
            </a:extLst>
          </p:cNvPr>
          <p:cNvSpPr>
            <a:spLocks noGrp="1"/>
          </p:cNvSpPr>
          <p:nvPr>
            <p:ph sz="quarter" idx="14"/>
          </p:nvPr>
        </p:nvSpPr>
        <p:spPr>
          <a:xfrm>
            <a:off x="6172200" y="2367092"/>
            <a:ext cx="5105400" cy="4155628"/>
          </a:xfrm>
        </p:spPr>
        <p:txBody>
          <a:bodyPr>
            <a:normAutofit fontScale="77500" lnSpcReduction="20000"/>
          </a:bodyPr>
          <a:lstStyle/>
          <a:p>
            <a:r>
              <a:rPr lang="en-US" dirty="0"/>
              <a:t>Resources – what kind of resources is the fantastic for people (use of the fantastic)</a:t>
            </a:r>
          </a:p>
          <a:p>
            <a:pPr lvl="1"/>
            <a:r>
              <a:rPr lang="en-US" dirty="0"/>
              <a:t>Individual/meaningful</a:t>
            </a:r>
          </a:p>
          <a:p>
            <a:pPr lvl="1"/>
            <a:r>
              <a:rPr lang="en-US" dirty="0"/>
              <a:t>Collective/interviews, anthropology, fan studies, media ethnographic</a:t>
            </a:r>
          </a:p>
          <a:p>
            <a:r>
              <a:rPr lang="en-US" dirty="0"/>
              <a:t>Genre Historical approach</a:t>
            </a:r>
          </a:p>
          <a:p>
            <a:pPr lvl="1"/>
            <a:r>
              <a:rPr lang="en-US" dirty="0"/>
              <a:t>Looking at different genres – what genre does harry potter come from, how do they change the field? Innovation, variation</a:t>
            </a:r>
          </a:p>
          <a:p>
            <a:r>
              <a:rPr lang="en-US" dirty="0"/>
              <a:t>The innate appeal of the fantastic</a:t>
            </a:r>
          </a:p>
          <a:p>
            <a:pPr lvl="1"/>
            <a:r>
              <a:rPr lang="en-US" dirty="0"/>
              <a:t>Human nature</a:t>
            </a:r>
          </a:p>
          <a:p>
            <a:pPr lvl="1"/>
            <a:r>
              <a:rPr lang="en-US" dirty="0"/>
              <a:t>The function of fiction, the evolutionary approach</a:t>
            </a:r>
          </a:p>
          <a:p>
            <a:pPr lvl="1"/>
            <a:r>
              <a:rPr lang="en-US" dirty="0"/>
              <a:t>The working of the mind of the reader/user</a:t>
            </a:r>
          </a:p>
          <a:p>
            <a:pPr lvl="1"/>
            <a:r>
              <a:rPr lang="en-US" dirty="0"/>
              <a:t>A quantitative approach – social experiments</a:t>
            </a:r>
          </a:p>
        </p:txBody>
      </p:sp>
    </p:spTree>
    <p:extLst>
      <p:ext uri="{BB962C8B-B14F-4D97-AF65-F5344CB8AC3E}">
        <p14:creationId xmlns:p14="http://schemas.microsoft.com/office/powerpoint/2010/main" val="72567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04D8-82E1-D047-8F28-21F0A9FFEAC6}"/>
              </a:ext>
            </a:extLst>
          </p:cNvPr>
          <p:cNvSpPr>
            <a:spLocks noGrp="1"/>
          </p:cNvSpPr>
          <p:nvPr>
            <p:ph type="title"/>
          </p:nvPr>
        </p:nvSpPr>
        <p:spPr/>
        <p:txBody>
          <a:bodyPr/>
          <a:lstStyle/>
          <a:p>
            <a:r>
              <a:rPr lang="en-US" dirty="0"/>
              <a:t>What is our “x“?</a:t>
            </a:r>
          </a:p>
        </p:txBody>
      </p:sp>
      <p:sp>
        <p:nvSpPr>
          <p:cNvPr id="3" name="Content Placeholder 2">
            <a:extLst>
              <a:ext uri="{FF2B5EF4-FFF2-40B4-BE49-F238E27FC236}">
                <a16:creationId xmlns:a16="http://schemas.microsoft.com/office/drawing/2014/main" id="{DD01B3E5-4E3E-2145-9CEE-8A26CC92EBA3}"/>
              </a:ext>
            </a:extLst>
          </p:cNvPr>
          <p:cNvSpPr>
            <a:spLocks noGrp="1"/>
          </p:cNvSpPr>
          <p:nvPr>
            <p:ph sz="quarter" idx="13"/>
          </p:nvPr>
        </p:nvSpPr>
        <p:spPr>
          <a:xfrm>
            <a:off x="913774" y="2367092"/>
            <a:ext cx="5106026" cy="4164337"/>
          </a:xfrm>
        </p:spPr>
        <p:txBody>
          <a:bodyPr>
            <a:normAutofit fontScale="85000" lnSpcReduction="20000"/>
          </a:bodyPr>
          <a:lstStyle/>
          <a:p>
            <a:r>
              <a:rPr lang="en-US" dirty="0"/>
              <a:t>How to account for popularity</a:t>
            </a:r>
          </a:p>
          <a:p>
            <a:pPr lvl="1"/>
            <a:r>
              <a:rPr lang="en-US" dirty="0"/>
              <a:t>What is stable in a </a:t>
            </a:r>
            <a:r>
              <a:rPr lang="en-US" dirty="0" err="1"/>
              <a:t>storyworld</a:t>
            </a:r>
            <a:r>
              <a:rPr lang="en-US" dirty="0"/>
              <a:t>?</a:t>
            </a:r>
          </a:p>
          <a:p>
            <a:pPr lvl="1"/>
            <a:r>
              <a:rPr lang="en-US" dirty="0"/>
              <a:t>Analysis of what is the structure (</a:t>
            </a:r>
            <a:r>
              <a:rPr lang="en-US" dirty="0" err="1"/>
              <a:t>levi</a:t>
            </a:r>
            <a:r>
              <a:rPr lang="en-US" dirty="0"/>
              <a:t>–</a:t>
            </a:r>
            <a:r>
              <a:rPr lang="en-US" dirty="0" err="1"/>
              <a:t>strauss</a:t>
            </a:r>
            <a:r>
              <a:rPr lang="en-US" dirty="0"/>
              <a:t> and structuralist analysis)</a:t>
            </a:r>
          </a:p>
          <a:p>
            <a:r>
              <a:rPr lang="en-US" dirty="0"/>
              <a:t>Why are we interested in fantasy?</a:t>
            </a:r>
          </a:p>
          <a:p>
            <a:pPr lvl="1"/>
            <a:r>
              <a:rPr lang="en-US" dirty="0"/>
              <a:t>Is it a culture?</a:t>
            </a:r>
          </a:p>
          <a:p>
            <a:pPr lvl="1"/>
            <a:r>
              <a:rPr lang="en-US" dirty="0"/>
              <a:t>Is it learned?</a:t>
            </a:r>
          </a:p>
          <a:p>
            <a:pPr lvl="1"/>
            <a:endParaRPr lang="en-US" dirty="0"/>
          </a:p>
          <a:p>
            <a:r>
              <a:rPr lang="en-US" dirty="0"/>
              <a:t>Setting and world(building) as easy to transfer to other medium forms</a:t>
            </a:r>
          </a:p>
          <a:p>
            <a:pPr lvl="1"/>
            <a:endParaRPr lang="en-US" dirty="0"/>
          </a:p>
          <a:p>
            <a:r>
              <a:rPr lang="en-US" dirty="0"/>
              <a:t>What about politics/ideology of the fantastic?</a:t>
            </a:r>
          </a:p>
        </p:txBody>
      </p:sp>
      <p:sp>
        <p:nvSpPr>
          <p:cNvPr id="4" name="Content Placeholder 3">
            <a:extLst>
              <a:ext uri="{FF2B5EF4-FFF2-40B4-BE49-F238E27FC236}">
                <a16:creationId xmlns:a16="http://schemas.microsoft.com/office/drawing/2014/main" id="{26A4CBA1-9C0A-4943-86BD-48F74E0C5EB4}"/>
              </a:ext>
            </a:extLst>
          </p:cNvPr>
          <p:cNvSpPr>
            <a:spLocks noGrp="1"/>
          </p:cNvSpPr>
          <p:nvPr>
            <p:ph sz="quarter" idx="14"/>
          </p:nvPr>
        </p:nvSpPr>
        <p:spPr>
          <a:xfrm>
            <a:off x="6172200" y="2367092"/>
            <a:ext cx="5105400" cy="4164337"/>
          </a:xfrm>
        </p:spPr>
        <p:txBody>
          <a:bodyPr>
            <a:normAutofit fontScale="92500" lnSpcReduction="20000"/>
          </a:bodyPr>
          <a:lstStyle/>
          <a:p>
            <a:r>
              <a:rPr lang="en-US" dirty="0"/>
              <a:t>A new world opened</a:t>
            </a:r>
          </a:p>
          <a:p>
            <a:r>
              <a:rPr lang="en-US" dirty="0"/>
              <a:t>A sense of wonder, a sense of awe, a sense of the sublime, curiosity</a:t>
            </a:r>
          </a:p>
          <a:p>
            <a:endParaRPr lang="en-US" dirty="0"/>
          </a:p>
          <a:p>
            <a:r>
              <a:rPr lang="en-US" dirty="0"/>
              <a:t>Adaptation and world expansion</a:t>
            </a:r>
          </a:p>
          <a:p>
            <a:r>
              <a:rPr lang="en-US" dirty="0"/>
              <a:t>– what parts of the story are implemented as gameplay and which as narrative elements?</a:t>
            </a:r>
          </a:p>
          <a:p>
            <a:r>
              <a:rPr lang="en-US" dirty="0"/>
              <a:t>– medium specific elements in worldbuilding (e.g. is the ‘magic’ lost when transferred to games?)</a:t>
            </a:r>
          </a:p>
        </p:txBody>
      </p:sp>
    </p:spTree>
    <p:extLst>
      <p:ext uri="{BB962C8B-B14F-4D97-AF65-F5344CB8AC3E}">
        <p14:creationId xmlns:p14="http://schemas.microsoft.com/office/powerpoint/2010/main" val="152623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D031-75B8-0B4D-B2A8-FE9F834DC16D}"/>
              </a:ext>
            </a:extLst>
          </p:cNvPr>
          <p:cNvSpPr>
            <a:spLocks noGrp="1"/>
          </p:cNvSpPr>
          <p:nvPr>
            <p:ph type="title"/>
          </p:nvPr>
        </p:nvSpPr>
        <p:spPr/>
        <p:txBody>
          <a:bodyPr/>
          <a:lstStyle/>
          <a:p>
            <a:r>
              <a:rPr lang="en-US" dirty="0"/>
              <a:t>What is our “x“?</a:t>
            </a:r>
          </a:p>
        </p:txBody>
      </p:sp>
      <p:sp>
        <p:nvSpPr>
          <p:cNvPr id="3" name="Content Placeholder 2">
            <a:extLst>
              <a:ext uri="{FF2B5EF4-FFF2-40B4-BE49-F238E27FC236}">
                <a16:creationId xmlns:a16="http://schemas.microsoft.com/office/drawing/2014/main" id="{F2AB4F5D-3212-8045-BD76-088F066BFB82}"/>
              </a:ext>
            </a:extLst>
          </p:cNvPr>
          <p:cNvSpPr>
            <a:spLocks noGrp="1"/>
          </p:cNvSpPr>
          <p:nvPr>
            <p:ph sz="quarter" idx="13"/>
          </p:nvPr>
        </p:nvSpPr>
        <p:spPr/>
        <p:txBody>
          <a:bodyPr>
            <a:normAutofit fontScale="92500" lnSpcReduction="10000"/>
          </a:bodyPr>
          <a:lstStyle/>
          <a:p>
            <a:r>
              <a:rPr lang="en-US" dirty="0"/>
              <a:t>What about the psychology of fantasy</a:t>
            </a:r>
          </a:p>
          <a:p>
            <a:pPr lvl="1"/>
            <a:r>
              <a:rPr lang="en-US" dirty="0"/>
              <a:t>David </a:t>
            </a:r>
            <a:r>
              <a:rPr lang="en-US" dirty="0" err="1"/>
              <a:t>swanger</a:t>
            </a:r>
            <a:r>
              <a:rPr lang="en-US" dirty="0"/>
              <a:t> (independent scholar) a cognitive theory of fantasy</a:t>
            </a:r>
          </a:p>
          <a:p>
            <a:r>
              <a:rPr lang="en-US" dirty="0"/>
              <a:t>Is there a gap in research in psychological explanations?</a:t>
            </a:r>
          </a:p>
          <a:p>
            <a:r>
              <a:rPr lang="en-US" dirty="0"/>
              <a:t>Authorship</a:t>
            </a:r>
          </a:p>
          <a:p>
            <a:pPr lvl="1"/>
            <a:r>
              <a:rPr lang="en-US" dirty="0"/>
              <a:t>Why do artists create the fantastic?</a:t>
            </a:r>
          </a:p>
          <a:p>
            <a:pPr lvl="1"/>
            <a:r>
              <a:rPr lang="en-US" dirty="0"/>
              <a:t>What kind of authors create what kind of fantastic texts?</a:t>
            </a:r>
          </a:p>
        </p:txBody>
      </p:sp>
      <p:sp>
        <p:nvSpPr>
          <p:cNvPr id="4" name="Content Placeholder 3">
            <a:extLst>
              <a:ext uri="{FF2B5EF4-FFF2-40B4-BE49-F238E27FC236}">
                <a16:creationId xmlns:a16="http://schemas.microsoft.com/office/drawing/2014/main" id="{BBD402C9-87A7-5549-A581-9268C50905C6}"/>
              </a:ext>
            </a:extLst>
          </p:cNvPr>
          <p:cNvSpPr>
            <a:spLocks noGrp="1"/>
          </p:cNvSpPr>
          <p:nvPr>
            <p:ph sz="quarter" idx="14"/>
          </p:nvPr>
        </p:nvSpPr>
        <p:spPr/>
        <p:txBody>
          <a:bodyPr/>
          <a:lstStyle/>
          <a:p>
            <a:r>
              <a:rPr lang="en-US" dirty="0"/>
              <a:t>What are the origins of fantastic stories?</a:t>
            </a:r>
          </a:p>
          <a:p>
            <a:r>
              <a:rPr lang="en-US" dirty="0"/>
              <a:t>stories of escape?</a:t>
            </a:r>
          </a:p>
        </p:txBody>
      </p:sp>
    </p:spTree>
    <p:extLst>
      <p:ext uri="{BB962C8B-B14F-4D97-AF65-F5344CB8AC3E}">
        <p14:creationId xmlns:p14="http://schemas.microsoft.com/office/powerpoint/2010/main" val="13102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123D-9C72-DE4C-A666-3E9D75D63260}"/>
              </a:ext>
            </a:extLst>
          </p:cNvPr>
          <p:cNvSpPr>
            <a:spLocks noGrp="1"/>
          </p:cNvSpPr>
          <p:nvPr>
            <p:ph type="title"/>
          </p:nvPr>
        </p:nvSpPr>
        <p:spPr/>
        <p:txBody>
          <a:bodyPr/>
          <a:lstStyle/>
          <a:p>
            <a:r>
              <a:rPr lang="en-US" dirty="0"/>
              <a:t>What is the fantastic?</a:t>
            </a:r>
          </a:p>
        </p:txBody>
      </p:sp>
      <p:sp>
        <p:nvSpPr>
          <p:cNvPr id="3" name="Content Placeholder 2">
            <a:extLst>
              <a:ext uri="{FF2B5EF4-FFF2-40B4-BE49-F238E27FC236}">
                <a16:creationId xmlns:a16="http://schemas.microsoft.com/office/drawing/2014/main" id="{DEC86E41-2B8D-AF41-BCC4-5A942DC0ADCB}"/>
              </a:ext>
            </a:extLst>
          </p:cNvPr>
          <p:cNvSpPr>
            <a:spLocks noGrp="1"/>
          </p:cNvSpPr>
          <p:nvPr>
            <p:ph sz="quarter" idx="13"/>
          </p:nvPr>
        </p:nvSpPr>
        <p:spPr/>
        <p:txBody>
          <a:bodyPr/>
          <a:lstStyle/>
          <a:p>
            <a:r>
              <a:rPr lang="en-US" dirty="0"/>
              <a:t>What </a:t>
            </a:r>
            <a:r>
              <a:rPr lang="en-US" b="1" dirty="0"/>
              <a:t>is</a:t>
            </a:r>
            <a:r>
              <a:rPr lang="en-US" dirty="0"/>
              <a:t> it?</a:t>
            </a:r>
          </a:p>
          <a:p>
            <a:r>
              <a:rPr lang="en-US" dirty="0"/>
              <a:t>Is it a narrative mode/MODE OF ADDRESS</a:t>
            </a:r>
          </a:p>
          <a:p>
            <a:r>
              <a:rPr lang="en-US" dirty="0"/>
              <a:t>Different level of historical levels</a:t>
            </a:r>
          </a:p>
          <a:p>
            <a:r>
              <a:rPr lang="en-US" dirty="0"/>
              <a:t>Different uses/ENGAGEMENTS</a:t>
            </a:r>
          </a:p>
          <a:p>
            <a:r>
              <a:rPr lang="en-US" dirty="0"/>
              <a:t>DIFFERENT MEDIA FORMS?</a:t>
            </a:r>
          </a:p>
          <a:p>
            <a:endParaRPr lang="en-US" dirty="0"/>
          </a:p>
        </p:txBody>
      </p:sp>
      <p:sp>
        <p:nvSpPr>
          <p:cNvPr id="4" name="Content Placeholder 3">
            <a:extLst>
              <a:ext uri="{FF2B5EF4-FFF2-40B4-BE49-F238E27FC236}">
                <a16:creationId xmlns:a16="http://schemas.microsoft.com/office/drawing/2014/main" id="{FB21AFB6-9420-5C4D-ACEC-8F137DD6E9A0}"/>
              </a:ext>
            </a:extLst>
          </p:cNvPr>
          <p:cNvSpPr>
            <a:spLocks noGrp="1"/>
          </p:cNvSpPr>
          <p:nvPr>
            <p:ph sz="quarter" idx="14"/>
          </p:nvPr>
        </p:nvSpPr>
        <p:spPr/>
        <p:txBody>
          <a:bodyPr/>
          <a:lstStyle/>
          <a:p>
            <a:r>
              <a:rPr lang="en-US" dirty="0"/>
              <a:t>What is it not?</a:t>
            </a:r>
          </a:p>
          <a:p>
            <a:r>
              <a:rPr lang="en-US" dirty="0"/>
              <a:t>The hierarchy between the general human nature and fantastic nature</a:t>
            </a:r>
          </a:p>
          <a:p>
            <a:r>
              <a:rPr lang="en-US" dirty="0"/>
              <a:t>Is all play fantastic??</a:t>
            </a:r>
          </a:p>
        </p:txBody>
      </p:sp>
    </p:spTree>
    <p:extLst>
      <p:ext uri="{BB962C8B-B14F-4D97-AF65-F5344CB8AC3E}">
        <p14:creationId xmlns:p14="http://schemas.microsoft.com/office/powerpoint/2010/main" val="313116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126FF9-F39E-B84B-8E8D-EFD2FECE6BE5}"/>
              </a:ext>
            </a:extLst>
          </p:cNvPr>
          <p:cNvSpPr>
            <a:spLocks noGrp="1"/>
          </p:cNvSpPr>
          <p:nvPr>
            <p:ph type="title"/>
          </p:nvPr>
        </p:nvSpPr>
        <p:spPr/>
        <p:txBody>
          <a:bodyPr/>
          <a:lstStyle/>
          <a:p>
            <a:r>
              <a:rPr lang="en-US" dirty="0"/>
              <a:t>PLAY – WHAT DOES ”play“ MEAN as a theory?</a:t>
            </a:r>
          </a:p>
        </p:txBody>
      </p:sp>
      <p:sp>
        <p:nvSpPr>
          <p:cNvPr id="6" name="Content Placeholder 5">
            <a:extLst>
              <a:ext uri="{FF2B5EF4-FFF2-40B4-BE49-F238E27FC236}">
                <a16:creationId xmlns:a16="http://schemas.microsoft.com/office/drawing/2014/main" id="{A5B9F8E9-EAA8-864E-BB1B-E6165E808AA6}"/>
              </a:ext>
            </a:extLst>
          </p:cNvPr>
          <p:cNvSpPr>
            <a:spLocks noGrp="1"/>
          </p:cNvSpPr>
          <p:nvPr>
            <p:ph sz="quarter" idx="13"/>
          </p:nvPr>
        </p:nvSpPr>
        <p:spPr/>
        <p:txBody>
          <a:bodyPr/>
          <a:lstStyle/>
          <a:p>
            <a:r>
              <a:rPr lang="en-US" dirty="0"/>
              <a:t>Cognitive: EXPERIMENTATION, MENTAL PLAY</a:t>
            </a:r>
          </a:p>
          <a:p>
            <a:r>
              <a:rPr lang="en-US" dirty="0"/>
              <a:t>Philosophy and PLAY/GAME – WITTGENSTEIN PLAY IS ABOUT PLAYING WITH RULES – WORD–GAMES, UPSETTING THE RULES</a:t>
            </a:r>
          </a:p>
          <a:p>
            <a:r>
              <a:rPr lang="en-US" dirty="0"/>
              <a:t>Etymology: SPIELE/GAME/PLAY/IN JAPANANESE PLAY IS “NON–WORK“</a:t>
            </a:r>
          </a:p>
          <a:p>
            <a:r>
              <a:rPr lang="en-US" b="1" dirty="0"/>
              <a:t>Many theories </a:t>
            </a:r>
            <a:r>
              <a:rPr lang="en-US" dirty="0"/>
              <a:t>of play, conflicting, each different in different areas</a:t>
            </a:r>
          </a:p>
          <a:p>
            <a:r>
              <a:rPr lang="en-US" dirty="0"/>
              <a:t>Play as ambivalent, ambiguous, </a:t>
            </a:r>
            <a:r>
              <a:rPr lang="en-US" b="1" dirty="0"/>
              <a:t>fuzzy borders </a:t>
            </a:r>
            <a:r>
              <a:rPr lang="en-US" dirty="0"/>
              <a:t>to reality, to other theories</a:t>
            </a:r>
          </a:p>
          <a:p>
            <a:endParaRPr lang="en-US" dirty="0"/>
          </a:p>
          <a:p>
            <a:endParaRPr lang="en-US" dirty="0"/>
          </a:p>
        </p:txBody>
      </p:sp>
    </p:spTree>
    <p:extLst>
      <p:ext uri="{BB962C8B-B14F-4D97-AF65-F5344CB8AC3E}">
        <p14:creationId xmlns:p14="http://schemas.microsoft.com/office/powerpoint/2010/main" val="188159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5D0F0-4259-9F48-A312-01CF72F8BE09}"/>
              </a:ext>
            </a:extLst>
          </p:cNvPr>
          <p:cNvSpPr>
            <a:spLocks noGrp="1"/>
          </p:cNvSpPr>
          <p:nvPr>
            <p:ph type="title"/>
          </p:nvPr>
        </p:nvSpPr>
        <p:spPr>
          <a:xfrm>
            <a:off x="913775" y="618517"/>
            <a:ext cx="10364451" cy="5495680"/>
          </a:xfrm>
        </p:spPr>
        <p:txBody>
          <a:bodyPr/>
          <a:lstStyle/>
          <a:p>
            <a:r>
              <a:rPr lang="en-US" dirty="0"/>
              <a:t>Section 3</a:t>
            </a:r>
            <a:br>
              <a:rPr lang="en-US" dirty="0"/>
            </a:br>
            <a:r>
              <a:rPr lang="en-US" dirty="0"/>
              <a:t/>
            </a:r>
            <a:br>
              <a:rPr lang="en-US" dirty="0"/>
            </a:br>
            <a:r>
              <a:rPr lang="en-US" dirty="0"/>
              <a:t>decisions oct. 15–16, 2018</a:t>
            </a:r>
            <a:br>
              <a:rPr lang="en-US" dirty="0"/>
            </a:br>
            <a:r>
              <a:rPr lang="en-US" dirty="0"/>
              <a:t/>
            </a:r>
            <a:br>
              <a:rPr lang="en-US" dirty="0"/>
            </a:br>
            <a:r>
              <a:rPr lang="en-US" dirty="0"/>
              <a:t>WHAT’S IN THE FUTURE FOR US?</a:t>
            </a:r>
          </a:p>
        </p:txBody>
      </p:sp>
    </p:spTree>
    <p:extLst>
      <p:ext uri="{BB962C8B-B14F-4D97-AF65-F5344CB8AC3E}">
        <p14:creationId xmlns:p14="http://schemas.microsoft.com/office/powerpoint/2010/main" val="206902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36D5-A777-B645-99F5-0CDDDF1D14A6}"/>
              </a:ext>
            </a:extLst>
          </p:cNvPr>
          <p:cNvSpPr>
            <a:spLocks noGrp="1"/>
          </p:cNvSpPr>
          <p:nvPr>
            <p:ph type="title"/>
          </p:nvPr>
        </p:nvSpPr>
        <p:spPr>
          <a:xfrm>
            <a:off x="913775" y="1147155"/>
            <a:ext cx="10364451" cy="2161309"/>
          </a:xfrm>
        </p:spPr>
        <p:txBody>
          <a:bodyPr>
            <a:normAutofit/>
          </a:bodyPr>
          <a:lstStyle/>
          <a:p>
            <a:r>
              <a:rPr lang="en-US" b="1" dirty="0"/>
              <a:t>We build</a:t>
            </a:r>
            <a:br>
              <a:rPr lang="en-US" b="1" dirty="0"/>
            </a:br>
            <a:r>
              <a:rPr lang="en-US" b="1" dirty="0"/>
              <a:t/>
            </a:r>
            <a:br>
              <a:rPr lang="en-US" b="1" dirty="0"/>
            </a:br>
            <a:r>
              <a:rPr lang="en-US" b="1" dirty="0"/>
              <a:t>a GRAND THEORY OF THE FANTASTIC</a:t>
            </a:r>
            <a:br>
              <a:rPr lang="en-US" b="1" dirty="0"/>
            </a:br>
            <a:endParaRPr lang="en-US" dirty="0"/>
          </a:p>
        </p:txBody>
      </p:sp>
      <p:sp>
        <p:nvSpPr>
          <p:cNvPr id="3" name="Content Placeholder 2">
            <a:extLst>
              <a:ext uri="{FF2B5EF4-FFF2-40B4-BE49-F238E27FC236}">
                <a16:creationId xmlns:a16="http://schemas.microsoft.com/office/drawing/2014/main" id="{B0F28A44-7AD9-F34D-8500-09FBE99DE24A}"/>
              </a:ext>
            </a:extLst>
          </p:cNvPr>
          <p:cNvSpPr>
            <a:spLocks noGrp="1"/>
          </p:cNvSpPr>
          <p:nvPr>
            <p:ph sz="quarter" idx="13"/>
          </p:nvPr>
        </p:nvSpPr>
        <p:spPr>
          <a:xfrm>
            <a:off x="913774" y="3491344"/>
            <a:ext cx="10363826" cy="2991343"/>
          </a:xfrm>
        </p:spPr>
        <p:txBody>
          <a:bodyPr>
            <a:normAutofit/>
          </a:bodyPr>
          <a:lstStyle/>
          <a:p>
            <a:pPr lvl="1"/>
            <a:r>
              <a:rPr lang="en-US" dirty="0"/>
              <a:t>why do humans have </a:t>
            </a:r>
            <a:r>
              <a:rPr lang="en-US" b="1" dirty="0"/>
              <a:t>the ability </a:t>
            </a:r>
            <a:r>
              <a:rPr lang="en-US" dirty="0"/>
              <a:t>to imagine the fantastic? (a biocultural and inclusive theory integrating several theories)</a:t>
            </a:r>
          </a:p>
          <a:p>
            <a:pPr lvl="1"/>
            <a:r>
              <a:rPr lang="en-US" dirty="0"/>
              <a:t>What is </a:t>
            </a:r>
            <a:r>
              <a:rPr lang="en-US" b="1" dirty="0"/>
              <a:t>the fantastic</a:t>
            </a:r>
            <a:r>
              <a:rPr lang="en-US" dirty="0"/>
              <a:t>? (thinking, design, action, other features)</a:t>
            </a:r>
          </a:p>
          <a:p>
            <a:pPr lvl="1"/>
            <a:r>
              <a:rPr lang="en-US" dirty="0"/>
              <a:t>What does the fantastic </a:t>
            </a:r>
            <a:r>
              <a:rPr lang="en-US" b="1" dirty="0"/>
              <a:t>enable</a:t>
            </a:r>
            <a:r>
              <a:rPr lang="en-US" dirty="0"/>
              <a:t> ? (play, worldbuilding, social uses, other uses)</a:t>
            </a:r>
          </a:p>
          <a:p>
            <a:pPr lvl="1"/>
            <a:r>
              <a:rPr lang="en-US" dirty="0"/>
              <a:t>We examine (mediated) fiction </a:t>
            </a:r>
            <a:r>
              <a:rPr lang="en-US" b="1" dirty="0"/>
              <a:t>texts</a:t>
            </a:r>
            <a:r>
              <a:rPr lang="en-US" dirty="0"/>
              <a:t> (games, film, television, cosplay, merchandise, more))</a:t>
            </a:r>
          </a:p>
          <a:p>
            <a:pPr lvl="1"/>
            <a:r>
              <a:rPr lang="en-US" dirty="0"/>
              <a:t>We ask Any other question relevant to a grand theory</a:t>
            </a:r>
          </a:p>
        </p:txBody>
      </p:sp>
    </p:spTree>
    <p:extLst>
      <p:ext uri="{BB962C8B-B14F-4D97-AF65-F5344CB8AC3E}">
        <p14:creationId xmlns:p14="http://schemas.microsoft.com/office/powerpoint/2010/main" val="424482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36D5-A777-B645-99F5-0CDDDF1D14A6}"/>
              </a:ext>
            </a:extLst>
          </p:cNvPr>
          <p:cNvSpPr>
            <a:spLocks noGrp="1"/>
          </p:cNvSpPr>
          <p:nvPr>
            <p:ph type="title"/>
          </p:nvPr>
        </p:nvSpPr>
        <p:spPr/>
        <p:txBody>
          <a:bodyPr/>
          <a:lstStyle/>
          <a:p>
            <a:r>
              <a:rPr lang="en-US" dirty="0"/>
              <a:t>The fantastic as entertainment</a:t>
            </a:r>
          </a:p>
        </p:txBody>
      </p:sp>
      <p:sp>
        <p:nvSpPr>
          <p:cNvPr id="3" name="Content Placeholder 2">
            <a:extLst>
              <a:ext uri="{FF2B5EF4-FFF2-40B4-BE49-F238E27FC236}">
                <a16:creationId xmlns:a16="http://schemas.microsoft.com/office/drawing/2014/main" id="{B0F28A44-7AD9-F34D-8500-09FBE99DE24A}"/>
              </a:ext>
            </a:extLst>
          </p:cNvPr>
          <p:cNvSpPr>
            <a:spLocks noGrp="1"/>
          </p:cNvSpPr>
          <p:nvPr>
            <p:ph sz="quarter" idx="13"/>
          </p:nvPr>
        </p:nvSpPr>
        <p:spPr>
          <a:xfrm>
            <a:off x="913774" y="2643446"/>
            <a:ext cx="10363826" cy="3839241"/>
          </a:xfrm>
        </p:spPr>
        <p:txBody>
          <a:bodyPr>
            <a:normAutofit/>
          </a:bodyPr>
          <a:lstStyle/>
          <a:p>
            <a:r>
              <a:rPr lang="en-US" dirty="0"/>
              <a:t>We work with media texts/acts that are </a:t>
            </a:r>
            <a:r>
              <a:rPr lang="en-US" b="1" dirty="0"/>
              <a:t>ENTERTAINMENT</a:t>
            </a:r>
            <a:r>
              <a:rPr lang="en-US" dirty="0"/>
              <a:t> and/or fiction (games, film, television, merchandize, cosplay, virtual communities)</a:t>
            </a:r>
          </a:p>
          <a:p>
            <a:r>
              <a:rPr lang="en-US" dirty="0"/>
              <a:t>We focus on the appeal/relevance/importance/significance of the fantastic today to answer </a:t>
            </a:r>
            <a:r>
              <a:rPr lang="en-US" b="1" dirty="0"/>
              <a:t>WHY TODAY</a:t>
            </a:r>
            <a:r>
              <a:rPr lang="en-US" dirty="0"/>
              <a:t>? </a:t>
            </a:r>
          </a:p>
        </p:txBody>
      </p:sp>
    </p:spTree>
    <p:extLst>
      <p:ext uri="{BB962C8B-B14F-4D97-AF65-F5344CB8AC3E}">
        <p14:creationId xmlns:p14="http://schemas.microsoft.com/office/powerpoint/2010/main" val="84013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90E407-46D5-417C-950B-FFCE020FBA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58BA3FF-BBA7-7147-A336-A3CC1DA492C3}"/>
              </a:ext>
            </a:extLst>
          </p:cNvPr>
          <p:cNvPicPr>
            <a:picLocks noChangeAspect="1"/>
          </p:cNvPicPr>
          <p:nvPr/>
        </p:nvPicPr>
        <p:blipFill rotWithShape="1">
          <a:blip r:embed="rId3"/>
          <a:srcRect l="9726"/>
          <a:stretch/>
        </p:blipFill>
        <p:spPr>
          <a:xfrm>
            <a:off x="8121445" y="10"/>
            <a:ext cx="4070555" cy="6857990"/>
          </a:xfrm>
          <a:prstGeom prst="rect">
            <a:avLst/>
          </a:prstGeom>
        </p:spPr>
      </p:pic>
      <p:pic>
        <p:nvPicPr>
          <p:cNvPr id="13" name="Picture 12">
            <a:extLst>
              <a:ext uri="{FF2B5EF4-FFF2-40B4-BE49-F238E27FC236}">
                <a16:creationId xmlns:a16="http://schemas.microsoft.com/office/drawing/2014/main" id="{B07B28F1-DF3A-40EC-B797-F8D0E88FC96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6F36D5-A777-B645-99F5-0CDDDF1D14A6}"/>
              </a:ext>
            </a:extLst>
          </p:cNvPr>
          <p:cNvSpPr>
            <a:spLocks noGrp="1"/>
          </p:cNvSpPr>
          <p:nvPr>
            <p:ph type="title"/>
          </p:nvPr>
        </p:nvSpPr>
        <p:spPr>
          <a:xfrm>
            <a:off x="913776" y="618517"/>
            <a:ext cx="6672886" cy="1596177"/>
          </a:xfrm>
        </p:spPr>
        <p:txBody>
          <a:bodyPr>
            <a:normAutofit/>
          </a:bodyPr>
          <a:lstStyle/>
          <a:p>
            <a:r>
              <a:rPr lang="en-US" dirty="0"/>
              <a:t>The fantastic as a resource</a:t>
            </a:r>
          </a:p>
        </p:txBody>
      </p:sp>
      <p:sp>
        <p:nvSpPr>
          <p:cNvPr id="3" name="Content Placeholder 2">
            <a:extLst>
              <a:ext uri="{FF2B5EF4-FFF2-40B4-BE49-F238E27FC236}">
                <a16:creationId xmlns:a16="http://schemas.microsoft.com/office/drawing/2014/main" id="{B0F28A44-7AD9-F34D-8500-09FBE99DE24A}"/>
              </a:ext>
            </a:extLst>
          </p:cNvPr>
          <p:cNvSpPr>
            <a:spLocks noGrp="1"/>
          </p:cNvSpPr>
          <p:nvPr>
            <p:ph sz="quarter" idx="13"/>
          </p:nvPr>
        </p:nvSpPr>
        <p:spPr>
          <a:xfrm>
            <a:off x="913774" y="2367092"/>
            <a:ext cx="6672887" cy="3424107"/>
          </a:xfrm>
        </p:spPr>
        <p:txBody>
          <a:bodyPr>
            <a:normAutofit/>
          </a:bodyPr>
          <a:lstStyle/>
          <a:p>
            <a:r>
              <a:rPr lang="en-US" dirty="0"/>
              <a:t>We take </a:t>
            </a:r>
            <a:r>
              <a:rPr lang="en-US" b="1" dirty="0"/>
              <a:t>a positive approach</a:t>
            </a:r>
            <a:r>
              <a:rPr lang="en-US" dirty="0"/>
              <a:t> and see the fantastic as </a:t>
            </a:r>
            <a:r>
              <a:rPr lang="en-US" b="1" dirty="0"/>
              <a:t>a RESOURCE</a:t>
            </a:r>
          </a:p>
          <a:p>
            <a:pPr lvl="1"/>
            <a:r>
              <a:rPr lang="en-US" dirty="0"/>
              <a:t>users engage with for pleasure/fun/play</a:t>
            </a:r>
          </a:p>
          <a:p>
            <a:pPr lvl="1"/>
            <a:r>
              <a:rPr lang="en-US" dirty="0"/>
              <a:t>Users are active</a:t>
            </a:r>
          </a:p>
          <a:p>
            <a:pPr lvl="1"/>
            <a:r>
              <a:rPr lang="en-US" dirty="0"/>
              <a:t>or participatory/prosumers (Jenkins)</a:t>
            </a:r>
          </a:p>
          <a:p>
            <a:pPr lvl="1"/>
            <a:r>
              <a:rPr lang="en-US" dirty="0"/>
              <a:t>Users are </a:t>
            </a:r>
            <a:r>
              <a:rPr lang="en-US" i="1" dirty="0"/>
              <a:t>not</a:t>
            </a:r>
            <a:r>
              <a:rPr lang="en-US" dirty="0"/>
              <a:t> duped or passive</a:t>
            </a:r>
          </a:p>
        </p:txBody>
      </p:sp>
      <p:cxnSp>
        <p:nvCxnSpPr>
          <p:cNvPr id="15" name="Straight Connector 14">
            <a:extLst>
              <a:ext uri="{FF2B5EF4-FFF2-40B4-BE49-F238E27FC236}">
                <a16:creationId xmlns:a16="http://schemas.microsoft.com/office/drawing/2014/main" id="{064BBE8E-0488-4569-B2DA-2BC2186AC7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13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FEFBBF-E0D2-F548-A509-38562B6FAEFA}"/>
              </a:ext>
            </a:extLst>
          </p:cNvPr>
          <p:cNvPicPr>
            <a:picLocks noChangeAspect="1"/>
          </p:cNvPicPr>
          <p:nvPr/>
        </p:nvPicPr>
        <p:blipFill rotWithShape="1">
          <a:blip r:embed="rId2"/>
          <a:srcRect r="38050"/>
          <a:stretch/>
        </p:blipFill>
        <p:spPr>
          <a:xfrm>
            <a:off x="1" y="10"/>
            <a:ext cx="7552944" cy="6857990"/>
          </a:xfrm>
          <a:prstGeom prst="rect">
            <a:avLst/>
          </a:prstGeom>
        </p:spPr>
      </p:pic>
      <p:sp>
        <p:nvSpPr>
          <p:cNvPr id="5" name="Title 4">
            <a:extLst>
              <a:ext uri="{FF2B5EF4-FFF2-40B4-BE49-F238E27FC236}">
                <a16:creationId xmlns:a16="http://schemas.microsoft.com/office/drawing/2014/main" id="{37CEC2A5-99C3-F640-89B1-32DE804AC613}"/>
              </a:ext>
            </a:extLst>
          </p:cNvPr>
          <p:cNvSpPr>
            <a:spLocks noGrp="1"/>
          </p:cNvSpPr>
          <p:nvPr>
            <p:ph type="title"/>
          </p:nvPr>
        </p:nvSpPr>
        <p:spPr>
          <a:xfrm>
            <a:off x="8196408" y="640831"/>
            <a:ext cx="3352128" cy="1573863"/>
          </a:xfrm>
        </p:spPr>
        <p:txBody>
          <a:bodyPr>
            <a:normAutofit/>
          </a:bodyPr>
          <a:lstStyle/>
          <a:p>
            <a:pPr algn="l"/>
            <a:r>
              <a:rPr lang="en-US" dirty="0"/>
              <a:t>Overview</a:t>
            </a:r>
            <a:endParaRPr lang="en-US"/>
          </a:p>
        </p:txBody>
      </p:sp>
      <p:sp>
        <p:nvSpPr>
          <p:cNvPr id="6" name="Content Placeholder 5">
            <a:extLst>
              <a:ext uri="{FF2B5EF4-FFF2-40B4-BE49-F238E27FC236}">
                <a16:creationId xmlns:a16="http://schemas.microsoft.com/office/drawing/2014/main" id="{8F2EDBF0-624A-0A4A-A689-FC7980174FAE}"/>
              </a:ext>
            </a:extLst>
          </p:cNvPr>
          <p:cNvSpPr>
            <a:spLocks noGrp="1"/>
          </p:cNvSpPr>
          <p:nvPr>
            <p:ph sz="quarter" idx="13"/>
          </p:nvPr>
        </p:nvSpPr>
        <p:spPr>
          <a:xfrm>
            <a:off x="8196408" y="2214694"/>
            <a:ext cx="2858279" cy="3421831"/>
          </a:xfrm>
        </p:spPr>
        <p:txBody>
          <a:bodyPr>
            <a:normAutofit/>
          </a:bodyPr>
          <a:lstStyle/>
          <a:p>
            <a:pPr marL="0" indent="0">
              <a:lnSpc>
                <a:spcPct val="110000"/>
              </a:lnSpc>
              <a:buNone/>
            </a:pPr>
            <a:r>
              <a:rPr lang="en-US" sz="1800" dirty="0"/>
              <a:t>1. introductory slides</a:t>
            </a:r>
          </a:p>
          <a:p>
            <a:pPr lvl="1">
              <a:lnSpc>
                <a:spcPct val="110000"/>
              </a:lnSpc>
            </a:pPr>
            <a:r>
              <a:rPr lang="en-US" dirty="0"/>
              <a:t>slide 3–6</a:t>
            </a:r>
          </a:p>
          <a:p>
            <a:pPr marL="0" indent="0">
              <a:lnSpc>
                <a:spcPct val="110000"/>
              </a:lnSpc>
              <a:buNone/>
            </a:pPr>
            <a:r>
              <a:rPr lang="en-US" sz="1800" dirty="0"/>
              <a:t>2. network meeting 15–16 October, 2018</a:t>
            </a:r>
          </a:p>
          <a:p>
            <a:pPr lvl="1">
              <a:lnSpc>
                <a:spcPct val="110000"/>
              </a:lnSpc>
            </a:pPr>
            <a:r>
              <a:rPr lang="en-US" dirty="0"/>
              <a:t>Slide 7–15</a:t>
            </a:r>
          </a:p>
          <a:p>
            <a:pPr marL="0" indent="0">
              <a:lnSpc>
                <a:spcPct val="110000"/>
              </a:lnSpc>
              <a:buNone/>
            </a:pPr>
            <a:r>
              <a:rPr lang="en-US" sz="1800" dirty="0"/>
              <a:t>3. decisions &amp; what’s in the future for us</a:t>
            </a:r>
          </a:p>
          <a:p>
            <a:pPr lvl="1">
              <a:lnSpc>
                <a:spcPct val="110000"/>
              </a:lnSpc>
            </a:pPr>
            <a:r>
              <a:rPr lang="en-US" dirty="0"/>
              <a:t>Slide 16–20</a:t>
            </a:r>
          </a:p>
        </p:txBody>
      </p:sp>
    </p:spTree>
    <p:extLst>
      <p:ext uri="{BB962C8B-B14F-4D97-AF65-F5344CB8AC3E}">
        <p14:creationId xmlns:p14="http://schemas.microsoft.com/office/powerpoint/2010/main" val="868386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F0A89-2A0A-A448-91DB-A97260B407FA}"/>
              </a:ext>
            </a:extLst>
          </p:cNvPr>
          <p:cNvSpPr>
            <a:spLocks noGrp="1"/>
          </p:cNvSpPr>
          <p:nvPr>
            <p:ph type="title"/>
          </p:nvPr>
        </p:nvSpPr>
        <p:spPr>
          <a:xfrm>
            <a:off x="913775" y="618517"/>
            <a:ext cx="10364451" cy="1596177"/>
          </a:xfrm>
        </p:spPr>
        <p:txBody>
          <a:bodyPr>
            <a:normAutofit/>
          </a:bodyPr>
          <a:lstStyle/>
          <a:p>
            <a:r>
              <a:rPr lang="en-US" dirty="0"/>
              <a:t>We work with…</a:t>
            </a:r>
          </a:p>
        </p:txBody>
      </p:sp>
      <p:graphicFrame>
        <p:nvGraphicFramePr>
          <p:cNvPr id="5" name="Content Placeholder 2">
            <a:extLst>
              <a:ext uri="{FF2B5EF4-FFF2-40B4-BE49-F238E27FC236}">
                <a16:creationId xmlns:a16="http://schemas.microsoft.com/office/drawing/2014/main" id="{03638A12-2CC4-44FD-8EE8-EF9C3A83CF7F}"/>
              </a:ext>
            </a:extLst>
          </p:cNvPr>
          <p:cNvGraphicFramePr>
            <a:graphicFrameLocks noGrp="1"/>
          </p:cNvGraphicFramePr>
          <p:nvPr>
            <p:ph sz="quarter" idx="13"/>
            <p:extLst>
              <p:ext uri="{D42A27DB-BD31-4B8C-83A1-F6EECF244321}">
                <p14:modId xmlns:p14="http://schemas.microsoft.com/office/powerpoint/2010/main" val="1751153855"/>
              </p:ext>
            </p:extLst>
          </p:nvPr>
        </p:nvGraphicFramePr>
        <p:xfrm>
          <a:off x="598713" y="1687286"/>
          <a:ext cx="11038115" cy="501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04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5D0F0-4259-9F48-A312-01CF72F8BE09}"/>
              </a:ext>
            </a:extLst>
          </p:cNvPr>
          <p:cNvSpPr>
            <a:spLocks noGrp="1"/>
          </p:cNvSpPr>
          <p:nvPr>
            <p:ph type="title"/>
          </p:nvPr>
        </p:nvSpPr>
        <p:spPr>
          <a:xfrm>
            <a:off x="913775" y="618517"/>
            <a:ext cx="10364451" cy="3120970"/>
          </a:xfrm>
        </p:spPr>
        <p:txBody>
          <a:bodyPr/>
          <a:lstStyle/>
          <a:p>
            <a:r>
              <a:rPr lang="en-US" dirty="0"/>
              <a:t>Section 1</a:t>
            </a:r>
            <a:br>
              <a:rPr lang="en-US" dirty="0"/>
            </a:br>
            <a:r>
              <a:rPr lang="en-US" dirty="0"/>
              <a:t/>
            </a:r>
            <a:br>
              <a:rPr lang="en-US" dirty="0"/>
            </a:br>
            <a:r>
              <a:rPr lang="en-US" dirty="0"/>
              <a:t>Introductory slides</a:t>
            </a:r>
          </a:p>
        </p:txBody>
      </p:sp>
    </p:spTree>
    <p:extLst>
      <p:ext uri="{BB962C8B-B14F-4D97-AF65-F5344CB8AC3E}">
        <p14:creationId xmlns:p14="http://schemas.microsoft.com/office/powerpoint/2010/main" val="420575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757A40-811D-3840-8B6F-141D98258993}"/>
              </a:ext>
            </a:extLst>
          </p:cNvPr>
          <p:cNvSpPr>
            <a:spLocks noGrp="1"/>
          </p:cNvSpPr>
          <p:nvPr>
            <p:ph type="title"/>
          </p:nvPr>
        </p:nvSpPr>
        <p:spPr>
          <a:xfrm>
            <a:off x="913776" y="232475"/>
            <a:ext cx="11278224" cy="1982219"/>
          </a:xfrm>
        </p:spPr>
        <p:txBody>
          <a:bodyPr/>
          <a:lstStyle/>
          <a:p>
            <a:r>
              <a:rPr lang="en-US" dirty="0"/>
              <a:t>Where to?</a:t>
            </a:r>
          </a:p>
        </p:txBody>
      </p:sp>
      <p:sp>
        <p:nvSpPr>
          <p:cNvPr id="6" name="Content Placeholder 5">
            <a:extLst>
              <a:ext uri="{FF2B5EF4-FFF2-40B4-BE49-F238E27FC236}">
                <a16:creationId xmlns:a16="http://schemas.microsoft.com/office/drawing/2014/main" id="{8EFC14B0-92D8-004A-8B61-06CD5DA930B5}"/>
              </a:ext>
            </a:extLst>
          </p:cNvPr>
          <p:cNvSpPr>
            <a:spLocks noGrp="1"/>
          </p:cNvSpPr>
          <p:nvPr>
            <p:ph sz="quarter" idx="13"/>
          </p:nvPr>
        </p:nvSpPr>
        <p:spPr>
          <a:xfrm>
            <a:off x="535577" y="2416629"/>
            <a:ext cx="6348549" cy="4202516"/>
          </a:xfrm>
        </p:spPr>
        <p:txBody>
          <a:bodyPr>
            <a:normAutofit/>
          </a:bodyPr>
          <a:lstStyle/>
          <a:p>
            <a:pPr marL="0" indent="0">
              <a:buNone/>
            </a:pPr>
            <a:r>
              <a:rPr lang="en-US" dirty="0"/>
              <a:t>“Fairy tales do not simply represent marvelous objects, but also put wondrous feelings and actions in motion within the </a:t>
            </a:r>
            <a:r>
              <a:rPr lang="en-US" dirty="0" err="1"/>
              <a:t>storyworld</a:t>
            </a:r>
            <a:r>
              <a:rPr lang="en-US" dirty="0"/>
              <a:t>, feelings and actions that may bolster the ability of tales’ recipients to imagine and pursue what seems impossible.”</a:t>
            </a:r>
          </a:p>
          <a:p>
            <a:pPr marL="0" indent="0">
              <a:buNone/>
            </a:pPr>
            <a:endParaRPr lang="en-US" dirty="0"/>
          </a:p>
          <a:p>
            <a:pPr marL="0" indent="0">
              <a:buNone/>
            </a:pPr>
            <a:r>
              <a:rPr lang="en-US" sz="1400" dirty="0"/>
              <a:t>Cristina </a:t>
            </a:r>
            <a:r>
              <a:rPr lang="en-US" sz="1400" dirty="0" err="1"/>
              <a:t>bacchilega</a:t>
            </a:r>
            <a:r>
              <a:rPr lang="en-US" sz="1400" dirty="0"/>
              <a:t>, “Where can wonder take us?” </a:t>
            </a:r>
            <a:r>
              <a:rPr lang="en-US" sz="1400" i="1" dirty="0"/>
              <a:t>Journal of the fantastic in the arts, </a:t>
            </a:r>
            <a:r>
              <a:rPr lang="en-US" sz="1400" dirty="0" err="1"/>
              <a:t>vol</a:t>
            </a:r>
            <a:r>
              <a:rPr lang="en-US" sz="1400" dirty="0"/>
              <a:t> 28, no 1 2017</a:t>
            </a:r>
          </a:p>
        </p:txBody>
      </p:sp>
      <p:pic>
        <p:nvPicPr>
          <p:cNvPr id="8" name="Picture 7">
            <a:extLst>
              <a:ext uri="{FF2B5EF4-FFF2-40B4-BE49-F238E27FC236}">
                <a16:creationId xmlns:a16="http://schemas.microsoft.com/office/drawing/2014/main" id="{02D529AF-EB25-3A4F-9B04-3B57D30CA176}"/>
              </a:ext>
            </a:extLst>
          </p:cNvPr>
          <p:cNvPicPr>
            <a:picLocks noChangeAspect="1"/>
          </p:cNvPicPr>
          <p:nvPr/>
        </p:nvPicPr>
        <p:blipFill>
          <a:blip r:embed="rId2"/>
          <a:stretch>
            <a:fillRect/>
          </a:stretch>
        </p:blipFill>
        <p:spPr>
          <a:xfrm>
            <a:off x="6921136" y="2573382"/>
            <a:ext cx="5270864" cy="3513909"/>
          </a:xfrm>
          <a:prstGeom prst="rect">
            <a:avLst/>
          </a:prstGeom>
        </p:spPr>
      </p:pic>
    </p:spTree>
    <p:extLst>
      <p:ext uri="{BB962C8B-B14F-4D97-AF65-F5344CB8AC3E}">
        <p14:creationId xmlns:p14="http://schemas.microsoft.com/office/powerpoint/2010/main" val="424250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DEFC64-BEC0-E241-BEB6-8379FB0902D1}"/>
              </a:ext>
            </a:extLst>
          </p:cNvPr>
          <p:cNvSpPr>
            <a:spLocks noGrp="1"/>
          </p:cNvSpPr>
          <p:nvPr>
            <p:ph type="title"/>
          </p:nvPr>
        </p:nvSpPr>
        <p:spPr/>
        <p:txBody>
          <a:bodyPr/>
          <a:lstStyle/>
          <a:p>
            <a:r>
              <a:rPr lang="en-US" dirty="0"/>
              <a:t>What?</a:t>
            </a:r>
            <a:br>
              <a:rPr lang="en-US" dirty="0"/>
            </a:br>
            <a:r>
              <a:rPr lang="en-US" dirty="0"/>
              <a:t/>
            </a:r>
            <a:br>
              <a:rPr lang="en-US" dirty="0"/>
            </a:br>
            <a:endParaRPr lang="en-US" dirty="0"/>
          </a:p>
        </p:txBody>
      </p:sp>
      <p:pic>
        <p:nvPicPr>
          <p:cNvPr id="9" name="Picture Placeholder 8">
            <a:extLst>
              <a:ext uri="{FF2B5EF4-FFF2-40B4-BE49-F238E27FC236}">
                <a16:creationId xmlns:a16="http://schemas.microsoft.com/office/drawing/2014/main" id="{0A87732D-6D17-F641-A5A5-C06F65D2E03C}"/>
              </a:ext>
            </a:extLst>
          </p:cNvPr>
          <p:cNvPicPr>
            <a:picLocks noGrp="1" noChangeAspect="1"/>
          </p:cNvPicPr>
          <p:nvPr>
            <p:ph type="pic" idx="1"/>
          </p:nvPr>
        </p:nvPicPr>
        <p:blipFill>
          <a:blip r:embed="rId2"/>
          <a:srcRect l="3367" r="3367"/>
          <a:stretch>
            <a:fillRect/>
          </a:stretch>
        </p:blipFill>
        <p:spPr/>
      </p:pic>
      <p:sp>
        <p:nvSpPr>
          <p:cNvPr id="7" name="Text Placeholder 6">
            <a:extLst>
              <a:ext uri="{FF2B5EF4-FFF2-40B4-BE49-F238E27FC236}">
                <a16:creationId xmlns:a16="http://schemas.microsoft.com/office/drawing/2014/main" id="{A986465E-841C-B84F-989F-647C2435DB18}"/>
              </a:ext>
            </a:extLst>
          </p:cNvPr>
          <p:cNvSpPr>
            <a:spLocks noGrp="1"/>
          </p:cNvSpPr>
          <p:nvPr>
            <p:ph type="body" sz="half" idx="2"/>
          </p:nvPr>
        </p:nvSpPr>
        <p:spPr/>
        <p:txBody>
          <a:bodyPr>
            <a:normAutofit/>
          </a:bodyPr>
          <a:lstStyle/>
          <a:p>
            <a:pPr marL="342900" lvl="0" indent="-342900" algn="l">
              <a:buFont typeface="Arial" panose="020B0604020202020204" pitchFamily="34" charset="0"/>
              <a:buChar char="•"/>
            </a:pPr>
            <a:endParaRPr lang="en-US" sz="2000" dirty="0"/>
          </a:p>
          <a:p>
            <a:pPr marL="342900" lvl="0" indent="-342900" algn="l">
              <a:buFont typeface="Arial" panose="020B0604020202020204" pitchFamily="34" charset="0"/>
              <a:buChar char="•"/>
            </a:pPr>
            <a:r>
              <a:rPr lang="en-US" sz="2000" dirty="0"/>
              <a:t>why has the fantastic exploded in our contemporary entertainment?</a:t>
            </a:r>
          </a:p>
          <a:p>
            <a:pPr marL="342900" lvl="0" indent="-342900" algn="l">
              <a:buFont typeface="Arial" panose="020B0604020202020204" pitchFamily="34" charset="0"/>
              <a:buChar char="•"/>
            </a:pPr>
            <a:r>
              <a:rPr lang="en-US" sz="2000" dirty="0"/>
              <a:t>how and why do we play with – create, design, use, engage with – the fantastic?</a:t>
            </a:r>
          </a:p>
          <a:p>
            <a:pPr marL="342900" indent="-342900" algn="l">
              <a:buFont typeface="Arial" panose="020B0604020202020204" pitchFamily="34" charset="0"/>
              <a:buChar char="•"/>
            </a:pPr>
            <a:r>
              <a:rPr lang="en-US" sz="2000" dirty="0"/>
              <a:t>why is the fantastic adaptive and important? </a:t>
            </a:r>
          </a:p>
        </p:txBody>
      </p:sp>
    </p:spTree>
    <p:extLst>
      <p:ext uri="{BB962C8B-B14F-4D97-AF65-F5344CB8AC3E}">
        <p14:creationId xmlns:p14="http://schemas.microsoft.com/office/powerpoint/2010/main" val="283838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0AF1-781D-1D4B-B343-66FF8B811B2F}"/>
              </a:ext>
            </a:extLst>
          </p:cNvPr>
          <p:cNvSpPr>
            <a:spLocks noGrp="1"/>
          </p:cNvSpPr>
          <p:nvPr>
            <p:ph type="title"/>
          </p:nvPr>
        </p:nvSpPr>
        <p:spPr/>
        <p:txBody>
          <a:bodyPr/>
          <a:lstStyle/>
          <a:p>
            <a:r>
              <a:rPr lang="en-US" dirty="0"/>
              <a:t>Theories</a:t>
            </a:r>
            <a:br>
              <a:rPr lang="en-US" dirty="0"/>
            </a:br>
            <a:endParaRPr lang="en-US" dirty="0"/>
          </a:p>
        </p:txBody>
      </p:sp>
      <p:pic>
        <p:nvPicPr>
          <p:cNvPr id="6" name="Picture Placeholder 5">
            <a:extLst>
              <a:ext uri="{FF2B5EF4-FFF2-40B4-BE49-F238E27FC236}">
                <a16:creationId xmlns:a16="http://schemas.microsoft.com/office/drawing/2014/main" id="{0303325C-65FF-D748-88B3-B7D88A090EC7}"/>
              </a:ext>
            </a:extLst>
          </p:cNvPr>
          <p:cNvPicPr>
            <a:picLocks noGrp="1" noChangeAspect="1"/>
          </p:cNvPicPr>
          <p:nvPr>
            <p:ph type="pic" idx="1"/>
          </p:nvPr>
        </p:nvPicPr>
        <p:blipFill>
          <a:blip r:embed="rId2"/>
          <a:srcRect l="3214" r="3214"/>
          <a:stretch>
            <a:fillRect/>
          </a:stretch>
        </p:blipFill>
        <p:spPr/>
      </p:pic>
      <p:sp>
        <p:nvSpPr>
          <p:cNvPr id="4" name="Text Placeholder 3">
            <a:extLst>
              <a:ext uri="{FF2B5EF4-FFF2-40B4-BE49-F238E27FC236}">
                <a16:creationId xmlns:a16="http://schemas.microsoft.com/office/drawing/2014/main" id="{39E358F8-31EB-E842-8EAC-B613285B8CDA}"/>
              </a:ext>
            </a:extLst>
          </p:cNvPr>
          <p:cNvSpPr>
            <a:spLocks noGrp="1"/>
          </p:cNvSpPr>
          <p:nvPr>
            <p:ph type="body" sz="half" idx="2"/>
          </p:nvPr>
        </p:nvSpPr>
        <p:spPr/>
        <p:txBody>
          <a:bodyPr/>
          <a:lstStyle/>
          <a:p>
            <a:pPr algn="l"/>
            <a:r>
              <a:rPr lang="en-US" dirty="0"/>
              <a:t>This project takes an interdisciplinary and transmedia approach to the fantastic. It is our assumption the fantastic invites imaginary play and cognitive meta-thinking, so-called “what-if” thinking. </a:t>
            </a:r>
          </a:p>
          <a:p>
            <a:pPr algn="l"/>
            <a:endParaRPr lang="en-US" dirty="0"/>
          </a:p>
          <a:p>
            <a:pPr marL="742950" lvl="1" indent="-285750">
              <a:buFont typeface="Arial" panose="020B0604020202020204" pitchFamily="34" charset="0"/>
              <a:buChar char="•"/>
            </a:pPr>
            <a:r>
              <a:rPr lang="en-US" dirty="0"/>
              <a:t>Cognitive theories</a:t>
            </a:r>
          </a:p>
          <a:p>
            <a:pPr marL="742950" lvl="1" indent="-285750">
              <a:buFont typeface="Arial" panose="020B0604020202020204" pitchFamily="34" charset="0"/>
              <a:buChar char="•"/>
            </a:pPr>
            <a:r>
              <a:rPr lang="en-US" dirty="0"/>
              <a:t>Genre theories</a:t>
            </a:r>
          </a:p>
          <a:p>
            <a:pPr marL="742950" lvl="1" indent="-285750">
              <a:buFont typeface="Arial" panose="020B0604020202020204" pitchFamily="34" charset="0"/>
              <a:buChar char="•"/>
            </a:pPr>
            <a:r>
              <a:rPr lang="en-US" dirty="0"/>
              <a:t>Play </a:t>
            </a:r>
          </a:p>
        </p:txBody>
      </p:sp>
    </p:spTree>
    <p:extLst>
      <p:ext uri="{BB962C8B-B14F-4D97-AF65-F5344CB8AC3E}">
        <p14:creationId xmlns:p14="http://schemas.microsoft.com/office/powerpoint/2010/main" val="1389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5D0F0-4259-9F48-A312-01CF72F8BE09}"/>
              </a:ext>
            </a:extLst>
          </p:cNvPr>
          <p:cNvSpPr>
            <a:spLocks noGrp="1"/>
          </p:cNvSpPr>
          <p:nvPr>
            <p:ph type="title"/>
          </p:nvPr>
        </p:nvSpPr>
        <p:spPr>
          <a:xfrm>
            <a:off x="913775" y="618517"/>
            <a:ext cx="10364451" cy="3120970"/>
          </a:xfrm>
        </p:spPr>
        <p:txBody>
          <a:bodyPr/>
          <a:lstStyle/>
          <a:p>
            <a:r>
              <a:rPr lang="en-US" dirty="0"/>
              <a:t>Section 2</a:t>
            </a:r>
            <a:br>
              <a:rPr lang="en-US" dirty="0"/>
            </a:br>
            <a:r>
              <a:rPr lang="en-US" dirty="0"/>
              <a:t/>
            </a:r>
            <a:br>
              <a:rPr lang="en-US" dirty="0"/>
            </a:br>
            <a:r>
              <a:rPr lang="en-US" dirty="0"/>
              <a:t>network meeting 15–16 October, 2018</a:t>
            </a:r>
          </a:p>
        </p:txBody>
      </p:sp>
    </p:spTree>
    <p:extLst>
      <p:ext uri="{BB962C8B-B14F-4D97-AF65-F5344CB8AC3E}">
        <p14:creationId xmlns:p14="http://schemas.microsoft.com/office/powerpoint/2010/main" val="416459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E150-3412-104A-926C-DC658C054F73}"/>
              </a:ext>
            </a:extLst>
          </p:cNvPr>
          <p:cNvSpPr>
            <a:spLocks noGrp="1"/>
          </p:cNvSpPr>
          <p:nvPr>
            <p:ph type="title"/>
          </p:nvPr>
        </p:nvSpPr>
        <p:spPr/>
        <p:txBody>
          <a:bodyPr/>
          <a:lstStyle/>
          <a:p>
            <a:r>
              <a:rPr lang="en-US" dirty="0"/>
              <a:t>How popular is the fantastic Really? quantity</a:t>
            </a:r>
          </a:p>
        </p:txBody>
      </p:sp>
      <p:sp>
        <p:nvSpPr>
          <p:cNvPr id="3" name="Content Placeholder 2">
            <a:extLst>
              <a:ext uri="{FF2B5EF4-FFF2-40B4-BE49-F238E27FC236}">
                <a16:creationId xmlns:a16="http://schemas.microsoft.com/office/drawing/2014/main" id="{DFE3756F-DD70-D54D-BC07-5EB5EAEE3089}"/>
              </a:ext>
            </a:extLst>
          </p:cNvPr>
          <p:cNvSpPr>
            <a:spLocks noGrp="1"/>
          </p:cNvSpPr>
          <p:nvPr>
            <p:ph sz="quarter" idx="13"/>
          </p:nvPr>
        </p:nvSpPr>
        <p:spPr/>
        <p:txBody>
          <a:bodyPr/>
          <a:lstStyle/>
          <a:p>
            <a:r>
              <a:rPr lang="en-US" dirty="0"/>
              <a:t>Is there </a:t>
            </a:r>
            <a:r>
              <a:rPr lang="en-US" b="1" dirty="0"/>
              <a:t>more</a:t>
            </a:r>
            <a:r>
              <a:rPr lang="en-US" dirty="0"/>
              <a:t> fantastic material out there?</a:t>
            </a:r>
          </a:p>
          <a:p>
            <a:r>
              <a:rPr lang="en-US" dirty="0"/>
              <a:t>Is the fantastic created so widely today because of commercial genre speculation?</a:t>
            </a:r>
          </a:p>
          <a:p>
            <a:pPr lvl="1"/>
            <a:r>
              <a:rPr lang="en-US" dirty="0"/>
              <a:t>Easier to add seasons/stories</a:t>
            </a:r>
          </a:p>
          <a:p>
            <a:pPr lvl="1"/>
            <a:r>
              <a:rPr lang="en-US" dirty="0"/>
              <a:t>Cheaper to create cg images</a:t>
            </a:r>
          </a:p>
          <a:p>
            <a:endParaRPr lang="en-US" dirty="0"/>
          </a:p>
        </p:txBody>
      </p:sp>
      <p:sp>
        <p:nvSpPr>
          <p:cNvPr id="4" name="Content Placeholder 3">
            <a:extLst>
              <a:ext uri="{FF2B5EF4-FFF2-40B4-BE49-F238E27FC236}">
                <a16:creationId xmlns:a16="http://schemas.microsoft.com/office/drawing/2014/main" id="{33592861-6100-E146-A4EE-3E09097D0249}"/>
              </a:ext>
            </a:extLst>
          </p:cNvPr>
          <p:cNvSpPr>
            <a:spLocks noGrp="1"/>
          </p:cNvSpPr>
          <p:nvPr>
            <p:ph sz="quarter" idx="14"/>
          </p:nvPr>
        </p:nvSpPr>
        <p:spPr/>
        <p:txBody>
          <a:bodyPr/>
          <a:lstStyle/>
          <a:p>
            <a:r>
              <a:rPr lang="en-US" dirty="0"/>
              <a:t>What does this do to the narrative techniques?</a:t>
            </a:r>
          </a:p>
          <a:p>
            <a:r>
              <a:rPr lang="en-US" dirty="0"/>
              <a:t>Worldbuilding</a:t>
            </a:r>
          </a:p>
          <a:p>
            <a:r>
              <a:rPr lang="en-US" dirty="0"/>
              <a:t>Easier to invent themes/stories?</a:t>
            </a:r>
          </a:p>
        </p:txBody>
      </p:sp>
    </p:spTree>
    <p:extLst>
      <p:ext uri="{BB962C8B-B14F-4D97-AF65-F5344CB8AC3E}">
        <p14:creationId xmlns:p14="http://schemas.microsoft.com/office/powerpoint/2010/main" val="406999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4544-0F1B-6447-A6C7-34F964B81CD1}"/>
              </a:ext>
            </a:extLst>
          </p:cNvPr>
          <p:cNvSpPr>
            <a:spLocks noGrp="1"/>
          </p:cNvSpPr>
          <p:nvPr>
            <p:ph type="title"/>
          </p:nvPr>
        </p:nvSpPr>
        <p:spPr/>
        <p:txBody>
          <a:bodyPr/>
          <a:lstStyle/>
          <a:p>
            <a:r>
              <a:rPr lang="en-US" b="1" dirty="0"/>
              <a:t>Why</a:t>
            </a:r>
            <a:r>
              <a:rPr lang="en-US" dirty="0"/>
              <a:t> the fantastic?</a:t>
            </a:r>
          </a:p>
        </p:txBody>
      </p:sp>
      <p:sp>
        <p:nvSpPr>
          <p:cNvPr id="3" name="Content Placeholder 2">
            <a:extLst>
              <a:ext uri="{FF2B5EF4-FFF2-40B4-BE49-F238E27FC236}">
                <a16:creationId xmlns:a16="http://schemas.microsoft.com/office/drawing/2014/main" id="{E8C8BFFD-A8FA-A148-83F1-643E0C14DD2F}"/>
              </a:ext>
            </a:extLst>
          </p:cNvPr>
          <p:cNvSpPr>
            <a:spLocks noGrp="1"/>
          </p:cNvSpPr>
          <p:nvPr>
            <p:ph sz="quarter" idx="13"/>
          </p:nvPr>
        </p:nvSpPr>
        <p:spPr/>
        <p:txBody>
          <a:bodyPr/>
          <a:lstStyle/>
          <a:p>
            <a:r>
              <a:rPr lang="en-US" dirty="0"/>
              <a:t>Cognitive explanation – Marc (minimally counterintuitive)</a:t>
            </a:r>
          </a:p>
          <a:p>
            <a:r>
              <a:rPr lang="en-US" dirty="0"/>
              <a:t>Market forces – Stephen</a:t>
            </a:r>
          </a:p>
          <a:p>
            <a:r>
              <a:rPr lang="en-US" dirty="0" err="1"/>
              <a:t>Commercialisation</a:t>
            </a:r>
            <a:r>
              <a:rPr lang="en-US" dirty="0"/>
              <a:t>/exploitation</a:t>
            </a:r>
          </a:p>
          <a:p>
            <a:r>
              <a:rPr lang="en-US" dirty="0"/>
              <a:t>Production studies</a:t>
            </a:r>
          </a:p>
        </p:txBody>
      </p:sp>
      <p:sp>
        <p:nvSpPr>
          <p:cNvPr id="4" name="Content Placeholder 3">
            <a:extLst>
              <a:ext uri="{FF2B5EF4-FFF2-40B4-BE49-F238E27FC236}">
                <a16:creationId xmlns:a16="http://schemas.microsoft.com/office/drawing/2014/main" id="{D62B8197-2F31-274E-9F43-A6396BA414DD}"/>
              </a:ext>
            </a:extLst>
          </p:cNvPr>
          <p:cNvSpPr>
            <a:spLocks noGrp="1"/>
          </p:cNvSpPr>
          <p:nvPr>
            <p:ph sz="quarter" idx="14"/>
          </p:nvPr>
        </p:nvSpPr>
        <p:spPr/>
        <p:txBody>
          <a:bodyPr/>
          <a:lstStyle/>
          <a:p>
            <a:r>
              <a:rPr lang="en-US" dirty="0"/>
              <a:t>What do people do with the stories?</a:t>
            </a:r>
          </a:p>
          <a:p>
            <a:r>
              <a:rPr lang="en-US" dirty="0"/>
              <a:t>Fan fiction</a:t>
            </a:r>
          </a:p>
          <a:p>
            <a:r>
              <a:rPr lang="en-US" dirty="0"/>
              <a:t>Playing with stories</a:t>
            </a:r>
          </a:p>
          <a:p>
            <a:r>
              <a:rPr lang="en-US" dirty="0"/>
              <a:t>cosplay</a:t>
            </a:r>
          </a:p>
        </p:txBody>
      </p:sp>
    </p:spTree>
    <p:extLst>
      <p:ext uri="{BB962C8B-B14F-4D97-AF65-F5344CB8AC3E}">
        <p14:creationId xmlns:p14="http://schemas.microsoft.com/office/powerpoint/2010/main" val="186072404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
  <TotalTime>1010</TotalTime>
  <Words>1234</Words>
  <Application>Microsoft Office PowerPoint</Application>
  <PresentationFormat>Widescreen</PresentationFormat>
  <Paragraphs>152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Tw Cen MT</vt:lpstr>
      <vt:lpstr>Droplet</vt:lpstr>
      <vt:lpstr>DFF network </vt:lpstr>
      <vt:lpstr>Overview</vt:lpstr>
      <vt:lpstr>Section 1  Introductory slides</vt:lpstr>
      <vt:lpstr>Where to?</vt:lpstr>
      <vt:lpstr>What?  </vt:lpstr>
      <vt:lpstr>Theories </vt:lpstr>
      <vt:lpstr>Section 2  network meeting 15–16 October, 2018</vt:lpstr>
      <vt:lpstr>How popular is the fantastic Really? quantity</vt:lpstr>
      <vt:lpstr>Why the fantastic?</vt:lpstr>
      <vt:lpstr>Theories of the fantastic</vt:lpstr>
      <vt:lpstr>What is our “x“?</vt:lpstr>
      <vt:lpstr>What is our “x“?</vt:lpstr>
      <vt:lpstr>What is our “x“?</vt:lpstr>
      <vt:lpstr>What is the fantastic?</vt:lpstr>
      <vt:lpstr>PLAY – WHAT DOES ”play“ MEAN as a theory?</vt:lpstr>
      <vt:lpstr>Section 3  decisions oct. 15–16, 2018  WHAT’S IN THE FUTURE FOR US?</vt:lpstr>
      <vt:lpstr>We build  a GRAND THEORY OF THE FANTASTIC </vt:lpstr>
      <vt:lpstr>The fantastic as entertainment</vt:lpstr>
      <vt:lpstr>The fantastic as a resource</vt:lpstr>
      <vt:lpstr>We work with…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DFF netværk</dc:title>
  <dc:creator>Rikke Schubart</dc:creator>
  <cp:lastModifiedBy>Anne Cathrine Hedegaard</cp:lastModifiedBy>
  <cp:revision>48</cp:revision>
  <dcterms:created xsi:type="dcterms:W3CDTF">2018-09-19T08:32:35Z</dcterms:created>
  <dcterms:modified xsi:type="dcterms:W3CDTF">2019-02-13T10:47:54Z</dcterms:modified>
</cp:coreProperties>
</file>