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7" r:id="rId4"/>
    <p:sldId id="262" r:id="rId5"/>
    <p:sldId id="258" r:id="rId6"/>
    <p:sldId id="259" r:id="rId7"/>
    <p:sldId id="261" r:id="rId8"/>
    <p:sldId id="260" r:id="rId9"/>
    <p:sldId id="263" r:id="rId10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publications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5.0751628268688634E-2"/>
          <c:y val="0.14057693376563224"/>
          <c:w val="0.89714853034675013"/>
          <c:h val="0.620691431218156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and Graphs'!$O$4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 and Graphs'!$N$5:$N$9</c:f>
              <c:strCache>
                <c:ptCount val="5"/>
                <c:pt idx="0">
                  <c:v>Journal articles</c:v>
                </c:pt>
                <c:pt idx="1">
                  <c:v>Book Chapters</c:v>
                </c:pt>
                <c:pt idx="2">
                  <c:v>Books and reports</c:v>
                </c:pt>
                <c:pt idx="3">
                  <c:v>Working papers</c:v>
                </c:pt>
                <c:pt idx="4">
                  <c:v>Conference contributions</c:v>
                </c:pt>
              </c:strCache>
            </c:strRef>
          </c:cat>
          <c:val>
            <c:numRef>
              <c:f>'Data and Graphs'!$O$5:$O$9</c:f>
              <c:numCache>
                <c:formatCode>General</c:formatCode>
                <c:ptCount val="5"/>
                <c:pt idx="0">
                  <c:v>31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4D-400F-A1AC-9870932D36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32"/>
        <c:overlap val="-27"/>
        <c:axId val="559835272"/>
        <c:axId val="559835600"/>
      </c:barChart>
      <c:catAx>
        <c:axId val="55983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9835600"/>
        <c:crosses val="autoZero"/>
        <c:auto val="1"/>
        <c:lblAlgn val="ctr"/>
        <c:lblOffset val="100"/>
        <c:noMultiLvlLbl val="0"/>
      </c:catAx>
      <c:valAx>
        <c:axId val="559835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publications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55983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publications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7.4861541183756528E-2"/>
          <c:y val="0.2426162875473899"/>
          <c:w val="0.8921796573181161"/>
          <c:h val="0.61337124526100906"/>
        </c:manualLayout>
      </c:layout>
      <c:barChart>
        <c:barDir val="col"/>
        <c:grouping val="clustered"/>
        <c:varyColors val="0"/>
        <c:ser>
          <c:idx val="0"/>
          <c:order val="0"/>
          <c:tx>
            <c:v>All Publications</c:v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 and Graphs'!$B$3:$B$7</c:f>
              <c:strCache>
                <c:ptCount val="4"/>
                <c:pt idx="0">
                  <c:v>Web of Science</c:v>
                </c:pt>
                <c:pt idx="1">
                  <c:v>Scopus</c:v>
                </c:pt>
                <c:pt idx="2">
                  <c:v>Google Scholar</c:v>
                </c:pt>
                <c:pt idx="3">
                  <c:v>PURE</c:v>
                </c:pt>
              </c:strCache>
            </c:strRef>
          </c:cat>
          <c:val>
            <c:numRef>
              <c:f>'Data and Graphs'!$E$3:$E$7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152</c:v>
                </c:pt>
                <c:pt idx="3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2-453E-836B-9D997210756F}"/>
            </c:ext>
          </c:extLst>
        </c:ser>
        <c:ser>
          <c:idx val="1"/>
          <c:order val="1"/>
          <c:tx>
            <c:v>Open Access</c:v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 and Graphs'!$B$3:$B$7</c:f>
              <c:strCache>
                <c:ptCount val="4"/>
                <c:pt idx="0">
                  <c:v>Web of Science</c:v>
                </c:pt>
                <c:pt idx="1">
                  <c:v>Scopus</c:v>
                </c:pt>
                <c:pt idx="2">
                  <c:v>Google Scholar</c:v>
                </c:pt>
                <c:pt idx="3">
                  <c:v>PURE</c:v>
                </c:pt>
              </c:strCache>
            </c:strRef>
          </c:cat>
          <c:val>
            <c:numRef>
              <c:f>'Data and Graphs'!$H$3:$H$7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E2-453E-836B-9D99721075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32"/>
        <c:overlap val="-27"/>
        <c:axId val="559835272"/>
        <c:axId val="559835600"/>
      </c:barChart>
      <c:catAx>
        <c:axId val="55983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9835600"/>
        <c:crosses val="autoZero"/>
        <c:auto val="1"/>
        <c:lblAlgn val="ctr"/>
        <c:lblOffset val="100"/>
        <c:noMultiLvlLbl val="0"/>
      </c:catAx>
      <c:valAx>
        <c:axId val="559835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publications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55983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138712436226373"/>
          <c:y val="0.13671296296296295"/>
          <c:w val="0.4384126927954230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Times cited per year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Web of Science</c:v>
          </c:tx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'[footprint Dorch.xlsx]Scopus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Dorch.xlsx]Web of Science'!$W$28:$AP$28</c:f>
              <c:numCache>
                <c:formatCode>General</c:formatCode>
                <c:ptCount val="20"/>
                <c:pt idx="0">
                  <c:v>2</c:v>
                </c:pt>
                <c:pt idx="1">
                  <c:v>7</c:v>
                </c:pt>
                <c:pt idx="2">
                  <c:v>11</c:v>
                </c:pt>
                <c:pt idx="3">
                  <c:v>21</c:v>
                </c:pt>
                <c:pt idx="4">
                  <c:v>48</c:v>
                </c:pt>
                <c:pt idx="5">
                  <c:v>38</c:v>
                </c:pt>
                <c:pt idx="6">
                  <c:v>60</c:v>
                </c:pt>
                <c:pt idx="7">
                  <c:v>51</c:v>
                </c:pt>
                <c:pt idx="8">
                  <c:v>45</c:v>
                </c:pt>
                <c:pt idx="9">
                  <c:v>49</c:v>
                </c:pt>
                <c:pt idx="10">
                  <c:v>63</c:v>
                </c:pt>
                <c:pt idx="11">
                  <c:v>62</c:v>
                </c:pt>
                <c:pt idx="12">
                  <c:v>50</c:v>
                </c:pt>
                <c:pt idx="13">
                  <c:v>48</c:v>
                </c:pt>
                <c:pt idx="14">
                  <c:v>25</c:v>
                </c:pt>
                <c:pt idx="15">
                  <c:v>28</c:v>
                </c:pt>
                <c:pt idx="16">
                  <c:v>20</c:v>
                </c:pt>
                <c:pt idx="17">
                  <c:v>19</c:v>
                </c:pt>
                <c:pt idx="18">
                  <c:v>15</c:v>
                </c:pt>
                <c:pt idx="1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82-4497-B91B-495C30D2BACE}"/>
            </c:ext>
          </c:extLst>
        </c:ser>
        <c:ser>
          <c:idx val="2"/>
          <c:order val="1"/>
          <c:tx>
            <c:v>Scopus</c:v>
          </c:tx>
          <c:cat>
            <c:numRef>
              <c:f>'[footprint Dorch.xlsx]Scopus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Dorch.xlsx]Scopus Cited'!$B$11:$B$31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24</c:v>
                </c:pt>
                <c:pt idx="5">
                  <c:v>32</c:v>
                </c:pt>
                <c:pt idx="6">
                  <c:v>34</c:v>
                </c:pt>
                <c:pt idx="7">
                  <c:v>64</c:v>
                </c:pt>
                <c:pt idx="8">
                  <c:v>53</c:v>
                </c:pt>
                <c:pt idx="9">
                  <c:v>41</c:v>
                </c:pt>
                <c:pt idx="10">
                  <c:v>42</c:v>
                </c:pt>
                <c:pt idx="11">
                  <c:v>51</c:v>
                </c:pt>
                <c:pt idx="12">
                  <c:v>50</c:v>
                </c:pt>
                <c:pt idx="13">
                  <c:v>47</c:v>
                </c:pt>
                <c:pt idx="14">
                  <c:v>44</c:v>
                </c:pt>
                <c:pt idx="15">
                  <c:v>32</c:v>
                </c:pt>
                <c:pt idx="16">
                  <c:v>26</c:v>
                </c:pt>
                <c:pt idx="17">
                  <c:v>17</c:v>
                </c:pt>
                <c:pt idx="18">
                  <c:v>22</c:v>
                </c:pt>
                <c:pt idx="19">
                  <c:v>23</c:v>
                </c:pt>
                <c:pt idx="20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82-4497-B91B-495C30D2BACE}"/>
            </c:ext>
          </c:extLst>
        </c:ser>
        <c:ser>
          <c:idx val="1"/>
          <c:order val="2"/>
          <c:tx>
            <c:v>Google Scholar</c:v>
          </c:tx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'[footprint Dorch.xlsx]Scopus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Dorch.xlsx]Google Scholar (Publish or Peri'!$P$4:$P$24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13</c:v>
                </c:pt>
                <c:pt idx="4">
                  <c:v>33</c:v>
                </c:pt>
                <c:pt idx="5">
                  <c:v>71</c:v>
                </c:pt>
                <c:pt idx="6">
                  <c:v>65</c:v>
                </c:pt>
                <c:pt idx="7">
                  <c:v>61</c:v>
                </c:pt>
                <c:pt idx="8">
                  <c:v>79</c:v>
                </c:pt>
                <c:pt idx="9">
                  <c:v>71</c:v>
                </c:pt>
                <c:pt idx="10">
                  <c:v>72</c:v>
                </c:pt>
                <c:pt idx="11">
                  <c:v>85</c:v>
                </c:pt>
                <c:pt idx="12">
                  <c:v>70</c:v>
                </c:pt>
                <c:pt idx="13">
                  <c:v>57</c:v>
                </c:pt>
                <c:pt idx="14">
                  <c:v>53</c:v>
                </c:pt>
                <c:pt idx="15">
                  <c:v>62</c:v>
                </c:pt>
                <c:pt idx="16">
                  <c:v>39</c:v>
                </c:pt>
                <c:pt idx="17">
                  <c:v>32</c:v>
                </c:pt>
                <c:pt idx="18">
                  <c:v>36</c:v>
                </c:pt>
                <c:pt idx="19">
                  <c:v>51</c:v>
                </c:pt>
                <c:pt idx="20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82-4497-B91B-495C30D2B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506008"/>
        <c:axId val="739506664"/>
      </c:lineChart>
      <c:catAx>
        <c:axId val="73950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9506664"/>
        <c:crosses val="autoZero"/>
        <c:auto val="1"/>
        <c:lblAlgn val="ctr"/>
        <c:lblOffset val="100"/>
        <c:tickLblSkip val="3"/>
        <c:noMultiLvlLbl val="0"/>
      </c:catAx>
      <c:valAx>
        <c:axId val="7395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9506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SUM cited per year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Web of Science</c:v>
          </c:tx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'[footprint Dorch (version 1).xlsb.xlsx]Scopus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 (version 1).xlsb.xlsx]Web of Science'!$W$27:$AP$27</c:f>
              <c:numCache>
                <c:formatCode>General</c:formatCode>
                <c:ptCount val="20"/>
                <c:pt idx="0">
                  <c:v>2</c:v>
                </c:pt>
                <c:pt idx="1">
                  <c:v>9</c:v>
                </c:pt>
                <c:pt idx="2">
                  <c:v>20</c:v>
                </c:pt>
                <c:pt idx="3">
                  <c:v>41</c:v>
                </c:pt>
                <c:pt idx="4">
                  <c:v>89</c:v>
                </c:pt>
                <c:pt idx="5">
                  <c:v>127</c:v>
                </c:pt>
                <c:pt idx="6">
                  <c:v>187</c:v>
                </c:pt>
                <c:pt idx="7">
                  <c:v>238</c:v>
                </c:pt>
                <c:pt idx="8">
                  <c:v>283</c:v>
                </c:pt>
                <c:pt idx="9">
                  <c:v>332</c:v>
                </c:pt>
                <c:pt idx="10">
                  <c:v>395</c:v>
                </c:pt>
                <c:pt idx="11">
                  <c:v>457</c:v>
                </c:pt>
                <c:pt idx="12">
                  <c:v>507</c:v>
                </c:pt>
                <c:pt idx="13">
                  <c:v>555</c:v>
                </c:pt>
                <c:pt idx="14">
                  <c:v>580</c:v>
                </c:pt>
                <c:pt idx="15">
                  <c:v>608</c:v>
                </c:pt>
                <c:pt idx="16">
                  <c:v>628</c:v>
                </c:pt>
                <c:pt idx="17">
                  <c:v>647</c:v>
                </c:pt>
                <c:pt idx="18">
                  <c:v>662</c:v>
                </c:pt>
                <c:pt idx="19">
                  <c:v>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6E-45AA-97E4-DD3B341CC92F}"/>
            </c:ext>
          </c:extLst>
        </c:ser>
        <c:ser>
          <c:idx val="2"/>
          <c:order val="1"/>
          <c:tx>
            <c:v>Scopus</c:v>
          </c:tx>
          <c:cat>
            <c:numRef>
              <c:f>'[footprint Dorch (version 1).xlsb.xlsx]Scopus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 (version 1).xlsb.xlsx]Scopus Cited'!$D$12:$D$31</c:f>
              <c:numCache>
                <c:formatCode>General</c:formatCode>
                <c:ptCount val="20"/>
                <c:pt idx="0">
                  <c:v>2</c:v>
                </c:pt>
                <c:pt idx="1">
                  <c:v>7</c:v>
                </c:pt>
                <c:pt idx="2">
                  <c:v>12</c:v>
                </c:pt>
                <c:pt idx="3">
                  <c:v>36</c:v>
                </c:pt>
                <c:pt idx="4">
                  <c:v>68</c:v>
                </c:pt>
                <c:pt idx="5">
                  <c:v>102</c:v>
                </c:pt>
                <c:pt idx="6">
                  <c:v>166</c:v>
                </c:pt>
                <c:pt idx="7">
                  <c:v>219</c:v>
                </c:pt>
                <c:pt idx="8">
                  <c:v>260</c:v>
                </c:pt>
                <c:pt idx="9">
                  <c:v>302</c:v>
                </c:pt>
                <c:pt idx="10">
                  <c:v>353</c:v>
                </c:pt>
                <c:pt idx="11">
                  <c:v>403</c:v>
                </c:pt>
                <c:pt idx="12">
                  <c:v>450</c:v>
                </c:pt>
                <c:pt idx="13">
                  <c:v>494</c:v>
                </c:pt>
                <c:pt idx="14">
                  <c:v>526</c:v>
                </c:pt>
                <c:pt idx="15">
                  <c:v>552</c:v>
                </c:pt>
                <c:pt idx="16">
                  <c:v>569</c:v>
                </c:pt>
                <c:pt idx="17">
                  <c:v>591</c:v>
                </c:pt>
                <c:pt idx="18">
                  <c:v>614</c:v>
                </c:pt>
                <c:pt idx="19">
                  <c:v>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6E-45AA-97E4-DD3B341CC92F}"/>
            </c:ext>
          </c:extLst>
        </c:ser>
        <c:ser>
          <c:idx val="1"/>
          <c:order val="2"/>
          <c:tx>
            <c:v>Google Scholar</c:v>
          </c:tx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'[footprint Dorch (version 1).xlsb.xlsx]Scopus Cited'!$A$12:$A$31</c:f>
              <c:numCache>
                <c:formatCode>General</c:formatCode>
                <c:ptCount val="20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</c:numCache>
            </c:numRef>
          </c:cat>
          <c:val>
            <c:numRef>
              <c:f>'[footprint Dorch (version 1).xlsb.xlsx]Google Scholar (Publish or Peri'!$Q$5:$Q$24</c:f>
              <c:numCache>
                <c:formatCode>General</c:formatCode>
                <c:ptCount val="20"/>
                <c:pt idx="0">
                  <c:v>0</c:v>
                </c:pt>
                <c:pt idx="1">
                  <c:v>11</c:v>
                </c:pt>
                <c:pt idx="2">
                  <c:v>24</c:v>
                </c:pt>
                <c:pt idx="3">
                  <c:v>57</c:v>
                </c:pt>
                <c:pt idx="4">
                  <c:v>128</c:v>
                </c:pt>
                <c:pt idx="5">
                  <c:v>193</c:v>
                </c:pt>
                <c:pt idx="6">
                  <c:v>254</c:v>
                </c:pt>
                <c:pt idx="7">
                  <c:v>333</c:v>
                </c:pt>
                <c:pt idx="8">
                  <c:v>404</c:v>
                </c:pt>
                <c:pt idx="9">
                  <c:v>476</c:v>
                </c:pt>
                <c:pt idx="10">
                  <c:v>561</c:v>
                </c:pt>
                <c:pt idx="11">
                  <c:v>631</c:v>
                </c:pt>
                <c:pt idx="12">
                  <c:v>688</c:v>
                </c:pt>
                <c:pt idx="13">
                  <c:v>741</c:v>
                </c:pt>
                <c:pt idx="14">
                  <c:v>803</c:v>
                </c:pt>
                <c:pt idx="15">
                  <c:v>842</c:v>
                </c:pt>
                <c:pt idx="16">
                  <c:v>874</c:v>
                </c:pt>
                <c:pt idx="17">
                  <c:v>910</c:v>
                </c:pt>
                <c:pt idx="18">
                  <c:v>961</c:v>
                </c:pt>
                <c:pt idx="19">
                  <c:v>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6E-45AA-97E4-DD3B341CC9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506008"/>
        <c:axId val="739506664"/>
      </c:lineChart>
      <c:catAx>
        <c:axId val="739506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9506664"/>
        <c:crosses val="autoZero"/>
        <c:auto val="1"/>
        <c:lblAlgn val="ctr"/>
        <c:lblOffset val="100"/>
        <c:tickLblSkip val="3"/>
        <c:noMultiLvlLbl val="0"/>
      </c:catAx>
      <c:valAx>
        <c:axId val="7395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95060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citations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and Graphs'!$B$3:$B$6</c:f>
              <c:strCache>
                <c:ptCount val="4"/>
                <c:pt idx="0">
                  <c:v>Web of Science</c:v>
                </c:pt>
                <c:pt idx="1">
                  <c:v>Scopus</c:v>
                </c:pt>
                <c:pt idx="2">
                  <c:v>Google Scholar</c:v>
                </c:pt>
                <c:pt idx="3">
                  <c:v>Research Gate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 and Graphs'!$B$3:$B$6</c:f>
              <c:strCache>
                <c:ptCount val="3"/>
                <c:pt idx="0">
                  <c:v>Web of Science</c:v>
                </c:pt>
                <c:pt idx="1">
                  <c:v>Scopus</c:v>
                </c:pt>
                <c:pt idx="2">
                  <c:v>Google Scholar</c:v>
                </c:pt>
              </c:strCache>
            </c:strRef>
          </c:cat>
          <c:val>
            <c:numRef>
              <c:f>'Data and Graphs'!$D$3:$D$6</c:f>
              <c:numCache>
                <c:formatCode>General</c:formatCode>
                <c:ptCount val="3"/>
                <c:pt idx="0">
                  <c:v>666</c:v>
                </c:pt>
                <c:pt idx="1">
                  <c:v>623</c:v>
                </c:pt>
                <c:pt idx="2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0-46A4-908C-F664CA04A5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9835272"/>
        <c:axId val="559835600"/>
      </c:barChart>
      <c:catAx>
        <c:axId val="55983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9835600"/>
        <c:crosses val="autoZero"/>
        <c:auto val="1"/>
        <c:lblAlgn val="ctr"/>
        <c:lblOffset val="100"/>
        <c:noMultiLvlLbl val="0"/>
      </c:catAx>
      <c:valAx>
        <c:axId val="559835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citations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55983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h-index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'Data and Graphs'!$B$3:$B$6</c:f>
              <c:strCache>
                <c:ptCount val="3"/>
                <c:pt idx="0">
                  <c:v>Web of Science</c:v>
                </c:pt>
                <c:pt idx="1">
                  <c:v>Scopus</c:v>
                </c:pt>
                <c:pt idx="2">
                  <c:v>Google Scholar</c:v>
                </c:pt>
              </c:strCache>
            </c:strRef>
          </c:cat>
          <c:val>
            <c:numRef>
              <c:f>'Data and Graphs'!$C$3:$C$6</c:f>
              <c:numCache>
                <c:formatCode>General</c:formatCode>
                <c:ptCount val="3"/>
                <c:pt idx="0">
                  <c:v>12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2-4BE4-99F0-AA500C326E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59835272"/>
        <c:axId val="559835600"/>
      </c:barChart>
      <c:catAx>
        <c:axId val="559835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59835600"/>
        <c:crosses val="autoZero"/>
        <c:auto val="1"/>
        <c:lblAlgn val="ctr"/>
        <c:lblOffset val="100"/>
        <c:noMultiLvlLbl val="0"/>
      </c:catAx>
      <c:valAx>
        <c:axId val="55983560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h-index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crossAx val="559835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732B4-15CF-4B41-A321-C87CD3CBA83F}" type="datetimeFigureOut">
              <a:rPr lang="da-DK" smtClean="0"/>
              <a:t>21-08-2018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B84FE-4975-42B5-AE54-FF4A32688F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21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004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68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825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58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18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38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01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705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248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14-05-2018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71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14-05-2018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D353-3FCC-4952-BD49-022DDD090B3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66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cid:image001.jpg@01D3B61C.DA24A310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cid:image001.jpg@01D3B61C.DA24A310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B61C.DA24A31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jpg@01D3B61C.DA24A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6E57E2-7439-4C14-8B68-951DB4DFC138}"/>
              </a:ext>
            </a:extLst>
          </p:cNvPr>
          <p:cNvSpPr txBox="1"/>
          <p:nvPr/>
        </p:nvSpPr>
        <p:spPr>
          <a:xfrm>
            <a:off x="1365337" y="601249"/>
            <a:ext cx="4171167" cy="9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538135"/>
                </a:solidFill>
                <a:latin typeface="Copperplate Gothic Bold" panose="020E07050202060204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 Footprint</a:t>
            </a:r>
            <a:endParaRPr lang="da-DK" sz="2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1B4C4-93C0-4CC7-8BF1-D57CD934F321}"/>
              </a:ext>
            </a:extLst>
          </p:cNvPr>
          <p:cNvSpPr txBox="1"/>
          <p:nvPr/>
        </p:nvSpPr>
        <p:spPr>
          <a:xfrm>
            <a:off x="1482689" y="1051276"/>
            <a:ext cx="393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Researcher: Søren Bertil Fabricius Dorch</a:t>
            </a:r>
          </a:p>
        </p:txBody>
      </p:sp>
      <p:pic>
        <p:nvPicPr>
          <p:cNvPr id="29" name="Picture 28" descr="orcid_tagline.pdf">
            <a:extLst>
              <a:ext uri="{FF2B5EF4-FFF2-40B4-BE49-F238E27FC236}">
                <a16:creationId xmlns:a16="http://schemas.microsoft.com/office/drawing/2014/main" id="{8955CB06-309D-4C51-83F4-8782FBAD7C5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6411" b="48367"/>
          <a:stretch/>
        </p:blipFill>
        <p:spPr bwMode="auto">
          <a:xfrm>
            <a:off x="791166" y="7503104"/>
            <a:ext cx="1240155" cy="391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28DE31-8A10-46A1-AC3A-704309CD36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1617" y="8738491"/>
            <a:ext cx="1659255" cy="307975"/>
          </a:xfrm>
          <a:prstGeom prst="rect">
            <a:avLst/>
          </a:prstGeom>
        </p:spPr>
      </p:pic>
      <p:pic>
        <p:nvPicPr>
          <p:cNvPr id="31" name="Graphic 11" descr="Checkmark">
            <a:extLst>
              <a:ext uri="{FF2B5EF4-FFF2-40B4-BE49-F238E27FC236}">
                <a16:creationId xmlns:a16="http://schemas.microsoft.com/office/drawing/2014/main" id="{D11D4179-E5F1-4BA2-9D86-FFBE01C2B8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7529" y="8102897"/>
            <a:ext cx="420370" cy="4203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70C8C79-00F3-411B-8314-77E73AE88DAD}"/>
              </a:ext>
            </a:extLst>
          </p:cNvPr>
          <p:cNvSpPr/>
          <p:nvPr/>
        </p:nvSpPr>
        <p:spPr>
          <a:xfrm>
            <a:off x="3470747" y="7516058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0000-0003-2594-6778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DE66CA-C7D5-455F-8587-C26112E21E5C}"/>
              </a:ext>
            </a:extLst>
          </p:cNvPr>
          <p:cNvSpPr/>
          <p:nvPr/>
        </p:nvSpPr>
        <p:spPr>
          <a:xfrm>
            <a:off x="3916592" y="8707812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 A-7378-2012</a:t>
            </a:r>
          </a:p>
        </p:txBody>
      </p:sp>
      <p:pic>
        <p:nvPicPr>
          <p:cNvPr id="35" name="Picture 34" descr="cid:9E35EE34-F95E-426F-8119-A298037915A6">
            <a:extLst>
              <a:ext uri="{FF2B5EF4-FFF2-40B4-BE49-F238E27FC236}">
                <a16:creationId xmlns:a16="http://schemas.microsoft.com/office/drawing/2014/main" id="{6B0D0E36-BEF1-4337-852E-8F5A9999A8F6}"/>
              </a:ext>
            </a:extLst>
          </p:cNvPr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1064B-F75C-4B89-8A14-FBCE84E31FDD}"/>
              </a:ext>
            </a:extLst>
          </p:cNvPr>
          <p:cNvSpPr txBox="1"/>
          <p:nvPr/>
        </p:nvSpPr>
        <p:spPr>
          <a:xfrm>
            <a:off x="5071886" y="9333142"/>
            <a:ext cx="1457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Date: 15-06-2018</a:t>
            </a:r>
          </a:p>
        </p:txBody>
      </p:sp>
      <p:pic>
        <p:nvPicPr>
          <p:cNvPr id="36" name="Graphic 11" descr="Checkmark">
            <a:extLst>
              <a:ext uri="{FF2B5EF4-FFF2-40B4-BE49-F238E27FC236}">
                <a16:creationId xmlns:a16="http://schemas.microsoft.com/office/drawing/2014/main" id="{00AC92A1-1FF4-48A1-90B4-1E63F5F8BA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7529" y="8682293"/>
            <a:ext cx="420370" cy="420370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387FB38A-E2C0-457D-AADF-1CDD8D74D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125730"/>
              </p:ext>
            </p:extLst>
          </p:nvPr>
        </p:nvGraphicFramePr>
        <p:xfrm>
          <a:off x="975974" y="4775298"/>
          <a:ext cx="4989546" cy="249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D4EEE0B-1D69-48D3-8E48-D2D824E26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256846"/>
              </p:ext>
            </p:extLst>
          </p:nvPr>
        </p:nvGraphicFramePr>
        <p:xfrm>
          <a:off x="581617" y="1501304"/>
          <a:ext cx="5698867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BDCF45-D7DA-49B7-AF09-46EC1E1C0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654" y="8117965"/>
            <a:ext cx="923925" cy="371475"/>
          </a:xfrm>
          <a:prstGeom prst="rect">
            <a:avLst/>
          </a:prstGeom>
        </p:spPr>
      </p:pic>
      <p:pic>
        <p:nvPicPr>
          <p:cNvPr id="24" name="Graphic 11" descr="Checkmark">
            <a:extLst>
              <a:ext uri="{FF2B5EF4-FFF2-40B4-BE49-F238E27FC236}">
                <a16:creationId xmlns:a16="http://schemas.microsoft.com/office/drawing/2014/main" id="{CAC1C1F6-31A2-45B1-A530-E082FA7342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77529" y="7488816"/>
            <a:ext cx="420370" cy="420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4C2CD4-BCFE-4C38-962A-95C1F112D31F}"/>
              </a:ext>
            </a:extLst>
          </p:cNvPr>
          <p:cNvSpPr txBox="1"/>
          <p:nvPr/>
        </p:nvSpPr>
        <p:spPr>
          <a:xfrm>
            <a:off x="3450920" y="8127185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Author ID: 6602812157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94900C7-4AB1-4257-B90C-A73214472843}"/>
              </a:ext>
            </a:extLst>
          </p:cNvPr>
          <p:cNvSpPr txBox="1"/>
          <p:nvPr/>
        </p:nvSpPr>
        <p:spPr>
          <a:xfrm>
            <a:off x="424204" y="100014"/>
            <a:ext cx="6605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solidFill>
                  <a:srgbClr val="8B0D24"/>
                </a:solidFill>
                <a:latin typeface="Candara" panose="020E0502030303020204" pitchFamily="34" charset="0"/>
              </a:rPr>
              <a:t>Eksempel på Research </a:t>
            </a:r>
            <a:r>
              <a:rPr lang="da-DK" sz="3200" dirty="0" err="1">
                <a:solidFill>
                  <a:srgbClr val="8B0D24"/>
                </a:solidFill>
                <a:latin typeface="Candara" panose="020E0502030303020204" pitchFamily="34" charset="0"/>
              </a:rPr>
              <a:t>Footprint</a:t>
            </a:r>
            <a:endParaRPr lang="da-DK" sz="3200" dirty="0">
              <a:solidFill>
                <a:srgbClr val="8B0D24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9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B20A0B7-B6E8-46C7-BECE-9F40FD05A424}"/>
              </a:ext>
            </a:extLst>
          </p:cNvPr>
          <p:cNvSpPr txBox="1"/>
          <p:nvPr/>
        </p:nvSpPr>
        <p:spPr>
          <a:xfrm>
            <a:off x="355762" y="320040"/>
            <a:ext cx="2291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Research </a:t>
            </a:r>
            <a:r>
              <a:rPr lang="da-DK" sz="2400" b="1" dirty="0" err="1"/>
              <a:t>Impact</a:t>
            </a:r>
            <a:endParaRPr lang="da-DK" b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CC45623-4458-4E50-8A4D-2067FF8915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245947"/>
              </p:ext>
            </p:extLst>
          </p:nvPr>
        </p:nvGraphicFramePr>
        <p:xfrm>
          <a:off x="985599" y="3547489"/>
          <a:ext cx="4865499" cy="264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801062-AB20-405D-8670-794D4F713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45043"/>
              </p:ext>
            </p:extLst>
          </p:nvPr>
        </p:nvGraphicFramePr>
        <p:xfrm>
          <a:off x="985599" y="6533163"/>
          <a:ext cx="4865499" cy="264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cid:9E35EE34-F95E-426F-8119-A298037915A6">
            <a:extLst>
              <a:ext uri="{FF2B5EF4-FFF2-40B4-BE49-F238E27FC236}">
                <a16:creationId xmlns:a16="http://schemas.microsoft.com/office/drawing/2014/main" id="{AEAB66E6-4502-48D9-B983-196A87806FE7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EDA7CE-0742-4C8A-80D3-A2A5C5E650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807976"/>
              </p:ext>
            </p:extLst>
          </p:nvPr>
        </p:nvGraphicFramePr>
        <p:xfrm>
          <a:off x="462442" y="781704"/>
          <a:ext cx="3127374" cy="242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759B48E5-25CE-4144-8746-2343676C7D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131216"/>
              </p:ext>
            </p:extLst>
          </p:nvPr>
        </p:nvGraphicFramePr>
        <p:xfrm>
          <a:off x="3397311" y="781703"/>
          <a:ext cx="3123805" cy="242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920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B3DAB6-943B-42C1-8825-FD07CB0EBDBF}"/>
              </a:ext>
            </a:extLst>
          </p:cNvPr>
          <p:cNvSpPr txBox="1"/>
          <p:nvPr/>
        </p:nvSpPr>
        <p:spPr>
          <a:xfrm>
            <a:off x="317500" y="1039660"/>
            <a:ext cx="6183508" cy="34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kern="1400" spc="-5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Disclaimer</a:t>
            </a:r>
            <a:endParaRPr lang="da-DK" sz="2800" b="1" kern="1400" spc="-50" dirty="0"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Danish Only</a:t>
            </a:r>
            <a:endParaRPr lang="da-DK" sz="1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Syddansk Universitetsbibliotek forbeholder sig ret til at arkivere det enkelte Research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Footprint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af hensyn til dokumentation af interne arbejdsprocesser samt af hensyn til universitetsbibliotekets forskning og statistik.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Syddansk Universitetsbibliotek påtager sig intet ansvar i forhold til andres anvendelse af skabelonen for Research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Footprint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Enhver brug af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bibliometri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herunder anvendelse af specifikke reference- og citationsdatabaser og andre metrikker til beregning af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forskningsimpact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indebærer en risiko for fejl og mangelfuld dækning af den enkelte forsker/forfatter. Modellen for Research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Footprint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giver derved kun et groft billede på individniveau – et billede der i princippet vil kunne ændres, hvis andre kilder inddrages, eller hvis der justeres på filtrene i de benyttede databaser. Brugen af skabelonen for Research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Footprint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bør altid ledsages af en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bibliometrisk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forklaring af ovenstående forhold. Syddansk Universitetsbibliotek henholder sig til de etiske retningslinjer for anvendelsen af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bibliometriske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metoder, som de formuleres i Leiden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Manifesto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Research </a:t>
            </a:r>
            <a:r>
              <a:rPr lang="da-DK" sz="11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Metrics</a:t>
            </a:r>
            <a:r>
              <a:rPr lang="da-DK" sz="1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http://www.leidenmanifesto.org/ </a:t>
            </a:r>
          </a:p>
        </p:txBody>
      </p:sp>
      <p:pic>
        <p:nvPicPr>
          <p:cNvPr id="3" name="Picture 2" descr="cid:9E35EE34-F95E-426F-8119-A298037915A6">
            <a:extLst>
              <a:ext uri="{FF2B5EF4-FFF2-40B4-BE49-F238E27FC236}">
                <a16:creationId xmlns:a16="http://schemas.microsoft.com/office/drawing/2014/main" id="{CF8A0595-08A4-4E70-B174-5C727D08BF39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14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FCFCD5-588A-4AA4-A7BF-F2DDB583CFD2}"/>
              </a:ext>
            </a:extLst>
          </p:cNvPr>
          <p:cNvSpPr txBox="1"/>
          <p:nvPr/>
        </p:nvSpPr>
        <p:spPr>
          <a:xfrm>
            <a:off x="355762" y="320040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PURE</a:t>
            </a:r>
            <a:endParaRPr lang="da-DK" b="1" dirty="0"/>
          </a:p>
        </p:txBody>
      </p:sp>
      <p:pic>
        <p:nvPicPr>
          <p:cNvPr id="4" name="Picture 3" descr="cid:9E35EE34-F95E-426F-8119-A298037915A6">
            <a:extLst>
              <a:ext uri="{FF2B5EF4-FFF2-40B4-BE49-F238E27FC236}">
                <a16:creationId xmlns:a16="http://schemas.microsoft.com/office/drawing/2014/main" id="{70D73FB0-3981-4027-A0AA-6273E434B95F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E6ECF-A844-4399-A62E-DFF1E7A2A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" y="900112"/>
            <a:ext cx="6543675" cy="80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70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9E35EE34-F95E-426F-8119-A298037915A6">
            <a:extLst>
              <a:ext uri="{FF2B5EF4-FFF2-40B4-BE49-F238E27FC236}">
                <a16:creationId xmlns:a16="http://schemas.microsoft.com/office/drawing/2014/main" id="{3502F3DE-25FE-4C18-A3AC-B8C87C9DB783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CE3195-AAD7-4F57-9F5A-DD2CEAF8DEEC}"/>
              </a:ext>
            </a:extLst>
          </p:cNvPr>
          <p:cNvSpPr txBox="1"/>
          <p:nvPr/>
        </p:nvSpPr>
        <p:spPr>
          <a:xfrm>
            <a:off x="187890" y="434847"/>
            <a:ext cx="1076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 err="1"/>
              <a:t>Scopus</a:t>
            </a:r>
            <a:endParaRPr lang="da-DK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08647D-5203-433A-9A9A-A9D214403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0" y="896512"/>
            <a:ext cx="6429375" cy="2598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899B70-A33C-48BD-8C7F-F53CB0A87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99" y="6328733"/>
            <a:ext cx="6475956" cy="24731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484F45-02EC-4F31-8594-7B46C6EA92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599" y="3957007"/>
            <a:ext cx="3158769" cy="1935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708B1B-C4A0-4056-AA41-48798588B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7015" y="3957007"/>
            <a:ext cx="2986129" cy="20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7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A8504F-828C-4B21-A4E0-B96580EF161C}"/>
              </a:ext>
            </a:extLst>
          </p:cNvPr>
          <p:cNvSpPr txBox="1"/>
          <p:nvPr/>
        </p:nvSpPr>
        <p:spPr>
          <a:xfrm>
            <a:off x="290736" y="397991"/>
            <a:ext cx="212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Web of Science</a:t>
            </a:r>
          </a:p>
        </p:txBody>
      </p:sp>
      <p:pic>
        <p:nvPicPr>
          <p:cNvPr id="6" name="Picture 5" descr="cid:9E35EE34-F95E-426F-8119-A298037915A6">
            <a:extLst>
              <a:ext uri="{FF2B5EF4-FFF2-40B4-BE49-F238E27FC236}">
                <a16:creationId xmlns:a16="http://schemas.microsoft.com/office/drawing/2014/main" id="{8C91A887-BEFB-403E-B53C-FBBCA91FBA6E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40A32-CE63-46E3-86BC-9F0CCD3A6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49" y="1033876"/>
            <a:ext cx="6253140" cy="3780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0A1FEA-D237-400F-A4EE-DE8EAD4DB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49" y="5378163"/>
            <a:ext cx="6253140" cy="28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7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C3A07B-9319-48C5-9E09-DE29D8E0E8A7}"/>
              </a:ext>
            </a:extLst>
          </p:cNvPr>
          <p:cNvSpPr txBox="1"/>
          <p:nvPr/>
        </p:nvSpPr>
        <p:spPr>
          <a:xfrm>
            <a:off x="355762" y="432200"/>
            <a:ext cx="194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Researcher ID</a:t>
            </a:r>
          </a:p>
        </p:txBody>
      </p:sp>
      <p:pic>
        <p:nvPicPr>
          <p:cNvPr id="5" name="Picture 4" descr="cid:9E35EE34-F95E-426F-8119-A298037915A6">
            <a:extLst>
              <a:ext uri="{FF2B5EF4-FFF2-40B4-BE49-F238E27FC236}">
                <a16:creationId xmlns:a16="http://schemas.microsoft.com/office/drawing/2014/main" id="{B5171EBF-B5FC-483F-9505-33184677EBEB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79FCF3-FD1E-4A65-8998-61FD2788C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12" y="893865"/>
            <a:ext cx="6464234" cy="446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d:9E35EE34-F95E-426F-8119-A298037915A6">
            <a:extLst>
              <a:ext uri="{FF2B5EF4-FFF2-40B4-BE49-F238E27FC236}">
                <a16:creationId xmlns:a16="http://schemas.microsoft.com/office/drawing/2014/main" id="{8D4FE6B0-B461-4B55-95BF-A173D985AD59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213BEF-9ED9-4676-830F-057440307332}"/>
              </a:ext>
            </a:extLst>
          </p:cNvPr>
          <p:cNvSpPr txBox="1"/>
          <p:nvPr/>
        </p:nvSpPr>
        <p:spPr>
          <a:xfrm>
            <a:off x="462442" y="334831"/>
            <a:ext cx="1003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ORCID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121EE-A893-49CA-A05F-550D86E33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97" y="883032"/>
            <a:ext cx="6214863" cy="27878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82E8E6-71F3-432F-8611-7FCA8EECE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097" y="2260012"/>
            <a:ext cx="6214863" cy="2735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DDB78-C74F-4827-A98A-D7938F452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1952" y="4389458"/>
            <a:ext cx="4636008" cy="19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2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8B0E3-239D-4898-A2E3-7EAF9BC87A6B}"/>
              </a:ext>
            </a:extLst>
          </p:cNvPr>
          <p:cNvSpPr txBox="1"/>
          <p:nvPr/>
        </p:nvSpPr>
        <p:spPr>
          <a:xfrm>
            <a:off x="367962" y="323587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Google </a:t>
            </a:r>
            <a:r>
              <a:rPr lang="da-DK" sz="2400" b="1" dirty="0" err="1"/>
              <a:t>Scholar</a:t>
            </a:r>
            <a:endParaRPr lang="da-DK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FAAB3-E9DF-4232-AEA7-3C1FE743E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785252"/>
            <a:ext cx="6500813" cy="3350755"/>
          </a:xfrm>
          <a:prstGeom prst="rect">
            <a:avLst/>
          </a:prstGeom>
        </p:spPr>
      </p:pic>
      <p:pic>
        <p:nvPicPr>
          <p:cNvPr id="5" name="Picture 4" descr="cid:9E35EE34-F95E-426F-8119-A298037915A6">
            <a:extLst>
              <a:ext uri="{FF2B5EF4-FFF2-40B4-BE49-F238E27FC236}">
                <a16:creationId xmlns:a16="http://schemas.microsoft.com/office/drawing/2014/main" id="{3A07D854-1AD4-4C84-924F-9A39AF280DF0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42" y="9333142"/>
            <a:ext cx="1784350" cy="273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466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DU">
    <a:dk1>
      <a:sysClr val="windowText" lastClr="000000"/>
    </a:dk1>
    <a:lt1>
      <a:sysClr val="window" lastClr="FFFFFF"/>
    </a:lt1>
    <a:dk2>
      <a:srgbClr val="473729"/>
    </a:dk2>
    <a:lt2>
      <a:srgbClr val="EFE5D1"/>
    </a:lt2>
    <a:accent1>
      <a:srgbClr val="4E5B31"/>
    </a:accent1>
    <a:accent2>
      <a:srgbClr val="789D4A"/>
    </a:accent2>
    <a:accent3>
      <a:srgbClr val="AEB862"/>
    </a:accent3>
    <a:accent4>
      <a:srgbClr val="862633"/>
    </a:accent4>
    <a:accent5>
      <a:srgbClr val="D05A57"/>
    </a:accent5>
    <a:accent6>
      <a:srgbClr val="D38235"/>
    </a:accent6>
    <a:hlink>
      <a:srgbClr val="0563C1"/>
    </a:hlink>
    <a:folHlink>
      <a:srgbClr val="954F72"/>
    </a:folHlink>
  </a:clrScheme>
  <a:fontScheme name="SDU">
    <a:majorFont>
      <a:latin typeface="Cambria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64</Words>
  <Application>Microsoft Office PowerPoint</Application>
  <PresentationFormat>A4-papir (210 x 297 mm)</PresentationFormat>
  <Paragraphs>29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Copperplate Gothic Bold</vt:lpstr>
      <vt:lpstr>Times New Roman</vt:lpstr>
      <vt:lpstr>Office Theme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Dorte Henriksen</dc:creator>
  <cp:lastModifiedBy>Kathrine Laursen</cp:lastModifiedBy>
  <cp:revision>27</cp:revision>
  <cp:lastPrinted>2018-06-18T07:08:53Z</cp:lastPrinted>
  <dcterms:created xsi:type="dcterms:W3CDTF">2018-05-03T07:08:37Z</dcterms:created>
  <dcterms:modified xsi:type="dcterms:W3CDTF">2018-08-21T05:35:52Z</dcterms:modified>
</cp:coreProperties>
</file>