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0" r:id="rId1"/>
  </p:sldMasterIdLst>
  <p:notesMasterIdLst>
    <p:notesMasterId r:id="rId37"/>
  </p:notesMasterIdLst>
  <p:sldIdLst>
    <p:sldId id="269" r:id="rId2"/>
    <p:sldId id="492" r:id="rId3"/>
    <p:sldId id="580" r:id="rId4"/>
    <p:sldId id="528" r:id="rId5"/>
    <p:sldId id="497" r:id="rId6"/>
    <p:sldId id="549" r:id="rId7"/>
    <p:sldId id="547" r:id="rId8"/>
    <p:sldId id="573" r:id="rId9"/>
    <p:sldId id="570" r:id="rId10"/>
    <p:sldId id="571" r:id="rId11"/>
    <p:sldId id="544" r:id="rId12"/>
    <p:sldId id="568" r:id="rId13"/>
    <p:sldId id="557" r:id="rId14"/>
    <p:sldId id="552" r:id="rId15"/>
    <p:sldId id="553" r:id="rId16"/>
    <p:sldId id="554" r:id="rId17"/>
    <p:sldId id="555" r:id="rId18"/>
    <p:sldId id="560" r:id="rId19"/>
    <p:sldId id="579" r:id="rId20"/>
    <p:sldId id="562" r:id="rId21"/>
    <p:sldId id="558" r:id="rId22"/>
    <p:sldId id="561" r:id="rId23"/>
    <p:sldId id="563" r:id="rId24"/>
    <p:sldId id="578" r:id="rId25"/>
    <p:sldId id="559" r:id="rId26"/>
    <p:sldId id="564" r:id="rId27"/>
    <p:sldId id="565" r:id="rId28"/>
    <p:sldId id="566" r:id="rId29"/>
    <p:sldId id="576" r:id="rId30"/>
    <p:sldId id="574" r:id="rId31"/>
    <p:sldId id="551" r:id="rId32"/>
    <p:sldId id="575" r:id="rId33"/>
    <p:sldId id="567" r:id="rId34"/>
    <p:sldId id="577" r:id="rId35"/>
    <p:sldId id="271" r:id="rId36"/>
  </p:sldIdLst>
  <p:sldSz cx="9144000" cy="6858000" type="screen4x3"/>
  <p:notesSz cx="6858000" cy="9144000"/>
  <p:defaultTextStyle>
    <a:defPPr>
      <a:defRPr lang="da-DK"/>
    </a:defPPr>
    <a:lvl1pPr algn="l" rtl="0" fontAlgn="base">
      <a:spcBef>
        <a:spcPct val="0"/>
      </a:spcBef>
      <a:spcAft>
        <a:spcPct val="0"/>
      </a:spcAft>
      <a:defRPr sz="2400" kern="1200">
        <a:solidFill>
          <a:schemeClr val="tx1"/>
        </a:solidFill>
        <a:latin typeface="Verdana" pitchFamily="-65" charset="0"/>
        <a:ea typeface="ＭＳ Ｐゴシック" pitchFamily="-65" charset="-128"/>
        <a:cs typeface="+mn-cs"/>
      </a:defRPr>
    </a:lvl1pPr>
    <a:lvl2pPr marL="457200" algn="l" rtl="0" fontAlgn="base">
      <a:spcBef>
        <a:spcPct val="0"/>
      </a:spcBef>
      <a:spcAft>
        <a:spcPct val="0"/>
      </a:spcAft>
      <a:defRPr sz="2400" kern="1200">
        <a:solidFill>
          <a:schemeClr val="tx1"/>
        </a:solidFill>
        <a:latin typeface="Verdana" pitchFamily="-65" charset="0"/>
        <a:ea typeface="ＭＳ Ｐゴシック" pitchFamily="-65" charset="-128"/>
        <a:cs typeface="+mn-cs"/>
      </a:defRPr>
    </a:lvl2pPr>
    <a:lvl3pPr marL="914400" algn="l" rtl="0" fontAlgn="base">
      <a:spcBef>
        <a:spcPct val="0"/>
      </a:spcBef>
      <a:spcAft>
        <a:spcPct val="0"/>
      </a:spcAft>
      <a:defRPr sz="2400" kern="1200">
        <a:solidFill>
          <a:schemeClr val="tx1"/>
        </a:solidFill>
        <a:latin typeface="Verdana" pitchFamily="-65" charset="0"/>
        <a:ea typeface="ＭＳ Ｐゴシック" pitchFamily="-65" charset="-128"/>
        <a:cs typeface="+mn-cs"/>
      </a:defRPr>
    </a:lvl3pPr>
    <a:lvl4pPr marL="1371600" algn="l" rtl="0" fontAlgn="base">
      <a:spcBef>
        <a:spcPct val="0"/>
      </a:spcBef>
      <a:spcAft>
        <a:spcPct val="0"/>
      </a:spcAft>
      <a:defRPr sz="2400" kern="1200">
        <a:solidFill>
          <a:schemeClr val="tx1"/>
        </a:solidFill>
        <a:latin typeface="Verdana" pitchFamily="-65" charset="0"/>
        <a:ea typeface="ＭＳ Ｐゴシック" pitchFamily="-65" charset="-128"/>
        <a:cs typeface="+mn-cs"/>
      </a:defRPr>
    </a:lvl4pPr>
    <a:lvl5pPr marL="1828800" algn="l" rtl="0" fontAlgn="base">
      <a:spcBef>
        <a:spcPct val="0"/>
      </a:spcBef>
      <a:spcAft>
        <a:spcPct val="0"/>
      </a:spcAft>
      <a:defRPr sz="2400" kern="1200">
        <a:solidFill>
          <a:schemeClr val="tx1"/>
        </a:solidFill>
        <a:latin typeface="Verdana" pitchFamily="-65" charset="0"/>
        <a:ea typeface="ＭＳ Ｐゴシック" pitchFamily="-65" charset="-128"/>
        <a:cs typeface="+mn-cs"/>
      </a:defRPr>
    </a:lvl5pPr>
    <a:lvl6pPr marL="2286000" algn="l" defTabSz="914400" rtl="0" eaLnBrk="1" latinLnBrk="0" hangingPunct="1">
      <a:defRPr sz="2400" kern="1200">
        <a:solidFill>
          <a:schemeClr val="tx1"/>
        </a:solidFill>
        <a:latin typeface="Verdana" pitchFamily="-65" charset="0"/>
        <a:ea typeface="ＭＳ Ｐゴシック" pitchFamily="-65" charset="-128"/>
        <a:cs typeface="+mn-cs"/>
      </a:defRPr>
    </a:lvl6pPr>
    <a:lvl7pPr marL="2743200" algn="l" defTabSz="914400" rtl="0" eaLnBrk="1" latinLnBrk="0" hangingPunct="1">
      <a:defRPr sz="2400" kern="1200">
        <a:solidFill>
          <a:schemeClr val="tx1"/>
        </a:solidFill>
        <a:latin typeface="Verdana" pitchFamily="-65" charset="0"/>
        <a:ea typeface="ＭＳ Ｐゴシック" pitchFamily="-65" charset="-128"/>
        <a:cs typeface="+mn-cs"/>
      </a:defRPr>
    </a:lvl7pPr>
    <a:lvl8pPr marL="3200400" algn="l" defTabSz="914400" rtl="0" eaLnBrk="1" latinLnBrk="0" hangingPunct="1">
      <a:defRPr sz="2400" kern="1200">
        <a:solidFill>
          <a:schemeClr val="tx1"/>
        </a:solidFill>
        <a:latin typeface="Verdana" pitchFamily="-65" charset="0"/>
        <a:ea typeface="ＭＳ Ｐゴシック" pitchFamily="-65" charset="-128"/>
        <a:cs typeface="+mn-cs"/>
      </a:defRPr>
    </a:lvl8pPr>
    <a:lvl9pPr marL="3657600" algn="l" defTabSz="914400" rtl="0" eaLnBrk="1" latinLnBrk="0" hangingPunct="1">
      <a:defRPr sz="2400" kern="1200">
        <a:solidFill>
          <a:schemeClr val="tx1"/>
        </a:solidFill>
        <a:latin typeface="Verdana" pitchFamily="-65"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666666"/>
    <a:srgbClr val="212121"/>
    <a:srgbClr val="901A1E"/>
    <a:srgbClr val="2A216A"/>
    <a:srgbClr val="7C4218"/>
    <a:srgbClr val="DDDDDD"/>
    <a:srgbClr val="F8F8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5" d="100"/>
          <a:sy n="75" d="100"/>
        </p:scale>
        <p:origin x="-1014" y="-822"/>
      </p:cViewPr>
      <p:guideLst>
        <p:guide orient="horz" pos="3974"/>
        <p:guide orient="horz" pos="618"/>
        <p:guide pos="657"/>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rtil\Arbejde\KUBIS\Notat\Gylden%20OA%202013%20feb\CURIS-DOAJ%202008-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ertil\Arbejde\KUBIS\Notat\Gylden%20OA%202013%20feb\CURIS-DOAJ%202008-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a-DK"/>
  <c:chart>
    <c:plotArea>
      <c:layout/>
      <c:lineChart>
        <c:grouping val="standard"/>
        <c:ser>
          <c:idx val="19"/>
          <c:order val="0"/>
          <c:tx>
            <c:v>SUND OA-andel</c:v>
          </c:tx>
          <c:cat>
            <c:numRef>
              <c:f>'Ark1'!$B$1:$F$1</c:f>
              <c:numCache>
                <c:formatCode>General</c:formatCode>
                <c:ptCount val="5"/>
                <c:pt idx="0">
                  <c:v>2008</c:v>
                </c:pt>
                <c:pt idx="1">
                  <c:v>2009</c:v>
                </c:pt>
                <c:pt idx="2">
                  <c:v>2010</c:v>
                </c:pt>
                <c:pt idx="3">
                  <c:v>2011</c:v>
                </c:pt>
                <c:pt idx="4">
                  <c:v>2012</c:v>
                </c:pt>
              </c:numCache>
            </c:numRef>
          </c:cat>
          <c:val>
            <c:numRef>
              <c:f>'Ark1'!$B$22:$F$22</c:f>
              <c:numCache>
                <c:formatCode>0.0</c:formatCode>
                <c:ptCount val="5"/>
                <c:pt idx="0">
                  <c:v>4.8829098156452355</c:v>
                </c:pt>
                <c:pt idx="1">
                  <c:v>6.4726840855107115</c:v>
                </c:pt>
                <c:pt idx="2">
                  <c:v>8.4668884185062723</c:v>
                </c:pt>
                <c:pt idx="3">
                  <c:v>11.530815109343937</c:v>
                </c:pt>
                <c:pt idx="4">
                  <c:v>13.508196721311448</c:v>
                </c:pt>
              </c:numCache>
            </c:numRef>
          </c:val>
        </c:ser>
        <c:ser>
          <c:idx val="2"/>
          <c:order val="1"/>
          <c:tx>
            <c:v>SUND Gylden-andel</c:v>
          </c:tx>
          <c:val>
            <c:numRef>
              <c:f>'Ark1'!$B$21:$F$21</c:f>
              <c:numCache>
                <c:formatCode>0.0</c:formatCode>
                <c:ptCount val="5"/>
                <c:pt idx="0">
                  <c:v>3.5127055306427395</c:v>
                </c:pt>
                <c:pt idx="1">
                  <c:v>5.225653206650831</c:v>
                </c:pt>
                <c:pt idx="2">
                  <c:v>6.3199274266706986</c:v>
                </c:pt>
                <c:pt idx="3">
                  <c:v>8.5155732273028502</c:v>
                </c:pt>
                <c:pt idx="4">
                  <c:v>11.278688524590148</c:v>
                </c:pt>
              </c:numCache>
            </c:numRef>
          </c:val>
        </c:ser>
        <c:ser>
          <c:idx val="0"/>
          <c:order val="2"/>
          <c:tx>
            <c:v>SCIENCE OA-andel</c:v>
          </c:tx>
          <c:val>
            <c:numRef>
              <c:f>'Ark1'!$B$16:$F$16</c:f>
              <c:numCache>
                <c:formatCode>0.0</c:formatCode>
                <c:ptCount val="5"/>
                <c:pt idx="0">
                  <c:v>5.3017091035926525</c:v>
                </c:pt>
                <c:pt idx="1">
                  <c:v>5.8560110230795726</c:v>
                </c:pt>
                <c:pt idx="2">
                  <c:v>6.453875833041038</c:v>
                </c:pt>
                <c:pt idx="3">
                  <c:v>8.5634393568683453</c:v>
                </c:pt>
                <c:pt idx="4">
                  <c:v>9.1106290672451191</c:v>
                </c:pt>
              </c:numCache>
            </c:numRef>
          </c:val>
        </c:ser>
        <c:ser>
          <c:idx val="1"/>
          <c:order val="3"/>
          <c:tx>
            <c:v>SCIENCE Gylden-andel</c:v>
          </c:tx>
          <c:val>
            <c:numRef>
              <c:f>'Ark1'!$B$15:$F$15</c:f>
              <c:numCache>
                <c:formatCode>0.0</c:formatCode>
                <c:ptCount val="5"/>
                <c:pt idx="0">
                  <c:v>3.5926055109870938</c:v>
                </c:pt>
                <c:pt idx="1">
                  <c:v>3.8236307268343226</c:v>
                </c:pt>
                <c:pt idx="2">
                  <c:v>4.8053314626446904</c:v>
                </c:pt>
                <c:pt idx="3">
                  <c:v>7.6546662006291495</c:v>
                </c:pt>
                <c:pt idx="4">
                  <c:v>7.5054229934924104</c:v>
                </c:pt>
              </c:numCache>
            </c:numRef>
          </c:val>
        </c:ser>
        <c:marker val="1"/>
        <c:axId val="50884608"/>
        <c:axId val="50886528"/>
      </c:lineChart>
      <c:catAx>
        <c:axId val="50884608"/>
        <c:scaling>
          <c:orientation val="minMax"/>
        </c:scaling>
        <c:axPos val="b"/>
        <c:numFmt formatCode="General" sourceLinked="1"/>
        <c:tickLblPos val="nextTo"/>
        <c:crossAx val="50886528"/>
        <c:crosses val="autoZero"/>
        <c:auto val="1"/>
        <c:lblAlgn val="ctr"/>
        <c:lblOffset val="100"/>
      </c:catAx>
      <c:valAx>
        <c:axId val="50886528"/>
        <c:scaling>
          <c:orientation val="minMax"/>
        </c:scaling>
        <c:axPos val="l"/>
        <c:majorGridlines/>
        <c:numFmt formatCode="0.0" sourceLinked="1"/>
        <c:tickLblPos val="nextTo"/>
        <c:crossAx val="50884608"/>
        <c:crosses val="autoZero"/>
        <c:crossBetween val="between"/>
      </c:valAx>
    </c:plotArea>
    <c:legend>
      <c:legendPos val="r"/>
      <c:layout>
        <c:manualLayout>
          <c:xMode val="edge"/>
          <c:yMode val="edge"/>
          <c:x val="0.65421030003310965"/>
          <c:y val="0.33739831626331812"/>
          <c:w val="0.33468044039904243"/>
          <c:h val="0.33445070302541868"/>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a-DK"/>
  <c:chart>
    <c:plotArea>
      <c:layout/>
      <c:lineChart>
        <c:grouping val="standard"/>
        <c:ser>
          <c:idx val="19"/>
          <c:order val="0"/>
          <c:tx>
            <c:v>SUND OA-andel</c:v>
          </c:tx>
          <c:cat>
            <c:numRef>
              <c:f>'Ark1'!$B$1:$F$1</c:f>
              <c:numCache>
                <c:formatCode>General</c:formatCode>
                <c:ptCount val="5"/>
                <c:pt idx="0">
                  <c:v>2008</c:v>
                </c:pt>
                <c:pt idx="1">
                  <c:v>2009</c:v>
                </c:pt>
                <c:pt idx="2">
                  <c:v>2010</c:v>
                </c:pt>
                <c:pt idx="3">
                  <c:v>2011</c:v>
                </c:pt>
                <c:pt idx="4">
                  <c:v>2012</c:v>
                </c:pt>
              </c:numCache>
            </c:numRef>
          </c:cat>
          <c:val>
            <c:numRef>
              <c:f>'Ark1'!$B$22:$F$22</c:f>
              <c:numCache>
                <c:formatCode>0.0</c:formatCode>
                <c:ptCount val="5"/>
                <c:pt idx="0">
                  <c:v>4.8829098156452355</c:v>
                </c:pt>
                <c:pt idx="1">
                  <c:v>6.4726840855107097</c:v>
                </c:pt>
                <c:pt idx="2">
                  <c:v>8.4668884185062652</c:v>
                </c:pt>
                <c:pt idx="3">
                  <c:v>11.530815109343937</c:v>
                </c:pt>
                <c:pt idx="4">
                  <c:v>13.508196721311448</c:v>
                </c:pt>
              </c:numCache>
            </c:numRef>
          </c:val>
        </c:ser>
        <c:ser>
          <c:idx val="2"/>
          <c:order val="1"/>
          <c:tx>
            <c:v>SUND Gylden-andel</c:v>
          </c:tx>
          <c:val>
            <c:numRef>
              <c:f>'Ark1'!$B$21:$F$21</c:f>
              <c:numCache>
                <c:formatCode>0.0</c:formatCode>
                <c:ptCount val="5"/>
                <c:pt idx="0">
                  <c:v>3.5127055306427404</c:v>
                </c:pt>
                <c:pt idx="1">
                  <c:v>5.225653206650831</c:v>
                </c:pt>
                <c:pt idx="2">
                  <c:v>6.3199274266706986</c:v>
                </c:pt>
                <c:pt idx="3">
                  <c:v>8.5155732273028502</c:v>
                </c:pt>
                <c:pt idx="4">
                  <c:v>11.278688524590148</c:v>
                </c:pt>
              </c:numCache>
            </c:numRef>
          </c:val>
        </c:ser>
        <c:ser>
          <c:idx val="0"/>
          <c:order val="2"/>
          <c:tx>
            <c:v>SCIENCE OA-andel</c:v>
          </c:tx>
          <c:val>
            <c:numRef>
              <c:f>'Ark1'!$B$16:$F$16</c:f>
              <c:numCache>
                <c:formatCode>0.0</c:formatCode>
                <c:ptCount val="5"/>
                <c:pt idx="0">
                  <c:v>5.3017091035926489</c:v>
                </c:pt>
                <c:pt idx="1">
                  <c:v>5.8560110230795726</c:v>
                </c:pt>
                <c:pt idx="2">
                  <c:v>6.453875833041038</c:v>
                </c:pt>
                <c:pt idx="3">
                  <c:v>8.5634393568683365</c:v>
                </c:pt>
                <c:pt idx="4">
                  <c:v>9.1106290672451191</c:v>
                </c:pt>
              </c:numCache>
            </c:numRef>
          </c:val>
        </c:ser>
        <c:ser>
          <c:idx val="1"/>
          <c:order val="3"/>
          <c:tx>
            <c:v>SCIENCE Gylden-andel</c:v>
          </c:tx>
          <c:val>
            <c:numRef>
              <c:f>'Ark1'!$B$15:$F$15</c:f>
              <c:numCache>
                <c:formatCode>0.0</c:formatCode>
                <c:ptCount val="5"/>
                <c:pt idx="0">
                  <c:v>3.5926055109870938</c:v>
                </c:pt>
                <c:pt idx="1">
                  <c:v>3.8236307268343217</c:v>
                </c:pt>
                <c:pt idx="2">
                  <c:v>4.8053314626446904</c:v>
                </c:pt>
                <c:pt idx="3">
                  <c:v>7.6546662006291495</c:v>
                </c:pt>
                <c:pt idx="4">
                  <c:v>7.5054229934924104</c:v>
                </c:pt>
              </c:numCache>
            </c:numRef>
          </c:val>
        </c:ser>
        <c:marker val="1"/>
        <c:axId val="52892416"/>
        <c:axId val="52909184"/>
      </c:lineChart>
      <c:catAx>
        <c:axId val="52892416"/>
        <c:scaling>
          <c:orientation val="minMax"/>
        </c:scaling>
        <c:axPos val="b"/>
        <c:numFmt formatCode="General" sourceLinked="1"/>
        <c:tickLblPos val="nextTo"/>
        <c:crossAx val="52909184"/>
        <c:crosses val="autoZero"/>
        <c:auto val="1"/>
        <c:lblAlgn val="ctr"/>
        <c:lblOffset val="100"/>
      </c:catAx>
      <c:valAx>
        <c:axId val="52909184"/>
        <c:scaling>
          <c:orientation val="minMax"/>
        </c:scaling>
        <c:axPos val="l"/>
        <c:majorGridlines/>
        <c:numFmt formatCode="0.0" sourceLinked="1"/>
        <c:tickLblPos val="nextTo"/>
        <c:crossAx val="52892416"/>
        <c:crosses val="autoZero"/>
        <c:crossBetween val="between"/>
      </c:valAx>
    </c:plotArea>
    <c:legend>
      <c:legendPos val="r"/>
      <c:layout>
        <c:manualLayout>
          <c:xMode val="edge"/>
          <c:yMode val="edge"/>
          <c:x val="0.65421030003310965"/>
          <c:y val="0.33739831626331801"/>
          <c:w val="0.3346804403990421"/>
          <c:h val="0.33445070302541846"/>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D6371AA-AB2F-442D-BAD6-270CCF0D1A92}" type="slidenum">
              <a:rPr lang="da-DK"/>
              <a:pPr/>
              <a:t>‹nr.›</a:t>
            </a:fld>
            <a:endParaRPr lang="da-DK"/>
          </a:p>
        </p:txBody>
      </p:sp>
    </p:spTree>
    <p:extLst>
      <p:ext uri="{BB962C8B-B14F-4D97-AF65-F5344CB8AC3E}">
        <p14:creationId xmlns="" xmlns:p14="http://schemas.microsoft.com/office/powerpoint/2010/main" val="633750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BD6371AA-AB2F-442D-BAD6-270CCF0D1A92}"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10</a:t>
            </a:fld>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11</a:t>
            </a:fld>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12</a:t>
            </a:fld>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13</a:t>
            </a:fld>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14</a:t>
            </a:fld>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15</a:t>
            </a:fld>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16</a:t>
            </a:fld>
            <a:endParaRPr lang="da-DK"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17</a:t>
            </a:fld>
            <a:endParaRPr lang="da-DK"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18</a:t>
            </a:fld>
            <a:endParaRPr lang="da-DK"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19</a:t>
            </a:fld>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dsholder til diasbillede 1"/>
          <p:cNvSpPr>
            <a:spLocks noGrp="1" noRot="1" noChangeAspect="1" noTextEdit="1"/>
          </p:cNvSpPr>
          <p:nvPr>
            <p:ph type="sldImg"/>
          </p:nvPr>
        </p:nvSpPr>
        <p:spPr>
          <a:ln/>
        </p:spPr>
      </p:sp>
      <p:sp>
        <p:nvSpPr>
          <p:cNvPr id="61443" name="Pladsholder til noter 2"/>
          <p:cNvSpPr>
            <a:spLocks noGrp="1"/>
          </p:cNvSpPr>
          <p:nvPr>
            <p:ph type="body" idx="1"/>
          </p:nvPr>
        </p:nvSpPr>
        <p:spPr>
          <a:noFill/>
          <a:ln/>
        </p:spPr>
        <p:txBody>
          <a:bodyPr/>
          <a:lstStyle/>
          <a:p>
            <a:endParaRPr lang="da-DK" smtClean="0"/>
          </a:p>
        </p:txBody>
      </p:sp>
      <p:sp>
        <p:nvSpPr>
          <p:cNvPr id="61444" name="Pladsholder til diasnummer 3"/>
          <p:cNvSpPr>
            <a:spLocks noGrp="1"/>
          </p:cNvSpPr>
          <p:nvPr>
            <p:ph type="sldNum" sz="quarter" idx="5"/>
          </p:nvPr>
        </p:nvSpPr>
        <p:spPr>
          <a:noFill/>
        </p:spPr>
        <p:txBody>
          <a:bodyPr/>
          <a:lstStyle/>
          <a:p>
            <a:fld id="{E9628D73-F1D0-4B29-8F1C-CF6002C8B46A}" type="slidenum">
              <a:rPr lang="da-DK" smtClean="0"/>
              <a:pPr/>
              <a:t>2</a:t>
            </a:fld>
            <a:endParaRPr lang="da-DK"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20</a:t>
            </a:fld>
            <a:endParaRPr lang="da-DK"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21</a:t>
            </a:fld>
            <a:endParaRPr lang="da-DK"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22</a:t>
            </a:fld>
            <a:endParaRPr lang="da-DK"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23</a:t>
            </a:fld>
            <a:endParaRPr lang="da-D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24</a:t>
            </a:fld>
            <a:endParaRPr lang="da-DK"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25</a:t>
            </a:fld>
            <a:endParaRPr lang="da-DK"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26</a:t>
            </a:fld>
            <a:endParaRPr lang="da-DK"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27</a:t>
            </a:fld>
            <a:endParaRPr lang="da-DK"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28</a:t>
            </a:fld>
            <a:endParaRPr lang="da-DK"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29</a:t>
            </a:fld>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3</a:t>
            </a:fld>
            <a:endParaRPr lang="da-DK"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30</a:t>
            </a:fld>
            <a:endParaRPr lang="da-DK"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p:cNvSpPr>
            <a:spLocks noGrp="1" noRot="1" noChangeAspect="1" noTextEdit="1"/>
          </p:cNvSpPr>
          <p:nvPr>
            <p:ph type="sldImg"/>
          </p:nvPr>
        </p:nvSpPr>
        <p:spPr>
          <a:ln/>
        </p:spPr>
      </p:sp>
      <p:sp>
        <p:nvSpPr>
          <p:cNvPr id="49155" name="Pladsholder til noter 2"/>
          <p:cNvSpPr>
            <a:spLocks noGrp="1"/>
          </p:cNvSpPr>
          <p:nvPr>
            <p:ph type="body" idx="1"/>
          </p:nvPr>
        </p:nvSpPr>
        <p:spPr>
          <a:noFill/>
          <a:ln/>
        </p:spPr>
        <p:txBody>
          <a:bodyPr/>
          <a:lstStyle/>
          <a:p>
            <a:endParaRPr lang="da-DK" smtClean="0"/>
          </a:p>
        </p:txBody>
      </p:sp>
      <p:sp>
        <p:nvSpPr>
          <p:cNvPr id="49156" name="Pladsholder til diasnummer 3"/>
          <p:cNvSpPr>
            <a:spLocks noGrp="1"/>
          </p:cNvSpPr>
          <p:nvPr>
            <p:ph type="sldNum" sz="quarter" idx="5"/>
          </p:nvPr>
        </p:nvSpPr>
        <p:spPr>
          <a:noFill/>
        </p:spPr>
        <p:txBody>
          <a:bodyPr/>
          <a:lstStyle/>
          <a:p>
            <a:fld id="{0C90AEEC-D5C8-4727-915D-7E973A68F78C}" type="slidenum">
              <a:rPr lang="da-DK" smtClean="0"/>
              <a:pPr/>
              <a:t>31</a:t>
            </a:fld>
            <a:endParaRPr lang="da-DK"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32</a:t>
            </a:fld>
            <a:endParaRPr lang="da-DK"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33</a:t>
            </a:fld>
            <a:endParaRPr lang="da-DK"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34</a:t>
            </a:fld>
            <a:endParaRPr lang="da-DK"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BD6371AA-AB2F-442D-BAD6-270CCF0D1A92}" type="slidenum">
              <a:rPr lang="da-DK" smtClean="0"/>
              <a:pPr/>
              <a:t>35</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p:cNvSpPr>
            <a:spLocks noGrp="1" noRot="1" noChangeAspect="1" noTextEdit="1"/>
          </p:cNvSpPr>
          <p:nvPr>
            <p:ph type="sldImg"/>
          </p:nvPr>
        </p:nvSpPr>
        <p:spPr>
          <a:ln/>
        </p:spPr>
      </p:sp>
      <p:sp>
        <p:nvSpPr>
          <p:cNvPr id="49155" name="Pladsholder til noter 2"/>
          <p:cNvSpPr>
            <a:spLocks noGrp="1"/>
          </p:cNvSpPr>
          <p:nvPr>
            <p:ph type="body" idx="1"/>
          </p:nvPr>
        </p:nvSpPr>
        <p:spPr>
          <a:noFill/>
          <a:ln/>
        </p:spPr>
        <p:txBody>
          <a:bodyPr/>
          <a:lstStyle/>
          <a:p>
            <a:endParaRPr lang="da-DK" smtClean="0"/>
          </a:p>
        </p:txBody>
      </p:sp>
      <p:sp>
        <p:nvSpPr>
          <p:cNvPr id="49156" name="Pladsholder til diasnummer 3"/>
          <p:cNvSpPr>
            <a:spLocks noGrp="1"/>
          </p:cNvSpPr>
          <p:nvPr>
            <p:ph type="sldNum" sz="quarter" idx="5"/>
          </p:nvPr>
        </p:nvSpPr>
        <p:spPr>
          <a:noFill/>
        </p:spPr>
        <p:txBody>
          <a:bodyPr/>
          <a:lstStyle/>
          <a:p>
            <a:fld id="{0C90AEEC-D5C8-4727-915D-7E973A68F78C}" type="slidenum">
              <a:rPr lang="da-DK" smtClean="0"/>
              <a:pPr/>
              <a:t>4</a:t>
            </a:fld>
            <a:endParaRPr lang="da-DK"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5</a:t>
            </a:fld>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6</a:t>
            </a:fld>
            <a:endParaRPr lang="da-DK"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dsholder til diasbillede 1"/>
          <p:cNvSpPr>
            <a:spLocks noGrp="1" noRot="1" noChangeAspect="1" noTextEdit="1"/>
          </p:cNvSpPr>
          <p:nvPr>
            <p:ph type="sldImg"/>
          </p:nvPr>
        </p:nvSpPr>
        <p:spPr>
          <a:ln/>
        </p:spPr>
      </p:sp>
      <p:sp>
        <p:nvSpPr>
          <p:cNvPr id="49155" name="Pladsholder til noter 2"/>
          <p:cNvSpPr>
            <a:spLocks noGrp="1"/>
          </p:cNvSpPr>
          <p:nvPr>
            <p:ph type="body" idx="1"/>
          </p:nvPr>
        </p:nvSpPr>
        <p:spPr>
          <a:noFill/>
          <a:ln/>
        </p:spPr>
        <p:txBody>
          <a:bodyPr/>
          <a:lstStyle/>
          <a:p>
            <a:endParaRPr lang="da-DK" smtClean="0"/>
          </a:p>
        </p:txBody>
      </p:sp>
      <p:sp>
        <p:nvSpPr>
          <p:cNvPr id="49156" name="Pladsholder til diasnummer 3"/>
          <p:cNvSpPr>
            <a:spLocks noGrp="1"/>
          </p:cNvSpPr>
          <p:nvPr>
            <p:ph type="sldNum" sz="quarter" idx="5"/>
          </p:nvPr>
        </p:nvSpPr>
        <p:spPr>
          <a:noFill/>
        </p:spPr>
        <p:txBody>
          <a:bodyPr/>
          <a:lstStyle/>
          <a:p>
            <a:fld id="{0C90AEEC-D5C8-4727-915D-7E973A68F78C}" type="slidenum">
              <a:rPr lang="da-DK" smtClean="0"/>
              <a:pPr/>
              <a:t>7</a:t>
            </a:fld>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8</a:t>
            </a:fld>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a:ln/>
        </p:spPr>
        <p:txBody>
          <a:bodyPr/>
          <a:lstStyle/>
          <a:p>
            <a:endParaRPr lang="da-DK" smtClean="0"/>
          </a:p>
        </p:txBody>
      </p:sp>
      <p:sp>
        <p:nvSpPr>
          <p:cNvPr id="28676" name="Pladsholder til diasnummer 3"/>
          <p:cNvSpPr>
            <a:spLocks noGrp="1"/>
          </p:cNvSpPr>
          <p:nvPr>
            <p:ph type="sldNum" sz="quarter" idx="5"/>
          </p:nvPr>
        </p:nvSpPr>
        <p:spPr>
          <a:noFill/>
        </p:spPr>
        <p:txBody>
          <a:bodyPr/>
          <a:lstStyle/>
          <a:p>
            <a:fld id="{08845178-C1F8-4D21-B671-7073E27E477C}" type="slidenum">
              <a:rPr lang="da-DK" smtClean="0"/>
              <a:pPr/>
              <a:t>9</a:t>
            </a:fld>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5" descr="KU_new_power_top4"/>
          <p:cNvPicPr>
            <a:picLocks noChangeAspect="1" noChangeArrowheads="1"/>
          </p:cNvPicPr>
          <p:nvPr userDrawn="1"/>
        </p:nvPicPr>
        <p:blipFill>
          <a:blip r:embed="rId2" cstate="print"/>
          <a:srcRect/>
          <a:stretch>
            <a:fillRect/>
          </a:stretch>
        </p:blipFill>
        <p:spPr bwMode="auto">
          <a:xfrm>
            <a:off x="0" y="-12700"/>
            <a:ext cx="9144000" cy="1285875"/>
          </a:xfrm>
          <a:prstGeom prst="rect">
            <a:avLst/>
          </a:prstGeom>
          <a:noFill/>
          <a:ln w="9525">
            <a:noFill/>
            <a:miter lim="800000"/>
            <a:headEnd/>
            <a:tailEnd/>
          </a:ln>
        </p:spPr>
      </p:pic>
      <p:sp>
        <p:nvSpPr>
          <p:cNvPr id="5" name="Line 25"/>
          <p:cNvSpPr>
            <a:spLocks noChangeShapeType="1"/>
          </p:cNvSpPr>
          <p:nvPr userDrawn="1"/>
        </p:nvSpPr>
        <p:spPr bwMode="auto">
          <a:xfrm flipH="1">
            <a:off x="0" y="1131888"/>
            <a:ext cx="9148763" cy="0"/>
          </a:xfrm>
          <a:prstGeom prst="line">
            <a:avLst/>
          </a:prstGeom>
          <a:noFill/>
          <a:ln w="9525">
            <a:solidFill>
              <a:srgbClr val="901A1E"/>
            </a:solidFill>
            <a:round/>
            <a:headEnd/>
            <a:tailEnd/>
          </a:ln>
        </p:spPr>
        <p:txBody>
          <a:bodyPr/>
          <a:lstStyle/>
          <a:p>
            <a:pPr>
              <a:defRPr/>
            </a:pPr>
            <a:endParaRPr lang="da-DK">
              <a:latin typeface="Verdana" pitchFamily="34" charset="0"/>
              <a:ea typeface="+mn-ea"/>
            </a:endParaRPr>
          </a:p>
        </p:txBody>
      </p:sp>
      <p:sp>
        <p:nvSpPr>
          <p:cNvPr id="6" name="Line 46"/>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7" name="TextBox 17"/>
          <p:cNvSpPr txBox="1"/>
          <p:nvPr userDrawn="1"/>
        </p:nvSpPr>
        <p:spPr>
          <a:xfrm>
            <a:off x="-1357313" y="2044700"/>
            <a:ext cx="1296988" cy="1862138"/>
          </a:xfrm>
          <a:prstGeom prst="rect">
            <a:avLst/>
          </a:prstGeom>
          <a:noFill/>
        </p:spPr>
        <p:txBody>
          <a:bodyPr lIns="0" tIns="0" rIns="0" bIns="0">
            <a:spAutoFit/>
          </a:bodyPr>
          <a:lstStyle/>
          <a:p>
            <a:r>
              <a:rPr lang="da-DK" sz="1100">
                <a:solidFill>
                  <a:schemeClr val="bg1"/>
                </a:solidFill>
                <a:cs typeface="Arial" charset="0"/>
              </a:rPr>
              <a:t>Overskrift her</a:t>
            </a:r>
          </a:p>
          <a:p>
            <a:endParaRPr lang="da-DK" sz="1100">
              <a:solidFill>
                <a:schemeClr val="bg1"/>
              </a:solidFill>
              <a:cs typeface="Arial" charset="0"/>
            </a:endParaRPr>
          </a:p>
          <a:p>
            <a:endParaRPr lang="da-DK" sz="1100">
              <a:solidFill>
                <a:schemeClr val="bg1"/>
              </a:solidFill>
              <a:cs typeface="Arial" charset="0"/>
            </a:endParaRPr>
          </a:p>
          <a:p>
            <a:endParaRPr lang="da-DK" sz="1100">
              <a:solidFill>
                <a:schemeClr val="bg1"/>
              </a:solidFill>
              <a:cs typeface="Arial" charset="0"/>
            </a:endParaRPr>
          </a:p>
          <a:p>
            <a:endParaRPr lang="da-DK" sz="1100">
              <a:solidFill>
                <a:schemeClr val="bg1"/>
              </a:solidFill>
              <a:cs typeface="Arial" charset="0"/>
            </a:endParaRPr>
          </a:p>
          <a:p>
            <a:r>
              <a:rPr lang="da-DK" sz="1100">
                <a:solidFill>
                  <a:schemeClr val="bg1"/>
                </a:solidFill>
              </a:rPr>
              <a:t>Navn på oplægsholder</a:t>
            </a:r>
          </a:p>
          <a:p>
            <a:endParaRPr lang="da-DK" sz="1100">
              <a:solidFill>
                <a:schemeClr val="bg1"/>
              </a:solidFill>
            </a:endParaRPr>
          </a:p>
          <a:p>
            <a:r>
              <a:rPr lang="da-DK" sz="1100">
                <a:solidFill>
                  <a:schemeClr val="bg1"/>
                </a:solidFill>
              </a:rPr>
              <a:t>Navn på KU-enhed</a:t>
            </a:r>
          </a:p>
          <a:p>
            <a:endParaRPr lang="da-DK" sz="1100">
              <a:solidFill>
                <a:schemeClr val="bg1"/>
              </a:solidFill>
              <a:cs typeface="Arial" charset="0"/>
            </a:endParaRPr>
          </a:p>
        </p:txBody>
      </p:sp>
      <p:sp>
        <p:nvSpPr>
          <p:cNvPr id="8" name="Line 36"/>
          <p:cNvSpPr>
            <a:spLocks noChangeShapeType="1"/>
          </p:cNvSpPr>
          <p:nvPr userDrawn="1"/>
        </p:nvSpPr>
        <p:spPr bwMode="auto">
          <a:xfrm>
            <a:off x="-1357313" y="1982788"/>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9"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”Indsæt” &gt; ”Sidehoved / Sidefod”.</a:t>
            </a:r>
          </a:p>
          <a:p>
            <a:r>
              <a:rPr lang="da-DK" sz="1100">
                <a:solidFill>
                  <a:schemeClr val="bg1"/>
                </a:solidFill>
              </a:rPr>
              <a:t>Indføj ”Sted og dato” i feltet for dato og ”Enhedens navn” i Sidefod</a:t>
            </a:r>
          </a:p>
        </p:txBody>
      </p:sp>
      <p:sp>
        <p:nvSpPr>
          <p:cNvPr id="67586" name="Rectangle 2"/>
          <p:cNvSpPr>
            <a:spLocks noGrp="1" noChangeArrowheads="1"/>
          </p:cNvSpPr>
          <p:nvPr>
            <p:ph type="ctrTitle"/>
          </p:nvPr>
        </p:nvSpPr>
        <p:spPr>
          <a:xfrm>
            <a:off x="1044000" y="2065338"/>
            <a:ext cx="6496050" cy="685800"/>
          </a:xfrm>
        </p:spPr>
        <p:txBody>
          <a:bodyPr anchor="t"/>
          <a:lstStyle>
            <a:lvl1pPr>
              <a:defRPr/>
            </a:lvl1pPr>
          </a:lstStyle>
          <a:p>
            <a:r>
              <a:rPr lang="da-DK" noProof="0"/>
              <a:t>Klik for at redigere titeltypografi i masteren</a:t>
            </a:r>
          </a:p>
        </p:txBody>
      </p:sp>
      <p:sp>
        <p:nvSpPr>
          <p:cNvPr id="67587" name="Rectangle 3"/>
          <p:cNvSpPr>
            <a:spLocks noGrp="1" noChangeArrowheads="1"/>
          </p:cNvSpPr>
          <p:nvPr>
            <p:ph type="subTitle" sz="quarter" idx="1"/>
          </p:nvPr>
        </p:nvSpPr>
        <p:spPr>
          <a:xfrm>
            <a:off x="1044000" y="2930525"/>
            <a:ext cx="6486525" cy="2803525"/>
          </a:xfrm>
        </p:spPr>
        <p:txBody>
          <a:bodyPr/>
          <a:lstStyle>
            <a:lvl1pPr>
              <a:defRPr sz="1400"/>
            </a:lvl1pPr>
          </a:lstStyle>
          <a:p>
            <a:r>
              <a:rPr lang="da-DK" noProof="0" smtClean="0"/>
              <a:t>Click to edit Master subtitle style</a:t>
            </a:r>
            <a:endParaRPr lang="da-DK" noProof="0"/>
          </a:p>
        </p:txBody>
      </p:sp>
      <p:sp>
        <p:nvSpPr>
          <p:cNvPr id="10" name="Rectangle 59"/>
          <p:cNvSpPr>
            <a:spLocks noGrp="1" noChangeArrowheads="1"/>
          </p:cNvSpPr>
          <p:nvPr>
            <p:ph type="ftr" sz="quarter" idx="10"/>
          </p:nvPr>
        </p:nvSpPr>
        <p:spPr/>
        <p:txBody>
          <a:bodyPr/>
          <a:lstStyle>
            <a:lvl1pPr>
              <a:defRPr/>
            </a:lvl1pPr>
          </a:lstStyle>
          <a:p>
            <a:r>
              <a:rPr lang="da-DK" smtClean="0"/>
              <a:t>universitetsbiblioteket</a:t>
            </a:r>
            <a:endParaRPr lang="da-DK"/>
          </a:p>
        </p:txBody>
      </p:sp>
      <p:sp>
        <p:nvSpPr>
          <p:cNvPr id="11" name="Date Placeholder 13"/>
          <p:cNvSpPr>
            <a:spLocks noGrp="1"/>
          </p:cNvSpPr>
          <p:nvPr>
            <p:ph type="dt" sz="half" idx="11"/>
          </p:nvPr>
        </p:nvSpPr>
        <p:spPr/>
        <p:txBody>
          <a:bodyPr/>
          <a:lstStyle>
            <a:lvl1pPr>
              <a:defRPr/>
            </a:lvl1pPr>
          </a:lstStyle>
          <a:p>
            <a:fld id="{E0372217-286E-45D7-A184-C0B0334675B3}" type="datetime1">
              <a:rPr lang="da-DK" smtClean="0"/>
              <a:pPr/>
              <a:t>31-05-2013</a:t>
            </a:fld>
            <a:endParaRPr lang="da-DK"/>
          </a:p>
        </p:txBody>
      </p:sp>
      <p:sp>
        <p:nvSpPr>
          <p:cNvPr id="12" name="Slide Number Placeholder 14"/>
          <p:cNvSpPr>
            <a:spLocks noGrp="1"/>
          </p:cNvSpPr>
          <p:nvPr>
            <p:ph type="sldNum" sz="quarter" idx="12"/>
          </p:nvPr>
        </p:nvSpPr>
        <p:spPr/>
        <p:txBody>
          <a:bodyPr/>
          <a:lstStyle>
            <a:lvl1pPr>
              <a:defRPr/>
            </a:lvl1pPr>
          </a:lstStyle>
          <a:p>
            <a:r>
              <a:rPr lang="da-DK"/>
              <a:t>Dias </a:t>
            </a:r>
            <a:fld id="{706C9250-95E9-48B1-89AA-4A5C99AB0F54}"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fke3b.jpg"/>
          <p:cNvPicPr>
            <a:picLocks noChangeAspect="1"/>
          </p:cNvPicPr>
          <p:nvPr userDrawn="1"/>
        </p:nvPicPr>
        <p:blipFill>
          <a:blip r:embed="rId2" cstate="print"/>
          <a:srcRect/>
          <a:stretch>
            <a:fillRect/>
          </a:stretch>
        </p:blipFill>
        <p:spPr bwMode="auto">
          <a:xfrm>
            <a:off x="-1404938" y="2708275"/>
            <a:ext cx="466725" cy="228600"/>
          </a:xfrm>
          <a:prstGeom prst="rect">
            <a:avLst/>
          </a:prstGeom>
          <a:noFill/>
          <a:ln w="9525">
            <a:noFill/>
            <a:miter lim="800000"/>
            <a:headEnd/>
            <a:tailEnd/>
          </a:ln>
        </p:spPr>
      </p:pic>
      <p:sp>
        <p:nvSpPr>
          <p:cNvPr id="5" name="TextBox 17"/>
          <p:cNvSpPr txBox="1"/>
          <p:nvPr userDrawn="1"/>
        </p:nvSpPr>
        <p:spPr>
          <a:xfrm>
            <a:off x="-1404938" y="1474788"/>
            <a:ext cx="1296988" cy="2355850"/>
          </a:xfrm>
          <a:prstGeom prst="rect">
            <a:avLst/>
          </a:prstGeom>
          <a:noFill/>
        </p:spPr>
        <p:txBody>
          <a:bodyPr lIns="0" tIns="0" rIns="0" bIns="0">
            <a:spAutoFit/>
          </a:bodyPr>
          <a:lstStyle/>
          <a:p>
            <a:r>
              <a:rPr lang="da-DK" sz="1100">
                <a:solidFill>
                  <a:schemeClr val="bg1"/>
                </a:solidFill>
                <a:cs typeface="Arial" charset="0"/>
              </a:rPr>
              <a:t>Tekst starter uden punktopstilling</a:t>
            </a:r>
            <a:br>
              <a:rPr lang="da-DK" sz="1100">
                <a:solidFill>
                  <a:schemeClr val="bg1"/>
                </a:solidFill>
                <a:cs typeface="Arial" charset="0"/>
              </a:rPr>
            </a:br>
            <a:endParaRPr lang="da-DK" sz="1100">
              <a:solidFill>
                <a:schemeClr val="bg1"/>
              </a:solidFill>
              <a:cs typeface="Arial" charset="0"/>
            </a:endParaRPr>
          </a:p>
          <a:p>
            <a:r>
              <a:rPr lang="da-DK" sz="1100">
                <a:solidFill>
                  <a:schemeClr val="bg1"/>
                </a:solidFill>
                <a:cs typeface="Arial" charset="0"/>
              </a:rPr>
              <a:t>For at få punkt-opstilling på teksten, brug forøg indrykning</a:t>
            </a:r>
          </a:p>
          <a:p>
            <a:endParaRPr lang="da-DK" sz="1100">
              <a:solidFill>
                <a:schemeClr val="bg1"/>
              </a:solidFill>
              <a:cs typeface="Arial" charset="0"/>
            </a:endParaRPr>
          </a:p>
          <a:p>
            <a:endParaRPr lang="da-DK" sz="1100">
              <a:solidFill>
                <a:schemeClr val="bg1"/>
              </a:solidFill>
              <a:cs typeface="Arial" charset="0"/>
            </a:endParaRPr>
          </a:p>
          <a:p>
            <a:r>
              <a:rPr lang="da-DK" sz="1100">
                <a:solidFill>
                  <a:schemeClr val="bg1"/>
                </a:solidFill>
                <a:cs typeface="Arial" charset="0"/>
              </a:rPr>
              <a:t>For at få venstre-stillet tekst uden punktopstilling, brug formindsk indrykning</a:t>
            </a:r>
          </a:p>
        </p:txBody>
      </p:sp>
      <p:sp>
        <p:nvSpPr>
          <p:cNvPr id="6" name="Line 45"/>
          <p:cNvSpPr>
            <a:spLocks noChangeShapeType="1"/>
          </p:cNvSpPr>
          <p:nvPr userDrawn="1"/>
        </p:nvSpPr>
        <p:spPr bwMode="auto">
          <a:xfrm>
            <a:off x="-1404938" y="14128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7" name="Text Box 46"/>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da-DK" sz="1100">
                <a:solidFill>
                  <a:schemeClr val="bg1"/>
                </a:solidFill>
              </a:rPr>
              <a:t>Overskrift her</a:t>
            </a:r>
          </a:p>
        </p:txBody>
      </p:sp>
      <p:sp>
        <p:nvSpPr>
          <p:cNvPr id="8" name="Line 47"/>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pic>
        <p:nvPicPr>
          <p:cNvPr id="9" name="Picture 51"/>
          <p:cNvPicPr>
            <a:picLocks noChangeAspect="1" noChangeArrowheads="1"/>
          </p:cNvPicPr>
          <p:nvPr userDrawn="1"/>
        </p:nvPicPr>
        <p:blipFill>
          <a:blip r:embed="rId3" cstate="print"/>
          <a:srcRect/>
          <a:stretch>
            <a:fillRect/>
          </a:stretch>
        </p:blipFill>
        <p:spPr bwMode="auto">
          <a:xfrm>
            <a:off x="-1404938" y="3875088"/>
            <a:ext cx="504825" cy="257175"/>
          </a:xfrm>
          <a:prstGeom prst="rect">
            <a:avLst/>
          </a:prstGeom>
          <a:noFill/>
          <a:ln w="9525">
            <a:noFill/>
            <a:miter lim="800000"/>
            <a:headEnd/>
            <a:tailEnd/>
          </a:ln>
        </p:spPr>
      </p:pic>
      <p:sp>
        <p:nvSpPr>
          <p:cNvPr id="10" name="Line 54"/>
          <p:cNvSpPr>
            <a:spLocks noChangeShapeType="1"/>
          </p:cNvSpPr>
          <p:nvPr userDrawn="1"/>
        </p:nvSpPr>
        <p:spPr bwMode="auto">
          <a:xfrm flipV="1">
            <a:off x="-1270000" y="4164013"/>
            <a:ext cx="0" cy="215900"/>
          </a:xfrm>
          <a:prstGeom prst="line">
            <a:avLst/>
          </a:prstGeom>
          <a:noFill/>
          <a:ln w="38100">
            <a:solidFill>
              <a:schemeClr val="bg1"/>
            </a:solidFill>
            <a:round/>
            <a:headEnd/>
            <a:tailEnd type="triangle" w="med" len="med"/>
          </a:ln>
          <a:effectLst/>
        </p:spPr>
        <p:txBody>
          <a:bodyPr/>
          <a:lstStyle/>
          <a:p>
            <a:pPr>
              <a:defRPr/>
            </a:pPr>
            <a:endParaRPr lang="da-DK">
              <a:latin typeface="Verdana" pitchFamily="34" charset="0"/>
              <a:ea typeface="+mn-ea"/>
            </a:endParaRPr>
          </a:p>
        </p:txBody>
      </p:sp>
      <p:sp>
        <p:nvSpPr>
          <p:cNvPr id="11" name="Line 57"/>
          <p:cNvSpPr>
            <a:spLocks noChangeShapeType="1"/>
          </p:cNvSpPr>
          <p:nvPr userDrawn="1"/>
        </p:nvSpPr>
        <p:spPr bwMode="auto">
          <a:xfrm>
            <a:off x="-1116013" y="3875088"/>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2" name="Line 58"/>
          <p:cNvSpPr>
            <a:spLocks noChangeShapeType="1"/>
          </p:cNvSpPr>
          <p:nvPr userDrawn="1"/>
        </p:nvSpPr>
        <p:spPr bwMode="auto">
          <a:xfrm flipH="1">
            <a:off x="-1116013" y="3875088"/>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3" name="Line 59"/>
          <p:cNvSpPr>
            <a:spLocks noChangeShapeType="1"/>
          </p:cNvSpPr>
          <p:nvPr userDrawn="1"/>
        </p:nvSpPr>
        <p:spPr bwMode="auto">
          <a:xfrm>
            <a:off x="-1404938" y="2679700"/>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4" name="Line 60"/>
          <p:cNvSpPr>
            <a:spLocks noChangeShapeType="1"/>
          </p:cNvSpPr>
          <p:nvPr userDrawn="1"/>
        </p:nvSpPr>
        <p:spPr bwMode="auto">
          <a:xfrm flipH="1">
            <a:off x="-1404938" y="2679700"/>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5" name="Line 61"/>
          <p:cNvSpPr>
            <a:spLocks noChangeShapeType="1"/>
          </p:cNvSpPr>
          <p:nvPr userDrawn="1"/>
        </p:nvSpPr>
        <p:spPr bwMode="auto">
          <a:xfrm flipH="1">
            <a:off x="-900113" y="2800350"/>
            <a:ext cx="215900" cy="0"/>
          </a:xfrm>
          <a:prstGeom prst="line">
            <a:avLst/>
          </a:prstGeom>
          <a:noFill/>
          <a:ln w="38100">
            <a:solidFill>
              <a:schemeClr val="bg1"/>
            </a:solidFill>
            <a:round/>
            <a:headEnd/>
            <a:tailEnd type="triangle" w="med" len="med"/>
          </a:ln>
          <a:effectLst/>
        </p:spPr>
        <p:txBody>
          <a:bodyPr/>
          <a:lstStyle/>
          <a:p>
            <a:pPr>
              <a:defRPr/>
            </a:pPr>
            <a:endParaRPr lang="da-DK">
              <a:latin typeface="Verdana" pitchFamily="34" charset="0"/>
              <a:ea typeface="+mn-ea"/>
            </a:endParaRPr>
          </a:p>
        </p:txBody>
      </p:sp>
      <p:sp>
        <p:nvSpPr>
          <p:cNvPr id="16" name="Line 65"/>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17"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”Indsæt” &gt; ”Sidehoved / Sidefod”.</a:t>
            </a:r>
          </a:p>
          <a:p>
            <a:r>
              <a:rPr lang="da-DK" sz="1100">
                <a:solidFill>
                  <a:schemeClr val="bg1"/>
                </a:solidFill>
              </a:rPr>
              <a:t>Indføj ”Sted og dato” i feltet for dato og ”Enhedens navn” i Sidefod</a:t>
            </a:r>
          </a:p>
        </p:txBody>
      </p:sp>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18" name="Footer Placeholder 3"/>
          <p:cNvSpPr>
            <a:spLocks noGrp="1"/>
          </p:cNvSpPr>
          <p:nvPr>
            <p:ph type="ftr" sz="quarter" idx="10"/>
          </p:nvPr>
        </p:nvSpPr>
        <p:spPr/>
        <p:txBody>
          <a:bodyPr/>
          <a:lstStyle>
            <a:lvl1pPr>
              <a:defRPr/>
            </a:lvl1pPr>
          </a:lstStyle>
          <a:p>
            <a:r>
              <a:rPr lang="da-DK" smtClean="0"/>
              <a:t>universitetsbiblioteket</a:t>
            </a:r>
            <a:endParaRPr lang="da-DK"/>
          </a:p>
        </p:txBody>
      </p:sp>
      <p:sp>
        <p:nvSpPr>
          <p:cNvPr id="19" name="Date Placeholder 4"/>
          <p:cNvSpPr>
            <a:spLocks noGrp="1"/>
          </p:cNvSpPr>
          <p:nvPr>
            <p:ph type="dt" sz="half" idx="11"/>
          </p:nvPr>
        </p:nvSpPr>
        <p:spPr/>
        <p:txBody>
          <a:bodyPr/>
          <a:lstStyle>
            <a:lvl1pPr>
              <a:defRPr/>
            </a:lvl1pPr>
          </a:lstStyle>
          <a:p>
            <a:fld id="{D5AC971A-9714-4BDC-AD5D-9331DC38F9BA}" type="datetime1">
              <a:rPr lang="da-DK" smtClean="0"/>
              <a:pPr/>
              <a:t>31-05-2013</a:t>
            </a:fld>
            <a:endParaRPr lang="da-DK"/>
          </a:p>
        </p:txBody>
      </p:sp>
      <p:sp>
        <p:nvSpPr>
          <p:cNvPr id="20" name="Slide Number Placeholder 5"/>
          <p:cNvSpPr>
            <a:spLocks noGrp="1"/>
          </p:cNvSpPr>
          <p:nvPr>
            <p:ph type="sldNum" sz="quarter" idx="12"/>
          </p:nvPr>
        </p:nvSpPr>
        <p:spPr/>
        <p:txBody>
          <a:bodyPr/>
          <a:lstStyle>
            <a:lvl1pPr>
              <a:defRPr/>
            </a:lvl1pPr>
          </a:lstStyle>
          <a:p>
            <a:r>
              <a:rPr lang="da-DK"/>
              <a:t>Dias </a:t>
            </a:r>
            <a:fld id="{1BCE6EB1-DF2F-4003-B4EE-E3A287BF8745}"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pic>
        <p:nvPicPr>
          <p:cNvPr id="5" name="Picture 14" descr="fke3b.jpg"/>
          <p:cNvPicPr>
            <a:picLocks noChangeAspect="1"/>
          </p:cNvPicPr>
          <p:nvPr userDrawn="1"/>
        </p:nvPicPr>
        <p:blipFill>
          <a:blip r:embed="rId2" cstate="print"/>
          <a:srcRect/>
          <a:stretch>
            <a:fillRect/>
          </a:stretch>
        </p:blipFill>
        <p:spPr bwMode="auto">
          <a:xfrm>
            <a:off x="-1404938" y="2708275"/>
            <a:ext cx="466725" cy="228600"/>
          </a:xfrm>
          <a:prstGeom prst="rect">
            <a:avLst/>
          </a:prstGeom>
          <a:noFill/>
          <a:ln w="9525">
            <a:noFill/>
            <a:miter lim="800000"/>
            <a:headEnd/>
            <a:tailEnd/>
          </a:ln>
        </p:spPr>
      </p:pic>
      <p:sp>
        <p:nvSpPr>
          <p:cNvPr id="6" name="TextBox 17"/>
          <p:cNvSpPr txBox="1"/>
          <p:nvPr userDrawn="1"/>
        </p:nvSpPr>
        <p:spPr>
          <a:xfrm>
            <a:off x="-1404938" y="1474788"/>
            <a:ext cx="1296988" cy="2355850"/>
          </a:xfrm>
          <a:prstGeom prst="rect">
            <a:avLst/>
          </a:prstGeom>
          <a:noFill/>
        </p:spPr>
        <p:txBody>
          <a:bodyPr lIns="0" tIns="0" rIns="0" bIns="0">
            <a:spAutoFit/>
          </a:bodyPr>
          <a:lstStyle/>
          <a:p>
            <a:r>
              <a:rPr lang="da-DK" sz="1100">
                <a:solidFill>
                  <a:schemeClr val="bg1"/>
                </a:solidFill>
                <a:cs typeface="Arial" charset="0"/>
              </a:rPr>
              <a:t>Tekst starter uden punktopstilling</a:t>
            </a:r>
            <a:br>
              <a:rPr lang="da-DK" sz="1100">
                <a:solidFill>
                  <a:schemeClr val="bg1"/>
                </a:solidFill>
                <a:cs typeface="Arial" charset="0"/>
              </a:rPr>
            </a:br>
            <a:endParaRPr lang="da-DK" sz="1100">
              <a:solidFill>
                <a:schemeClr val="bg1"/>
              </a:solidFill>
              <a:cs typeface="Arial" charset="0"/>
            </a:endParaRPr>
          </a:p>
          <a:p>
            <a:r>
              <a:rPr lang="da-DK" sz="1100">
                <a:solidFill>
                  <a:schemeClr val="bg1"/>
                </a:solidFill>
                <a:cs typeface="Arial" charset="0"/>
              </a:rPr>
              <a:t>For at få punkt-opstilling på teksten, brug forøg indrykning</a:t>
            </a:r>
          </a:p>
          <a:p>
            <a:endParaRPr lang="da-DK" sz="1100">
              <a:solidFill>
                <a:schemeClr val="bg1"/>
              </a:solidFill>
              <a:cs typeface="Arial" charset="0"/>
            </a:endParaRPr>
          </a:p>
          <a:p>
            <a:endParaRPr lang="da-DK" sz="1100">
              <a:solidFill>
                <a:schemeClr val="bg1"/>
              </a:solidFill>
              <a:cs typeface="Arial" charset="0"/>
            </a:endParaRPr>
          </a:p>
          <a:p>
            <a:r>
              <a:rPr lang="da-DK" sz="1100">
                <a:solidFill>
                  <a:schemeClr val="bg1"/>
                </a:solidFill>
                <a:cs typeface="Arial" charset="0"/>
              </a:rPr>
              <a:t>For at få venstre-stillet tekst uden punktopstilling, brug formindsk indrykning</a:t>
            </a:r>
          </a:p>
        </p:txBody>
      </p:sp>
      <p:sp>
        <p:nvSpPr>
          <p:cNvPr id="7" name="Line 37"/>
          <p:cNvSpPr>
            <a:spLocks noChangeShapeType="1"/>
          </p:cNvSpPr>
          <p:nvPr userDrawn="1"/>
        </p:nvSpPr>
        <p:spPr bwMode="auto">
          <a:xfrm>
            <a:off x="-1404938" y="14128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8" name="Text Box 38"/>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da-DK" sz="1100">
                <a:solidFill>
                  <a:schemeClr val="bg1"/>
                </a:solidFill>
              </a:rPr>
              <a:t>Overskrift her</a:t>
            </a:r>
          </a:p>
        </p:txBody>
      </p:sp>
      <p:sp>
        <p:nvSpPr>
          <p:cNvPr id="9" name="Line 39"/>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pic>
        <p:nvPicPr>
          <p:cNvPr id="10" name="Picture 40"/>
          <p:cNvPicPr>
            <a:picLocks noChangeAspect="1" noChangeArrowheads="1"/>
          </p:cNvPicPr>
          <p:nvPr userDrawn="1"/>
        </p:nvPicPr>
        <p:blipFill>
          <a:blip r:embed="rId3" cstate="print"/>
          <a:srcRect/>
          <a:stretch>
            <a:fillRect/>
          </a:stretch>
        </p:blipFill>
        <p:spPr bwMode="auto">
          <a:xfrm>
            <a:off x="-1404938" y="3875088"/>
            <a:ext cx="504825" cy="257175"/>
          </a:xfrm>
          <a:prstGeom prst="rect">
            <a:avLst/>
          </a:prstGeom>
          <a:noFill/>
          <a:ln w="9525">
            <a:noFill/>
            <a:miter lim="800000"/>
            <a:headEnd/>
            <a:tailEnd/>
          </a:ln>
        </p:spPr>
      </p:pic>
      <p:sp>
        <p:nvSpPr>
          <p:cNvPr id="11" name="Line 41"/>
          <p:cNvSpPr>
            <a:spLocks noChangeShapeType="1"/>
          </p:cNvSpPr>
          <p:nvPr userDrawn="1"/>
        </p:nvSpPr>
        <p:spPr bwMode="auto">
          <a:xfrm flipV="1">
            <a:off x="-1270000" y="4164013"/>
            <a:ext cx="0" cy="215900"/>
          </a:xfrm>
          <a:prstGeom prst="line">
            <a:avLst/>
          </a:prstGeom>
          <a:noFill/>
          <a:ln w="38100">
            <a:solidFill>
              <a:schemeClr val="bg1"/>
            </a:solidFill>
            <a:round/>
            <a:headEnd/>
            <a:tailEnd type="triangle" w="med" len="med"/>
          </a:ln>
          <a:effectLst/>
        </p:spPr>
        <p:txBody>
          <a:bodyPr/>
          <a:lstStyle/>
          <a:p>
            <a:pPr>
              <a:defRPr/>
            </a:pPr>
            <a:endParaRPr lang="da-DK">
              <a:latin typeface="Verdana" pitchFamily="34" charset="0"/>
              <a:ea typeface="+mn-ea"/>
            </a:endParaRPr>
          </a:p>
        </p:txBody>
      </p:sp>
      <p:sp>
        <p:nvSpPr>
          <p:cNvPr id="12" name="Line 42"/>
          <p:cNvSpPr>
            <a:spLocks noChangeShapeType="1"/>
          </p:cNvSpPr>
          <p:nvPr userDrawn="1"/>
        </p:nvSpPr>
        <p:spPr bwMode="auto">
          <a:xfrm>
            <a:off x="-1116013" y="3875088"/>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3" name="Line 43"/>
          <p:cNvSpPr>
            <a:spLocks noChangeShapeType="1"/>
          </p:cNvSpPr>
          <p:nvPr userDrawn="1"/>
        </p:nvSpPr>
        <p:spPr bwMode="auto">
          <a:xfrm flipH="1">
            <a:off x="-1116013" y="3875088"/>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4" name="Line 44"/>
          <p:cNvSpPr>
            <a:spLocks noChangeShapeType="1"/>
          </p:cNvSpPr>
          <p:nvPr userDrawn="1"/>
        </p:nvSpPr>
        <p:spPr bwMode="auto">
          <a:xfrm>
            <a:off x="-1404938" y="2679700"/>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5" name="Line 45"/>
          <p:cNvSpPr>
            <a:spLocks noChangeShapeType="1"/>
          </p:cNvSpPr>
          <p:nvPr userDrawn="1"/>
        </p:nvSpPr>
        <p:spPr bwMode="auto">
          <a:xfrm flipH="1">
            <a:off x="-1404938" y="2679700"/>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6" name="Line 46"/>
          <p:cNvSpPr>
            <a:spLocks noChangeShapeType="1"/>
          </p:cNvSpPr>
          <p:nvPr userDrawn="1"/>
        </p:nvSpPr>
        <p:spPr bwMode="auto">
          <a:xfrm flipH="1">
            <a:off x="-900113" y="2800350"/>
            <a:ext cx="215900" cy="0"/>
          </a:xfrm>
          <a:prstGeom prst="line">
            <a:avLst/>
          </a:prstGeom>
          <a:noFill/>
          <a:ln w="38100">
            <a:solidFill>
              <a:schemeClr val="bg1"/>
            </a:solidFill>
            <a:round/>
            <a:headEnd/>
            <a:tailEnd type="triangle" w="med" len="med"/>
          </a:ln>
          <a:effectLst/>
        </p:spPr>
        <p:txBody>
          <a:bodyPr/>
          <a:lstStyle/>
          <a:p>
            <a:pPr>
              <a:defRPr/>
            </a:pPr>
            <a:endParaRPr lang="da-DK">
              <a:latin typeface="Verdana" pitchFamily="34" charset="0"/>
              <a:ea typeface="+mn-ea"/>
            </a:endParaRPr>
          </a:p>
        </p:txBody>
      </p:sp>
      <p:sp>
        <p:nvSpPr>
          <p:cNvPr id="17" name="Line 48"/>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18"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”Indsæt” &gt; ”Sidehoved / Sidefod”.</a:t>
            </a:r>
          </a:p>
          <a:p>
            <a:r>
              <a:rPr lang="da-DK" sz="1100">
                <a:solidFill>
                  <a:schemeClr val="bg1"/>
                </a:solidFill>
              </a:rPr>
              <a:t>Indføj ”Sted og dato” i feltet for dato og ”Enhedens navn” i Sidefod</a:t>
            </a:r>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idx="1"/>
          </p:nvPr>
        </p:nvSpPr>
        <p:spPr>
          <a:xfrm>
            <a:off x="1042988" y="1374775"/>
            <a:ext cx="6577012" cy="1911349"/>
          </a:xfrm>
        </p:spPr>
        <p:txBody>
          <a:body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22" name="Picture Placeholder 21"/>
          <p:cNvSpPr>
            <a:spLocks noGrp="1"/>
          </p:cNvSpPr>
          <p:nvPr>
            <p:ph type="pic" sz="quarter" idx="13"/>
          </p:nvPr>
        </p:nvSpPr>
        <p:spPr>
          <a:xfrm>
            <a:off x="1044000" y="3358800"/>
            <a:ext cx="3744000" cy="2487600"/>
          </a:xfrm>
        </p:spPr>
        <p:txBody>
          <a:bodyPr/>
          <a:lstStyle/>
          <a:p>
            <a:pPr lvl="0"/>
            <a:endParaRPr lang="da-DK" noProof="0"/>
          </a:p>
        </p:txBody>
      </p:sp>
      <p:sp>
        <p:nvSpPr>
          <p:cNvPr id="19" name="Footer Placeholder 3"/>
          <p:cNvSpPr>
            <a:spLocks noGrp="1"/>
          </p:cNvSpPr>
          <p:nvPr>
            <p:ph type="ftr" sz="quarter" idx="14"/>
          </p:nvPr>
        </p:nvSpPr>
        <p:spPr/>
        <p:txBody>
          <a:bodyPr/>
          <a:lstStyle>
            <a:lvl1pPr>
              <a:defRPr/>
            </a:lvl1pPr>
          </a:lstStyle>
          <a:p>
            <a:r>
              <a:rPr lang="da-DK" smtClean="0"/>
              <a:t>universitetsbiblioteket</a:t>
            </a:r>
            <a:endParaRPr lang="da-DK"/>
          </a:p>
        </p:txBody>
      </p:sp>
      <p:sp>
        <p:nvSpPr>
          <p:cNvPr id="20" name="Date Placeholder 4"/>
          <p:cNvSpPr>
            <a:spLocks noGrp="1"/>
          </p:cNvSpPr>
          <p:nvPr>
            <p:ph type="dt" sz="half" idx="15"/>
          </p:nvPr>
        </p:nvSpPr>
        <p:spPr/>
        <p:txBody>
          <a:bodyPr/>
          <a:lstStyle>
            <a:lvl1pPr>
              <a:defRPr/>
            </a:lvl1pPr>
          </a:lstStyle>
          <a:p>
            <a:fld id="{294D6CF8-82F7-4F35-B6F8-0F0A1FD903B8}" type="datetime1">
              <a:rPr lang="da-DK" smtClean="0"/>
              <a:pPr/>
              <a:t>31-05-2013</a:t>
            </a:fld>
            <a:endParaRPr lang="da-DK"/>
          </a:p>
        </p:txBody>
      </p:sp>
      <p:sp>
        <p:nvSpPr>
          <p:cNvPr id="21" name="Slide Number Placeholder 5"/>
          <p:cNvSpPr>
            <a:spLocks noGrp="1"/>
          </p:cNvSpPr>
          <p:nvPr>
            <p:ph type="sldNum" sz="quarter" idx="16"/>
          </p:nvPr>
        </p:nvSpPr>
        <p:spPr/>
        <p:txBody>
          <a:bodyPr/>
          <a:lstStyle>
            <a:lvl1pPr>
              <a:defRPr/>
            </a:lvl1pPr>
          </a:lstStyle>
          <a:p>
            <a:r>
              <a:rPr lang="da-DK"/>
              <a:t>Dias </a:t>
            </a:r>
            <a:fld id="{AF737EC9-FAA3-4914-828B-E160F5B02BC6}" type="slidenum">
              <a:rPr lang="da-DK"/>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4" descr="fke3b.jpg"/>
          <p:cNvPicPr>
            <a:picLocks noChangeAspect="1"/>
          </p:cNvPicPr>
          <p:nvPr userDrawn="1"/>
        </p:nvPicPr>
        <p:blipFill>
          <a:blip r:embed="rId2" cstate="print"/>
          <a:srcRect/>
          <a:stretch>
            <a:fillRect/>
          </a:stretch>
        </p:blipFill>
        <p:spPr bwMode="auto">
          <a:xfrm>
            <a:off x="-1404938" y="2708275"/>
            <a:ext cx="466725" cy="228600"/>
          </a:xfrm>
          <a:prstGeom prst="rect">
            <a:avLst/>
          </a:prstGeom>
          <a:noFill/>
          <a:ln w="9525">
            <a:noFill/>
            <a:miter lim="800000"/>
            <a:headEnd/>
            <a:tailEnd/>
          </a:ln>
        </p:spPr>
      </p:pic>
      <p:sp>
        <p:nvSpPr>
          <p:cNvPr id="6" name="TextBox 17"/>
          <p:cNvSpPr txBox="1"/>
          <p:nvPr userDrawn="1"/>
        </p:nvSpPr>
        <p:spPr>
          <a:xfrm>
            <a:off x="-1404938" y="1474788"/>
            <a:ext cx="1296988" cy="2355850"/>
          </a:xfrm>
          <a:prstGeom prst="rect">
            <a:avLst/>
          </a:prstGeom>
          <a:noFill/>
        </p:spPr>
        <p:txBody>
          <a:bodyPr lIns="0" tIns="0" rIns="0" bIns="0">
            <a:spAutoFit/>
          </a:bodyPr>
          <a:lstStyle/>
          <a:p>
            <a:r>
              <a:rPr lang="da-DK" sz="1100">
                <a:solidFill>
                  <a:schemeClr val="bg1"/>
                </a:solidFill>
                <a:cs typeface="Arial" charset="0"/>
              </a:rPr>
              <a:t>Tekst starter uden punktopstilling</a:t>
            </a:r>
            <a:br>
              <a:rPr lang="da-DK" sz="1100">
                <a:solidFill>
                  <a:schemeClr val="bg1"/>
                </a:solidFill>
                <a:cs typeface="Arial" charset="0"/>
              </a:rPr>
            </a:br>
            <a:endParaRPr lang="da-DK" sz="1100">
              <a:solidFill>
                <a:schemeClr val="bg1"/>
              </a:solidFill>
              <a:cs typeface="Arial" charset="0"/>
            </a:endParaRPr>
          </a:p>
          <a:p>
            <a:r>
              <a:rPr lang="da-DK" sz="1100">
                <a:solidFill>
                  <a:schemeClr val="bg1"/>
                </a:solidFill>
                <a:cs typeface="Arial" charset="0"/>
              </a:rPr>
              <a:t>For at få punkt-opstilling på teksten, brug forøg indrykning</a:t>
            </a:r>
          </a:p>
          <a:p>
            <a:endParaRPr lang="da-DK" sz="1100">
              <a:solidFill>
                <a:schemeClr val="bg1"/>
              </a:solidFill>
              <a:cs typeface="Arial" charset="0"/>
            </a:endParaRPr>
          </a:p>
          <a:p>
            <a:endParaRPr lang="da-DK" sz="1100">
              <a:solidFill>
                <a:schemeClr val="bg1"/>
              </a:solidFill>
              <a:cs typeface="Arial" charset="0"/>
            </a:endParaRPr>
          </a:p>
          <a:p>
            <a:r>
              <a:rPr lang="da-DK" sz="1100">
                <a:solidFill>
                  <a:schemeClr val="bg1"/>
                </a:solidFill>
                <a:cs typeface="Arial" charset="0"/>
              </a:rPr>
              <a:t>For at få venstre-stillet tekst uden punktopstilling, brug formindsk indrykning</a:t>
            </a:r>
          </a:p>
        </p:txBody>
      </p:sp>
      <p:sp>
        <p:nvSpPr>
          <p:cNvPr id="7" name="Line 37"/>
          <p:cNvSpPr>
            <a:spLocks noChangeShapeType="1"/>
          </p:cNvSpPr>
          <p:nvPr userDrawn="1"/>
        </p:nvSpPr>
        <p:spPr bwMode="auto">
          <a:xfrm>
            <a:off x="-1404938" y="14128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8" name="Text Box 38"/>
          <p:cNvSpPr txBox="1">
            <a:spLocks noChangeArrowheads="1"/>
          </p:cNvSpPr>
          <p:nvPr userDrawn="1"/>
        </p:nvSpPr>
        <p:spPr bwMode="auto">
          <a:xfrm>
            <a:off x="-1404938" y="827088"/>
            <a:ext cx="1296988" cy="168275"/>
          </a:xfrm>
          <a:prstGeom prst="rect">
            <a:avLst/>
          </a:prstGeom>
          <a:noFill/>
          <a:ln w="9525">
            <a:noFill/>
            <a:miter lim="800000"/>
            <a:headEnd/>
            <a:tailEnd/>
          </a:ln>
          <a:effectLst/>
        </p:spPr>
        <p:txBody>
          <a:bodyPr lIns="0" tIns="0" rIns="0" bIns="0">
            <a:spAutoFit/>
          </a:bodyPr>
          <a:lstStyle/>
          <a:p>
            <a:r>
              <a:rPr lang="da-DK" sz="1100">
                <a:solidFill>
                  <a:schemeClr val="bg1"/>
                </a:solidFill>
              </a:rPr>
              <a:t>Overskrift her</a:t>
            </a:r>
          </a:p>
        </p:txBody>
      </p:sp>
      <p:sp>
        <p:nvSpPr>
          <p:cNvPr id="9" name="Line 39"/>
          <p:cNvSpPr>
            <a:spLocks noChangeShapeType="1"/>
          </p:cNvSpPr>
          <p:nvPr userDrawn="1"/>
        </p:nvSpPr>
        <p:spPr bwMode="auto">
          <a:xfrm>
            <a:off x="-1404938" y="7651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pic>
        <p:nvPicPr>
          <p:cNvPr id="10" name="Picture 40"/>
          <p:cNvPicPr>
            <a:picLocks noChangeAspect="1" noChangeArrowheads="1"/>
          </p:cNvPicPr>
          <p:nvPr userDrawn="1"/>
        </p:nvPicPr>
        <p:blipFill>
          <a:blip r:embed="rId3" cstate="print"/>
          <a:srcRect/>
          <a:stretch>
            <a:fillRect/>
          </a:stretch>
        </p:blipFill>
        <p:spPr bwMode="auto">
          <a:xfrm>
            <a:off x="-1404938" y="3875088"/>
            <a:ext cx="504825" cy="257175"/>
          </a:xfrm>
          <a:prstGeom prst="rect">
            <a:avLst/>
          </a:prstGeom>
          <a:noFill/>
          <a:ln w="9525">
            <a:noFill/>
            <a:miter lim="800000"/>
            <a:headEnd/>
            <a:tailEnd/>
          </a:ln>
        </p:spPr>
      </p:pic>
      <p:sp>
        <p:nvSpPr>
          <p:cNvPr id="11" name="Line 41"/>
          <p:cNvSpPr>
            <a:spLocks noChangeShapeType="1"/>
          </p:cNvSpPr>
          <p:nvPr userDrawn="1"/>
        </p:nvSpPr>
        <p:spPr bwMode="auto">
          <a:xfrm flipV="1">
            <a:off x="-1270000" y="4164013"/>
            <a:ext cx="0" cy="215900"/>
          </a:xfrm>
          <a:prstGeom prst="line">
            <a:avLst/>
          </a:prstGeom>
          <a:noFill/>
          <a:ln w="38100">
            <a:solidFill>
              <a:schemeClr val="bg1"/>
            </a:solidFill>
            <a:round/>
            <a:headEnd/>
            <a:tailEnd type="triangle" w="med" len="med"/>
          </a:ln>
          <a:effectLst/>
        </p:spPr>
        <p:txBody>
          <a:bodyPr/>
          <a:lstStyle/>
          <a:p>
            <a:pPr>
              <a:defRPr/>
            </a:pPr>
            <a:endParaRPr lang="da-DK">
              <a:latin typeface="Verdana" pitchFamily="34" charset="0"/>
              <a:ea typeface="+mn-ea"/>
            </a:endParaRPr>
          </a:p>
        </p:txBody>
      </p:sp>
      <p:sp>
        <p:nvSpPr>
          <p:cNvPr id="12" name="Line 42"/>
          <p:cNvSpPr>
            <a:spLocks noChangeShapeType="1"/>
          </p:cNvSpPr>
          <p:nvPr userDrawn="1"/>
        </p:nvSpPr>
        <p:spPr bwMode="auto">
          <a:xfrm>
            <a:off x="-1116013" y="3875088"/>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3" name="Line 43"/>
          <p:cNvSpPr>
            <a:spLocks noChangeShapeType="1"/>
          </p:cNvSpPr>
          <p:nvPr userDrawn="1"/>
        </p:nvSpPr>
        <p:spPr bwMode="auto">
          <a:xfrm flipH="1">
            <a:off x="-1116013" y="3875088"/>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4" name="Line 44"/>
          <p:cNvSpPr>
            <a:spLocks noChangeShapeType="1"/>
          </p:cNvSpPr>
          <p:nvPr userDrawn="1"/>
        </p:nvSpPr>
        <p:spPr bwMode="auto">
          <a:xfrm>
            <a:off x="-1404938" y="2679700"/>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5" name="Line 45"/>
          <p:cNvSpPr>
            <a:spLocks noChangeShapeType="1"/>
          </p:cNvSpPr>
          <p:nvPr userDrawn="1"/>
        </p:nvSpPr>
        <p:spPr bwMode="auto">
          <a:xfrm flipH="1">
            <a:off x="-1404938" y="2679700"/>
            <a:ext cx="215900" cy="288925"/>
          </a:xfrm>
          <a:prstGeom prst="line">
            <a:avLst/>
          </a:prstGeom>
          <a:noFill/>
          <a:ln w="28575">
            <a:solidFill>
              <a:schemeClr val="tx1"/>
            </a:solidFill>
            <a:round/>
            <a:headEnd/>
            <a:tailEnd/>
          </a:ln>
          <a:effectLst/>
        </p:spPr>
        <p:txBody>
          <a:bodyPr/>
          <a:lstStyle/>
          <a:p>
            <a:pPr>
              <a:defRPr/>
            </a:pPr>
            <a:endParaRPr lang="da-DK">
              <a:latin typeface="Verdana" pitchFamily="34" charset="0"/>
              <a:ea typeface="+mn-ea"/>
            </a:endParaRPr>
          </a:p>
        </p:txBody>
      </p:sp>
      <p:sp>
        <p:nvSpPr>
          <p:cNvPr id="16" name="Line 46"/>
          <p:cNvSpPr>
            <a:spLocks noChangeShapeType="1"/>
          </p:cNvSpPr>
          <p:nvPr userDrawn="1"/>
        </p:nvSpPr>
        <p:spPr bwMode="auto">
          <a:xfrm flipH="1">
            <a:off x="-900113" y="2800350"/>
            <a:ext cx="215900" cy="0"/>
          </a:xfrm>
          <a:prstGeom prst="line">
            <a:avLst/>
          </a:prstGeom>
          <a:noFill/>
          <a:ln w="38100">
            <a:solidFill>
              <a:schemeClr val="bg1"/>
            </a:solidFill>
            <a:round/>
            <a:headEnd/>
            <a:tailEnd type="triangle" w="med" len="med"/>
          </a:ln>
          <a:effectLst/>
        </p:spPr>
        <p:txBody>
          <a:bodyPr/>
          <a:lstStyle/>
          <a:p>
            <a:pPr>
              <a:defRPr/>
            </a:pPr>
            <a:endParaRPr lang="da-DK">
              <a:latin typeface="Verdana" pitchFamily="34" charset="0"/>
              <a:ea typeface="+mn-ea"/>
            </a:endParaRPr>
          </a:p>
        </p:txBody>
      </p:sp>
      <p:sp>
        <p:nvSpPr>
          <p:cNvPr id="17" name="Line 48"/>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18" name="Text Box 4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”Indsæt” &gt; ”Sidehoved / Sidefod”.</a:t>
            </a:r>
          </a:p>
          <a:p>
            <a:r>
              <a:rPr lang="da-DK" sz="1100">
                <a:solidFill>
                  <a:schemeClr val="bg1"/>
                </a:solidFill>
              </a:rPr>
              <a:t>Indføj ”Sted og dato” i feltet for dato og ”Enhedens navn” i Sidefod</a:t>
            </a:r>
          </a:p>
        </p:txBody>
      </p:sp>
      <p:sp>
        <p:nvSpPr>
          <p:cNvPr id="2" name="Title 1"/>
          <p:cNvSpPr>
            <a:spLocks noGrp="1"/>
          </p:cNvSpPr>
          <p:nvPr>
            <p:ph type="title"/>
          </p:nvPr>
        </p:nvSpPr>
        <p:spPr/>
        <p:txBody>
          <a:bodyPr/>
          <a:lstStyle/>
          <a:p>
            <a:r>
              <a:rPr lang="da-DK" noProof="0" smtClean="0"/>
              <a:t>Click to edit Master title style</a:t>
            </a:r>
            <a:endParaRPr lang="da-DK" noProof="0"/>
          </a:p>
        </p:txBody>
      </p:sp>
      <p:sp>
        <p:nvSpPr>
          <p:cNvPr id="3" name="Content Placeholder 2"/>
          <p:cNvSpPr>
            <a:spLocks noGrp="1"/>
          </p:cNvSpPr>
          <p:nvPr>
            <p:ph sz="half" idx="1"/>
          </p:nvPr>
        </p:nvSpPr>
        <p:spPr>
          <a:xfrm>
            <a:off x="1042988" y="1374774"/>
            <a:ext cx="3211512" cy="448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4" name="Content Placeholder 3"/>
          <p:cNvSpPr>
            <a:spLocks noGrp="1"/>
          </p:cNvSpPr>
          <p:nvPr>
            <p:ph sz="half" idx="2"/>
          </p:nvPr>
        </p:nvSpPr>
        <p:spPr>
          <a:xfrm>
            <a:off x="4406900" y="1374774"/>
            <a:ext cx="3213100" cy="448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noProof="0" smtClean="0"/>
              <a:t>Click to edit Master text styles</a:t>
            </a:r>
          </a:p>
          <a:p>
            <a:pPr lvl="1"/>
            <a:r>
              <a:rPr lang="da-DK" noProof="0" smtClean="0"/>
              <a:t>Second level</a:t>
            </a:r>
          </a:p>
          <a:p>
            <a:pPr lvl="2"/>
            <a:r>
              <a:rPr lang="da-DK" noProof="0" smtClean="0"/>
              <a:t>Third level</a:t>
            </a:r>
          </a:p>
          <a:p>
            <a:pPr lvl="3"/>
            <a:r>
              <a:rPr lang="da-DK" noProof="0" smtClean="0"/>
              <a:t>Fourth level</a:t>
            </a:r>
          </a:p>
          <a:p>
            <a:pPr lvl="4"/>
            <a:r>
              <a:rPr lang="da-DK" noProof="0" smtClean="0"/>
              <a:t>Fifth level</a:t>
            </a:r>
            <a:endParaRPr lang="da-DK" noProof="0"/>
          </a:p>
        </p:txBody>
      </p:sp>
      <p:sp>
        <p:nvSpPr>
          <p:cNvPr id="19" name="Footer Placeholder 4"/>
          <p:cNvSpPr>
            <a:spLocks noGrp="1"/>
          </p:cNvSpPr>
          <p:nvPr>
            <p:ph type="ftr" sz="quarter" idx="10"/>
          </p:nvPr>
        </p:nvSpPr>
        <p:spPr/>
        <p:txBody>
          <a:bodyPr/>
          <a:lstStyle>
            <a:lvl1pPr>
              <a:defRPr/>
            </a:lvl1pPr>
          </a:lstStyle>
          <a:p>
            <a:r>
              <a:rPr lang="da-DK" smtClean="0"/>
              <a:t>universitetsbiblioteket</a:t>
            </a:r>
            <a:endParaRPr lang="da-DK"/>
          </a:p>
        </p:txBody>
      </p:sp>
      <p:sp>
        <p:nvSpPr>
          <p:cNvPr id="20" name="Slide Number Placeholder 6"/>
          <p:cNvSpPr>
            <a:spLocks noGrp="1"/>
          </p:cNvSpPr>
          <p:nvPr>
            <p:ph type="sldNum" sz="quarter" idx="11"/>
          </p:nvPr>
        </p:nvSpPr>
        <p:spPr/>
        <p:txBody>
          <a:bodyPr/>
          <a:lstStyle>
            <a:lvl1pPr>
              <a:defRPr/>
            </a:lvl1pPr>
          </a:lstStyle>
          <a:p>
            <a:r>
              <a:rPr lang="da-DK"/>
              <a:t>Dias </a:t>
            </a:r>
            <a:fld id="{97031FE1-953A-486E-8B64-218B1414ECB7}" type="slidenum">
              <a:rPr lang="da-DK"/>
              <a:pPr/>
              <a:t>‹nr.›</a:t>
            </a:fld>
            <a:endParaRPr lang="da-DK"/>
          </a:p>
        </p:txBody>
      </p:sp>
      <p:sp>
        <p:nvSpPr>
          <p:cNvPr id="21" name="Date Placeholder 5"/>
          <p:cNvSpPr>
            <a:spLocks noGrp="1"/>
          </p:cNvSpPr>
          <p:nvPr>
            <p:ph type="dt" sz="half" idx="12"/>
          </p:nvPr>
        </p:nvSpPr>
        <p:spPr/>
        <p:txBody>
          <a:bodyPr/>
          <a:lstStyle>
            <a:lvl1pPr>
              <a:defRPr/>
            </a:lvl1pPr>
          </a:lstStyle>
          <a:p>
            <a:fld id="{A43F65E5-787D-4220-A95E-C6687370F266}" type="datetime1">
              <a:rPr lang="da-DK" smtClean="0"/>
              <a:pPr/>
              <a:t>31-05-2013</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3" name="Rectangle 9"/>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a-DK">
              <a:solidFill>
                <a:srgbClr val="FFFFFF"/>
              </a:solidFill>
              <a:ea typeface="ＭＳ Ｐゴシック" pitchFamily="-65" charset="-128"/>
            </a:endParaRPr>
          </a:p>
        </p:txBody>
      </p:sp>
      <p:pic>
        <p:nvPicPr>
          <p:cNvPr id="4" name="Picture 30" descr="top_dk_58"/>
          <p:cNvPicPr>
            <a:picLocks noChangeAspect="1" noChangeArrowheads="1"/>
          </p:cNvPicPr>
          <p:nvPr userDrawn="1"/>
        </p:nvPicPr>
        <p:blipFill>
          <a:blip r:embed="rId2" cstate="print"/>
          <a:srcRect r="20378"/>
          <a:stretch>
            <a:fillRect/>
          </a:stretch>
        </p:blipFill>
        <p:spPr bwMode="auto">
          <a:xfrm>
            <a:off x="0" y="0"/>
            <a:ext cx="9144000" cy="261938"/>
          </a:xfrm>
          <a:prstGeom prst="rect">
            <a:avLst/>
          </a:prstGeom>
          <a:noFill/>
          <a:ln w="9525">
            <a:noFill/>
            <a:miter lim="800000"/>
            <a:headEnd/>
            <a:tailEnd/>
          </a:ln>
        </p:spPr>
      </p:pic>
      <p:sp>
        <p:nvSpPr>
          <p:cNvPr id="6" name="Line 20"/>
          <p:cNvSpPr>
            <a:spLocks noChangeShapeType="1"/>
          </p:cNvSpPr>
          <p:nvPr userDrawn="1"/>
        </p:nvSpPr>
        <p:spPr bwMode="auto">
          <a:xfrm flipH="1">
            <a:off x="4763" y="6694488"/>
            <a:ext cx="9148762" cy="0"/>
          </a:xfrm>
          <a:prstGeom prst="line">
            <a:avLst/>
          </a:prstGeom>
          <a:noFill/>
          <a:ln w="9525">
            <a:solidFill>
              <a:srgbClr val="901A1E"/>
            </a:solidFill>
            <a:round/>
            <a:headEnd/>
            <a:tailEnd/>
          </a:ln>
        </p:spPr>
        <p:txBody>
          <a:bodyPr/>
          <a:lstStyle/>
          <a:p>
            <a:pPr>
              <a:defRPr/>
            </a:pPr>
            <a:endParaRPr lang="da-DK">
              <a:latin typeface="Verdana" pitchFamily="34" charset="0"/>
              <a:ea typeface="+mn-ea"/>
            </a:endParaRPr>
          </a:p>
        </p:txBody>
      </p:sp>
      <p:pic>
        <p:nvPicPr>
          <p:cNvPr id="7" name="Picture 40" descr="KU_new_bot4"/>
          <p:cNvPicPr>
            <a:picLocks noChangeAspect="1" noChangeArrowheads="1"/>
          </p:cNvPicPr>
          <p:nvPr userDrawn="1"/>
        </p:nvPicPr>
        <p:blipFill>
          <a:blip r:embed="rId3" cstate="print"/>
          <a:srcRect/>
          <a:stretch>
            <a:fillRect/>
          </a:stretch>
        </p:blipFill>
        <p:spPr bwMode="auto">
          <a:xfrm>
            <a:off x="0" y="5551488"/>
            <a:ext cx="9144000" cy="1285875"/>
          </a:xfrm>
          <a:prstGeom prst="rect">
            <a:avLst/>
          </a:prstGeom>
          <a:noFill/>
          <a:ln w="9525">
            <a:noFill/>
            <a:miter lim="800000"/>
            <a:headEnd/>
            <a:tailEnd/>
          </a:ln>
        </p:spPr>
      </p:pic>
      <p:pic>
        <p:nvPicPr>
          <p:cNvPr id="8" name="Picture 45" descr="top_dk_58"/>
          <p:cNvPicPr>
            <a:picLocks noChangeAspect="1" noChangeArrowheads="1"/>
          </p:cNvPicPr>
          <p:nvPr userDrawn="1"/>
        </p:nvPicPr>
        <p:blipFill>
          <a:blip r:embed="rId2" cstate="print"/>
          <a:srcRect r="20377"/>
          <a:stretch>
            <a:fillRect/>
          </a:stretch>
        </p:blipFill>
        <p:spPr bwMode="auto">
          <a:xfrm>
            <a:off x="0" y="0"/>
            <a:ext cx="9144000" cy="261938"/>
          </a:xfrm>
          <a:prstGeom prst="rect">
            <a:avLst/>
          </a:prstGeom>
          <a:noFill/>
          <a:ln w="9525">
            <a:noFill/>
            <a:miter lim="800000"/>
            <a:headEnd/>
            <a:tailEnd/>
          </a:ln>
        </p:spPr>
      </p:pic>
      <p:sp>
        <p:nvSpPr>
          <p:cNvPr id="9" name="Text Box 88"/>
          <p:cNvSpPr txBox="1">
            <a:spLocks noChangeArrowheads="1"/>
          </p:cNvSpPr>
          <p:nvPr userDrawn="1"/>
        </p:nvSpPr>
        <p:spPr bwMode="auto">
          <a:xfrm>
            <a:off x="-1404938" y="4722813"/>
            <a:ext cx="1404938" cy="2019300"/>
          </a:xfrm>
          <a:prstGeom prst="rect">
            <a:avLst/>
          </a:prstGeom>
          <a:noFill/>
          <a:ln w="9525">
            <a:noFill/>
            <a:miter lim="800000"/>
            <a:headEnd/>
            <a:tailEnd/>
          </a:ln>
          <a:effectLst/>
        </p:spPr>
        <p:txBody>
          <a:bodyPr lIns="0" tIns="0" rIns="0" bIns="0">
            <a:spAutoFit/>
          </a:bodyPr>
          <a:lstStyle/>
          <a:p>
            <a:r>
              <a:rPr lang="da-DK" sz="1100">
                <a:solidFill>
                  <a:schemeClr val="bg1"/>
                </a:solidFill>
              </a:rPr>
              <a:t>For at ændre ”Enhedens navn” og ”Sted og dato”:</a:t>
            </a:r>
          </a:p>
          <a:p>
            <a:endParaRPr lang="da-DK" sz="1100">
              <a:solidFill>
                <a:schemeClr val="bg1"/>
              </a:solidFill>
            </a:endParaRPr>
          </a:p>
          <a:p>
            <a:r>
              <a:rPr lang="da-DK" sz="1100">
                <a:solidFill>
                  <a:schemeClr val="bg1"/>
                </a:solidFill>
              </a:rPr>
              <a:t>Klik i menulinjen, </a:t>
            </a:r>
          </a:p>
          <a:p>
            <a:r>
              <a:rPr lang="da-DK" sz="1100">
                <a:solidFill>
                  <a:schemeClr val="bg1"/>
                </a:solidFill>
              </a:rPr>
              <a:t>vælg ”Indsæt” &gt; ”Sidehoved / Sidefod”.</a:t>
            </a:r>
          </a:p>
          <a:p>
            <a:r>
              <a:rPr lang="da-DK" sz="1100">
                <a:solidFill>
                  <a:schemeClr val="bg1"/>
                </a:solidFill>
              </a:rPr>
              <a:t>Indføj ”Sted og dato” i feltet for dato og ”Enhedens navn” i Sidefod</a:t>
            </a:r>
          </a:p>
        </p:txBody>
      </p:sp>
      <p:sp>
        <p:nvSpPr>
          <p:cNvPr id="10" name="Line 89"/>
          <p:cNvSpPr>
            <a:spLocks noChangeShapeType="1"/>
          </p:cNvSpPr>
          <p:nvPr userDrawn="1"/>
        </p:nvSpPr>
        <p:spPr bwMode="auto">
          <a:xfrm>
            <a:off x="-1404938" y="4676775"/>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11" name="TextBox 17"/>
          <p:cNvSpPr txBox="1"/>
          <p:nvPr userDrawn="1"/>
        </p:nvSpPr>
        <p:spPr>
          <a:xfrm>
            <a:off x="-1357313" y="1133475"/>
            <a:ext cx="1296988" cy="677863"/>
          </a:xfrm>
          <a:prstGeom prst="rect">
            <a:avLst/>
          </a:prstGeom>
          <a:noFill/>
        </p:spPr>
        <p:txBody>
          <a:bodyPr lIns="0" tIns="0" rIns="0" bIns="0">
            <a:spAutoFit/>
          </a:bodyPr>
          <a:lstStyle/>
          <a:p>
            <a:r>
              <a:rPr lang="da-DK" sz="1100">
                <a:solidFill>
                  <a:schemeClr val="bg1"/>
                </a:solidFill>
                <a:cs typeface="Arial" charset="0"/>
              </a:rPr>
              <a:t>Byt billede:</a:t>
            </a:r>
          </a:p>
          <a:p>
            <a:r>
              <a:rPr lang="da-DK" sz="1100">
                <a:solidFill>
                  <a:schemeClr val="bg1"/>
                </a:solidFill>
                <a:cs typeface="Arial" charset="0"/>
              </a:rPr>
              <a:t>Ny slide og klik på ikon, indsæt billede</a:t>
            </a:r>
          </a:p>
        </p:txBody>
      </p:sp>
      <p:sp>
        <p:nvSpPr>
          <p:cNvPr id="12" name="Line 36"/>
          <p:cNvSpPr>
            <a:spLocks noChangeShapeType="1"/>
          </p:cNvSpPr>
          <p:nvPr userDrawn="1"/>
        </p:nvSpPr>
        <p:spPr bwMode="auto">
          <a:xfrm>
            <a:off x="-1357313" y="1071563"/>
            <a:ext cx="1296988" cy="0"/>
          </a:xfrm>
          <a:prstGeom prst="line">
            <a:avLst/>
          </a:prstGeom>
          <a:noFill/>
          <a:ln w="12700">
            <a:solidFill>
              <a:schemeClr val="bg1"/>
            </a:solidFill>
            <a:round/>
            <a:headEnd/>
            <a:tailEnd/>
          </a:ln>
          <a:effectLst/>
        </p:spPr>
        <p:txBody>
          <a:bodyPr/>
          <a:lstStyle/>
          <a:p>
            <a:pPr>
              <a:defRPr/>
            </a:pPr>
            <a:endParaRPr lang="da-DK">
              <a:latin typeface="Verdana" pitchFamily="34" charset="0"/>
              <a:ea typeface="+mn-ea"/>
            </a:endParaRPr>
          </a:p>
        </p:txBody>
      </p:sp>
      <p:sp>
        <p:nvSpPr>
          <p:cNvPr id="5" name="Picture Placeholder 4"/>
          <p:cNvSpPr>
            <a:spLocks noGrp="1"/>
          </p:cNvSpPr>
          <p:nvPr>
            <p:ph type="pic" sz="quarter" idx="11"/>
          </p:nvPr>
        </p:nvSpPr>
        <p:spPr>
          <a:xfrm>
            <a:off x="1044000" y="1051200"/>
            <a:ext cx="7059600" cy="4698000"/>
          </a:xfrm>
        </p:spPr>
        <p:txBody>
          <a:bodyPr/>
          <a:lstStyle/>
          <a:p>
            <a:pPr lvl="0"/>
            <a:endParaRPr lang="da-DK" noProof="0"/>
          </a:p>
        </p:txBody>
      </p:sp>
      <p:sp>
        <p:nvSpPr>
          <p:cNvPr id="13" name="Footer Placeholder 2"/>
          <p:cNvSpPr>
            <a:spLocks noGrp="1"/>
          </p:cNvSpPr>
          <p:nvPr>
            <p:ph type="ftr" sz="quarter" idx="12"/>
          </p:nvPr>
        </p:nvSpPr>
        <p:spPr/>
        <p:txBody>
          <a:bodyPr/>
          <a:lstStyle>
            <a:lvl1pPr>
              <a:defRPr/>
            </a:lvl1pPr>
          </a:lstStyle>
          <a:p>
            <a:r>
              <a:rPr lang="da-DK" smtClean="0"/>
              <a:t>universitetsbiblioteket</a:t>
            </a:r>
            <a:endParaRPr lang="da-DK"/>
          </a:p>
        </p:txBody>
      </p:sp>
      <p:sp>
        <p:nvSpPr>
          <p:cNvPr id="14" name="Slide Number Placeholder 9"/>
          <p:cNvSpPr>
            <a:spLocks noGrp="1"/>
          </p:cNvSpPr>
          <p:nvPr>
            <p:ph type="sldNum" sz="quarter" idx="13"/>
          </p:nvPr>
        </p:nvSpPr>
        <p:spPr/>
        <p:txBody>
          <a:bodyPr/>
          <a:lstStyle>
            <a:lvl1pPr>
              <a:defRPr>
                <a:solidFill>
                  <a:schemeClr val="bg2"/>
                </a:solidFill>
              </a:defRPr>
            </a:lvl1pPr>
          </a:lstStyle>
          <a:p>
            <a:r>
              <a:rPr lang="da-DK"/>
              <a:t>Dias </a:t>
            </a:r>
            <a:fld id="{18CBE74D-D6DC-4CB1-9E21-7237DD498C9E}" type="slidenum">
              <a:rPr lang="da-DK"/>
              <a:pPr/>
              <a:t>‹nr.›</a:t>
            </a:fld>
            <a:endParaRPr lang="da-DK"/>
          </a:p>
        </p:txBody>
      </p:sp>
      <p:sp>
        <p:nvSpPr>
          <p:cNvPr id="15" name="Date Placeholder 5"/>
          <p:cNvSpPr>
            <a:spLocks noGrp="1"/>
          </p:cNvSpPr>
          <p:nvPr>
            <p:ph type="dt" sz="half" idx="14"/>
          </p:nvPr>
        </p:nvSpPr>
        <p:spPr/>
        <p:txBody>
          <a:bodyPr/>
          <a:lstStyle>
            <a:lvl1pPr>
              <a:defRPr>
                <a:solidFill>
                  <a:schemeClr val="tx1"/>
                </a:solidFill>
              </a:defRPr>
            </a:lvl1pPr>
          </a:lstStyle>
          <a:p>
            <a:fld id="{E6D24F40-9879-4E3F-BC50-06672207BA78}" type="datetime1">
              <a:rPr lang="da-DK" smtClean="0"/>
              <a:pPr/>
              <a:t>31-05-2013</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Rectangle 31"/>
          <p:cNvSpPr>
            <a:spLocks noGrp="1" noChangeArrowheads="1"/>
          </p:cNvSpPr>
          <p:nvPr>
            <p:ph type="ftr" sz="quarter" idx="10"/>
          </p:nvPr>
        </p:nvSpPr>
        <p:spPr>
          <a:ln/>
        </p:spPr>
        <p:txBody>
          <a:bodyPr/>
          <a:lstStyle>
            <a:lvl1pPr>
              <a:defRPr/>
            </a:lvl1pPr>
          </a:lstStyle>
          <a:p>
            <a:r>
              <a:rPr lang="da-DK" smtClean="0"/>
              <a:t>universitetsbiblioteket</a:t>
            </a:r>
            <a:endParaRPr lang="da-DK"/>
          </a:p>
        </p:txBody>
      </p:sp>
      <p:sp>
        <p:nvSpPr>
          <p:cNvPr id="4" name="Date Placeholder 22"/>
          <p:cNvSpPr>
            <a:spLocks noGrp="1"/>
          </p:cNvSpPr>
          <p:nvPr>
            <p:ph type="dt" sz="half" idx="11"/>
          </p:nvPr>
        </p:nvSpPr>
        <p:spPr/>
        <p:txBody>
          <a:bodyPr/>
          <a:lstStyle>
            <a:lvl1pPr>
              <a:defRPr/>
            </a:lvl1pPr>
          </a:lstStyle>
          <a:p>
            <a:fld id="{AEA3F11E-9159-4000-8956-240B0E8C9107}" type="datetime1">
              <a:rPr lang="da-DK" smtClean="0"/>
              <a:pPr/>
              <a:t>31-05-2013</a:t>
            </a:fld>
            <a:endParaRPr lang="da-DK"/>
          </a:p>
        </p:txBody>
      </p:sp>
      <p:sp>
        <p:nvSpPr>
          <p:cNvPr id="5" name="Slide Number Placeholder 23"/>
          <p:cNvSpPr>
            <a:spLocks noGrp="1"/>
          </p:cNvSpPr>
          <p:nvPr>
            <p:ph type="sldNum" sz="quarter" idx="12"/>
          </p:nvPr>
        </p:nvSpPr>
        <p:spPr/>
        <p:txBody>
          <a:bodyPr/>
          <a:lstStyle>
            <a:lvl1pPr>
              <a:defRPr/>
            </a:lvl1pPr>
          </a:lstStyle>
          <a:p>
            <a:r>
              <a:rPr lang="da-DK"/>
              <a:t>Dias </a:t>
            </a:r>
            <a:fld id="{C401B2D8-2776-492D-88EB-C86E851DC5BB}" type="slidenum">
              <a:rPr lang="da-DK"/>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ftr" sz="quarter" idx="10"/>
          </p:nvPr>
        </p:nvSpPr>
        <p:spPr>
          <a:ln/>
        </p:spPr>
        <p:txBody>
          <a:bodyPr/>
          <a:lstStyle>
            <a:lvl1pPr>
              <a:defRPr/>
            </a:lvl1pPr>
          </a:lstStyle>
          <a:p>
            <a:r>
              <a:rPr lang="da-DK" smtClean="0"/>
              <a:t>universitetsbiblioteket</a:t>
            </a:r>
            <a:endParaRPr lang="da-DK"/>
          </a:p>
        </p:txBody>
      </p:sp>
      <p:sp>
        <p:nvSpPr>
          <p:cNvPr id="3" name="Date Placeholder 22"/>
          <p:cNvSpPr>
            <a:spLocks noGrp="1"/>
          </p:cNvSpPr>
          <p:nvPr>
            <p:ph type="dt" sz="half" idx="11"/>
          </p:nvPr>
        </p:nvSpPr>
        <p:spPr/>
        <p:txBody>
          <a:bodyPr/>
          <a:lstStyle>
            <a:lvl1pPr>
              <a:defRPr/>
            </a:lvl1pPr>
          </a:lstStyle>
          <a:p>
            <a:fld id="{D924D98F-F3FB-4456-B0F2-8DC05E1FD43E}" type="datetime1">
              <a:rPr lang="da-DK" smtClean="0"/>
              <a:pPr/>
              <a:t>31-05-2013</a:t>
            </a:fld>
            <a:endParaRPr lang="da-DK"/>
          </a:p>
        </p:txBody>
      </p:sp>
      <p:sp>
        <p:nvSpPr>
          <p:cNvPr id="4" name="Slide Number Placeholder 23"/>
          <p:cNvSpPr>
            <a:spLocks noGrp="1"/>
          </p:cNvSpPr>
          <p:nvPr>
            <p:ph type="sldNum" sz="quarter" idx="12"/>
          </p:nvPr>
        </p:nvSpPr>
        <p:spPr/>
        <p:txBody>
          <a:bodyPr/>
          <a:lstStyle>
            <a:lvl1pPr>
              <a:defRPr/>
            </a:lvl1pPr>
          </a:lstStyle>
          <a:p>
            <a:r>
              <a:rPr lang="da-DK"/>
              <a:t>Dias </a:t>
            </a:r>
            <a:fld id="{AB9511C9-2B3B-48B7-9965-55A6BDB36681}"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30" descr="top_dk_58"/>
          <p:cNvPicPr>
            <a:picLocks noChangeAspect="1" noChangeArrowheads="1"/>
          </p:cNvPicPr>
          <p:nvPr userDrawn="1"/>
        </p:nvPicPr>
        <p:blipFill>
          <a:blip r:embed="rId9" cstate="print"/>
          <a:srcRect r="20378"/>
          <a:stretch>
            <a:fillRect/>
          </a:stretch>
        </p:blipFill>
        <p:spPr bwMode="auto">
          <a:xfrm>
            <a:off x="0" y="0"/>
            <a:ext cx="9144000" cy="261938"/>
          </a:xfrm>
          <a:prstGeom prst="rect">
            <a:avLst/>
          </a:prstGeom>
          <a:noFill/>
          <a:ln w="9525">
            <a:noFill/>
            <a:miter lim="800000"/>
            <a:headEnd/>
            <a:tailEnd/>
          </a:ln>
        </p:spPr>
      </p:pic>
      <p:sp>
        <p:nvSpPr>
          <p:cNvPr id="66580" name="Line 20"/>
          <p:cNvSpPr>
            <a:spLocks noChangeShapeType="1"/>
          </p:cNvSpPr>
          <p:nvPr userDrawn="1"/>
        </p:nvSpPr>
        <p:spPr bwMode="auto">
          <a:xfrm flipH="1">
            <a:off x="4763" y="6694488"/>
            <a:ext cx="9148762" cy="0"/>
          </a:xfrm>
          <a:prstGeom prst="line">
            <a:avLst/>
          </a:prstGeom>
          <a:noFill/>
          <a:ln w="9525">
            <a:solidFill>
              <a:srgbClr val="901A1E"/>
            </a:solidFill>
            <a:round/>
            <a:headEnd/>
            <a:tailEnd/>
          </a:ln>
        </p:spPr>
        <p:txBody>
          <a:bodyPr/>
          <a:lstStyle/>
          <a:p>
            <a:pPr>
              <a:defRPr/>
            </a:pPr>
            <a:endParaRPr lang="da-DK">
              <a:latin typeface="Verdana" pitchFamily="34" charset="0"/>
              <a:ea typeface="+mn-ea"/>
            </a:endParaRPr>
          </a:p>
        </p:txBody>
      </p:sp>
      <p:sp>
        <p:nvSpPr>
          <p:cNvPr id="66591" name="Rectangle 31"/>
          <p:cNvSpPr>
            <a:spLocks noGrp="1" noChangeArrowheads="1"/>
          </p:cNvSpPr>
          <p:nvPr>
            <p:ph type="ftr" sz="quarter" idx="3"/>
          </p:nvPr>
        </p:nvSpPr>
        <p:spPr bwMode="auto">
          <a:xfrm>
            <a:off x="2859088" y="-3175"/>
            <a:ext cx="6253162" cy="263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rgbClr val="F8F8F8"/>
                </a:solidFill>
              </a:defRPr>
            </a:lvl1pPr>
          </a:lstStyle>
          <a:p>
            <a:r>
              <a:rPr lang="da-DK" smtClean="0"/>
              <a:t>universitetsbiblioteket</a:t>
            </a:r>
            <a:endParaRPr lang="da-DK"/>
          </a:p>
        </p:txBody>
      </p:sp>
      <p:sp>
        <p:nvSpPr>
          <p:cNvPr id="1029" name="Rectangle 36"/>
          <p:cNvSpPr>
            <a:spLocks noGrp="1" noChangeArrowheads="1"/>
          </p:cNvSpPr>
          <p:nvPr>
            <p:ph type="title"/>
          </p:nvPr>
        </p:nvSpPr>
        <p:spPr bwMode="auto">
          <a:xfrm>
            <a:off x="1042988" y="460375"/>
            <a:ext cx="6577012" cy="5762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Klik for at redigere titeltypografi i masteren</a:t>
            </a:r>
          </a:p>
        </p:txBody>
      </p:sp>
      <p:sp>
        <p:nvSpPr>
          <p:cNvPr id="1030" name="Rectangle 37"/>
          <p:cNvSpPr>
            <a:spLocks noGrp="1" noChangeArrowheads="1"/>
          </p:cNvSpPr>
          <p:nvPr>
            <p:ph type="body" idx="1"/>
          </p:nvPr>
        </p:nvSpPr>
        <p:spPr bwMode="auto">
          <a:xfrm>
            <a:off x="1042988" y="1374775"/>
            <a:ext cx="6577012" cy="41068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pic>
        <p:nvPicPr>
          <p:cNvPr id="1031" name="Picture 40" descr="KU_new_bot4"/>
          <p:cNvPicPr>
            <a:picLocks noChangeAspect="1" noChangeArrowheads="1"/>
          </p:cNvPicPr>
          <p:nvPr userDrawn="1"/>
        </p:nvPicPr>
        <p:blipFill>
          <a:blip r:embed="rId10" cstate="print"/>
          <a:srcRect/>
          <a:stretch>
            <a:fillRect/>
          </a:stretch>
        </p:blipFill>
        <p:spPr bwMode="auto">
          <a:xfrm>
            <a:off x="0" y="5551488"/>
            <a:ext cx="9144000" cy="1285875"/>
          </a:xfrm>
          <a:prstGeom prst="rect">
            <a:avLst/>
          </a:prstGeom>
          <a:noFill/>
          <a:ln w="9525">
            <a:noFill/>
            <a:miter lim="800000"/>
            <a:headEnd/>
            <a:tailEnd/>
          </a:ln>
        </p:spPr>
      </p:pic>
      <p:sp>
        <p:nvSpPr>
          <p:cNvPr id="23" name="Date Placeholder 22"/>
          <p:cNvSpPr>
            <a:spLocks noGrp="1"/>
          </p:cNvSpPr>
          <p:nvPr>
            <p:ph type="dt" sz="half" idx="2"/>
          </p:nvPr>
        </p:nvSpPr>
        <p:spPr>
          <a:xfrm>
            <a:off x="1044575" y="6350000"/>
            <a:ext cx="6577013" cy="144463"/>
          </a:xfrm>
          <a:prstGeom prst="rect">
            <a:avLst/>
          </a:prstGeom>
        </p:spPr>
        <p:txBody>
          <a:bodyPr vert="horz" wrap="square" lIns="0" tIns="0" rIns="0" bIns="0" numCol="1" anchor="t" anchorCtr="0" compatLnSpc="1">
            <a:prstTxWarp prst="textNoShape">
              <a:avLst/>
            </a:prstTxWarp>
          </a:bodyPr>
          <a:lstStyle>
            <a:lvl1pPr>
              <a:defRPr sz="900">
                <a:solidFill>
                  <a:srgbClr val="000000"/>
                </a:solidFill>
              </a:defRPr>
            </a:lvl1pPr>
          </a:lstStyle>
          <a:p>
            <a:fld id="{6819D715-432A-441A-AFC9-9A6B47E863E4}" type="datetime1">
              <a:rPr lang="da-DK" smtClean="0"/>
              <a:pPr/>
              <a:t>31-05-2013</a:t>
            </a:fld>
            <a:endParaRPr lang="da-DK"/>
          </a:p>
        </p:txBody>
      </p:sp>
      <p:sp>
        <p:nvSpPr>
          <p:cNvPr id="24" name="Slide Number Placeholder 23"/>
          <p:cNvSpPr>
            <a:spLocks noGrp="1"/>
          </p:cNvSpPr>
          <p:nvPr>
            <p:ph type="sldNum" sz="quarter" idx="4"/>
          </p:nvPr>
        </p:nvSpPr>
        <p:spPr>
          <a:xfrm>
            <a:off x="1044575" y="6508750"/>
            <a:ext cx="2133600" cy="144463"/>
          </a:xfrm>
          <a:prstGeom prst="rect">
            <a:avLst/>
          </a:prstGeom>
        </p:spPr>
        <p:txBody>
          <a:bodyPr vert="horz" wrap="square" lIns="0" tIns="0" rIns="0" bIns="0" numCol="1" anchor="t" anchorCtr="0" compatLnSpc="1">
            <a:prstTxWarp prst="textNoShape">
              <a:avLst/>
            </a:prstTxWarp>
          </a:bodyPr>
          <a:lstStyle>
            <a:lvl1pPr>
              <a:defRPr sz="900">
                <a:solidFill>
                  <a:srgbClr val="000000"/>
                </a:solidFill>
              </a:defRPr>
            </a:lvl1pPr>
          </a:lstStyle>
          <a:p>
            <a:r>
              <a:rPr lang="da-DK"/>
              <a:t>Dias </a:t>
            </a:r>
            <a:fld id="{7708C9F0-552D-4AE6-8EC6-83B0A9FF6CC8}" type="slidenum">
              <a:rPr lang="da-DK"/>
              <a:pPr/>
              <a:t>‹nr.›</a:t>
            </a:fld>
            <a:endParaRPr lang="da-DK"/>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9" r:id="rId7"/>
  </p:sldLayoutIdLst>
  <p:timing>
    <p:tnLst>
      <p:par>
        <p:cTn id="1" dur="indefinite" restart="never" nodeType="tmRoot"/>
      </p:par>
    </p:tnLst>
  </p:timing>
  <p:hf hdr="0" dt="0"/>
  <p:txStyles>
    <p:titleStyle>
      <a:lvl1pPr algn="l" rtl="0" eaLnBrk="0" fontAlgn="base" hangingPunct="0">
        <a:spcBef>
          <a:spcPct val="0"/>
        </a:spcBef>
        <a:spcAft>
          <a:spcPct val="0"/>
        </a:spcAft>
        <a:defRPr sz="2000">
          <a:solidFill>
            <a:schemeClr val="tx2"/>
          </a:solidFill>
          <a:latin typeface="+mj-lt"/>
          <a:ea typeface="ＭＳ Ｐゴシック" pitchFamily="-65" charset="-128"/>
          <a:cs typeface="+mj-cs"/>
        </a:defRPr>
      </a:lvl1pPr>
      <a:lvl2pPr algn="l" rtl="0" eaLnBrk="0" fontAlgn="base" hangingPunct="0">
        <a:spcBef>
          <a:spcPct val="0"/>
        </a:spcBef>
        <a:spcAft>
          <a:spcPct val="0"/>
        </a:spcAft>
        <a:defRPr sz="2000">
          <a:solidFill>
            <a:schemeClr val="tx2"/>
          </a:solidFill>
          <a:latin typeface="Verdana" pitchFamily="34" charset="0"/>
          <a:ea typeface="ＭＳ Ｐゴシック" pitchFamily="-65" charset="-128"/>
        </a:defRPr>
      </a:lvl2pPr>
      <a:lvl3pPr algn="l" rtl="0" eaLnBrk="0" fontAlgn="base" hangingPunct="0">
        <a:spcBef>
          <a:spcPct val="0"/>
        </a:spcBef>
        <a:spcAft>
          <a:spcPct val="0"/>
        </a:spcAft>
        <a:defRPr sz="2000">
          <a:solidFill>
            <a:schemeClr val="tx2"/>
          </a:solidFill>
          <a:latin typeface="Verdana" pitchFamily="34" charset="0"/>
          <a:ea typeface="ＭＳ Ｐゴシック" pitchFamily="-65" charset="-128"/>
        </a:defRPr>
      </a:lvl3pPr>
      <a:lvl4pPr algn="l" rtl="0" eaLnBrk="0" fontAlgn="base" hangingPunct="0">
        <a:spcBef>
          <a:spcPct val="0"/>
        </a:spcBef>
        <a:spcAft>
          <a:spcPct val="0"/>
        </a:spcAft>
        <a:defRPr sz="2000">
          <a:solidFill>
            <a:schemeClr val="tx2"/>
          </a:solidFill>
          <a:latin typeface="Verdana" pitchFamily="34" charset="0"/>
          <a:ea typeface="ＭＳ Ｐゴシック" pitchFamily="-65" charset="-128"/>
        </a:defRPr>
      </a:lvl4pPr>
      <a:lvl5pPr algn="l" rtl="0" eaLnBrk="0" fontAlgn="base" hangingPunct="0">
        <a:spcBef>
          <a:spcPct val="0"/>
        </a:spcBef>
        <a:spcAft>
          <a:spcPct val="0"/>
        </a:spcAft>
        <a:defRPr sz="2000">
          <a:solidFill>
            <a:schemeClr val="tx2"/>
          </a:solidFill>
          <a:latin typeface="Verdana" pitchFamily="34" charset="0"/>
          <a:ea typeface="ＭＳ Ｐゴシック" pitchFamily="-65" charset="-128"/>
        </a:defRPr>
      </a:lvl5pPr>
      <a:lvl6pPr marL="457200" algn="l" rtl="0" fontAlgn="base">
        <a:spcBef>
          <a:spcPct val="0"/>
        </a:spcBef>
        <a:spcAft>
          <a:spcPct val="0"/>
        </a:spcAft>
        <a:defRPr sz="2000">
          <a:solidFill>
            <a:schemeClr val="tx2"/>
          </a:solidFill>
          <a:latin typeface="Verdana" pitchFamily="34" charset="0"/>
        </a:defRPr>
      </a:lvl6pPr>
      <a:lvl7pPr marL="914400" algn="l" rtl="0" fontAlgn="base">
        <a:spcBef>
          <a:spcPct val="0"/>
        </a:spcBef>
        <a:spcAft>
          <a:spcPct val="0"/>
        </a:spcAft>
        <a:defRPr sz="2000">
          <a:solidFill>
            <a:schemeClr val="tx2"/>
          </a:solidFill>
          <a:latin typeface="Verdana" pitchFamily="34" charset="0"/>
        </a:defRPr>
      </a:lvl7pPr>
      <a:lvl8pPr marL="1371600" algn="l" rtl="0" fontAlgn="base">
        <a:spcBef>
          <a:spcPct val="0"/>
        </a:spcBef>
        <a:spcAft>
          <a:spcPct val="0"/>
        </a:spcAft>
        <a:defRPr sz="2000">
          <a:solidFill>
            <a:schemeClr val="tx2"/>
          </a:solidFill>
          <a:latin typeface="Verdana" pitchFamily="34" charset="0"/>
        </a:defRPr>
      </a:lvl8pPr>
      <a:lvl9pPr marL="1828800" algn="l" rtl="0" fontAlgn="base">
        <a:spcBef>
          <a:spcPct val="0"/>
        </a:spcBef>
        <a:spcAft>
          <a:spcPct val="0"/>
        </a:spcAft>
        <a:defRPr sz="2000">
          <a:solidFill>
            <a:schemeClr val="tx2"/>
          </a:solidFill>
          <a:latin typeface="Verdana" pitchFamily="34" charset="0"/>
        </a:defRPr>
      </a:lvl9pPr>
    </p:titleStyle>
    <p:bodyStyle>
      <a:lvl1pPr marL="342900" indent="-342900" algn="l" rtl="0" eaLnBrk="0" fontAlgn="base" hangingPunct="0">
        <a:spcBef>
          <a:spcPct val="20000"/>
        </a:spcBef>
        <a:spcAft>
          <a:spcPct val="0"/>
        </a:spcAft>
        <a:defRPr sz="1600">
          <a:solidFill>
            <a:srgbClr val="212121"/>
          </a:solidFill>
          <a:latin typeface="+mn-lt"/>
          <a:ea typeface="ＭＳ Ｐゴシック" pitchFamily="-65" charset="-128"/>
          <a:cs typeface="+mn-cs"/>
        </a:defRPr>
      </a:lvl1pPr>
      <a:lvl2pPr marL="742950" indent="-285750" algn="l" rtl="0" eaLnBrk="0" fontAlgn="base" hangingPunct="0">
        <a:spcBef>
          <a:spcPct val="20000"/>
        </a:spcBef>
        <a:spcAft>
          <a:spcPct val="0"/>
        </a:spcAft>
        <a:buChar char="•"/>
        <a:defRPr sz="1600">
          <a:solidFill>
            <a:srgbClr val="212121"/>
          </a:solidFill>
          <a:latin typeface="+mn-lt"/>
          <a:ea typeface="ＭＳ Ｐゴシック" pitchFamily="-65" charset="-128"/>
        </a:defRPr>
      </a:lvl2pPr>
      <a:lvl3pPr marL="1146175" indent="-228600" algn="l" rtl="0" eaLnBrk="0" fontAlgn="base" hangingPunct="0">
        <a:spcBef>
          <a:spcPct val="20000"/>
        </a:spcBef>
        <a:spcAft>
          <a:spcPct val="0"/>
        </a:spcAft>
        <a:buChar char="•"/>
        <a:defRPr sz="1600">
          <a:solidFill>
            <a:srgbClr val="212121"/>
          </a:solidFill>
          <a:latin typeface="+mn-lt"/>
          <a:ea typeface="ＭＳ Ｐゴシック" pitchFamily="-65" charset="-128"/>
        </a:defRPr>
      </a:lvl3pPr>
      <a:lvl4pPr marL="1600200" indent="-228600" algn="l" rtl="0" eaLnBrk="0" fontAlgn="base" hangingPunct="0">
        <a:spcBef>
          <a:spcPct val="20000"/>
        </a:spcBef>
        <a:spcAft>
          <a:spcPct val="0"/>
        </a:spcAft>
        <a:buChar char="•"/>
        <a:defRPr sz="1600">
          <a:solidFill>
            <a:srgbClr val="21212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rgbClr val="212121"/>
          </a:solidFill>
          <a:latin typeface="+mn-lt"/>
          <a:ea typeface="ＭＳ Ｐゴシック" pitchFamily="-65" charset="-128"/>
        </a:defRPr>
      </a:lvl5pPr>
      <a:lvl6pPr marL="2514600" indent="-228600" algn="l" rtl="0" fontAlgn="base">
        <a:spcBef>
          <a:spcPct val="20000"/>
        </a:spcBef>
        <a:spcAft>
          <a:spcPct val="0"/>
        </a:spcAft>
        <a:buChar char="•"/>
        <a:defRPr sz="1600">
          <a:solidFill>
            <a:srgbClr val="212121"/>
          </a:solidFill>
          <a:latin typeface="+mn-lt"/>
        </a:defRPr>
      </a:lvl6pPr>
      <a:lvl7pPr marL="2971800" indent="-228600" algn="l" rtl="0" fontAlgn="base">
        <a:spcBef>
          <a:spcPct val="20000"/>
        </a:spcBef>
        <a:spcAft>
          <a:spcPct val="0"/>
        </a:spcAft>
        <a:buChar char="•"/>
        <a:defRPr sz="1600">
          <a:solidFill>
            <a:srgbClr val="212121"/>
          </a:solidFill>
          <a:latin typeface="+mn-lt"/>
        </a:defRPr>
      </a:lvl7pPr>
      <a:lvl8pPr marL="3429000" indent="-228600" algn="l" rtl="0" fontAlgn="base">
        <a:spcBef>
          <a:spcPct val="20000"/>
        </a:spcBef>
        <a:spcAft>
          <a:spcPct val="0"/>
        </a:spcAft>
        <a:buChar char="•"/>
        <a:defRPr sz="1600">
          <a:solidFill>
            <a:srgbClr val="212121"/>
          </a:solidFill>
          <a:latin typeface="+mn-lt"/>
        </a:defRPr>
      </a:lvl8pPr>
      <a:lvl9pPr marL="3886200" indent="-228600" algn="l" rtl="0" fontAlgn="base">
        <a:spcBef>
          <a:spcPct val="20000"/>
        </a:spcBef>
        <a:spcAft>
          <a:spcPct val="0"/>
        </a:spcAft>
        <a:buChar char="•"/>
        <a:defRPr sz="1600">
          <a:solidFill>
            <a:srgbClr val="21212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forskningsdatabase.dk/OAStatistic,$DirectLink_2.sdirect?sp=OrO0ABX5yACZkay5kdHYuZGRmMi5yZWNvcmQubXhkLk14ZERvY3VtZW50VHlwZQAAAAAAAAAAEgAAeHIADmphdmEubGFuZy5FbnVtAAAAAAAAAAASAAB4cHQABEJPT0s=" TargetMode="External"/><Relationship Id="rId13" Type="http://schemas.openxmlformats.org/officeDocument/2006/relationships/hyperlink" Target="http://forskningsdatabase.dk/OAStatistic,$DirectLink_1.sdirect?sp=OrO0ABX5yACZkay5kdHYuZGRmMi5yZWNvcmQubXhkLk14ZERvY3VtZW50VHlwZQAAAAAAAAAAEgAAeHIADmphdmEubGFuZy5FbnVtAAAAAAAAAAASAAB4cHQAE0NPTkZFUkVOQ0VfQUJTVFJBQ1Q=" TargetMode="External"/><Relationship Id="rId18" Type="http://schemas.openxmlformats.org/officeDocument/2006/relationships/hyperlink" Target="http://forskningsdatabase.dk/OAStatistic,$DirectLink_2.sdirect?sp=OrO0ABX5yACZkay5kdHYuZGRmMi5yZWNvcmQubXhkLk14ZERvY3VtZW50VHlwZQAAAAAAAAAAEgAAeHIADmphdmEubGFuZy5FbnVtAAAAAAAAAAASAAB4cHQAD0NPTkZFUkVOQ0VfVEFMSw==" TargetMode="External"/><Relationship Id="rId26" Type="http://schemas.openxmlformats.org/officeDocument/2006/relationships/hyperlink" Target="http://forskningsdatabase.dk/OAStatistic,$DirectLink_2.sdirect?sp=OrO0ABX5yACZkay5kdHYuZGRmMi5yZWNvcmQubXhkLk14ZERvY3VtZW50VHlwZQAAAAAAAAAAEgAAeHIADmphdmEubGFuZy5FbnVtAAAAAAAAAAASAAB4cHQACFBSRVBSSU5U" TargetMode="External"/><Relationship Id="rId3" Type="http://schemas.openxmlformats.org/officeDocument/2006/relationships/hyperlink" Target="http://forskningsdatabase.dk/OAStatistic,$DirectLink_1.sdirect?sp=OrO0ABX5yACZkay5kdHYuZGRmMi5yZWNvcmQubXhkLk14ZERvY3VtZW50VHlwZQAAAAAAAAAAEgAAeHIADmphdmEubGFuZy5FbnVtAAAAAAAAAAASAAB4cHQAD0pPVVJOQUxfQVJUSUNMRQ==" TargetMode="External"/><Relationship Id="rId21" Type="http://schemas.openxmlformats.org/officeDocument/2006/relationships/hyperlink" Target="http://forskningsdatabase.dk/OAStatistic,$DirectLink_1.sdirect?sp=OrO0ABX5yACZkay5kdHYuZGRmMi5yZWNvcmQubXhkLk14ZERvY3VtZW50VHlwZQAAAAAAAAAAEgAAeHIADmphdmEubGFuZy5FbnVtAAAAAAAAAAASAAB4cHQAClRIRVNJU19QSEQ=" TargetMode="External"/><Relationship Id="rId7" Type="http://schemas.openxmlformats.org/officeDocument/2006/relationships/hyperlink" Target="http://forskningsdatabase.dk/OAStatistic,$DirectLink_1.sdirect?sp=OrO0ABX5yACZkay5kdHYuZGRmMi5yZWNvcmQubXhkLk14ZERvY3VtZW50VHlwZQAAAAAAAAAAEgAAeHIADmphdmEubGFuZy5FbnVtAAAAAAAAAAASAAB4cHQABEJPT0s=" TargetMode="External"/><Relationship Id="rId12" Type="http://schemas.openxmlformats.org/officeDocument/2006/relationships/hyperlink" Target="http://forskningsdatabase.dk/OAStatistic,$DirectLink_2.sdirect?sp=OrO0ABX5yACZkay5kdHYuZGRmMi5yZWNvcmQubXhkLk14ZERvY3VtZW50VHlwZQAAAAAAAAAAEgAAeHIADmphdmEubGFuZy5FbnVtAAAAAAAAAAASAAB4cHQAEENPTkZFUkVOQ0VfUEFQRVI=" TargetMode="External"/><Relationship Id="rId17" Type="http://schemas.openxmlformats.org/officeDocument/2006/relationships/hyperlink" Target="http://forskningsdatabase.dk/OAStatistic,$DirectLink_1.sdirect?sp=OrO0ABX5yACZkay5kdHYuZGRmMi5yZWNvcmQubXhkLk14ZERvY3VtZW50VHlwZQAAAAAAAAAAEgAAeHIADmphdmEubGFuZy5FbnVtAAAAAAAAAAASAAB4cHQAD0NPTkZFUkVOQ0VfVEFMSw==" TargetMode="External"/><Relationship Id="rId25" Type="http://schemas.openxmlformats.org/officeDocument/2006/relationships/hyperlink" Target="http://forskningsdatabase.dk/OAStatistic,$DirectLink_1.sdirect?sp=OrO0ABX5yACZkay5kdHYuZGRmMi5yZWNvcmQubXhkLk14ZERvY3VtZW50VHlwZQAAAAAAAAAAEgAAeHIADmphdmEubGFuZy5FbnVtAAAAAAAAAAASAAB4cHQACFBSRVBSSU5U" TargetMode="External"/><Relationship Id="rId2" Type="http://schemas.openxmlformats.org/officeDocument/2006/relationships/notesSlide" Target="../notesSlides/notesSlide10.xml"/><Relationship Id="rId16" Type="http://schemas.openxmlformats.org/officeDocument/2006/relationships/hyperlink" Target="http://forskningsdatabase.dk/OAStatistic,$DirectLink_2.sdirect?sp=OrO0ABX5yACZkay5kdHYuZGRmMi5yZWNvcmQubXhkLk14ZERvY3VtZW50VHlwZQAAAAAAAAAAEgAAeHIADmphdmEubGFuZy5FbnVtAAAAAAAAAAASAAB4cHQAEUNPTkZFUkVOQ0VfUE9TVEVS" TargetMode="External"/><Relationship Id="rId20" Type="http://schemas.openxmlformats.org/officeDocument/2006/relationships/hyperlink" Target="http://forskningsdatabase.dk/OAStatistic,$DirectLink_2.sdirect?sp=OrO0ABX5yACZkay5kdHYuZGRmMi5yZWNvcmQubXhkLk14ZERvY3VtZW50VHlwZQAAAAAAAAAAEgAAeHIADmphdmEubGFuZy5FbnVtAAAAAAAAAAASAAB4cHQAD1RIRVNJU19ET0NUT1JBTA==" TargetMode="External"/><Relationship Id="rId29" Type="http://schemas.openxmlformats.org/officeDocument/2006/relationships/hyperlink" Target="http://forskningsdatabase.dk/OAStatistic,$DirectLink_1.sdirect?sp=OrO0ABX5yACZkay5kdHYuZGRmMi5yZWNvcmQubXhkLk14ZERvY3VtZW50VHlwZQAAAAAAAAAAEgAAeHIADmphdmEubGFuZy5FbnVtAAAAAAAAAAASAAB4cHQADlJFUE9SVF9DSEFQVEVS" TargetMode="External"/><Relationship Id="rId1" Type="http://schemas.openxmlformats.org/officeDocument/2006/relationships/slideLayout" Target="../slideLayouts/slideLayout2.xml"/><Relationship Id="rId6" Type="http://schemas.openxmlformats.org/officeDocument/2006/relationships/hyperlink" Target="http://forskningsdatabase.dk/OAStatistic,$DirectLink_2.sdirect?sp=OrO0ABX5yACZkay5kdHYuZGRmMi5yZWNvcmQubXhkLk14ZERvY3VtZW50VHlwZQAAAAAAAAAAEgAAeHIADmphdmEubGFuZy5FbnVtAAAAAAAAAAASAAB4cHQADkpPVVJOQUxfTEVUVEVS" TargetMode="External"/><Relationship Id="rId11" Type="http://schemas.openxmlformats.org/officeDocument/2006/relationships/hyperlink" Target="http://forskningsdatabase.dk/OAStatistic,$DirectLink_1.sdirect?sp=OrO0ABX5yACZkay5kdHYuZGRmMi5yZWNvcmQubXhkLk14ZERvY3VtZW50VHlwZQAAAAAAAAAAEgAAeHIADmphdmEubGFuZy5FbnVtAAAAAAAAAAASAAB4cHQAEENPTkZFUkVOQ0VfUEFQRVI=" TargetMode="External"/><Relationship Id="rId24" Type="http://schemas.openxmlformats.org/officeDocument/2006/relationships/hyperlink" Target="http://forskningsdatabase.dk/OAStatistic,$DirectLink_2.sdirect?sp=OrO0ABX5yACZkay5kdHYuZGRmMi5yZWNvcmQubXhkLk14ZERvY3VtZW50VHlwZQAAAAAAAAAAEgAAeHIADmphdmEubGFuZy5FbnVtAAAAAAAAAAASAAB4cHQADVRIRVNJU19NQVNURVI=" TargetMode="External"/><Relationship Id="rId5" Type="http://schemas.openxmlformats.org/officeDocument/2006/relationships/hyperlink" Target="http://forskningsdatabase.dk/OAStatistic,$DirectLink_1.sdirect?sp=OrO0ABX5yACZkay5kdHYuZGRmMi5yZWNvcmQubXhkLk14ZERvY3VtZW50VHlwZQAAAAAAAAAAEgAAeHIADmphdmEubGFuZy5FbnVtAAAAAAAAAAASAAB4cHQADkpPVVJOQUxfTEVUVEVS" TargetMode="External"/><Relationship Id="rId15" Type="http://schemas.openxmlformats.org/officeDocument/2006/relationships/hyperlink" Target="http://forskningsdatabase.dk/OAStatistic,$DirectLink_1.sdirect?sp=OrO0ABX5yACZkay5kdHYuZGRmMi5yZWNvcmQubXhkLk14ZERvY3VtZW50VHlwZQAAAAAAAAAAEgAAeHIADmphdmEubGFuZy5FbnVtAAAAAAAAAAASAAB4cHQAEUNPTkZFUkVOQ0VfUE9TVEVS" TargetMode="External"/><Relationship Id="rId23" Type="http://schemas.openxmlformats.org/officeDocument/2006/relationships/hyperlink" Target="http://forskningsdatabase.dk/OAStatistic,$DirectLink_1.sdirect?sp=OrO0ABX5yACZkay5kdHYuZGRmMi5yZWNvcmQubXhkLk14ZERvY3VtZW50VHlwZQAAAAAAAAAAEgAAeHIADmphdmEubGFuZy5FbnVtAAAAAAAAAAASAAB4cHQADVRIRVNJU19NQVNURVI=" TargetMode="External"/><Relationship Id="rId28" Type="http://schemas.openxmlformats.org/officeDocument/2006/relationships/hyperlink" Target="http://forskningsdatabase.dk/OAStatistic,$DirectLink_2.sdirect?sp=OrO0ABX5yACZkay5kdHYuZGRmMi5yZWNvcmQubXhkLk14ZERvY3VtZW50VHlwZQAAAAAAAAAAEgAAeHIADmphdmEubGFuZy5FbnVtAAAAAAAAAAASAAB4cHQABlJFUE9SVA==" TargetMode="External"/><Relationship Id="rId10" Type="http://schemas.openxmlformats.org/officeDocument/2006/relationships/hyperlink" Target="http://forskningsdatabase.dk/OAStatistic,$DirectLink_2.sdirect?sp=OrO0ABX5yACZkay5kdHYuZGRmMi5yZWNvcmQubXhkLk14ZERvY3VtZW50VHlwZQAAAAAAAAAAEgAAeHIADmphdmEubGFuZy5FbnVtAAAAAAAAAAASAAB4cHQADEJPT0tfQ0hBUFRFUg==" TargetMode="External"/><Relationship Id="rId19" Type="http://schemas.openxmlformats.org/officeDocument/2006/relationships/hyperlink" Target="http://forskningsdatabase.dk/OAStatistic,$DirectLink_1.sdirect?sp=OrO0ABX5yACZkay5kdHYuZGRmMi5yZWNvcmQubXhkLk14ZERvY3VtZW50VHlwZQAAAAAAAAAAEgAAeHIADmphdmEubGFuZy5FbnVtAAAAAAAAAAASAAB4cHQAD1RIRVNJU19ET0NUT1JBTA==" TargetMode="External"/><Relationship Id="rId4" Type="http://schemas.openxmlformats.org/officeDocument/2006/relationships/hyperlink" Target="http://forskningsdatabase.dk/OAStatistic,$DirectLink_2.sdirect?sp=OrO0ABX5yACZkay5kdHYuZGRmMi5yZWNvcmQubXhkLk14ZERvY3VtZW50VHlwZQAAAAAAAAAAEgAAeHIADmphdmEubGFuZy5FbnVtAAAAAAAAAAASAAB4cHQAD0pPVVJOQUxfQVJUSUNMRQ==" TargetMode="External"/><Relationship Id="rId9" Type="http://schemas.openxmlformats.org/officeDocument/2006/relationships/hyperlink" Target="http://forskningsdatabase.dk/OAStatistic,$DirectLink_1.sdirect?sp=OrO0ABX5yACZkay5kdHYuZGRmMi5yZWNvcmQubXhkLk14ZERvY3VtZW50VHlwZQAAAAAAAAAAEgAAeHIADmphdmEubGFuZy5FbnVtAAAAAAAAAAASAAB4cHQADEJPT0tfQ0hBUFRFUg==" TargetMode="External"/><Relationship Id="rId14" Type="http://schemas.openxmlformats.org/officeDocument/2006/relationships/hyperlink" Target="http://forskningsdatabase.dk/OAStatistic,$DirectLink_2.sdirect?sp=OrO0ABX5yACZkay5kdHYuZGRmMi5yZWNvcmQubXhkLk14ZERvY3VtZW50VHlwZQAAAAAAAAAAEgAAeHIADmphdmEubGFuZy5FbnVtAAAAAAAAAAASAAB4cHQAE0NPTkZFUkVOQ0VfQUJTVFJBQ1Q=" TargetMode="External"/><Relationship Id="rId22" Type="http://schemas.openxmlformats.org/officeDocument/2006/relationships/hyperlink" Target="http://forskningsdatabase.dk/OAStatistic,$DirectLink_2.sdirect?sp=OrO0ABX5yACZkay5kdHYuZGRmMi5yZWNvcmQubXhkLk14ZERvY3VtZW50VHlwZQAAAAAAAAAAEgAAeHIADmphdmEubGFuZy5FbnVtAAAAAAAAAAASAAB4cHQAClRIRVNJU19QSEQ=" TargetMode="External"/><Relationship Id="rId27" Type="http://schemas.openxmlformats.org/officeDocument/2006/relationships/hyperlink" Target="http://forskningsdatabase.dk/OAStatistic,$DirectLink_1.sdirect?sp=OrO0ABX5yACZkay5kdHYuZGRmMi5yZWNvcmQubXhkLk14ZERvY3VtZW50VHlwZQAAAAAAAAAAEgAAeHIADmphdmEubGFuZy5FbnVtAAAAAAAAAAASAAB4cHQABlJFUE9SVA==" TargetMode="External"/><Relationship Id="rId30" Type="http://schemas.openxmlformats.org/officeDocument/2006/relationships/hyperlink" Target="http://forskningsdatabase.dk/OAStatistic,$DirectLink_2.sdirect?sp=OrO0ABX5yACZkay5kdHYuZGRmMi5yZWNvcmQubXhkLk14ZERvY3VtZW50VHlwZQAAAAAAAAAAEgAAeHIADmphdmEubGFuZy5FbnVtAAAAAAAAAAASAAB4cHQADlJFUE9SVF9DSEFQVEV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forskningsdatabase.dk/OAStatistic,$DirectLink_0.sdirect?sp=OrO0ABX5yACZkay5kdHYuZGRmMi5yZWNvcmQubXhkLk14ZFJlY29yZFNvdXJjZQAAAAAAAAAAEgAAeHIADmphdmEubGFuZy5FbnVtAAAAAAAAAAASAAB4cHQAA0NCUw==" TargetMode="External"/><Relationship Id="rId13" Type="http://schemas.openxmlformats.org/officeDocument/2006/relationships/hyperlink" Target="http://forskningsdatabase.dk/OAStatistic,$DirectLink.sdirect?sp=OrO0ABX5yACZkay5kdHYuZGRmMi5yZWNvcmQubXhkLk14ZFJlY29yZFNvdXJjZQAAAAAAAAAAEgAAeHIADmphdmEubGFuZy5FbnVtAAAAAAAAAAASAAB4cHQABkhWSE9TUA==" TargetMode="External"/><Relationship Id="rId18" Type="http://schemas.openxmlformats.org/officeDocument/2006/relationships/hyperlink" Target="http://forskningsdatabase.dk/OAStatistic,$DirectLink_0.sdirect?sp=OrO0ABX5yACZkay5kdHYuZGRmMi5yZWNvcmQubXhkLk14ZFJlY29yZFNvdXJjZQAAAAAAAAAAEgAAeHIADmphdmEubGFuZy5FbnVtAAAAAAAAAAASAAB4cHQAAktV" TargetMode="External"/><Relationship Id="rId3" Type="http://schemas.openxmlformats.org/officeDocument/2006/relationships/hyperlink" Target="http://forskningsdatabase.dk/OAStatistic,$DirectLink.sdirect?sp=OrO0ABX5yACZkay5kdHYuZGRmMi5yZWNvcmQubXhkLk14ZFJlY29yZFNvdXJjZQAAAAAAAAAAEgAAeHIADmphdmEubGFuZy5FbnVtAAAAAAAAAAASAAB4cHQAA0FVQw==" TargetMode="External"/><Relationship Id="rId21" Type="http://schemas.openxmlformats.org/officeDocument/2006/relationships/hyperlink" Target="http://forskningsdatabase.dk/OAStatistic,$DirectLink.sdirect?sp=OrO0ABX5yACZkay5kdHYuZGRmMi5yZWNvcmQubXhkLk14ZFJlY29yZFNvdXJjZQAAAAAAAAAAEgAAeHIADmphdmEubGFuZy5FbnVtAAAAAAAAAAASAAB4cHQAA1JVQw==" TargetMode="External"/><Relationship Id="rId7" Type="http://schemas.openxmlformats.org/officeDocument/2006/relationships/hyperlink" Target="http://forskningsdatabase.dk/OAStatistic,$DirectLink.sdirect?sp=OrO0ABX5yACZkay5kdHYuZGRmMi5yZWNvcmQubXhkLk14ZFJlY29yZFNvdXJjZQAAAAAAAAAAEgAAeHIADmphdmEubGFuZy5FbnVtAAAAAAAAAAASAAB4cHQAA0NCUw==" TargetMode="External"/><Relationship Id="rId12" Type="http://schemas.openxmlformats.org/officeDocument/2006/relationships/hyperlink" Target="http://forskningsdatabase.dk/OAStatistic,$DirectLink_0.sdirect?sp=OrO0ABX5yACZkay5kdHYuZGRmMi5yZWNvcmQubXhkLk14ZFJlY29yZFNvdXJjZQAAAAAAAAAAEgAAeHIADmphdmEubGFuZy5FbnVtAAAAAAAAAAASAAB4cHQAA0ZBSw==" TargetMode="External"/><Relationship Id="rId17" Type="http://schemas.openxmlformats.org/officeDocument/2006/relationships/hyperlink" Target="http://forskningsdatabase.dk/OAStatistic,$DirectLink.sdirect?sp=OrO0ABX5yACZkay5kdHYuZGRmMi5yZWNvcmQubXhkLk14ZFJlY29yZFNvdXJjZQAAAAAAAAAAEgAAeHIADmphdmEubGFuZy5FbnVtAAAAAAAAAAASAAB4cHQAAktV" TargetMode="External"/><Relationship Id="rId2" Type="http://schemas.openxmlformats.org/officeDocument/2006/relationships/notesSlide" Target="../notesSlides/notesSlide9.xml"/><Relationship Id="rId16" Type="http://schemas.openxmlformats.org/officeDocument/2006/relationships/hyperlink" Target="http://forskningsdatabase.dk/OAStatistic,$DirectLink_0.sdirect?sp=OrO0ABX5yACZkay5kdHYuZGRmMi5yZWNvcmQubXhkLk14ZFJlY29yZFNvdXJjZQAAAAAAAAAAEgAAeHIADmphdmEubGFuZy5FbnVtAAAAAAAAAAASAAB4cHQAA0lUVQ==" TargetMode="External"/><Relationship Id="rId20" Type="http://schemas.openxmlformats.org/officeDocument/2006/relationships/hyperlink" Target="http://forskningsdatabase.dk/OAStatistic,$DirectLink_0.sdirect?sp=OrO0ABX5yACZkay5kdHYuZGRmMi5yZWNvcmQubXhkLk14ZFJlY29yZFNvdXJjZQAAAAAAAAAAEgAAeHIADmphdmEubGFuZy5FbnVtAAAAAAAAAAASAAB4cHQAA0FSSw==" TargetMode="External"/><Relationship Id="rId1" Type="http://schemas.openxmlformats.org/officeDocument/2006/relationships/slideLayout" Target="../slideLayouts/slideLayout2.xml"/><Relationship Id="rId6" Type="http://schemas.openxmlformats.org/officeDocument/2006/relationships/hyperlink" Target="http://forskningsdatabase.dk/OAStatistic,$DirectLink_0.sdirect?sp=OrO0ABX5yACZkay5kdHYuZGRmMi5yZWNvcmQubXhkLk14ZFJlY29yZFNvdXJjZQAAAAAAAAAAEgAAeHIADmphdmEubGFuZy5FbnVtAAAAAAAAAAASAAB4cHQAAkFV" TargetMode="External"/><Relationship Id="rId11" Type="http://schemas.openxmlformats.org/officeDocument/2006/relationships/hyperlink" Target="http://forskningsdatabase.dk/OAStatistic,$DirectLink.sdirect?sp=OrO0ABX5yACZkay5kdHYuZGRmMi5yZWNvcmQubXhkLk14ZFJlY29yZFNvdXJjZQAAAAAAAAAAEgAAeHIADmphdmEubGFuZy5FbnVtAAAAAAAAAAASAAB4cHQAA0ZBSw==" TargetMode="External"/><Relationship Id="rId24" Type="http://schemas.openxmlformats.org/officeDocument/2006/relationships/hyperlink" Target="http://forskningsdatabase.dk/OAStatistic,$DirectLink_0.sdirect?sp=OrO0ABX5yACZkay5kdHYuZGRmMi5yZWNvcmQubXhkLk14ZFJlY29yZFNvdXJjZQAAAAAAAAAAEgAAeHIADmphdmEubGFuZy5FbnVtAAAAAAAAAAASAAB4cHQAA1NEVQ==" TargetMode="External"/><Relationship Id="rId5" Type="http://schemas.openxmlformats.org/officeDocument/2006/relationships/hyperlink" Target="http://forskningsdatabase.dk/OAStatistic,$DirectLink.sdirect?sp=OrO0ABX5yACZkay5kdHYuZGRmMi5yZWNvcmQubXhkLk14ZFJlY29yZFNvdXJjZQAAAAAAAAAAEgAAeHIADmphdmEubGFuZy5FbnVtAAAAAAAAAAASAAB4cHQAAkFV" TargetMode="External"/><Relationship Id="rId15" Type="http://schemas.openxmlformats.org/officeDocument/2006/relationships/hyperlink" Target="http://forskningsdatabase.dk/OAStatistic,$DirectLink.sdirect?sp=OrO0ABX5yACZkay5kdHYuZGRmMi5yZWNvcmQubXhkLk14ZFJlY29yZFNvdXJjZQAAAAAAAAAAEgAAeHIADmphdmEubGFuZy5FbnVtAAAAAAAAAAASAAB4cHQAA0lUVQ==" TargetMode="External"/><Relationship Id="rId23" Type="http://schemas.openxmlformats.org/officeDocument/2006/relationships/hyperlink" Target="http://forskningsdatabase.dk/OAStatistic,$DirectLink.sdirect?sp=OrO0ABX5yACZkay5kdHYuZGRmMi5yZWNvcmQubXhkLk14ZFJlY29yZFNvdXJjZQAAAAAAAAAAEgAAeHIADmphdmEubGFuZy5FbnVtAAAAAAAAAAASAAB4cHQAA1NEVQ==" TargetMode="External"/><Relationship Id="rId10" Type="http://schemas.openxmlformats.org/officeDocument/2006/relationships/hyperlink" Target="http://forskningsdatabase.dk/OAStatistic,$DirectLink_0.sdirect?sp=OrO0ABX5yACZkay5kdHYuZGRmMi5yZWNvcmQubXhkLk14ZFJlY29yZFNvdXJjZQAAAAAAAAAAEgAAeHIADmphdmEubGFuZy5FbnVtAAAAAAAAAAASAAB4cHQAA0RUVQ==" TargetMode="External"/><Relationship Id="rId19" Type="http://schemas.openxmlformats.org/officeDocument/2006/relationships/hyperlink" Target="http://forskningsdatabase.dk/OAStatistic,$DirectLink.sdirect?sp=OrO0ABX5yACZkay5kdHYuZGRmMi5yZWNvcmQubXhkLk14ZFJlY29yZFNvdXJjZQAAAAAAAAAAEgAAeHIADmphdmEubGFuZy5FbnVtAAAAAAAAAAASAAB4cHQAA0FSSw==" TargetMode="External"/><Relationship Id="rId4" Type="http://schemas.openxmlformats.org/officeDocument/2006/relationships/hyperlink" Target="http://forskningsdatabase.dk/OAStatistic,$DirectLink_0.sdirect?sp=OrO0ABX5yACZkay5kdHYuZGRmMi5yZWNvcmQubXhkLk14ZFJlY29yZFNvdXJjZQAAAAAAAAAAEgAAeHIADmphdmEubGFuZy5FbnVtAAAAAAAAAAASAAB4cHQAA0FVQw==" TargetMode="External"/><Relationship Id="rId9" Type="http://schemas.openxmlformats.org/officeDocument/2006/relationships/hyperlink" Target="http://forskningsdatabase.dk/OAStatistic,$DirectLink.sdirect?sp=OrO0ABX5yACZkay5kdHYuZGRmMi5yZWNvcmQubXhkLk14ZFJlY29yZFNvdXJjZQAAAAAAAAAAEgAAeHIADmphdmEubGFuZy5FbnVtAAAAAAAAAAASAAB4cHQAA0RUVQ==" TargetMode="External"/><Relationship Id="rId14" Type="http://schemas.openxmlformats.org/officeDocument/2006/relationships/hyperlink" Target="http://forskningsdatabase.dk/OAStatistic,$DirectLink_0.sdirect?sp=OrO0ABX5yACZkay5kdHYuZGRmMi5yZWNvcmQubXhkLk14ZFJlY29yZFNvdXJjZQAAAAAAAAAAEgAAeHIADmphdmEubGFuZy5FbnVtAAAAAAAAAAASAAB4cHQABkhWSE9TUA==" TargetMode="External"/><Relationship Id="rId22" Type="http://schemas.openxmlformats.org/officeDocument/2006/relationships/hyperlink" Target="http://forskningsdatabase.dk/OAStatistic,$DirectLink_0.sdirect?sp=OrO0ABX5yACZkay5kdHYuZGRmMi5yZWNvcmQubXhkLk14ZFJlY29yZFNvdXJjZQAAAAAAAAAAEgAAeHIADmphdmEubGFuZy5FbnVtAAAAAAAAAAASAAB4cHQAA1JVQ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9"/>
          <p:cNvSpPr>
            <a:spLocks noGrp="1" noChangeArrowheads="1"/>
          </p:cNvSpPr>
          <p:nvPr>
            <p:ph type="ftr" sz="quarter" idx="10"/>
          </p:nvPr>
        </p:nvSpPr>
        <p:spPr/>
        <p:txBody>
          <a:bodyPr/>
          <a:lstStyle/>
          <a:p>
            <a:r>
              <a:rPr lang="da-DK" dirty="0" smtClean="0"/>
              <a:t>universitetsbiblioteket</a:t>
            </a:r>
            <a:endParaRPr lang="da-DK" dirty="0"/>
          </a:p>
        </p:txBody>
      </p:sp>
      <p:sp>
        <p:nvSpPr>
          <p:cNvPr id="8" name="Slide Number Placeholder 14"/>
          <p:cNvSpPr>
            <a:spLocks noGrp="1"/>
          </p:cNvSpPr>
          <p:nvPr>
            <p:ph type="sldNum" sz="quarter" idx="12"/>
          </p:nvPr>
        </p:nvSpPr>
        <p:spPr/>
        <p:txBody>
          <a:bodyPr/>
          <a:lstStyle/>
          <a:p>
            <a:r>
              <a:rPr lang="da-DK"/>
              <a:t>Dias </a:t>
            </a:r>
            <a:fld id="{AA797EFB-5A2D-43A6-B9E6-4D8ED5CDCE0E}" type="slidenum">
              <a:rPr lang="da-DK"/>
              <a:pPr/>
              <a:t>1</a:t>
            </a:fld>
            <a:endParaRPr lang="da-DK"/>
          </a:p>
        </p:txBody>
      </p:sp>
      <p:pic>
        <p:nvPicPr>
          <p:cNvPr id="10248" name="Picture 52" descr="1"/>
          <p:cNvPicPr>
            <a:picLocks noChangeAspect="1" noChangeArrowheads="1"/>
          </p:cNvPicPr>
          <p:nvPr/>
        </p:nvPicPr>
        <p:blipFill>
          <a:blip r:embed="rId3" cstate="print"/>
          <a:srcRect/>
          <a:stretch>
            <a:fillRect/>
          </a:stretch>
        </p:blipFill>
        <p:spPr bwMode="auto">
          <a:xfrm>
            <a:off x="7150100" y="4508500"/>
            <a:ext cx="1993900" cy="2349500"/>
          </a:xfrm>
          <a:prstGeom prst="rect">
            <a:avLst/>
          </a:prstGeom>
          <a:noFill/>
          <a:ln w="9525">
            <a:noFill/>
            <a:miter lim="800000"/>
            <a:headEnd/>
            <a:tailEnd/>
          </a:ln>
        </p:spPr>
      </p:pic>
      <p:sp>
        <p:nvSpPr>
          <p:cNvPr id="10242" name="Title 6"/>
          <p:cNvSpPr>
            <a:spLocks noGrp="1"/>
          </p:cNvSpPr>
          <p:nvPr>
            <p:ph type="ctrTitle"/>
          </p:nvPr>
        </p:nvSpPr>
        <p:spPr>
          <a:xfrm>
            <a:off x="1044575" y="2065338"/>
            <a:ext cx="6496050" cy="685800"/>
          </a:xfrm>
        </p:spPr>
        <p:txBody>
          <a:bodyPr/>
          <a:lstStyle/>
          <a:p>
            <a:pPr eaLnBrk="1" hangingPunct="1"/>
            <a:r>
              <a:rPr lang="da-DK" dirty="0" smtClean="0"/>
              <a:t>Open Access Barometer:</a:t>
            </a:r>
            <a:br>
              <a:rPr lang="da-DK" dirty="0" smtClean="0"/>
            </a:br>
            <a:r>
              <a:rPr lang="da-DK" sz="1600" dirty="0"/>
              <a:t>Hvem, hvad og hvor måles Open Access til dansk </a:t>
            </a:r>
            <a:br>
              <a:rPr lang="da-DK" sz="1600" dirty="0"/>
            </a:br>
            <a:r>
              <a:rPr lang="da-DK" sz="1600" dirty="0" smtClean="0"/>
              <a:t>forskning</a:t>
            </a:r>
            <a:r>
              <a:rPr lang="da-DK" sz="1600" dirty="0"/>
              <a:t>? Foreløbige resultater fra OA </a:t>
            </a:r>
            <a:r>
              <a:rPr lang="da-DK" sz="1600" dirty="0" smtClean="0"/>
              <a:t>barometer</a:t>
            </a:r>
            <a:r>
              <a:rPr lang="da-DK" sz="1600" dirty="0"/>
              <a:t>-</a:t>
            </a:r>
            <a:r>
              <a:rPr lang="da-DK" sz="1600" dirty="0" smtClean="0"/>
              <a:t>projektet</a:t>
            </a:r>
            <a:endParaRPr lang="da-DK" sz="1800" dirty="0" smtClean="0">
              <a:solidFill>
                <a:schemeClr val="accent6">
                  <a:lumMod val="60000"/>
                  <a:lumOff val="40000"/>
                </a:schemeClr>
              </a:solidFill>
            </a:endParaRPr>
          </a:p>
        </p:txBody>
      </p:sp>
      <p:sp>
        <p:nvSpPr>
          <p:cNvPr id="10243" name="Subtitle 7"/>
          <p:cNvSpPr>
            <a:spLocks noGrp="1"/>
          </p:cNvSpPr>
          <p:nvPr>
            <p:ph type="subTitle" sz="quarter" idx="1"/>
          </p:nvPr>
        </p:nvSpPr>
        <p:spPr>
          <a:xfrm>
            <a:off x="1044575" y="2930525"/>
            <a:ext cx="6486525" cy="2803525"/>
          </a:xfrm>
        </p:spPr>
        <p:txBody>
          <a:bodyPr/>
          <a:lstStyle/>
          <a:p>
            <a:pPr marL="0" indent="0" eaLnBrk="1" hangingPunct="1"/>
            <a:endParaRPr lang="da-DK" dirty="0" smtClean="0"/>
          </a:p>
          <a:p>
            <a:pPr marL="0" indent="0" eaLnBrk="1" hangingPunct="1"/>
            <a:r>
              <a:rPr lang="da-DK" dirty="0" smtClean="0"/>
              <a:t>Bertil F. Dorch</a:t>
            </a:r>
          </a:p>
          <a:p>
            <a:pPr marL="0" indent="0" eaLnBrk="1" hangingPunct="1"/>
            <a:r>
              <a:rPr lang="da-DK" i="1" dirty="0" smtClean="0">
                <a:solidFill>
                  <a:srgbClr val="666666"/>
                </a:solidFill>
              </a:rPr>
              <a:t>Chefkonsulent, ph.d.</a:t>
            </a:r>
          </a:p>
          <a:p>
            <a:pPr marL="0" indent="0" eaLnBrk="1" hangingPunct="1"/>
            <a:endParaRPr lang="en-US" dirty="0" smtClean="0"/>
          </a:p>
          <a:p>
            <a:pPr marL="0" indent="0" eaLnBrk="1" hangingPunct="1"/>
            <a:r>
              <a:rPr lang="en-US" dirty="0" err="1" smtClean="0"/>
              <a:t>Det</a:t>
            </a:r>
            <a:r>
              <a:rPr lang="en-US" dirty="0" smtClean="0"/>
              <a:t> </a:t>
            </a:r>
            <a:r>
              <a:rPr lang="en-US" dirty="0" err="1" smtClean="0"/>
              <a:t>Kongelige</a:t>
            </a:r>
            <a:r>
              <a:rPr lang="en-US" dirty="0" smtClean="0"/>
              <a:t> </a:t>
            </a:r>
            <a:r>
              <a:rPr lang="en-US" dirty="0" err="1" smtClean="0"/>
              <a:t>Bibliotek</a:t>
            </a:r>
            <a:r>
              <a:rPr lang="en-US" dirty="0" smtClean="0"/>
              <a:t> / </a:t>
            </a:r>
            <a:r>
              <a:rPr lang="en-US" dirty="0" err="1" smtClean="0"/>
              <a:t>Københavns</a:t>
            </a:r>
            <a:r>
              <a:rPr lang="en-US" dirty="0" smtClean="0"/>
              <a:t> </a:t>
            </a:r>
            <a:r>
              <a:rPr lang="en-US" dirty="0" err="1" smtClean="0"/>
              <a:t>Universitets</a:t>
            </a:r>
            <a:r>
              <a:rPr lang="en-US" dirty="0" smtClean="0"/>
              <a:t> </a:t>
            </a:r>
          </a:p>
          <a:p>
            <a:pPr marL="0" indent="0" eaLnBrk="1" hangingPunct="1"/>
            <a:r>
              <a:rPr lang="en-US" dirty="0" smtClean="0"/>
              <a:t> </a:t>
            </a:r>
            <a:r>
              <a:rPr lang="en-US" dirty="0" err="1" smtClean="0"/>
              <a:t>Biblioteksservice</a:t>
            </a:r>
            <a:r>
              <a:rPr lang="en-US" dirty="0" smtClean="0"/>
              <a:t> (KUBIS)</a:t>
            </a:r>
            <a:endParaRPr lang="da-DK" dirty="0" smtClean="0"/>
          </a:p>
          <a:p>
            <a:pPr marL="0" indent="0" eaLnBrk="1" hangingPunct="1"/>
            <a:endParaRPr lang="da-DK" dirty="0" smtClean="0"/>
          </a:p>
        </p:txBody>
      </p:sp>
      <p:pic>
        <p:nvPicPr>
          <p:cNvPr id="10247" name="Picture 40" descr="skabelon_new_2007_big"/>
          <p:cNvPicPr>
            <a:picLocks noChangeAspect="1" noChangeArrowheads="1"/>
          </p:cNvPicPr>
          <p:nvPr/>
        </p:nvPicPr>
        <p:blipFill>
          <a:blip r:embed="rId4" cstate="print"/>
          <a:srcRect t="21700"/>
          <a:stretch>
            <a:fillRect/>
          </a:stretch>
        </p:blipFill>
        <p:spPr bwMode="auto">
          <a:xfrm>
            <a:off x="5926138" y="3357563"/>
            <a:ext cx="3217862"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10</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smtClean="0"/>
              <a:t>Den Danske Forskningsdatabase</a:t>
            </a:r>
          </a:p>
        </p:txBody>
      </p:sp>
      <p:sp>
        <p:nvSpPr>
          <p:cNvPr id="6148" name="Rectangle 3"/>
          <p:cNvSpPr>
            <a:spLocks noGrp="1" noChangeArrowheads="1"/>
          </p:cNvSpPr>
          <p:nvPr>
            <p:ph type="body" idx="1"/>
          </p:nvPr>
        </p:nvSpPr>
        <p:spPr>
          <a:xfrm>
            <a:off x="828501" y="980728"/>
            <a:ext cx="7487915" cy="4896445"/>
          </a:xfrm>
        </p:spPr>
        <p:txBody>
          <a:bodyPr/>
          <a:lstStyle/>
          <a:p>
            <a:pPr marL="0" indent="0"/>
            <a:r>
              <a:rPr lang="en-US" b="1" dirty="0" err="1" smtClean="0"/>
              <a:t>Dagens</a:t>
            </a:r>
            <a:r>
              <a:rPr lang="en-US" b="1" dirty="0" smtClean="0"/>
              <a:t> </a:t>
            </a:r>
            <a:r>
              <a:rPr lang="en-US" b="1" dirty="0" err="1" smtClean="0"/>
              <a:t>tal</a:t>
            </a:r>
            <a:r>
              <a:rPr lang="en-US" b="1" dirty="0" smtClean="0"/>
              <a:t> </a:t>
            </a:r>
            <a:r>
              <a:rPr lang="en-US" b="1" dirty="0" err="1" smtClean="0"/>
              <a:t>er</a:t>
            </a:r>
            <a:r>
              <a:rPr lang="en-US" b="1" dirty="0" smtClean="0"/>
              <a:t>:</a:t>
            </a:r>
          </a:p>
          <a:p>
            <a:pPr marL="0" indent="0"/>
            <a:r>
              <a:rPr lang="en-US" b="1" dirty="0" smtClean="0"/>
              <a:t>Open </a:t>
            </a:r>
            <a:r>
              <a:rPr lang="en-US" b="1" dirty="0"/>
              <a:t>Access </a:t>
            </a:r>
            <a:r>
              <a:rPr lang="en-US" dirty="0"/>
              <a:t>39.673 / 658.220 = 6 </a:t>
            </a:r>
            <a:r>
              <a:rPr lang="en-US" dirty="0" smtClean="0"/>
              <a:t>%</a:t>
            </a:r>
          </a:p>
          <a:p>
            <a:pPr marL="0" indent="0"/>
            <a:endParaRPr lang="en-US" dirty="0"/>
          </a:p>
          <a:p>
            <a:pPr marL="0" indent="0"/>
            <a:endParaRPr lang="en-US" dirty="0" smtClean="0"/>
          </a:p>
          <a:p>
            <a:pPr marL="0" indent="0"/>
            <a:endParaRPr lang="en-US" dirty="0"/>
          </a:p>
          <a:p>
            <a:pPr marL="0" indent="0"/>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2" name="Tabel 1"/>
          <p:cNvGraphicFramePr>
            <a:graphicFrameLocks noGrp="1"/>
          </p:cNvGraphicFramePr>
          <p:nvPr>
            <p:extLst>
              <p:ext uri="{D42A27DB-BD31-4B8C-83A1-F6EECF244321}">
                <p14:modId xmlns="" xmlns:p14="http://schemas.microsoft.com/office/powerpoint/2010/main" val="1058702546"/>
              </p:ext>
            </p:extLst>
          </p:nvPr>
        </p:nvGraphicFramePr>
        <p:xfrm>
          <a:off x="755576" y="1793669"/>
          <a:ext cx="7704855" cy="3640410"/>
        </p:xfrm>
        <a:graphic>
          <a:graphicData uri="http://schemas.openxmlformats.org/drawingml/2006/table">
            <a:tbl>
              <a:tblPr/>
              <a:tblGrid>
                <a:gridCol w="2568285"/>
                <a:gridCol w="2568285"/>
                <a:gridCol w="2568285"/>
              </a:tblGrid>
              <a:tr h="205300">
                <a:tc>
                  <a:txBody>
                    <a:bodyPr/>
                    <a:lstStyle/>
                    <a:p>
                      <a:r>
                        <a:rPr lang="da-DK" sz="1400" b="1" dirty="0">
                          <a:solidFill>
                            <a:srgbClr val="000000"/>
                          </a:solidFill>
                        </a:rPr>
                        <a:t>Publikationstype</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b="1">
                          <a:solidFill>
                            <a:srgbClr val="000000"/>
                          </a:solidFill>
                        </a:rPr>
                        <a:t>Open Access</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b="1" dirty="0">
                          <a:solidFill>
                            <a:srgbClr val="000000"/>
                          </a:solidFill>
                        </a:rPr>
                        <a:t>Total</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Tidsskriftsartikel</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3"/>
                        </a:rPr>
                        <a:t>10.758</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4"/>
                        </a:rPr>
                        <a:t>303.843</a:t>
                      </a:r>
                      <a:endParaRPr lang="da-DK" sz="140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Tidsskriftskommentar</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5"/>
                        </a:rPr>
                        <a:t>0</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6"/>
                        </a:rPr>
                        <a:t>51</a:t>
                      </a:r>
                      <a:endParaRPr lang="da-DK" sz="140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Bog</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7"/>
                        </a:rPr>
                        <a:t>850</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8"/>
                        </a:rPr>
                        <a:t>33.487</a:t>
                      </a:r>
                      <a:endParaRPr lang="da-DK" sz="140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Bogkapitel</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9"/>
                        </a:rPr>
                        <a:t>880</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10"/>
                        </a:rPr>
                        <a:t>74.664</a:t>
                      </a:r>
                      <a:endParaRPr lang="da-DK" sz="140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Konferencepapir</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11"/>
                        </a:rPr>
                        <a:t>8.463</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12"/>
                        </a:rPr>
                        <a:t>73.093</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Konferenceabstract</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13"/>
                        </a:rPr>
                        <a:t>2.578</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14"/>
                        </a:rPr>
                        <a:t>39.650</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Konferenceposter</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15"/>
                        </a:rPr>
                        <a:t>1.436</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16"/>
                        </a:rPr>
                        <a:t>15.720</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Konferenceforedrag</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17"/>
                        </a:rPr>
                        <a:t>0</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18"/>
                        </a:rPr>
                        <a:t>7</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Doktorafhandling</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19"/>
                        </a:rPr>
                        <a:t>36</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20"/>
                        </a:rPr>
                        <a:t>610</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Ph.d.-afhandling</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21"/>
                        </a:rPr>
                        <a:t>2.957</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22"/>
                        </a:rPr>
                        <a:t>12.631</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Kandidatafhandling</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23"/>
                        </a:rPr>
                        <a:t>130</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24"/>
                        </a:rPr>
                        <a:t>132</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205300">
                <a:tc>
                  <a:txBody>
                    <a:bodyPr/>
                    <a:lstStyle/>
                    <a:p>
                      <a:r>
                        <a:rPr lang="da-DK" sz="1400" dirty="0">
                          <a:solidFill>
                            <a:srgbClr val="000000"/>
                          </a:solidFill>
                        </a:rPr>
                        <a:t>Arbejdspapir, </a:t>
                      </a:r>
                      <a:r>
                        <a:rPr lang="da-DK" sz="1400" dirty="0" err="1">
                          <a:solidFill>
                            <a:srgbClr val="000000"/>
                          </a:solidFill>
                        </a:rPr>
                        <a:t>preprint</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25"/>
                        </a:rPr>
                        <a:t>3.098</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26"/>
                        </a:rPr>
                        <a:t>11.925</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Rapport</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a:solidFill>
                            <a:srgbClr val="000000"/>
                          </a:solidFill>
                          <a:effectLst/>
                          <a:hlinkClick r:id="rId27"/>
                        </a:rPr>
                        <a:t>5.659</a:t>
                      </a:r>
                      <a:endParaRPr lang="da-DK" sz="140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28"/>
                        </a:rPr>
                        <a:t>29.230</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r h="116839">
                <a:tc>
                  <a:txBody>
                    <a:bodyPr/>
                    <a:lstStyle/>
                    <a:p>
                      <a:r>
                        <a:rPr lang="da-DK" sz="1400" dirty="0">
                          <a:solidFill>
                            <a:srgbClr val="000000"/>
                          </a:solidFill>
                        </a:rPr>
                        <a:t>Rapportkapitel</a:t>
                      </a: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29"/>
                        </a:rPr>
                        <a:t>367</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c>
                  <a:txBody>
                    <a:bodyPr/>
                    <a:lstStyle/>
                    <a:p>
                      <a:pPr algn="r"/>
                      <a:r>
                        <a:rPr lang="da-DK" sz="1400" u="none" strike="noStrike" dirty="0">
                          <a:solidFill>
                            <a:srgbClr val="000000"/>
                          </a:solidFill>
                          <a:effectLst/>
                          <a:hlinkClick r:id="rId30"/>
                        </a:rPr>
                        <a:t>8.862</a:t>
                      </a:r>
                      <a:endParaRPr lang="da-DK" sz="1400" dirty="0">
                        <a:solidFill>
                          <a:srgbClr val="000000"/>
                        </a:solidFill>
                      </a:endParaRPr>
                    </a:p>
                  </a:txBody>
                  <a:tcPr marL="29335" marR="29335" marT="14667" marB="14667" anchor="ctr">
                    <a:lnL>
                      <a:noFill/>
                    </a:lnL>
                    <a:lnR>
                      <a:noFill/>
                    </a:lnR>
                    <a:lnT>
                      <a:noFill/>
                    </a:lnT>
                    <a:lnB>
                      <a:noFill/>
                    </a:lnB>
                    <a:solidFill>
                      <a:srgbClr val="FFFFFF"/>
                    </a:solidFill>
                  </a:tcPr>
                </a:tc>
              </a:tr>
            </a:tbl>
          </a:graphicData>
        </a:graphic>
      </p:graphicFrame>
      <p:sp>
        <p:nvSpPr>
          <p:cNvPr id="3" name="Tekstboks 2"/>
          <p:cNvSpPr txBox="1"/>
          <p:nvPr/>
        </p:nvSpPr>
        <p:spPr>
          <a:xfrm>
            <a:off x="6444208" y="1988840"/>
            <a:ext cx="740908" cy="338554"/>
          </a:xfrm>
          <a:prstGeom prst="rect">
            <a:avLst/>
          </a:prstGeom>
          <a:noFill/>
        </p:spPr>
        <p:txBody>
          <a:bodyPr wrap="none" rtlCol="0">
            <a:spAutoFit/>
          </a:bodyPr>
          <a:lstStyle/>
          <a:p>
            <a:r>
              <a:rPr lang="da-DK" sz="1600" dirty="0" smtClean="0">
                <a:solidFill>
                  <a:srgbClr val="000000"/>
                </a:solidFill>
              </a:rPr>
              <a:t>3,5%</a:t>
            </a:r>
            <a:endParaRPr lang="da-DK" dirty="0">
              <a:solidFill>
                <a:srgbClr val="000000"/>
              </a:solidFill>
            </a:endParaRPr>
          </a:p>
        </p:txBody>
      </p:sp>
      <p:sp>
        <p:nvSpPr>
          <p:cNvPr id="9" name="Tekstboks 8"/>
          <p:cNvSpPr txBox="1"/>
          <p:nvPr/>
        </p:nvSpPr>
        <p:spPr>
          <a:xfrm>
            <a:off x="6495388" y="2946430"/>
            <a:ext cx="870751" cy="338554"/>
          </a:xfrm>
          <a:prstGeom prst="rect">
            <a:avLst/>
          </a:prstGeom>
          <a:noFill/>
        </p:spPr>
        <p:txBody>
          <a:bodyPr wrap="none" rtlCol="0">
            <a:spAutoFit/>
          </a:bodyPr>
          <a:lstStyle/>
          <a:p>
            <a:r>
              <a:rPr lang="da-DK" sz="1600" dirty="0" smtClean="0">
                <a:solidFill>
                  <a:srgbClr val="000000"/>
                </a:solidFill>
              </a:rPr>
              <a:t>11,5%</a:t>
            </a:r>
            <a:endParaRPr lang="da-DK" dirty="0">
              <a:solidFill>
                <a:srgbClr val="000000"/>
              </a:solidFill>
            </a:endParaRPr>
          </a:p>
        </p:txBody>
      </p:sp>
      <p:sp>
        <p:nvSpPr>
          <p:cNvPr id="10" name="Tekstboks 9"/>
          <p:cNvSpPr txBox="1"/>
          <p:nvPr/>
        </p:nvSpPr>
        <p:spPr>
          <a:xfrm>
            <a:off x="6437553" y="4674622"/>
            <a:ext cx="665567" cy="338554"/>
          </a:xfrm>
          <a:prstGeom prst="rect">
            <a:avLst/>
          </a:prstGeom>
          <a:noFill/>
        </p:spPr>
        <p:txBody>
          <a:bodyPr wrap="none" rtlCol="0">
            <a:spAutoFit/>
          </a:bodyPr>
          <a:lstStyle/>
          <a:p>
            <a:r>
              <a:rPr lang="da-DK" sz="1600" dirty="0" smtClean="0">
                <a:solidFill>
                  <a:srgbClr val="000000"/>
                </a:solidFill>
              </a:rPr>
              <a:t>26%</a:t>
            </a:r>
            <a:endParaRPr lang="da-DK" dirty="0">
              <a:solidFill>
                <a:srgbClr val="000000"/>
              </a:solidFill>
            </a:endParaRPr>
          </a:p>
        </p:txBody>
      </p:sp>
    </p:spTree>
    <p:extLst>
      <p:ext uri="{BB962C8B-B14F-4D97-AF65-F5344CB8AC3E}">
        <p14:creationId xmlns="" xmlns:p14="http://schemas.microsoft.com/office/powerpoint/2010/main" val="218137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11</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smtClean="0"/>
              <a:t>Den Danske Forskningsdatabase</a:t>
            </a:r>
          </a:p>
        </p:txBody>
      </p:sp>
      <p:sp>
        <p:nvSpPr>
          <p:cNvPr id="6148" name="Rectangle 3"/>
          <p:cNvSpPr>
            <a:spLocks noGrp="1" noChangeArrowheads="1"/>
          </p:cNvSpPr>
          <p:nvPr>
            <p:ph type="body" idx="1"/>
          </p:nvPr>
        </p:nvSpPr>
        <p:spPr>
          <a:xfrm>
            <a:off x="828501" y="980728"/>
            <a:ext cx="7487915" cy="4896445"/>
          </a:xfrm>
        </p:spPr>
        <p:txBody>
          <a:bodyPr/>
          <a:lstStyle/>
          <a:p>
            <a:pPr marL="0" indent="0"/>
            <a:endParaRPr lang="en-US" dirty="0" smtClean="0"/>
          </a:p>
          <a:p>
            <a:pPr marL="0" indent="0"/>
            <a:r>
              <a:rPr lang="en-US" dirty="0" smtClean="0"/>
              <a:t>MEN:</a:t>
            </a:r>
          </a:p>
          <a:p>
            <a:pPr marL="0" indent="0"/>
            <a:r>
              <a:rPr lang="da-DK" dirty="0"/>
              <a:t>Statikken viser </a:t>
            </a:r>
            <a:r>
              <a:rPr lang="da-DK" u="sng" dirty="0" smtClean="0"/>
              <a:t>ikke</a:t>
            </a:r>
            <a:r>
              <a:rPr lang="da-DK" dirty="0" smtClean="0"/>
              <a:t> </a:t>
            </a:r>
            <a:r>
              <a:rPr lang="da-DK" dirty="0"/>
              <a:t>et komplet billede af </a:t>
            </a:r>
            <a:r>
              <a:rPr lang="da-DK" dirty="0" smtClean="0"/>
              <a:t>omfanget af Open Access til </a:t>
            </a:r>
            <a:r>
              <a:rPr lang="da-DK" dirty="0"/>
              <a:t>dansk </a:t>
            </a:r>
            <a:r>
              <a:rPr lang="da-DK" dirty="0" smtClean="0"/>
              <a:t>forskning: Dette </a:t>
            </a:r>
            <a:r>
              <a:rPr lang="da-DK" dirty="0"/>
              <a:t>ville </a:t>
            </a:r>
            <a:r>
              <a:rPr lang="da-DK" dirty="0" smtClean="0"/>
              <a:t>kræve, </a:t>
            </a:r>
            <a:r>
              <a:rPr lang="da-DK" dirty="0"/>
              <a:t>at alle oplysninger var registreret i PURE og at alle Open </a:t>
            </a:r>
            <a:r>
              <a:rPr lang="da-DK" dirty="0" smtClean="0"/>
              <a:t>Access-publikationer </a:t>
            </a:r>
            <a:r>
              <a:rPr lang="da-DK" dirty="0"/>
              <a:t>var </a:t>
            </a:r>
            <a:r>
              <a:rPr lang="da-DK" dirty="0" err="1" smtClean="0"/>
              <a:t>oploadet</a:t>
            </a:r>
            <a:r>
              <a:rPr lang="da-DK" dirty="0" smtClean="0"/>
              <a:t> </a:t>
            </a:r>
            <a:r>
              <a:rPr lang="da-DK" dirty="0"/>
              <a:t>til </a:t>
            </a:r>
            <a:r>
              <a:rPr lang="da-DK" dirty="0" smtClean="0"/>
              <a:t>universiteternes </a:t>
            </a:r>
            <a:r>
              <a:rPr lang="da-DK" dirty="0" err="1" smtClean="0"/>
              <a:t>repositories</a:t>
            </a:r>
            <a:r>
              <a:rPr lang="da-DK" dirty="0" smtClean="0"/>
              <a:t>.</a:t>
            </a:r>
          </a:p>
          <a:p>
            <a:pPr marL="0" indent="0"/>
            <a:endParaRPr lang="da-DK" dirty="0"/>
          </a:p>
          <a:p>
            <a:pPr marL="0" indent="0"/>
            <a:r>
              <a:rPr lang="da-DK" dirty="0" smtClean="0">
                <a:sym typeface="Symbol"/>
              </a:rPr>
              <a:t> Forskningsdatabasen indeholder minimum af både dansk forskning OG af dansk Open Access – inkl. til den del, der er registreret!</a:t>
            </a:r>
            <a:endParaRPr lang="en-US" dirty="0"/>
          </a:p>
          <a:p>
            <a:pPr marL="0" indent="0"/>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12</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smtClean="0"/>
              <a:t>Undersøgelse ved Københavns Universitet (2012)</a:t>
            </a:r>
          </a:p>
        </p:txBody>
      </p:sp>
      <p:sp>
        <p:nvSpPr>
          <p:cNvPr id="6148" name="Rectangle 3"/>
          <p:cNvSpPr>
            <a:spLocks noGrp="1" noChangeArrowheads="1"/>
          </p:cNvSpPr>
          <p:nvPr>
            <p:ph type="body" idx="1"/>
          </p:nvPr>
        </p:nvSpPr>
        <p:spPr>
          <a:xfrm>
            <a:off x="828501" y="980728"/>
            <a:ext cx="7487915" cy="4896445"/>
          </a:xfrm>
        </p:spPr>
        <p:txBody>
          <a:bodyPr/>
          <a:lstStyle/>
          <a:p>
            <a:r>
              <a:rPr lang="da-DK" b="1" dirty="0" smtClean="0"/>
              <a:t>Fokus på indikation af Open Access-publicering (ej Grøn).</a:t>
            </a:r>
            <a:endParaRPr lang="da-DK" b="1" dirty="0"/>
          </a:p>
          <a:p>
            <a:endParaRPr lang="da-DK" b="1" dirty="0" smtClean="0"/>
          </a:p>
          <a:p>
            <a:pPr marL="285750" indent="-285750">
              <a:buFont typeface="Arial" pitchFamily="34" charset="0"/>
              <a:buChar char="•"/>
            </a:pPr>
            <a:r>
              <a:rPr lang="da-DK" dirty="0" smtClean="0"/>
              <a:t>Overordnede forhold ved KU</a:t>
            </a:r>
          </a:p>
          <a:p>
            <a:pPr marL="285750" indent="-285750">
              <a:buFont typeface="Arial" pitchFamily="34" charset="0"/>
              <a:buChar char="•"/>
            </a:pPr>
            <a:r>
              <a:rPr lang="da-DK" dirty="0" smtClean="0"/>
              <a:t>Datakilder</a:t>
            </a:r>
          </a:p>
          <a:p>
            <a:pPr marL="285750" indent="-285750">
              <a:buFont typeface="Arial" pitchFamily="34" charset="0"/>
              <a:buChar char="•"/>
            </a:pPr>
            <a:r>
              <a:rPr lang="da-DK" dirty="0" smtClean="0"/>
              <a:t>Metodik</a:t>
            </a:r>
          </a:p>
          <a:p>
            <a:pPr marL="285750" indent="-285750">
              <a:buFont typeface="Arial" pitchFamily="34" charset="0"/>
              <a:buChar char="•"/>
            </a:pPr>
            <a:r>
              <a:rPr lang="da-DK" dirty="0" smtClean="0"/>
              <a:t>Resultater</a:t>
            </a:r>
          </a:p>
          <a:p>
            <a:pPr marL="285750" indent="-285750">
              <a:buFont typeface="Arial" pitchFamily="34" charset="0"/>
              <a:buChar char="•"/>
            </a:pPr>
            <a:r>
              <a:rPr lang="da-DK" dirty="0" smtClean="0"/>
              <a:t>Konklusion</a:t>
            </a:r>
          </a:p>
          <a:p>
            <a:pPr marL="285750" indent="-285750">
              <a:buFont typeface="Arial" pitchFamily="34" charset="0"/>
              <a:buChar char="•"/>
            </a:pPr>
            <a:r>
              <a:rPr lang="da-DK" dirty="0" smtClean="0"/>
              <a:t>Implikationer for Dansk OA Barometer...</a:t>
            </a:r>
          </a:p>
          <a:p>
            <a:pPr marL="285750" indent="-285750">
              <a:buFont typeface="Arial" pitchFamily="34" charset="0"/>
              <a:buChar char="•"/>
            </a:pPr>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7" name="Diagram 6"/>
          <p:cNvGraphicFramePr/>
          <p:nvPr/>
        </p:nvGraphicFramePr>
        <p:xfrm>
          <a:off x="1000100" y="3500438"/>
          <a:ext cx="4071966" cy="25717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173459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13</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smtClean="0"/>
              <a:t>Undersøgelse ved Københavns Universitet (2012)</a:t>
            </a:r>
          </a:p>
        </p:txBody>
      </p:sp>
      <p:sp>
        <p:nvSpPr>
          <p:cNvPr id="6148" name="Rectangle 3"/>
          <p:cNvSpPr>
            <a:spLocks noGrp="1" noChangeArrowheads="1"/>
          </p:cNvSpPr>
          <p:nvPr>
            <p:ph type="body" idx="1"/>
          </p:nvPr>
        </p:nvSpPr>
        <p:spPr>
          <a:xfrm>
            <a:off x="828501" y="980728"/>
            <a:ext cx="7487915" cy="4896445"/>
          </a:xfrm>
        </p:spPr>
        <p:txBody>
          <a:bodyPr/>
          <a:lstStyle/>
          <a:p>
            <a:r>
              <a:rPr lang="da-DK" b="1" dirty="0" smtClean="0"/>
              <a:t>Politik</a:t>
            </a:r>
          </a:p>
          <a:p>
            <a:endParaRPr lang="da-DK" b="1" dirty="0" smtClean="0"/>
          </a:p>
          <a:p>
            <a:r>
              <a:rPr lang="da-DK" dirty="0" smtClean="0"/>
              <a:t>KU opfordrer forskere til </a:t>
            </a:r>
            <a:r>
              <a:rPr lang="da-DK" dirty="0" smtClean="0">
                <a:solidFill>
                  <a:srgbClr val="00B050"/>
                </a:solidFill>
              </a:rPr>
              <a:t>Open Access via PURE </a:t>
            </a:r>
            <a:r>
              <a:rPr lang="da-DK" dirty="0" smtClean="0"/>
              <a:t>(CURIS). Det er dog op til den enkelte forsker at bestemme, hvilke medier man vil publicere sin forskning i. Opfordringen til at publicere som Open Access må derfor ikke blokere for, at forskere kan publicere i tidsskrifter der ikke tillader Open Access-publicering.</a:t>
            </a:r>
          </a:p>
          <a:p>
            <a:endParaRPr lang="da-DK" dirty="0" smtClean="0"/>
          </a:p>
          <a:p>
            <a:pPr marL="400050" indent="-400050">
              <a:buFontTx/>
              <a:buNone/>
            </a:pPr>
            <a:r>
              <a:rPr lang="da-DK" b="1" dirty="0" smtClean="0"/>
              <a:t>Økonomi</a:t>
            </a:r>
          </a:p>
          <a:p>
            <a:pPr marL="400050" indent="-400050">
              <a:buFontTx/>
              <a:buNone/>
            </a:pPr>
            <a:endParaRPr lang="da-DK" dirty="0" smtClean="0"/>
          </a:p>
          <a:p>
            <a:pPr marL="400050" indent="-400050">
              <a:buFontTx/>
              <a:buNone/>
            </a:pPr>
            <a:r>
              <a:rPr lang="da-DK" dirty="0" smtClean="0"/>
              <a:t>Der eksisterer p.t. ingen fælles eller overordnede kilder, ordninger eller aftaler om betaling for Open Access, hverken gylden eller på anden vis.</a:t>
            </a:r>
          </a:p>
          <a:p>
            <a:pPr marL="400050" indent="-400050">
              <a:buFontTx/>
              <a:buNone/>
            </a:pPr>
            <a:endParaRPr lang="da-DK" dirty="0" smtClean="0"/>
          </a:p>
          <a:p>
            <a:pPr marL="400050" indent="-400050">
              <a:buFontTx/>
              <a:buNone/>
            </a:pPr>
            <a:r>
              <a:rPr lang="da-DK" b="1" dirty="0" smtClean="0"/>
              <a:t>Incitament</a:t>
            </a:r>
          </a:p>
          <a:p>
            <a:pPr marL="400050" indent="-400050">
              <a:buFontTx/>
              <a:buNone/>
            </a:pPr>
            <a:endParaRPr lang="da-DK" dirty="0"/>
          </a:p>
          <a:p>
            <a:pPr marL="400050" indent="-400050">
              <a:buFontTx/>
              <a:buNone/>
            </a:pPr>
            <a:r>
              <a:rPr lang="da-DK" dirty="0" smtClean="0"/>
              <a:t>Fakulteterne SUND og SCIENCE ønsker afklaret, hvor meget der publiceres i OA-tidsskrifter, hvor der betales publiceringsgebyr </a:t>
            </a:r>
            <a:endParaRPr lang="da-DK" dirty="0"/>
          </a:p>
          <a:p>
            <a:pPr marL="0" indent="0"/>
            <a:endParaRPr lang="da-DK" b="1" dirty="0" smtClean="0">
              <a:solidFill>
                <a:srgbClr val="FFC000"/>
              </a:solidFill>
            </a:endParaRPr>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65364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14</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Datakilder</a:t>
            </a:r>
          </a:p>
          <a:p>
            <a:endParaRPr lang="da-DK" b="1" dirty="0" smtClean="0"/>
          </a:p>
          <a:p>
            <a:pPr lvl="0">
              <a:buFont typeface="Arial" pitchFamily="34" charset="0"/>
              <a:buChar char="•"/>
            </a:pPr>
            <a:r>
              <a:rPr lang="da-DK" b="1" dirty="0"/>
              <a:t>CURIS</a:t>
            </a:r>
            <a:r>
              <a:rPr lang="da-DK" dirty="0"/>
              <a:t>: </a:t>
            </a:r>
            <a:r>
              <a:rPr lang="da-DK" i="1" dirty="0"/>
              <a:t>Copenhagen </a:t>
            </a:r>
            <a:r>
              <a:rPr lang="da-DK" i="1" dirty="0" err="1"/>
              <a:t>University</a:t>
            </a:r>
            <a:r>
              <a:rPr lang="da-DK" i="1" dirty="0"/>
              <a:t> Research Information System</a:t>
            </a:r>
            <a:r>
              <a:rPr lang="da-DK" dirty="0"/>
              <a:t> er KU’s IT-system (PURE-4) til registrering af forskning: Der forskningsregistreres af størrelsesorden 6.000 publikationer p.a. af forskere ved SCIENCE og SUND.</a:t>
            </a:r>
          </a:p>
          <a:p>
            <a:pPr lvl="0">
              <a:buFont typeface="Arial" pitchFamily="34" charset="0"/>
              <a:buChar char="•"/>
            </a:pPr>
            <a:r>
              <a:rPr lang="da-DK" b="1" dirty="0"/>
              <a:t>DOAJ</a:t>
            </a:r>
            <a:r>
              <a:rPr lang="da-DK" dirty="0"/>
              <a:t>: </a:t>
            </a:r>
            <a:r>
              <a:rPr lang="da-DK" i="1" dirty="0"/>
              <a:t>Directory of Open Access </a:t>
            </a:r>
            <a:r>
              <a:rPr lang="da-DK" i="1" dirty="0" smtClean="0"/>
              <a:t>Journals</a:t>
            </a:r>
            <a:r>
              <a:rPr lang="da-DK" dirty="0" smtClean="0"/>
              <a:t>.</a:t>
            </a:r>
            <a:endParaRPr lang="da-DK" dirty="0"/>
          </a:p>
          <a:p>
            <a:pPr lvl="0">
              <a:buFont typeface="Arial" pitchFamily="34" charset="0"/>
              <a:buChar char="•"/>
            </a:pPr>
            <a:r>
              <a:rPr lang="da-DK" b="1" dirty="0"/>
              <a:t>BMC</a:t>
            </a:r>
            <a:r>
              <a:rPr lang="da-DK" dirty="0"/>
              <a:t>: </a:t>
            </a:r>
            <a:r>
              <a:rPr lang="da-DK" i="1" dirty="0" err="1"/>
              <a:t>BioMed</a:t>
            </a:r>
            <a:r>
              <a:rPr lang="da-DK" i="1" dirty="0"/>
              <a:t> Central</a:t>
            </a:r>
            <a:r>
              <a:rPr lang="da-DK" dirty="0"/>
              <a:t> er et </a:t>
            </a:r>
            <a:r>
              <a:rPr lang="da-DK" dirty="0" smtClean="0"/>
              <a:t>forlag </a:t>
            </a:r>
            <a:r>
              <a:rPr lang="da-DK" dirty="0"/>
              <a:t>med speciale i </a:t>
            </a:r>
            <a:r>
              <a:rPr lang="da-DK" dirty="0" smtClean="0"/>
              <a:t>OA-publicering ejet af </a:t>
            </a:r>
            <a:r>
              <a:rPr lang="da-DK" dirty="0"/>
              <a:t>Springer Science.</a:t>
            </a:r>
          </a:p>
          <a:p>
            <a:pPr>
              <a:buFont typeface="Arial" pitchFamily="34" charset="0"/>
              <a:buChar char="•"/>
            </a:pPr>
            <a:r>
              <a:rPr lang="da-DK" b="1" dirty="0" err="1" smtClean="0"/>
              <a:t>PLoS</a:t>
            </a:r>
            <a:r>
              <a:rPr lang="da-DK" dirty="0"/>
              <a:t>: </a:t>
            </a:r>
            <a:r>
              <a:rPr lang="da-DK" i="1" dirty="0"/>
              <a:t>Public Library of Science </a:t>
            </a:r>
            <a:r>
              <a:rPr lang="da-DK" dirty="0"/>
              <a:t>er et nonprofit videnskabeligt </a:t>
            </a:r>
            <a:r>
              <a:rPr lang="da-DK" dirty="0" smtClean="0"/>
              <a:t>forlag</a:t>
            </a:r>
            <a:endParaRPr lang="da-DK" dirty="0"/>
          </a:p>
          <a:p>
            <a:pPr>
              <a:buFont typeface="Arial" pitchFamily="34" charset="0"/>
              <a:buChar char="•"/>
            </a:pPr>
            <a:r>
              <a:rPr lang="da-DK" b="1" dirty="0" smtClean="0"/>
              <a:t>RSC</a:t>
            </a:r>
            <a:r>
              <a:rPr lang="da-DK" dirty="0"/>
              <a:t>: </a:t>
            </a:r>
            <a:r>
              <a:rPr lang="da-DK" i="1" dirty="0"/>
              <a:t>Royal Society of </a:t>
            </a:r>
            <a:r>
              <a:rPr lang="da-DK" i="1" dirty="0" err="1"/>
              <a:t>Chemistry</a:t>
            </a:r>
            <a:r>
              <a:rPr lang="da-DK" dirty="0"/>
              <a:t> </a:t>
            </a:r>
            <a:r>
              <a:rPr lang="da-DK" dirty="0" smtClean="0"/>
              <a:t>udgiver hybride </a:t>
            </a:r>
            <a:r>
              <a:rPr lang="da-DK" dirty="0"/>
              <a:t>Gylden </a:t>
            </a:r>
            <a:r>
              <a:rPr lang="da-DK" dirty="0" smtClean="0"/>
              <a:t>OA-tidsskrifter – men er ellers traditionelt </a:t>
            </a:r>
            <a:r>
              <a:rPr lang="da-DK" dirty="0" err="1" smtClean="0"/>
              <a:t>Toll</a:t>
            </a:r>
            <a:r>
              <a:rPr lang="da-DK" dirty="0" smtClean="0"/>
              <a:t> Access-tidsskrift</a:t>
            </a:r>
            <a:endParaRPr lang="da-DK" dirty="0"/>
          </a:p>
          <a:p>
            <a:pPr>
              <a:buFont typeface="Arial" pitchFamily="34" charset="0"/>
              <a:buChar char="•"/>
            </a:pPr>
            <a:r>
              <a:rPr lang="da-DK" b="1" dirty="0" err="1" smtClean="0"/>
              <a:t>Frontiers</a:t>
            </a:r>
            <a:r>
              <a:rPr lang="da-DK" dirty="0"/>
              <a:t>: </a:t>
            </a:r>
            <a:r>
              <a:rPr lang="da-DK" i="1" dirty="0" err="1"/>
              <a:t>Frontiers</a:t>
            </a:r>
            <a:r>
              <a:rPr lang="da-DK" i="1" dirty="0"/>
              <a:t> in …</a:t>
            </a:r>
            <a:r>
              <a:rPr lang="da-DK" dirty="0"/>
              <a:t> udgiver p.t. 13 </a:t>
            </a:r>
            <a:r>
              <a:rPr lang="da-DK" dirty="0" smtClean="0"/>
              <a:t>OA-tidsskrifter </a:t>
            </a:r>
            <a:r>
              <a:rPr lang="da-DK" dirty="0"/>
              <a:t>og starter 10 nye i 2013. </a:t>
            </a:r>
            <a:r>
              <a:rPr lang="da-DK" dirty="0" smtClean="0"/>
              <a:t> </a:t>
            </a:r>
            <a:endParaRPr lang="da-DK" dirty="0"/>
          </a:p>
          <a:p>
            <a:pPr>
              <a:buFont typeface="Arial" pitchFamily="34" charset="0"/>
              <a:buChar char="•"/>
            </a:pPr>
            <a:r>
              <a:rPr lang="en-US" b="1" dirty="0" smtClean="0"/>
              <a:t>Web </a:t>
            </a:r>
            <a:r>
              <a:rPr lang="en-US" b="1" dirty="0"/>
              <a:t>of Science</a:t>
            </a:r>
            <a:r>
              <a:rPr lang="en-US" i="1" dirty="0"/>
              <a:t>: Web of Science</a:t>
            </a:r>
            <a:r>
              <a:rPr lang="en-US" dirty="0"/>
              <a:t> </a:t>
            </a:r>
            <a:r>
              <a:rPr lang="da-DK" dirty="0"/>
              <a:t> </a:t>
            </a:r>
          </a:p>
          <a:p>
            <a:pPr lvl="0">
              <a:buFont typeface="Arial" pitchFamily="34" charset="0"/>
              <a:buChar char="•"/>
            </a:pPr>
            <a:r>
              <a:rPr lang="da-DK" b="1" dirty="0" err="1"/>
              <a:t>Sherpa</a:t>
            </a:r>
            <a:r>
              <a:rPr lang="da-DK" dirty="0"/>
              <a:t> </a:t>
            </a:r>
            <a:r>
              <a:rPr lang="da-DK" dirty="0" err="1" smtClean="0"/>
              <a:t>RoMEO</a:t>
            </a:r>
            <a:r>
              <a:rPr lang="da-DK" dirty="0" smtClean="0"/>
              <a:t> </a:t>
            </a:r>
            <a:r>
              <a:rPr lang="da-DK" dirty="0"/>
              <a:t> </a:t>
            </a:r>
          </a:p>
          <a:p>
            <a:pPr>
              <a:buFont typeface="Arial" pitchFamily="34" charset="0"/>
              <a:buChar char="•"/>
            </a:pPr>
            <a:r>
              <a:rPr lang="da-DK" b="1" dirty="0"/>
              <a:t>BFI</a:t>
            </a:r>
            <a:r>
              <a:rPr lang="da-DK" dirty="0"/>
              <a:t>: </a:t>
            </a:r>
            <a:r>
              <a:rPr lang="da-DK" i="1" dirty="0"/>
              <a:t>Den </a:t>
            </a:r>
            <a:r>
              <a:rPr lang="da-DK" i="1" dirty="0" err="1"/>
              <a:t>Bibliometriske</a:t>
            </a:r>
            <a:r>
              <a:rPr lang="da-DK" i="1" dirty="0"/>
              <a:t> </a:t>
            </a:r>
            <a:r>
              <a:rPr lang="da-DK" i="1" dirty="0" smtClean="0"/>
              <a:t>Forskningsindikator</a:t>
            </a:r>
          </a:p>
          <a:p>
            <a:pPr>
              <a:buFont typeface="Arial" pitchFamily="34" charset="0"/>
              <a:buChar char="•"/>
            </a:pPr>
            <a:endParaRPr lang="da-DK" b="1" i="1" dirty="0">
              <a:solidFill>
                <a:srgbClr val="FFC000"/>
              </a:solidFill>
            </a:endParaRPr>
          </a:p>
          <a:p>
            <a:pPr marL="0" indent="0"/>
            <a:r>
              <a:rPr lang="da-DK" sz="1800" dirty="0" smtClean="0">
                <a:sym typeface="Symbol"/>
              </a:rPr>
              <a:t>	 </a:t>
            </a:r>
            <a:r>
              <a:rPr lang="da-DK" dirty="0" smtClean="0">
                <a:sym typeface="Symbol"/>
              </a:rPr>
              <a:t>fokus på OA publicering</a:t>
            </a:r>
            <a:endParaRPr lang="da-DK" sz="1800"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4234225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15</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Metodik</a:t>
            </a:r>
            <a:endParaRPr lang="da-DK" b="1" dirty="0" smtClean="0"/>
          </a:p>
          <a:p>
            <a:endParaRPr lang="da-DK" b="1" dirty="0"/>
          </a:p>
          <a:p>
            <a:r>
              <a:rPr lang="da-DK" dirty="0" smtClean="0"/>
              <a:t>Vi valgte forskellige metoder, for at belyse:</a:t>
            </a:r>
          </a:p>
          <a:p>
            <a:endParaRPr lang="da-DK" dirty="0"/>
          </a:p>
          <a:p>
            <a:pPr>
              <a:buFont typeface="Arial" pitchFamily="34" charset="0"/>
              <a:buChar char="•"/>
            </a:pPr>
            <a:r>
              <a:rPr lang="da-DK" dirty="0" smtClean="0"/>
              <a:t>Trends</a:t>
            </a:r>
          </a:p>
          <a:p>
            <a:pPr>
              <a:buFont typeface="Arial" pitchFamily="34" charset="0"/>
              <a:buChar char="•"/>
            </a:pPr>
            <a:r>
              <a:rPr lang="da-DK" dirty="0" smtClean="0"/>
              <a:t>Omfang</a:t>
            </a:r>
          </a:p>
          <a:p>
            <a:pPr>
              <a:buFont typeface="Arial" pitchFamily="34" charset="0"/>
              <a:buChar char="•"/>
            </a:pPr>
            <a:r>
              <a:rPr lang="da-DK" dirty="0" smtClean="0"/>
              <a:t>Typer</a:t>
            </a:r>
          </a:p>
          <a:p>
            <a:pPr>
              <a:buFont typeface="Arial" pitchFamily="34" charset="0"/>
              <a:buChar char="•"/>
            </a:pPr>
            <a:r>
              <a:rPr lang="da-DK" dirty="0" smtClean="0"/>
              <a:t>Potentiale (fx for vækst)</a:t>
            </a:r>
          </a:p>
          <a:p>
            <a:endParaRPr lang="da-DK" b="1" dirty="0" smtClean="0"/>
          </a:p>
          <a:p>
            <a:r>
              <a:rPr lang="da-DK" dirty="0" smtClean="0"/>
              <a:t>Fire angrebspunkter:</a:t>
            </a:r>
            <a:endParaRPr lang="da-DK" dirty="0"/>
          </a:p>
          <a:p>
            <a:endParaRPr lang="da-DK" b="1" dirty="0" smtClean="0"/>
          </a:p>
          <a:p>
            <a:r>
              <a:rPr lang="da-DK" dirty="0"/>
              <a:t>1.	</a:t>
            </a:r>
            <a:r>
              <a:rPr lang="da-DK" dirty="0" err="1"/>
              <a:t>Forskningsregistering</a:t>
            </a:r>
            <a:r>
              <a:rPr lang="da-DK" dirty="0"/>
              <a:t> af artikler fra Open Access-tidsskrifter</a:t>
            </a:r>
          </a:p>
          <a:p>
            <a:r>
              <a:rPr lang="da-DK" dirty="0"/>
              <a:t>2.	Tidsskrifter i </a:t>
            </a:r>
            <a:r>
              <a:rPr lang="da-DK" dirty="0" smtClean="0"/>
              <a:t>pakker (kendte pakker)</a:t>
            </a:r>
            <a:endParaRPr lang="da-DK" dirty="0"/>
          </a:p>
          <a:p>
            <a:r>
              <a:rPr lang="da-DK" dirty="0"/>
              <a:t>3.	Gylden Open Access i hybride </a:t>
            </a:r>
            <a:r>
              <a:rPr lang="da-DK" dirty="0" smtClean="0"/>
              <a:t>tidsskrifter (indikator af potentiale)</a:t>
            </a:r>
            <a:endParaRPr lang="da-DK" dirty="0"/>
          </a:p>
          <a:p>
            <a:r>
              <a:rPr lang="da-DK" dirty="0"/>
              <a:t>4.	</a:t>
            </a:r>
            <a:r>
              <a:rPr lang="da-DK" dirty="0" err="1" smtClean="0"/>
              <a:t>Bibliometri</a:t>
            </a:r>
            <a:r>
              <a:rPr lang="da-DK" dirty="0" smtClean="0"/>
              <a:t> (indikator af relevans, eller ”</a:t>
            </a:r>
            <a:r>
              <a:rPr lang="da-DK" dirty="0" err="1" smtClean="0"/>
              <a:t>perceived</a:t>
            </a:r>
            <a:r>
              <a:rPr lang="da-DK" dirty="0" smtClean="0"/>
              <a:t> </a:t>
            </a:r>
            <a:r>
              <a:rPr lang="da-DK" dirty="0" err="1" smtClean="0"/>
              <a:t>quality</a:t>
            </a:r>
            <a:r>
              <a:rPr lang="da-DK" dirty="0" smtClean="0"/>
              <a:t>”)</a:t>
            </a:r>
            <a:endParaRPr lang="da-DK" dirty="0"/>
          </a:p>
          <a:p>
            <a:endParaRPr lang="da-DK" b="1" dirty="0" smtClean="0"/>
          </a:p>
          <a:p>
            <a:r>
              <a:rPr lang="da-DK" dirty="0" smtClean="0"/>
              <a:t>Vi =</a:t>
            </a:r>
            <a:r>
              <a:rPr lang="da-DK" b="1" dirty="0" smtClean="0"/>
              <a:t>Lisbeth </a:t>
            </a:r>
            <a:r>
              <a:rPr lang="da-DK" b="1" dirty="0"/>
              <a:t>W. </a:t>
            </a:r>
            <a:r>
              <a:rPr lang="da-DK" b="1" dirty="0" smtClean="0"/>
              <a:t>Børgesen, </a:t>
            </a:r>
            <a:r>
              <a:rPr lang="da-DK" b="1" dirty="0"/>
              <a:t>Christian B. </a:t>
            </a:r>
            <a:r>
              <a:rPr lang="da-DK" b="1" dirty="0" smtClean="0"/>
              <a:t>Knudsen, </a:t>
            </a:r>
            <a:r>
              <a:rPr lang="da-DK" b="1" dirty="0"/>
              <a:t>Adrian </a:t>
            </a:r>
            <a:r>
              <a:rPr lang="da-DK" b="1" dirty="0" smtClean="0"/>
              <a:t>Price og </a:t>
            </a:r>
            <a:r>
              <a:rPr lang="da-DK" b="1" dirty="0"/>
              <a:t>Bertil F. Dorch</a:t>
            </a:r>
            <a:r>
              <a:rPr lang="da-DK" b="1" dirty="0" smtClean="0"/>
              <a:t> </a:t>
            </a:r>
            <a:r>
              <a:rPr lang="da-DK" dirty="0" smtClean="0"/>
              <a:t>(KUBIS)</a:t>
            </a:r>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876737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16</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1</a:t>
            </a:r>
            <a:r>
              <a:rPr lang="da-DK" b="1" dirty="0"/>
              <a:t>.	</a:t>
            </a:r>
            <a:r>
              <a:rPr lang="da-DK" b="1" dirty="0" err="1"/>
              <a:t>Forskningsregistering</a:t>
            </a:r>
            <a:r>
              <a:rPr lang="da-DK" b="1" dirty="0"/>
              <a:t> af artikler fra Open Access-tidsskrifter</a:t>
            </a:r>
          </a:p>
          <a:p>
            <a:endParaRPr lang="da-DK" b="1" dirty="0" smtClean="0"/>
          </a:p>
          <a:p>
            <a:r>
              <a:rPr lang="da-DK" i="1" dirty="0" err="1" smtClean="0"/>
              <a:t>Thanks</a:t>
            </a:r>
            <a:r>
              <a:rPr lang="da-DK" i="1" dirty="0" smtClean="0"/>
              <a:t> to Adrian Price (KUBIS).</a:t>
            </a:r>
          </a:p>
          <a:p>
            <a:endParaRPr lang="da-DK" dirty="0"/>
          </a:p>
          <a:p>
            <a:r>
              <a:rPr lang="da-DK" dirty="0" smtClean="0"/>
              <a:t>Sammenligning af registreringer i CURIS</a:t>
            </a:r>
            <a:r>
              <a:rPr lang="da-DK" dirty="0"/>
              <a:t>, med tidsskriftsinformationer i </a:t>
            </a:r>
            <a:r>
              <a:rPr lang="da-DK" dirty="0" smtClean="0"/>
              <a:t>DOAJ for </a:t>
            </a:r>
            <a:r>
              <a:rPr lang="da-DK" dirty="0"/>
              <a:t>perioden 2008 – 2012. </a:t>
            </a:r>
          </a:p>
          <a:p>
            <a:r>
              <a:rPr lang="da-DK" dirty="0"/>
              <a:t> </a:t>
            </a:r>
          </a:p>
          <a:p>
            <a:r>
              <a:rPr lang="da-DK" dirty="0" smtClean="0"/>
              <a:t>Parring af </a:t>
            </a:r>
            <a:r>
              <a:rPr lang="da-DK" dirty="0"/>
              <a:t>CURIS-artikeldata </a:t>
            </a:r>
            <a:r>
              <a:rPr lang="da-DK" dirty="0" smtClean="0"/>
              <a:t>med </a:t>
            </a:r>
            <a:r>
              <a:rPr lang="da-DK" dirty="0"/>
              <a:t>DOAJ-tidsskriftsdata via tidsskrifternes ISSN-numre. </a:t>
            </a:r>
            <a:r>
              <a:rPr lang="da-DK" dirty="0" smtClean="0"/>
              <a:t>Hvis </a:t>
            </a:r>
            <a:r>
              <a:rPr lang="da-DK" dirty="0"/>
              <a:t>match, noteres </a:t>
            </a:r>
            <a:r>
              <a:rPr lang="da-DK" dirty="0" err="1"/>
              <a:t>DOAJ’s</a:t>
            </a:r>
            <a:r>
              <a:rPr lang="da-DK" dirty="0"/>
              <a:t> </a:t>
            </a:r>
            <a:r>
              <a:rPr lang="da-DK" dirty="0" smtClean="0"/>
              <a:t>OA-informationsnote m.m. </a:t>
            </a:r>
            <a:endParaRPr lang="da-DK" dirty="0"/>
          </a:p>
          <a:p>
            <a:r>
              <a:rPr lang="da-DK" dirty="0"/>
              <a:t> </a:t>
            </a:r>
          </a:p>
          <a:p>
            <a:r>
              <a:rPr lang="da-DK" dirty="0" err="1"/>
              <a:t>DOAJ’s</a:t>
            </a:r>
            <a:r>
              <a:rPr lang="da-DK" dirty="0"/>
              <a:t> OA-informationsnoter indeholder essentielt flg. information: </a:t>
            </a:r>
          </a:p>
          <a:p>
            <a:pPr lvl="0"/>
            <a:endParaRPr lang="da-DK" dirty="0" smtClean="0"/>
          </a:p>
          <a:p>
            <a:pPr lvl="0">
              <a:buFont typeface="Arial" pitchFamily="34" charset="0"/>
              <a:buChar char="•"/>
            </a:pPr>
            <a:r>
              <a:rPr lang="da-DK" dirty="0" smtClean="0"/>
              <a:t>Yes</a:t>
            </a:r>
            <a:r>
              <a:rPr lang="da-DK" dirty="0"/>
              <a:t>: Der er mulighed for Gylden OA (</a:t>
            </a:r>
            <a:r>
              <a:rPr lang="da-DK" dirty="0" err="1"/>
              <a:t>Paid</a:t>
            </a:r>
            <a:r>
              <a:rPr lang="da-DK" dirty="0"/>
              <a:t> </a:t>
            </a:r>
            <a:r>
              <a:rPr lang="da-DK" dirty="0" smtClean="0"/>
              <a:t>Option = PO)</a:t>
            </a:r>
            <a:endParaRPr lang="da-DK" dirty="0"/>
          </a:p>
          <a:p>
            <a:pPr lvl="0">
              <a:buFont typeface="Arial" pitchFamily="34" charset="0"/>
              <a:buChar char="•"/>
            </a:pPr>
            <a:r>
              <a:rPr lang="da-DK" dirty="0"/>
              <a:t>No: Der ikke mulighed for Gylden OA  </a:t>
            </a:r>
            <a:endParaRPr lang="da-DK" dirty="0" smtClean="0"/>
          </a:p>
          <a:p>
            <a:pPr lvl="0">
              <a:buFont typeface="Arial" pitchFamily="34" charset="0"/>
              <a:buChar char="•"/>
            </a:pPr>
            <a:r>
              <a:rPr lang="da-DK" dirty="0" err="1" smtClean="0"/>
              <a:t>Conditional</a:t>
            </a:r>
            <a:r>
              <a:rPr lang="da-DK" dirty="0"/>
              <a:t>: Der kan være mulighed for Gylden </a:t>
            </a:r>
            <a:r>
              <a:rPr lang="da-DK" dirty="0" smtClean="0"/>
              <a:t>OA.</a:t>
            </a:r>
            <a:endParaRPr lang="da-DK" dirty="0"/>
          </a:p>
          <a:p>
            <a:r>
              <a:rPr lang="da-DK" dirty="0"/>
              <a:t> </a:t>
            </a:r>
          </a:p>
          <a:p>
            <a:r>
              <a:rPr lang="da-DK" dirty="0"/>
              <a:t> </a:t>
            </a:r>
          </a:p>
          <a:p>
            <a:endParaRPr lang="da-DK" dirty="0" smtClean="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360675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17</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1</a:t>
            </a:r>
            <a:r>
              <a:rPr lang="da-DK" b="1" dirty="0"/>
              <a:t>.	</a:t>
            </a:r>
            <a:r>
              <a:rPr lang="da-DK" b="1" dirty="0" err="1"/>
              <a:t>Forskningsregistering</a:t>
            </a:r>
            <a:r>
              <a:rPr lang="da-DK" b="1" dirty="0"/>
              <a:t> af artikler fra Open Access-tidsskrifter</a:t>
            </a:r>
          </a:p>
          <a:p>
            <a:endParaRPr lang="da-DK" b="1" dirty="0" smtClean="0"/>
          </a:p>
          <a:p>
            <a:r>
              <a:rPr lang="da-DK" dirty="0" err="1" smtClean="0"/>
              <a:t>Cont’d</a:t>
            </a:r>
            <a:r>
              <a:rPr lang="da-DK" dirty="0"/>
              <a:t> </a:t>
            </a:r>
            <a:r>
              <a:rPr lang="da-DK" dirty="0" smtClean="0"/>
              <a:t>…</a:t>
            </a:r>
          </a:p>
          <a:p>
            <a:r>
              <a:rPr lang="da-DK" dirty="0"/>
              <a:t> </a:t>
            </a:r>
          </a:p>
          <a:p>
            <a:r>
              <a:rPr lang="da-DK" dirty="0" smtClean="0"/>
              <a:t>Resultat er summen </a:t>
            </a:r>
            <a:r>
              <a:rPr lang="da-DK" dirty="0"/>
              <a:t>pr. fakultet pr. år </a:t>
            </a:r>
            <a:r>
              <a:rPr lang="da-DK" dirty="0" smtClean="0"/>
              <a:t>af:</a:t>
            </a:r>
            <a:endParaRPr lang="da-DK" dirty="0"/>
          </a:p>
          <a:p>
            <a:pPr lvl="0">
              <a:buFont typeface="Arial" pitchFamily="34" charset="0"/>
              <a:buChar char="•"/>
            </a:pPr>
            <a:r>
              <a:rPr lang="da-DK" dirty="0"/>
              <a:t>Antal artikler i alt i hvert år</a:t>
            </a:r>
          </a:p>
          <a:p>
            <a:pPr lvl="0">
              <a:buFont typeface="Arial" pitchFamily="34" charset="0"/>
              <a:buChar char="•"/>
            </a:pPr>
            <a:r>
              <a:rPr lang="da-DK" dirty="0"/>
              <a:t>Antal OA-artikler: </a:t>
            </a:r>
            <a:r>
              <a:rPr lang="da-DK" dirty="0" smtClean="0"/>
              <a:t>= </a:t>
            </a:r>
            <a:r>
              <a:rPr lang="da-DK" dirty="0"/>
              <a:t>Antal match med </a:t>
            </a:r>
            <a:r>
              <a:rPr lang="da-DK" dirty="0" smtClean="0"/>
              <a:t>Yes </a:t>
            </a:r>
            <a:r>
              <a:rPr lang="da-DK" dirty="0"/>
              <a:t>+ No</a:t>
            </a:r>
          </a:p>
          <a:p>
            <a:pPr lvl="0">
              <a:buFont typeface="Arial" pitchFamily="34" charset="0"/>
              <a:buChar char="•"/>
            </a:pPr>
            <a:r>
              <a:rPr lang="da-DK" dirty="0"/>
              <a:t>Antal PO-artikler: </a:t>
            </a:r>
            <a:r>
              <a:rPr lang="da-DK" dirty="0" smtClean="0"/>
              <a:t>= </a:t>
            </a:r>
            <a:r>
              <a:rPr lang="da-DK" dirty="0"/>
              <a:t>Antal OA-artikler - Note No</a:t>
            </a:r>
          </a:p>
          <a:p>
            <a:r>
              <a:rPr lang="da-DK" dirty="0"/>
              <a:t> </a:t>
            </a:r>
          </a:p>
          <a:p>
            <a:pPr>
              <a:buFont typeface="Symbol" pitchFamily="18" charset="2"/>
              <a:buChar char="Þ"/>
            </a:pPr>
            <a:r>
              <a:rPr lang="da-DK" dirty="0" smtClean="0"/>
              <a:t>indikation af (nedre grænse) for OA-publiceringen</a:t>
            </a:r>
          </a:p>
          <a:p>
            <a:pPr>
              <a:buFont typeface="Symbol" pitchFamily="18" charset="2"/>
              <a:buChar char="Þ"/>
            </a:pPr>
            <a:endParaRPr lang="da-DK" dirty="0"/>
          </a:p>
          <a:p>
            <a:pPr marL="0" indent="0"/>
            <a:r>
              <a:rPr lang="da-DK" dirty="0" smtClean="0"/>
              <a:t>Potentielle </a:t>
            </a:r>
            <a:r>
              <a:rPr lang="da-DK" dirty="0"/>
              <a:t>usikkerheder ift. den anvendte metode er: </a:t>
            </a:r>
            <a:endParaRPr lang="da-DK" dirty="0" smtClean="0"/>
          </a:p>
          <a:p>
            <a:pPr marL="0" indent="0"/>
            <a:endParaRPr lang="da-DK" dirty="0"/>
          </a:p>
          <a:p>
            <a:pPr lvl="0">
              <a:buFont typeface="Arial" pitchFamily="34" charset="0"/>
              <a:buChar char="•"/>
            </a:pPr>
            <a:r>
              <a:rPr lang="da-DK" dirty="0"/>
              <a:t>registreringen i CURIS vides ikke at være komplet</a:t>
            </a:r>
          </a:p>
          <a:p>
            <a:pPr lvl="0">
              <a:buFont typeface="Arial" pitchFamily="34" charset="0"/>
              <a:buChar char="•"/>
            </a:pPr>
            <a:r>
              <a:rPr lang="da-DK" dirty="0" err="1"/>
              <a:t>DOAJ’s</a:t>
            </a:r>
            <a:r>
              <a:rPr lang="da-DK" dirty="0"/>
              <a:t> komplethed kendes ikke </a:t>
            </a:r>
          </a:p>
          <a:p>
            <a:pPr lvl="0">
              <a:buFont typeface="Arial" pitchFamily="34" charset="0"/>
              <a:buChar char="•"/>
            </a:pPr>
            <a:r>
              <a:rPr lang="da-DK" dirty="0"/>
              <a:t>DOAJ-tidsskriftsdata er fra 2013, hvor i mod CURIS-artikeldata er fra 2008-2012.</a:t>
            </a:r>
          </a:p>
          <a:p>
            <a:r>
              <a:rPr lang="da-DK" dirty="0"/>
              <a:t> </a:t>
            </a:r>
            <a:endParaRPr lang="da-DK" dirty="0" smtClean="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2005677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18</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lvl="0">
              <a:buAutoNum type="arabicPeriod"/>
            </a:pPr>
            <a:r>
              <a:rPr lang="da-DK" b="1" dirty="0" smtClean="0"/>
              <a:t>Resultater fra Forskningsregistrering</a:t>
            </a:r>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marL="0" indent="0"/>
            <a:r>
              <a:rPr lang="da-DK" dirty="0" smtClean="0"/>
              <a:t>Tabellen angiver </a:t>
            </a:r>
            <a:r>
              <a:rPr lang="da-DK" dirty="0"/>
              <a:t>de artikler, der er forskningsregistreret i CURIS, og hvor information fra DOAJ indikeret, at der er tale om OA-tidsskrifter (OA), herunder Gylden OA (dvs. i et tidsskrift med </a:t>
            </a:r>
            <a:r>
              <a:rPr lang="da-DK" dirty="0" err="1"/>
              <a:t>Paid</a:t>
            </a:r>
            <a:r>
              <a:rPr lang="da-DK" dirty="0"/>
              <a:t> Option, PO).</a:t>
            </a:r>
          </a:p>
          <a:p>
            <a:pPr marL="0" lvl="0" indent="0"/>
            <a:endParaRPr lang="da-DK" b="1" dirty="0"/>
          </a:p>
          <a:p>
            <a:pPr marL="0" indent="0"/>
            <a:endParaRPr lang="da-DK" b="1" dirty="0" smtClean="0"/>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2" name="Tabel 1"/>
          <p:cNvGraphicFramePr>
            <a:graphicFrameLocks noGrp="1"/>
          </p:cNvGraphicFramePr>
          <p:nvPr>
            <p:extLst>
              <p:ext uri="{D42A27DB-BD31-4B8C-83A1-F6EECF244321}">
                <p14:modId xmlns="" xmlns:p14="http://schemas.microsoft.com/office/powerpoint/2010/main" val="3647528252"/>
              </p:ext>
            </p:extLst>
          </p:nvPr>
        </p:nvGraphicFramePr>
        <p:xfrm>
          <a:off x="539552" y="1412776"/>
          <a:ext cx="7920881" cy="3124326"/>
        </p:xfrm>
        <a:graphic>
          <a:graphicData uri="http://schemas.openxmlformats.org/drawingml/2006/table">
            <a:tbl>
              <a:tblPr firstRow="1" firstCol="1" bandRow="1">
                <a:tableStyleId>{5C22544A-7EE6-4342-B048-85BDC9FD1C3A}</a:tableStyleId>
              </a:tblPr>
              <a:tblGrid>
                <a:gridCol w="1036542"/>
                <a:gridCol w="1162867"/>
                <a:gridCol w="1162867"/>
                <a:gridCol w="1162867"/>
                <a:gridCol w="1163703"/>
                <a:gridCol w="1182108"/>
                <a:gridCol w="1049927"/>
              </a:tblGrid>
              <a:tr h="446333">
                <a:tc gridSpan="6">
                  <a:txBody>
                    <a:bodyPr/>
                    <a:lstStyle/>
                    <a:p>
                      <a:pPr>
                        <a:spcAft>
                          <a:spcPts val="595"/>
                        </a:spcAft>
                      </a:pPr>
                      <a:r>
                        <a:rPr lang="da-DK" sz="1300" dirty="0">
                          <a:effectLst/>
                        </a:rPr>
                        <a:t>Forskningsregistrerede OA-artikler: Fra CURIS og </a:t>
                      </a:r>
                      <a:r>
                        <a:rPr lang="da-DK" sz="1300" dirty="0" smtClean="0">
                          <a:effectLst/>
                        </a:rPr>
                        <a:t>DOAJ</a:t>
                      </a:r>
                      <a:endParaRPr lang="da-DK" sz="1000" dirty="0">
                        <a:solidFill>
                          <a:srgbClr val="000000"/>
                        </a:solidFill>
                        <a:effectLst/>
                        <a:latin typeface="Calibri"/>
                        <a:ea typeface="Calibri"/>
                        <a:cs typeface="Calibri"/>
                      </a:endParaRPr>
                    </a:p>
                  </a:txBody>
                  <a:tcPr marL="62860" marR="62860"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spcAft>
                          <a:spcPts val="595"/>
                        </a:spcAft>
                      </a:pPr>
                      <a:r>
                        <a:rPr lang="da-DK" sz="1300">
                          <a:effectLst/>
                        </a:rPr>
                        <a:t> </a:t>
                      </a:r>
                      <a:endParaRPr lang="da-DK" sz="1000">
                        <a:solidFill>
                          <a:srgbClr val="000000"/>
                        </a:solidFill>
                        <a:effectLst/>
                        <a:latin typeface="Calibri"/>
                        <a:ea typeface="Calibri"/>
                        <a:cs typeface="Calibri"/>
                      </a:endParaRPr>
                    </a:p>
                  </a:txBody>
                  <a:tcPr marL="62860" marR="62860" marT="0" marB="0"/>
                </a:tc>
              </a:tr>
              <a:tr h="223166">
                <a:tc>
                  <a:txBody>
                    <a:bodyPr/>
                    <a:lstStyle/>
                    <a:p>
                      <a:pPr algn="just">
                        <a:spcAft>
                          <a:spcPts val="595"/>
                        </a:spcAft>
                      </a:pPr>
                      <a:r>
                        <a:rPr lang="da-DK" sz="1300" dirty="0">
                          <a:effectLst/>
                        </a:rPr>
                        <a:t> </a:t>
                      </a:r>
                      <a:endParaRPr lang="da-DK" sz="1000" dirty="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2008</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2009</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2010</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2011</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2012</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Sum</a:t>
                      </a:r>
                      <a:endParaRPr lang="da-DK" sz="1000">
                        <a:solidFill>
                          <a:srgbClr val="212121"/>
                        </a:solidFill>
                        <a:effectLst/>
                        <a:latin typeface="Calibri"/>
                        <a:ea typeface="Calibri"/>
                        <a:cs typeface="Calibri"/>
                      </a:endParaRPr>
                    </a:p>
                  </a:txBody>
                  <a:tcPr marL="62860" marR="62860" marT="0" marB="0"/>
                </a:tc>
              </a:tr>
              <a:tr h="446333">
                <a:tc>
                  <a:txBody>
                    <a:bodyPr/>
                    <a:lstStyle/>
                    <a:p>
                      <a:pPr algn="just">
                        <a:spcAft>
                          <a:spcPts val="595"/>
                        </a:spcAft>
                      </a:pPr>
                      <a:r>
                        <a:rPr lang="en-US" sz="1300" dirty="0">
                          <a:effectLst/>
                        </a:rPr>
                        <a:t>SCIENCE</a:t>
                      </a:r>
                      <a:endParaRPr lang="da-DK" sz="1000" dirty="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 </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 </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r>
              <a:tr h="223166">
                <a:tc>
                  <a:txBody>
                    <a:bodyPr/>
                    <a:lstStyle/>
                    <a:p>
                      <a:pPr algn="r">
                        <a:spcAft>
                          <a:spcPts val="595"/>
                        </a:spcAft>
                      </a:pPr>
                      <a:r>
                        <a:rPr lang="en-US" sz="1300">
                          <a:effectLst/>
                        </a:rPr>
                        <a:t>PO</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103</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111</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137</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219</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173</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743</a:t>
                      </a:r>
                      <a:endParaRPr lang="da-DK" sz="1000">
                        <a:solidFill>
                          <a:srgbClr val="212121"/>
                        </a:solidFill>
                        <a:effectLst/>
                        <a:latin typeface="Calibri"/>
                        <a:ea typeface="Calibri"/>
                        <a:cs typeface="Calibri"/>
                      </a:endParaRPr>
                    </a:p>
                  </a:txBody>
                  <a:tcPr marL="62860" marR="62860" marT="0" marB="0"/>
                </a:tc>
              </a:tr>
              <a:tr h="223166">
                <a:tc>
                  <a:txBody>
                    <a:bodyPr/>
                    <a:lstStyle/>
                    <a:p>
                      <a:pPr algn="r">
                        <a:spcAft>
                          <a:spcPts val="595"/>
                        </a:spcAft>
                      </a:pPr>
                      <a:r>
                        <a:rPr lang="en-US" sz="1300">
                          <a:effectLst/>
                        </a:rPr>
                        <a:t>OA</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152</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170</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184</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245</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210</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961</a:t>
                      </a:r>
                      <a:endParaRPr lang="da-DK" sz="1000">
                        <a:solidFill>
                          <a:srgbClr val="212121"/>
                        </a:solidFill>
                        <a:effectLst/>
                        <a:latin typeface="Calibri"/>
                        <a:ea typeface="Calibri"/>
                        <a:cs typeface="Calibri"/>
                      </a:endParaRPr>
                    </a:p>
                  </a:txBody>
                  <a:tcPr marL="62860" marR="62860" marT="0" marB="0"/>
                </a:tc>
              </a:tr>
              <a:tr h="223166">
                <a:tc>
                  <a:txBody>
                    <a:bodyPr/>
                    <a:lstStyle/>
                    <a:p>
                      <a:pPr algn="r">
                        <a:spcAft>
                          <a:spcPts val="595"/>
                        </a:spcAft>
                      </a:pPr>
                      <a:r>
                        <a:rPr lang="en-US" sz="1300">
                          <a:effectLst/>
                        </a:rPr>
                        <a:t>I alt</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2867</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2903</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2851</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2861</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2305</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13787</a:t>
                      </a:r>
                      <a:endParaRPr lang="da-DK" sz="1000">
                        <a:solidFill>
                          <a:srgbClr val="212121"/>
                        </a:solidFill>
                        <a:effectLst/>
                        <a:latin typeface="Calibri"/>
                        <a:ea typeface="Calibri"/>
                        <a:cs typeface="Calibri"/>
                      </a:endParaRPr>
                    </a:p>
                  </a:txBody>
                  <a:tcPr marL="62860" marR="62860" marT="0" marB="0"/>
                </a:tc>
              </a:tr>
              <a:tr h="223166">
                <a:tc>
                  <a:txBody>
                    <a:bodyPr/>
                    <a:lstStyle/>
                    <a:p>
                      <a:pPr algn="just">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 </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r>
              <a:tr h="223166">
                <a:tc>
                  <a:txBody>
                    <a:bodyPr/>
                    <a:lstStyle/>
                    <a:p>
                      <a:pPr algn="just">
                        <a:spcAft>
                          <a:spcPts val="595"/>
                        </a:spcAft>
                      </a:pPr>
                      <a:r>
                        <a:rPr lang="en-US" sz="1300">
                          <a:effectLst/>
                        </a:rPr>
                        <a:t>SUND</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 </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 </a:t>
                      </a:r>
                      <a:endParaRPr lang="da-DK" sz="1000">
                        <a:solidFill>
                          <a:srgbClr val="212121"/>
                        </a:solidFill>
                        <a:effectLst/>
                        <a:latin typeface="Calibri"/>
                        <a:ea typeface="Calibri"/>
                        <a:cs typeface="Calibri"/>
                      </a:endParaRPr>
                    </a:p>
                  </a:txBody>
                  <a:tcPr marL="62860" marR="62860" marT="0" marB="0"/>
                </a:tc>
              </a:tr>
              <a:tr h="223166">
                <a:tc>
                  <a:txBody>
                    <a:bodyPr/>
                    <a:lstStyle/>
                    <a:p>
                      <a:pPr algn="r">
                        <a:spcAft>
                          <a:spcPts val="595"/>
                        </a:spcAft>
                      </a:pPr>
                      <a:r>
                        <a:rPr lang="en-US" sz="1300">
                          <a:effectLst/>
                        </a:rPr>
                        <a:t>PO</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141</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176</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209</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257</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172</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955</a:t>
                      </a:r>
                      <a:endParaRPr lang="da-DK" sz="1000">
                        <a:solidFill>
                          <a:srgbClr val="212121"/>
                        </a:solidFill>
                        <a:effectLst/>
                        <a:latin typeface="Calibri"/>
                        <a:ea typeface="Calibri"/>
                        <a:cs typeface="Calibri"/>
                      </a:endParaRPr>
                    </a:p>
                  </a:txBody>
                  <a:tcPr marL="62860" marR="62860" marT="0" marB="0"/>
                </a:tc>
              </a:tr>
              <a:tr h="223166">
                <a:tc>
                  <a:txBody>
                    <a:bodyPr/>
                    <a:lstStyle/>
                    <a:p>
                      <a:pPr algn="r">
                        <a:spcAft>
                          <a:spcPts val="595"/>
                        </a:spcAft>
                      </a:pPr>
                      <a:r>
                        <a:rPr lang="en-US" sz="1300">
                          <a:effectLst/>
                        </a:rPr>
                        <a:t>OA</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196</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218</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280</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348</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206</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1248</a:t>
                      </a:r>
                      <a:endParaRPr lang="da-DK" sz="1000">
                        <a:solidFill>
                          <a:srgbClr val="212121"/>
                        </a:solidFill>
                        <a:effectLst/>
                        <a:latin typeface="Calibri"/>
                        <a:ea typeface="Calibri"/>
                        <a:cs typeface="Calibri"/>
                      </a:endParaRPr>
                    </a:p>
                  </a:txBody>
                  <a:tcPr marL="62860" marR="62860" marT="0" marB="0"/>
                </a:tc>
              </a:tr>
              <a:tr h="223166">
                <a:tc>
                  <a:txBody>
                    <a:bodyPr/>
                    <a:lstStyle/>
                    <a:p>
                      <a:pPr algn="r">
                        <a:spcAft>
                          <a:spcPts val="595"/>
                        </a:spcAft>
                      </a:pPr>
                      <a:r>
                        <a:rPr lang="en-US" sz="1300">
                          <a:effectLst/>
                        </a:rPr>
                        <a:t>I alt</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4014</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3368</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3307</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a:solidFill>
                            <a:srgbClr val="212121"/>
                          </a:solidFill>
                          <a:effectLst/>
                        </a:rPr>
                        <a:t>3018</a:t>
                      </a:r>
                      <a:endParaRPr lang="da-DK" sz="100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1525</a:t>
                      </a:r>
                      <a:endParaRPr lang="da-DK" sz="1000" dirty="0">
                        <a:solidFill>
                          <a:srgbClr val="212121"/>
                        </a:solidFill>
                        <a:effectLst/>
                        <a:latin typeface="Calibri"/>
                        <a:ea typeface="Calibri"/>
                        <a:cs typeface="Calibri"/>
                      </a:endParaRPr>
                    </a:p>
                  </a:txBody>
                  <a:tcPr marL="62860" marR="62860" marT="0" marB="0"/>
                </a:tc>
                <a:tc>
                  <a:txBody>
                    <a:bodyPr/>
                    <a:lstStyle/>
                    <a:p>
                      <a:pPr algn="r">
                        <a:spcAft>
                          <a:spcPts val="595"/>
                        </a:spcAft>
                      </a:pPr>
                      <a:r>
                        <a:rPr lang="en-US" sz="1300" dirty="0">
                          <a:solidFill>
                            <a:srgbClr val="212121"/>
                          </a:solidFill>
                          <a:effectLst/>
                        </a:rPr>
                        <a:t>15232</a:t>
                      </a:r>
                      <a:endParaRPr lang="da-DK" sz="1000" dirty="0">
                        <a:solidFill>
                          <a:srgbClr val="212121"/>
                        </a:solidFill>
                        <a:effectLst/>
                        <a:latin typeface="Calibri"/>
                        <a:ea typeface="Calibri"/>
                        <a:cs typeface="Calibri"/>
                      </a:endParaRPr>
                    </a:p>
                  </a:txBody>
                  <a:tcPr marL="62860" marR="62860" marT="0" marB="0"/>
                </a:tc>
              </a:tr>
              <a:tr h="223166">
                <a:tc>
                  <a:txBody>
                    <a:bodyPr/>
                    <a:lstStyle/>
                    <a:p>
                      <a:pPr algn="just">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a:effectLst/>
                        </a:rPr>
                        <a:t> </a:t>
                      </a:r>
                      <a:endParaRPr lang="da-DK" sz="1000">
                        <a:solidFill>
                          <a:srgbClr val="000000"/>
                        </a:solidFill>
                        <a:effectLst/>
                        <a:latin typeface="Calibri"/>
                        <a:ea typeface="Calibri"/>
                        <a:cs typeface="Calibri"/>
                      </a:endParaRPr>
                    </a:p>
                  </a:txBody>
                  <a:tcPr marL="62860" marR="62860" marT="0" marB="0"/>
                </a:tc>
                <a:tc>
                  <a:txBody>
                    <a:bodyPr/>
                    <a:lstStyle/>
                    <a:p>
                      <a:pPr algn="r">
                        <a:spcAft>
                          <a:spcPts val="595"/>
                        </a:spcAft>
                      </a:pPr>
                      <a:r>
                        <a:rPr lang="en-US" sz="1300" dirty="0">
                          <a:effectLst/>
                        </a:rPr>
                        <a:t> </a:t>
                      </a:r>
                      <a:endParaRPr lang="da-DK" sz="1000" dirty="0">
                        <a:solidFill>
                          <a:srgbClr val="000000"/>
                        </a:solidFill>
                        <a:effectLst/>
                        <a:latin typeface="Calibri"/>
                        <a:ea typeface="Calibri"/>
                        <a:cs typeface="Calibri"/>
                      </a:endParaRPr>
                    </a:p>
                  </a:txBody>
                  <a:tcPr marL="62860" marR="62860" marT="0" marB="0"/>
                </a:tc>
              </a:tr>
            </a:tbl>
          </a:graphicData>
        </a:graphic>
      </p:graphicFrame>
      <p:sp>
        <p:nvSpPr>
          <p:cNvPr id="3" name="Rectangle 1"/>
          <p:cNvSpPr>
            <a:spLocks noChangeArrowheads="1"/>
          </p:cNvSpPr>
          <p:nvPr/>
        </p:nvSpPr>
        <p:spPr bwMode="auto">
          <a:xfrm>
            <a:off x="1576388" y="13477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chemeClr val="tx1"/>
                </a:solidFill>
                <a:effectLst/>
                <a:latin typeface="Arial" pitchFamily="34" charset="0"/>
                <a:cs typeface="Arial" pitchFamily="34" charset="0"/>
              </a:rPr>
              <a:t/>
            </a:r>
            <a:br>
              <a:rPr kumimoji="0" lang="da-DK" sz="1800" b="0" i="0" u="none" strike="noStrike" cap="none" normalizeH="0" baseline="0" smtClean="0">
                <a:ln>
                  <a:noFill/>
                </a:ln>
                <a:solidFill>
                  <a:schemeClr val="tx1"/>
                </a:solidFill>
                <a:effectLst/>
                <a:latin typeface="Arial" pitchFamily="34" charset="0"/>
                <a:cs typeface="Arial" pitchFamily="34" charset="0"/>
              </a:rPr>
            </a:b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kstboks 6"/>
          <p:cNvSpPr txBox="1"/>
          <p:nvPr/>
        </p:nvSpPr>
        <p:spPr>
          <a:xfrm>
            <a:off x="3059832" y="5895875"/>
            <a:ext cx="1016625" cy="461665"/>
          </a:xfrm>
          <a:prstGeom prst="rect">
            <a:avLst/>
          </a:prstGeom>
          <a:noFill/>
        </p:spPr>
        <p:txBody>
          <a:bodyPr wrap="none" rtlCol="0">
            <a:spAutoFit/>
          </a:bodyPr>
          <a:lstStyle/>
          <a:p>
            <a:r>
              <a:rPr lang="da-DK" dirty="0" smtClean="0"/>
              <a:t>11 %</a:t>
            </a:r>
            <a:endParaRPr lang="da-DK" dirty="0"/>
          </a:p>
        </p:txBody>
      </p:sp>
      <p:cxnSp>
        <p:nvCxnSpPr>
          <p:cNvPr id="9" name="Lige pilforbindelse 8"/>
          <p:cNvCxnSpPr/>
          <p:nvPr/>
        </p:nvCxnSpPr>
        <p:spPr>
          <a:xfrm flipV="1">
            <a:off x="3923928" y="2852936"/>
            <a:ext cx="1800200" cy="3042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flipV="1">
            <a:off x="3923928" y="3933056"/>
            <a:ext cx="1800200" cy="1962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kstboks 15"/>
          <p:cNvSpPr txBox="1"/>
          <p:nvPr/>
        </p:nvSpPr>
        <p:spPr>
          <a:xfrm>
            <a:off x="6948264" y="5895875"/>
            <a:ext cx="821059" cy="461665"/>
          </a:xfrm>
          <a:prstGeom prst="rect">
            <a:avLst/>
          </a:prstGeom>
          <a:noFill/>
        </p:spPr>
        <p:txBody>
          <a:bodyPr wrap="none" rtlCol="0">
            <a:spAutoFit/>
          </a:bodyPr>
          <a:lstStyle/>
          <a:p>
            <a:r>
              <a:rPr lang="da-DK" dirty="0" smtClean="0"/>
              <a:t>8 %</a:t>
            </a:r>
            <a:endParaRPr lang="da-DK" dirty="0"/>
          </a:p>
        </p:txBody>
      </p:sp>
      <p:cxnSp>
        <p:nvCxnSpPr>
          <p:cNvPr id="14" name="Lige pilforbindelse 13"/>
          <p:cNvCxnSpPr/>
          <p:nvPr/>
        </p:nvCxnSpPr>
        <p:spPr>
          <a:xfrm flipH="1" flipV="1">
            <a:off x="6148388" y="3717032"/>
            <a:ext cx="799876" cy="20162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flipH="1" flipV="1">
            <a:off x="6148388" y="2636912"/>
            <a:ext cx="799876" cy="3096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30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19</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lvl="0">
              <a:buAutoNum type="arabicPeriod"/>
            </a:pPr>
            <a:r>
              <a:rPr lang="da-DK" b="1" dirty="0" smtClean="0"/>
              <a:t>Resultater fra Forskningsregistrering</a:t>
            </a:r>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marL="0" indent="0"/>
            <a:endParaRPr lang="da-DK" b="1" dirty="0" smtClean="0"/>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
        <p:nvSpPr>
          <p:cNvPr id="3" name="Rectangle 1"/>
          <p:cNvSpPr>
            <a:spLocks noChangeArrowheads="1"/>
          </p:cNvSpPr>
          <p:nvPr/>
        </p:nvSpPr>
        <p:spPr bwMode="auto">
          <a:xfrm>
            <a:off x="1576388" y="13477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chemeClr val="tx1"/>
                </a:solidFill>
                <a:effectLst/>
                <a:latin typeface="Arial" pitchFamily="34" charset="0"/>
                <a:cs typeface="Arial" pitchFamily="34" charset="0"/>
              </a:rPr>
              <a:t/>
            </a:r>
            <a:br>
              <a:rPr kumimoji="0" lang="da-DK" sz="1800" b="0" i="0" u="none" strike="noStrike" cap="none" normalizeH="0" baseline="0" smtClean="0">
                <a:ln>
                  <a:noFill/>
                </a:ln>
                <a:solidFill>
                  <a:schemeClr val="tx1"/>
                </a:solidFill>
                <a:effectLst/>
                <a:latin typeface="Arial" pitchFamily="34" charset="0"/>
                <a:cs typeface="Arial" pitchFamily="34" charset="0"/>
              </a:rPr>
            </a:b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857224" y="1500174"/>
          <a:ext cx="6786610" cy="442915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boks 16"/>
          <p:cNvSpPr txBox="1"/>
          <p:nvPr/>
        </p:nvSpPr>
        <p:spPr>
          <a:xfrm>
            <a:off x="5643570" y="2214554"/>
            <a:ext cx="3281091" cy="338554"/>
          </a:xfrm>
          <a:prstGeom prst="rect">
            <a:avLst/>
          </a:prstGeom>
          <a:noFill/>
        </p:spPr>
        <p:txBody>
          <a:bodyPr wrap="none" rtlCol="0">
            <a:spAutoFit/>
          </a:bodyPr>
          <a:lstStyle/>
          <a:p>
            <a:r>
              <a:rPr lang="da-DK" sz="1600" dirty="0" smtClean="0">
                <a:solidFill>
                  <a:srgbClr val="000000"/>
                </a:solidFill>
              </a:rPr>
              <a:t>2012: Registrering ej komplet</a:t>
            </a:r>
            <a:endParaRPr lang="da-DK" sz="1600" dirty="0">
              <a:solidFill>
                <a:srgbClr val="000000"/>
              </a:solidFill>
            </a:endParaRPr>
          </a:p>
        </p:txBody>
      </p:sp>
    </p:spTree>
    <p:extLst>
      <p:ext uri="{BB962C8B-B14F-4D97-AF65-F5344CB8AC3E}">
        <p14:creationId xmlns="" xmlns:p14="http://schemas.microsoft.com/office/powerpoint/2010/main" val="2143053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Pladsholder til diasnummer 5"/>
          <p:cNvSpPr>
            <a:spLocks noGrp="1"/>
          </p:cNvSpPr>
          <p:nvPr>
            <p:ph type="sldNum" sz="quarter" idx="12"/>
          </p:nvPr>
        </p:nvSpPr>
        <p:spPr>
          <a:noFill/>
        </p:spPr>
        <p:txBody>
          <a:bodyPr/>
          <a:lstStyle/>
          <a:p>
            <a:fld id="{FB70F807-C8C0-4E3F-B0CF-35EC3E5D871C}" type="slidenum">
              <a:rPr lang="da-DK" smtClean="0"/>
              <a:pPr/>
              <a:t>2</a:t>
            </a:fld>
            <a:endParaRPr lang="da-DK" smtClean="0"/>
          </a:p>
        </p:txBody>
      </p:sp>
      <p:sp>
        <p:nvSpPr>
          <p:cNvPr id="29699" name="Rectangle 2"/>
          <p:cNvSpPr>
            <a:spLocks noGrp="1" noChangeArrowheads="1"/>
          </p:cNvSpPr>
          <p:nvPr>
            <p:ph type="title"/>
          </p:nvPr>
        </p:nvSpPr>
        <p:spPr>
          <a:xfrm>
            <a:off x="500063" y="548680"/>
            <a:ext cx="8176393" cy="384969"/>
          </a:xfrm>
        </p:spPr>
        <p:txBody>
          <a:bodyPr/>
          <a:lstStyle/>
          <a:p>
            <a:r>
              <a:rPr lang="en-US" sz="2400" b="0" dirty="0" err="1" smtClean="0"/>
              <a:t>Hva</a:t>
            </a:r>
            <a:r>
              <a:rPr lang="en-US" sz="2400" b="0" dirty="0" smtClean="0"/>
              <a:t>’ </a:t>
            </a:r>
            <a:r>
              <a:rPr lang="en-US" sz="2400" b="0" dirty="0" err="1" smtClean="0"/>
              <a:t>så</a:t>
            </a:r>
            <a:r>
              <a:rPr lang="en-US" sz="2400" dirty="0" smtClean="0"/>
              <a:t> – </a:t>
            </a:r>
            <a:r>
              <a:rPr lang="en-US" sz="2400" dirty="0" err="1" smtClean="0"/>
              <a:t>hvor</a:t>
            </a:r>
            <a:r>
              <a:rPr lang="en-US" sz="2400" dirty="0" smtClean="0"/>
              <a:t> </a:t>
            </a:r>
            <a:r>
              <a:rPr lang="en-US" sz="2400" dirty="0" err="1" smtClean="0"/>
              <a:t>meget</a:t>
            </a:r>
            <a:r>
              <a:rPr lang="en-US" sz="2400" dirty="0" smtClean="0"/>
              <a:t> </a:t>
            </a:r>
            <a:r>
              <a:rPr lang="en-US" sz="2400" dirty="0" err="1" smtClean="0"/>
              <a:t>bli’r</a:t>
            </a:r>
            <a:r>
              <a:rPr lang="en-US" sz="2400" dirty="0" smtClean="0"/>
              <a:t> </a:t>
            </a:r>
            <a:r>
              <a:rPr lang="en-US" sz="2400" dirty="0" err="1" smtClean="0"/>
              <a:t>det</a:t>
            </a:r>
            <a:r>
              <a:rPr lang="en-US" sz="2400" dirty="0" smtClean="0"/>
              <a:t> </a:t>
            </a:r>
            <a:r>
              <a:rPr lang="en-US" sz="2400" dirty="0" err="1" smtClean="0"/>
              <a:t>egentlig</a:t>
            </a:r>
            <a:r>
              <a:rPr lang="en-US" sz="2400" dirty="0" smtClean="0"/>
              <a:t> </a:t>
            </a:r>
            <a:r>
              <a:rPr lang="en-US" sz="2400" dirty="0" err="1" smtClean="0"/>
              <a:t>til</a:t>
            </a:r>
            <a:r>
              <a:rPr lang="en-US" sz="2400" dirty="0" smtClean="0"/>
              <a:t>?</a:t>
            </a:r>
            <a:endParaRPr lang="da-DK" sz="2400" b="0" dirty="0" smtClean="0"/>
          </a:p>
        </p:txBody>
      </p:sp>
      <p:pic>
        <p:nvPicPr>
          <p:cNvPr id="29701" name="Content Placeholder 3" descr="Gilman cropped.jpg"/>
          <p:cNvPicPr>
            <a:picLocks noGrp="1" noChangeAspect="1"/>
          </p:cNvPicPr>
          <p:nvPr>
            <p:ph idx="1"/>
          </p:nvPr>
        </p:nvPicPr>
        <p:blipFill>
          <a:blip r:embed="rId3" cstate="print"/>
          <a:srcRect l="-7263" r="-7263"/>
          <a:stretch>
            <a:fillRect/>
          </a:stretch>
        </p:blipFill>
        <p:spPr>
          <a:xfrm>
            <a:off x="-180528" y="980728"/>
            <a:ext cx="8229600" cy="4708525"/>
          </a:xfrm>
        </p:spPr>
      </p:pic>
      <p:sp>
        <p:nvSpPr>
          <p:cNvPr id="6" name="Pladsholder til sidefod 5"/>
          <p:cNvSpPr>
            <a:spLocks noGrp="1"/>
          </p:cNvSpPr>
          <p:nvPr>
            <p:ph type="ftr" sz="quarter" idx="10"/>
          </p:nvPr>
        </p:nvSpPr>
        <p:spPr/>
        <p:txBody>
          <a:bodyPr/>
          <a:lstStyle/>
          <a:p>
            <a:r>
              <a:rPr lang="da-DK" smtClean="0"/>
              <a:t>universitetsbiblioteket</a:t>
            </a:r>
            <a:endParaRPr lang="da-DK"/>
          </a:p>
        </p:txBody>
      </p:sp>
      <p:sp>
        <p:nvSpPr>
          <p:cNvPr id="7" name="Rectangle 2"/>
          <p:cNvSpPr txBox="1">
            <a:spLocks noChangeArrowheads="1"/>
          </p:cNvSpPr>
          <p:nvPr/>
        </p:nvSpPr>
        <p:spPr bwMode="auto">
          <a:xfrm>
            <a:off x="539552" y="4437112"/>
            <a:ext cx="8176393" cy="12239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dirty="0" smtClean="0">
                <a:ln>
                  <a:noFill/>
                </a:ln>
                <a:solidFill>
                  <a:srgbClr val="212121"/>
                </a:solidFill>
                <a:effectLst/>
                <a:uLnTx/>
                <a:uFillTx/>
                <a:latin typeface="+mj-lt"/>
                <a:ea typeface="ＭＳ Ｐゴシック" pitchFamily="-65" charset="-128"/>
                <a:cs typeface="+mj-cs"/>
              </a:rPr>
              <a:t>Daniel C. Gilman (First President, Johns Hopkins University, 1872-1881)</a:t>
            </a:r>
            <a:endParaRPr kumimoji="0" lang="da-DK" sz="1200" b="0" i="1" u="none" strike="noStrike" kern="0" cap="none" spc="0" normalizeH="0" baseline="0" noProof="0" dirty="0" smtClean="0">
              <a:ln>
                <a:noFill/>
              </a:ln>
              <a:solidFill>
                <a:srgbClr val="212121"/>
              </a:solidFill>
              <a:effectLst/>
              <a:uLnTx/>
              <a:uFillTx/>
              <a:latin typeface="+mj-lt"/>
              <a:ea typeface="ＭＳ Ｐゴシック" pitchFamily="-65" charset="-128"/>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20</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marL="0" lvl="0" indent="0"/>
            <a:r>
              <a:rPr lang="da-DK" b="1" dirty="0" smtClean="0"/>
              <a:t>2. Resultater for tidsskrifter i pakker</a:t>
            </a:r>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lvl="0">
              <a:buAutoNum type="arabicPeriod"/>
            </a:pPr>
            <a:endParaRPr lang="da-DK" b="1" dirty="0"/>
          </a:p>
          <a:p>
            <a:pPr lvl="0">
              <a:buAutoNum type="arabicPeriod"/>
            </a:pPr>
            <a:endParaRPr lang="da-DK" b="1" dirty="0" smtClean="0"/>
          </a:p>
          <a:p>
            <a:pPr marL="0" indent="0"/>
            <a:endParaRPr lang="da-DK" dirty="0" smtClean="0"/>
          </a:p>
          <a:p>
            <a:pPr marL="0" indent="0"/>
            <a:endParaRPr lang="da-DK" dirty="0" smtClean="0"/>
          </a:p>
          <a:p>
            <a:pPr marL="0" indent="0"/>
            <a:r>
              <a:rPr lang="da-DK" dirty="0" smtClean="0"/>
              <a:t>Tal for BMC og </a:t>
            </a:r>
            <a:r>
              <a:rPr lang="da-DK" dirty="0" err="1" smtClean="0"/>
              <a:t>PLoS</a:t>
            </a:r>
            <a:r>
              <a:rPr lang="da-DK" dirty="0" smtClean="0"/>
              <a:t> er efterfølgende korrigeret med KU-betalingsinformation af forlagene:</a:t>
            </a:r>
          </a:p>
          <a:p>
            <a:pPr marL="0" indent="0"/>
            <a:r>
              <a:rPr lang="da-DK" i="1" dirty="0" smtClean="0"/>
              <a:t>BMC</a:t>
            </a:r>
            <a:r>
              <a:rPr lang="da-DK" dirty="0" smtClean="0"/>
              <a:t> 2009-2013: 434 (146 i 2012) og </a:t>
            </a:r>
            <a:r>
              <a:rPr lang="da-DK" i="1" dirty="0" err="1" smtClean="0"/>
              <a:t>PLoS</a:t>
            </a:r>
            <a:r>
              <a:rPr lang="da-DK" dirty="0" smtClean="0"/>
              <a:t>: 109 i 2012.</a:t>
            </a:r>
          </a:p>
          <a:p>
            <a:pPr marL="0" indent="0"/>
            <a:endParaRPr lang="da-DK" dirty="0"/>
          </a:p>
          <a:p>
            <a:pPr marL="0" lvl="0" indent="0"/>
            <a:endParaRPr lang="da-DK" b="1" dirty="0"/>
          </a:p>
          <a:p>
            <a:pPr marL="0" indent="0"/>
            <a:endParaRPr lang="da-DK" b="1" dirty="0" smtClean="0"/>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
        <p:nvSpPr>
          <p:cNvPr id="3" name="Rectangle 1"/>
          <p:cNvSpPr>
            <a:spLocks noChangeArrowheads="1"/>
          </p:cNvSpPr>
          <p:nvPr/>
        </p:nvSpPr>
        <p:spPr bwMode="auto">
          <a:xfrm>
            <a:off x="1576388" y="1347788"/>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chemeClr val="tx1"/>
                </a:solidFill>
                <a:effectLst/>
                <a:latin typeface="Arial" pitchFamily="34" charset="0"/>
                <a:cs typeface="Arial" pitchFamily="34" charset="0"/>
              </a:rPr>
              <a:t/>
            </a:r>
            <a:br>
              <a:rPr kumimoji="0" lang="da-DK" sz="1800" b="0" i="0" u="none" strike="noStrike" cap="none" normalizeH="0" baseline="0" smtClean="0">
                <a:ln>
                  <a:noFill/>
                </a:ln>
                <a:solidFill>
                  <a:schemeClr val="tx1"/>
                </a:solidFill>
                <a:effectLst/>
                <a:latin typeface="Arial" pitchFamily="34" charset="0"/>
                <a:cs typeface="Arial" pitchFamily="34" charset="0"/>
              </a:rPr>
            </a:b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el 3"/>
          <p:cNvGraphicFramePr>
            <a:graphicFrameLocks noGrp="1"/>
          </p:cNvGraphicFramePr>
          <p:nvPr>
            <p:extLst>
              <p:ext uri="{D42A27DB-BD31-4B8C-83A1-F6EECF244321}">
                <p14:modId xmlns="" xmlns:p14="http://schemas.microsoft.com/office/powerpoint/2010/main" val="3495405516"/>
              </p:ext>
            </p:extLst>
          </p:nvPr>
        </p:nvGraphicFramePr>
        <p:xfrm>
          <a:off x="611559" y="1412774"/>
          <a:ext cx="7848873" cy="3672410"/>
        </p:xfrm>
        <a:graphic>
          <a:graphicData uri="http://schemas.openxmlformats.org/drawingml/2006/table">
            <a:tbl>
              <a:tblPr firstRow="1" firstCol="1" bandRow="1">
                <a:tableStyleId>{5C22544A-7EE6-4342-B048-85BDC9FD1C3A}</a:tableStyleId>
              </a:tblPr>
              <a:tblGrid>
                <a:gridCol w="2115581"/>
                <a:gridCol w="1057790"/>
                <a:gridCol w="822358"/>
                <a:gridCol w="822358"/>
                <a:gridCol w="822358"/>
                <a:gridCol w="823187"/>
                <a:gridCol w="1385241"/>
              </a:tblGrid>
              <a:tr h="367241">
                <a:tc gridSpan="6">
                  <a:txBody>
                    <a:bodyPr/>
                    <a:lstStyle/>
                    <a:p>
                      <a:pPr>
                        <a:spcAft>
                          <a:spcPts val="595"/>
                        </a:spcAft>
                      </a:pPr>
                      <a:r>
                        <a:rPr lang="da-DK" sz="1400" dirty="0">
                          <a:effectLst/>
                        </a:rPr>
                        <a:t>KU-artikler i tidsskriftspakker</a:t>
                      </a:r>
                      <a:endParaRPr lang="da-DK" sz="1100" dirty="0">
                        <a:solidFill>
                          <a:srgbClr val="000000"/>
                        </a:solidFill>
                        <a:effectLst/>
                        <a:latin typeface="Calibri"/>
                        <a:ea typeface="Calibri"/>
                        <a:cs typeface="Calibri"/>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spcAft>
                          <a:spcPts val="595"/>
                        </a:spcAft>
                      </a:pPr>
                      <a:r>
                        <a:rPr lang="da-DK" sz="1400">
                          <a:effectLst/>
                        </a:rPr>
                        <a:t> </a:t>
                      </a:r>
                      <a:endParaRPr lang="da-DK" sz="1100">
                        <a:solidFill>
                          <a:srgbClr val="000000"/>
                        </a:solidFill>
                        <a:effectLst/>
                        <a:latin typeface="Calibri"/>
                        <a:ea typeface="Calibri"/>
                        <a:cs typeface="Calibri"/>
                      </a:endParaRPr>
                    </a:p>
                  </a:txBody>
                  <a:tcPr marL="68580" marR="68580" marT="0" marB="0"/>
                </a:tc>
              </a:tr>
              <a:tr h="367241">
                <a:tc>
                  <a:txBody>
                    <a:bodyPr/>
                    <a:lstStyle/>
                    <a:p>
                      <a:pPr algn="just">
                        <a:spcAft>
                          <a:spcPts val="595"/>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da-DK" sz="1400" dirty="0">
                          <a:solidFill>
                            <a:srgbClr val="212121"/>
                          </a:solidFill>
                          <a:effectLst/>
                        </a:rPr>
                        <a:t>2008</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da-DK" sz="1400" dirty="0">
                          <a:solidFill>
                            <a:srgbClr val="212121"/>
                          </a:solidFill>
                          <a:effectLst/>
                        </a:rPr>
                        <a:t>2009</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da-DK" sz="1400" dirty="0">
                          <a:solidFill>
                            <a:srgbClr val="212121"/>
                          </a:solidFill>
                          <a:effectLst/>
                        </a:rPr>
                        <a:t>2010</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da-DK" sz="1400" dirty="0">
                          <a:solidFill>
                            <a:srgbClr val="212121"/>
                          </a:solidFill>
                          <a:effectLst/>
                        </a:rPr>
                        <a:t>2011</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da-DK" sz="1400" dirty="0">
                          <a:solidFill>
                            <a:srgbClr val="212121"/>
                          </a:solidFill>
                          <a:effectLst/>
                        </a:rPr>
                        <a:t>2012</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da-DK" sz="1400" dirty="0">
                          <a:solidFill>
                            <a:srgbClr val="212121"/>
                          </a:solidFill>
                          <a:effectLst/>
                        </a:rPr>
                        <a:t>Sum</a:t>
                      </a:r>
                      <a:endParaRPr lang="da-DK" sz="1100" dirty="0">
                        <a:solidFill>
                          <a:srgbClr val="212121"/>
                        </a:solidFill>
                        <a:effectLst/>
                        <a:latin typeface="Calibri"/>
                        <a:ea typeface="Calibri"/>
                        <a:cs typeface="Calibri"/>
                      </a:endParaRPr>
                    </a:p>
                  </a:txBody>
                  <a:tcPr marL="68580" marR="68580" marT="0" marB="0"/>
                </a:tc>
              </a:tr>
              <a:tr h="367241">
                <a:tc>
                  <a:txBody>
                    <a:bodyPr/>
                    <a:lstStyle/>
                    <a:p>
                      <a:pPr algn="just">
                        <a:spcAft>
                          <a:spcPts val="595"/>
                        </a:spcAft>
                      </a:pPr>
                      <a:r>
                        <a:rPr lang="da-DK" sz="1400">
                          <a:effectLst/>
                        </a:rPr>
                        <a:t># BMC</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da-DK" sz="1400">
                          <a:solidFill>
                            <a:srgbClr val="212121"/>
                          </a:solidFill>
                          <a:effectLst/>
                        </a:rPr>
                        <a:t>108</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da-DK" sz="1400">
                          <a:solidFill>
                            <a:srgbClr val="212121"/>
                          </a:solidFill>
                          <a:effectLst/>
                        </a:rPr>
                        <a:t>1</a:t>
                      </a:r>
                      <a:r>
                        <a:rPr lang="en-US" sz="1400">
                          <a:solidFill>
                            <a:srgbClr val="212121"/>
                          </a:solidFill>
                          <a:effectLst/>
                        </a:rPr>
                        <a:t>32</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180</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237</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858</a:t>
                      </a:r>
                      <a:endParaRPr lang="da-DK" sz="1100" dirty="0">
                        <a:solidFill>
                          <a:srgbClr val="212121"/>
                        </a:solidFill>
                        <a:effectLst/>
                        <a:latin typeface="Calibri"/>
                        <a:ea typeface="Calibri"/>
                        <a:cs typeface="Calibri"/>
                      </a:endParaRPr>
                    </a:p>
                  </a:txBody>
                  <a:tcPr marL="68580" marR="68580" marT="0" marB="0"/>
                </a:tc>
              </a:tr>
              <a:tr h="367241">
                <a:tc>
                  <a:txBody>
                    <a:bodyPr/>
                    <a:lstStyle/>
                    <a:p>
                      <a:pPr algn="just">
                        <a:spcAft>
                          <a:spcPts val="595"/>
                        </a:spcAft>
                      </a:pPr>
                      <a:r>
                        <a:rPr lang="en-US" sz="1400">
                          <a:effectLst/>
                        </a:rPr>
                        <a:t># RSC </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102</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91</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193</a:t>
                      </a:r>
                      <a:endParaRPr lang="da-DK" sz="1100" dirty="0">
                        <a:solidFill>
                          <a:srgbClr val="212121"/>
                        </a:solidFill>
                        <a:effectLst/>
                        <a:latin typeface="Calibri"/>
                        <a:ea typeface="Calibri"/>
                        <a:cs typeface="Calibri"/>
                      </a:endParaRPr>
                    </a:p>
                  </a:txBody>
                  <a:tcPr marL="68580" marR="68580" marT="0" marB="0"/>
                </a:tc>
              </a:tr>
              <a:tr h="367241">
                <a:tc>
                  <a:txBody>
                    <a:bodyPr/>
                    <a:lstStyle/>
                    <a:p>
                      <a:pPr algn="just">
                        <a:spcAft>
                          <a:spcPts val="595"/>
                        </a:spcAft>
                      </a:pPr>
                      <a:r>
                        <a:rPr lang="en-US" sz="1400">
                          <a:effectLst/>
                        </a:rPr>
                        <a:t># Frontiers</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4</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24</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28</a:t>
                      </a:r>
                      <a:endParaRPr lang="da-DK" sz="1100" dirty="0">
                        <a:solidFill>
                          <a:srgbClr val="212121"/>
                        </a:solidFill>
                        <a:effectLst/>
                        <a:latin typeface="Calibri"/>
                        <a:ea typeface="Calibri"/>
                        <a:cs typeface="Calibri"/>
                      </a:endParaRPr>
                    </a:p>
                  </a:txBody>
                  <a:tcPr marL="68580" marR="68580" marT="0" marB="0"/>
                </a:tc>
              </a:tr>
              <a:tr h="734482">
                <a:tc>
                  <a:txBody>
                    <a:bodyPr/>
                    <a:lstStyle/>
                    <a:p>
                      <a:pPr>
                        <a:spcAft>
                          <a:spcPts val="0"/>
                        </a:spcAft>
                      </a:pPr>
                      <a:r>
                        <a:rPr lang="da-DK" sz="1400">
                          <a:effectLst/>
                        </a:rPr>
                        <a:t># PLoS (via WoS)</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33</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43</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88</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146</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dirty="0">
                          <a:solidFill>
                            <a:srgbClr val="212121"/>
                          </a:solidFill>
                          <a:effectLst/>
                        </a:rPr>
                        <a:t>250</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dirty="0">
                          <a:solidFill>
                            <a:srgbClr val="212121"/>
                          </a:solidFill>
                          <a:effectLst/>
                        </a:rPr>
                        <a:t>560</a:t>
                      </a:r>
                      <a:endParaRPr lang="da-DK" sz="1100" dirty="0">
                        <a:solidFill>
                          <a:srgbClr val="212121"/>
                        </a:solidFill>
                        <a:effectLst/>
                        <a:latin typeface="Calibri"/>
                        <a:ea typeface="Calibri"/>
                        <a:cs typeface="Calibri"/>
                      </a:endParaRPr>
                    </a:p>
                  </a:txBody>
                  <a:tcPr marL="68580" marR="68580" marT="0" marB="0"/>
                </a:tc>
              </a:tr>
              <a:tr h="734482">
                <a:tc>
                  <a:txBody>
                    <a:bodyPr/>
                    <a:lstStyle/>
                    <a:p>
                      <a:pPr>
                        <a:spcAft>
                          <a:spcPts val="0"/>
                        </a:spcAft>
                      </a:pPr>
                      <a:r>
                        <a:rPr lang="da-DK" sz="1400">
                          <a:effectLst/>
                        </a:rPr>
                        <a:t># PLoS (via CURIS)</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36</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72</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93</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150</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a:solidFill>
                            <a:srgbClr val="212121"/>
                          </a:solidFill>
                          <a:effectLst/>
                        </a:rPr>
                        <a:t>144</a:t>
                      </a:r>
                      <a:endParaRPr lang="da-DK" sz="1100">
                        <a:solidFill>
                          <a:srgbClr val="212121"/>
                        </a:solidFill>
                        <a:effectLst/>
                        <a:latin typeface="Calibri"/>
                        <a:ea typeface="Calibri"/>
                        <a:cs typeface="Calibri"/>
                      </a:endParaRPr>
                    </a:p>
                  </a:txBody>
                  <a:tcPr marL="68580" marR="68580" marT="0" marB="0"/>
                </a:tc>
                <a:tc>
                  <a:txBody>
                    <a:bodyPr/>
                    <a:lstStyle/>
                    <a:p>
                      <a:pPr algn="r">
                        <a:spcAft>
                          <a:spcPts val="0"/>
                        </a:spcAft>
                      </a:pPr>
                      <a:r>
                        <a:rPr lang="da-DK" sz="1400" dirty="0">
                          <a:solidFill>
                            <a:srgbClr val="212121"/>
                          </a:solidFill>
                          <a:effectLst/>
                        </a:rPr>
                        <a:t>495</a:t>
                      </a:r>
                      <a:endParaRPr lang="da-DK" sz="1100" dirty="0">
                        <a:solidFill>
                          <a:srgbClr val="212121"/>
                        </a:solidFill>
                        <a:effectLst/>
                        <a:latin typeface="Calibri"/>
                        <a:ea typeface="Calibri"/>
                        <a:cs typeface="Calibri"/>
                      </a:endParaRPr>
                    </a:p>
                  </a:txBody>
                  <a:tcPr marL="68580" marR="68580" marT="0" marB="0"/>
                </a:tc>
              </a:tr>
              <a:tr h="367241">
                <a:tc>
                  <a:txBody>
                    <a:bodyPr/>
                    <a:lstStyle/>
                    <a:p>
                      <a:pPr>
                        <a:spcAft>
                          <a:spcPts val="0"/>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0"/>
                        </a:spcAft>
                      </a:pPr>
                      <a:r>
                        <a:rPr lang="da-DK" sz="1400" dirty="0">
                          <a:effectLst/>
                        </a:rPr>
                        <a:t> </a:t>
                      </a:r>
                      <a:endParaRPr lang="da-DK" sz="1100" dirty="0">
                        <a:solidFill>
                          <a:srgbClr val="000000"/>
                        </a:solidFill>
                        <a:effectLst/>
                        <a:latin typeface="Calibri"/>
                        <a:ea typeface="Calibri"/>
                        <a:cs typeface="Calibri"/>
                      </a:endParaRPr>
                    </a:p>
                  </a:txBody>
                  <a:tcPr marL="68580" marR="68580" marT="0" marB="0"/>
                </a:tc>
              </a:tr>
            </a:tbl>
          </a:graphicData>
        </a:graphic>
      </p:graphicFrame>
    </p:spTree>
    <p:extLst>
      <p:ext uri="{BB962C8B-B14F-4D97-AF65-F5344CB8AC3E}">
        <p14:creationId xmlns="" xmlns:p14="http://schemas.microsoft.com/office/powerpoint/2010/main" val="3498985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21</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3</a:t>
            </a:r>
            <a:r>
              <a:rPr lang="da-DK" b="1" dirty="0"/>
              <a:t>.	Gylden Open Access i hybride </a:t>
            </a:r>
            <a:r>
              <a:rPr lang="da-DK" b="1" dirty="0" smtClean="0"/>
              <a:t>tidsskrifter (potentiel)</a:t>
            </a:r>
            <a:endParaRPr lang="da-DK" b="1" dirty="0"/>
          </a:p>
          <a:p>
            <a:endParaRPr lang="da-DK" dirty="0" smtClean="0"/>
          </a:p>
          <a:p>
            <a:pPr marL="0" lvl="0" indent="0" algn="just" eaLnBrk="1" hangingPunct="1">
              <a:spcBef>
                <a:spcPct val="0"/>
              </a:spcBef>
            </a:pPr>
            <a:r>
              <a:rPr lang="da-DK" dirty="0" smtClean="0">
                <a:ea typeface="Times New Roman" pitchFamily="18" charset="0"/>
                <a:cs typeface="Arial" pitchFamily="34" charset="0"/>
              </a:rPr>
              <a:t>Samkøring af fra </a:t>
            </a:r>
            <a:r>
              <a:rPr lang="da-DK" dirty="0">
                <a:ea typeface="Times New Roman" pitchFamily="18" charset="0"/>
                <a:cs typeface="Arial" pitchFamily="34" charset="0"/>
              </a:rPr>
              <a:t>Web of Science (</a:t>
            </a:r>
            <a:r>
              <a:rPr lang="da-DK" dirty="0" err="1">
                <a:ea typeface="Times New Roman" pitchFamily="18" charset="0"/>
                <a:cs typeface="Arial" pitchFamily="34" charset="0"/>
              </a:rPr>
              <a:t>WoS</a:t>
            </a:r>
            <a:r>
              <a:rPr lang="da-DK" dirty="0">
                <a:ea typeface="Times New Roman" pitchFamily="18" charset="0"/>
                <a:cs typeface="Arial" pitchFamily="34" charset="0"/>
              </a:rPr>
              <a:t>) og SHERPA </a:t>
            </a:r>
            <a:r>
              <a:rPr lang="da-DK" dirty="0" err="1">
                <a:ea typeface="Times New Roman" pitchFamily="18" charset="0"/>
                <a:cs typeface="Arial" pitchFamily="34" charset="0"/>
              </a:rPr>
              <a:t>RoMEO</a:t>
            </a:r>
            <a:r>
              <a:rPr lang="da-DK" dirty="0">
                <a:ea typeface="Times New Roman" pitchFamily="18" charset="0"/>
                <a:cs typeface="Arial" pitchFamily="34" charset="0"/>
              </a:rPr>
              <a:t>, </a:t>
            </a:r>
            <a:r>
              <a:rPr lang="da-DK" dirty="0" smtClean="0">
                <a:ea typeface="Times New Roman" pitchFamily="18" charset="0"/>
                <a:cs typeface="Arial" pitchFamily="34" charset="0"/>
              </a:rPr>
              <a:t>giver en </a:t>
            </a:r>
            <a:r>
              <a:rPr lang="da-DK" dirty="0">
                <a:ea typeface="Times New Roman" pitchFamily="18" charset="0"/>
                <a:cs typeface="Arial" pitchFamily="34" charset="0"/>
              </a:rPr>
              <a:t>liste over de 50 mest benyttede tidsskrifter af forskere fra Københavns </a:t>
            </a:r>
            <a:r>
              <a:rPr lang="da-DK" dirty="0" smtClean="0">
                <a:ea typeface="Times New Roman" pitchFamily="18" charset="0"/>
                <a:cs typeface="Arial" pitchFamily="34" charset="0"/>
              </a:rPr>
              <a:t>Universitet.</a:t>
            </a:r>
          </a:p>
          <a:p>
            <a:pPr marL="0" lvl="0" indent="0" algn="just" eaLnBrk="1" hangingPunct="1">
              <a:spcBef>
                <a:spcPct val="0"/>
              </a:spcBef>
            </a:pPr>
            <a:endParaRPr lang="da-DK" dirty="0">
              <a:ea typeface="Times New Roman" pitchFamily="18" charset="0"/>
              <a:cs typeface="Arial" pitchFamily="34" charset="0"/>
            </a:endParaRPr>
          </a:p>
          <a:p>
            <a:pPr marL="0" lvl="0" indent="0" algn="just">
              <a:spcBef>
                <a:spcPct val="0"/>
              </a:spcBef>
            </a:pPr>
            <a:r>
              <a:rPr lang="da-DK" dirty="0" smtClean="0">
                <a:ea typeface="Times New Roman" pitchFamily="18" charset="0"/>
                <a:cs typeface="Arial" pitchFamily="34" charset="0"/>
              </a:rPr>
              <a:t>I </a:t>
            </a:r>
            <a:r>
              <a:rPr lang="da-DK" dirty="0">
                <a:ea typeface="Times New Roman" pitchFamily="18" charset="0"/>
                <a:cs typeface="Arial" pitchFamily="34" charset="0"/>
              </a:rPr>
              <a:t>alt er der </a:t>
            </a:r>
            <a:r>
              <a:rPr lang="da-DK" dirty="0" smtClean="0">
                <a:ea typeface="Times New Roman" pitchFamily="18" charset="0"/>
                <a:cs typeface="Arial" pitchFamily="34" charset="0"/>
              </a:rPr>
              <a:t>januar 2013 </a:t>
            </a:r>
            <a:r>
              <a:rPr lang="da-DK" dirty="0">
                <a:ea typeface="Times New Roman" pitchFamily="18" charset="0"/>
                <a:cs typeface="Arial" pitchFamily="34" charset="0"/>
              </a:rPr>
              <a:t>registreret 86.905 artikler i </a:t>
            </a:r>
            <a:r>
              <a:rPr lang="da-DK" dirty="0" err="1">
                <a:ea typeface="Times New Roman" pitchFamily="18" charset="0"/>
                <a:cs typeface="Arial" pitchFamily="34" charset="0"/>
              </a:rPr>
              <a:t>WoS</a:t>
            </a:r>
            <a:r>
              <a:rPr lang="da-DK" dirty="0">
                <a:ea typeface="Times New Roman" pitchFamily="18" charset="0"/>
                <a:cs typeface="Arial" pitchFamily="34" charset="0"/>
              </a:rPr>
              <a:t> med tilknytning til </a:t>
            </a:r>
            <a:r>
              <a:rPr lang="da-DK" dirty="0" smtClean="0">
                <a:ea typeface="Times New Roman" pitchFamily="18" charset="0"/>
                <a:cs typeface="Arial" pitchFamily="34" charset="0"/>
              </a:rPr>
              <a:t>KU.</a:t>
            </a:r>
            <a:endParaRPr lang="da-DK" dirty="0">
              <a:ea typeface="Times New Roman" pitchFamily="18" charset="0"/>
              <a:cs typeface="Arial" pitchFamily="34" charset="0"/>
            </a:endParaRPr>
          </a:p>
          <a:p>
            <a:pPr marL="0" lvl="0" indent="0" algn="just">
              <a:spcBef>
                <a:spcPct val="0"/>
              </a:spcBef>
            </a:pPr>
            <a:endParaRPr lang="da-DK" dirty="0" smtClean="0">
              <a:ea typeface="Times New Roman" pitchFamily="18" charset="0"/>
              <a:cs typeface="Arial" pitchFamily="34" charset="0"/>
            </a:endParaRPr>
          </a:p>
          <a:p>
            <a:pPr marL="0" lvl="0" indent="0" algn="just">
              <a:spcBef>
                <a:spcPct val="0"/>
              </a:spcBef>
            </a:pPr>
            <a:r>
              <a:rPr lang="da-DK" dirty="0" err="1" smtClean="0">
                <a:ea typeface="Times New Roman" pitchFamily="18" charset="0"/>
                <a:cs typeface="Arial" pitchFamily="34" charset="0"/>
              </a:rPr>
              <a:t>WoS</a:t>
            </a:r>
            <a:r>
              <a:rPr lang="da-DK" dirty="0" smtClean="0">
                <a:ea typeface="Times New Roman" pitchFamily="18" charset="0"/>
                <a:cs typeface="Arial" pitchFamily="34" charset="0"/>
              </a:rPr>
              <a:t> </a:t>
            </a:r>
            <a:r>
              <a:rPr lang="da-DK" dirty="0">
                <a:ea typeface="Times New Roman" pitchFamily="18" charset="0"/>
                <a:cs typeface="Arial" pitchFamily="34" charset="0"/>
              </a:rPr>
              <a:t>afgrænses til </a:t>
            </a:r>
            <a:r>
              <a:rPr lang="da-DK" dirty="0" smtClean="0">
                <a:ea typeface="Times New Roman" pitchFamily="18" charset="0"/>
                <a:cs typeface="Arial" pitchFamily="34" charset="0"/>
              </a:rPr>
              <a:t>perioden </a:t>
            </a:r>
            <a:r>
              <a:rPr lang="da-DK" dirty="0">
                <a:ea typeface="Times New Roman" pitchFamily="18" charset="0"/>
                <a:cs typeface="Arial" pitchFamily="34" charset="0"/>
              </a:rPr>
              <a:t>2008 – 2012,  og i </a:t>
            </a:r>
            <a:r>
              <a:rPr lang="da-DK" dirty="0" err="1">
                <a:ea typeface="Times New Roman" pitchFamily="18" charset="0"/>
                <a:cs typeface="Arial" pitchFamily="34" charset="0"/>
              </a:rPr>
              <a:t>RoMEO</a:t>
            </a:r>
            <a:r>
              <a:rPr lang="da-DK" dirty="0">
                <a:ea typeface="Times New Roman" pitchFamily="18" charset="0"/>
                <a:cs typeface="Arial" pitchFamily="34" charset="0"/>
              </a:rPr>
              <a:t> søges </a:t>
            </a:r>
            <a:r>
              <a:rPr lang="da-DK" dirty="0" smtClean="0">
                <a:ea typeface="Times New Roman" pitchFamily="18" charset="0"/>
                <a:cs typeface="Arial" pitchFamily="34" charset="0"/>
              </a:rPr>
              <a:t> </a:t>
            </a:r>
            <a:r>
              <a:rPr lang="da-DK" dirty="0">
                <a:ea typeface="Times New Roman" pitchFamily="18" charset="0"/>
                <a:cs typeface="Arial" pitchFamily="34" charset="0"/>
              </a:rPr>
              <a:t>tidsskrifter med angivelse af information om ”</a:t>
            </a:r>
            <a:r>
              <a:rPr lang="da-DK" dirty="0" err="1">
                <a:ea typeface="Times New Roman" pitchFamily="18" charset="0"/>
                <a:cs typeface="Arial" pitchFamily="34" charset="0"/>
              </a:rPr>
              <a:t>Paid</a:t>
            </a:r>
            <a:r>
              <a:rPr lang="da-DK" dirty="0">
                <a:ea typeface="Times New Roman" pitchFamily="18" charset="0"/>
                <a:cs typeface="Arial" pitchFamily="34" charset="0"/>
              </a:rPr>
              <a:t> Open Access” (POA</a:t>
            </a:r>
            <a:r>
              <a:rPr lang="da-DK" dirty="0" smtClean="0">
                <a:ea typeface="Times New Roman" pitchFamily="18" charset="0"/>
                <a:cs typeface="Arial" pitchFamily="34" charset="0"/>
              </a:rPr>
              <a:t>). </a:t>
            </a:r>
          </a:p>
          <a:p>
            <a:pPr marL="0" lvl="0" indent="0" algn="just">
              <a:spcBef>
                <a:spcPct val="0"/>
              </a:spcBef>
            </a:pPr>
            <a:endParaRPr lang="da-DK" dirty="0">
              <a:ea typeface="Times New Roman" pitchFamily="18" charset="0"/>
              <a:cs typeface="Arial" pitchFamily="34" charset="0"/>
            </a:endParaRPr>
          </a:p>
          <a:p>
            <a:pPr marL="0" lvl="0" indent="0" algn="just">
              <a:spcBef>
                <a:spcPct val="0"/>
              </a:spcBef>
            </a:pPr>
            <a:r>
              <a:rPr lang="da-DK" dirty="0" smtClean="0">
                <a:ea typeface="Times New Roman" pitchFamily="18" charset="0"/>
                <a:cs typeface="Arial" pitchFamily="34" charset="0"/>
              </a:rPr>
              <a:t>Afgrænsning </a:t>
            </a:r>
            <a:r>
              <a:rPr lang="da-DK" dirty="0">
                <a:ea typeface="Times New Roman" pitchFamily="18" charset="0"/>
                <a:cs typeface="Arial" pitchFamily="34" charset="0"/>
              </a:rPr>
              <a:t>i </a:t>
            </a:r>
            <a:r>
              <a:rPr lang="da-DK" dirty="0" err="1">
                <a:ea typeface="Times New Roman" pitchFamily="18" charset="0"/>
                <a:cs typeface="Arial" pitchFamily="34" charset="0"/>
              </a:rPr>
              <a:t>WoS</a:t>
            </a:r>
            <a:r>
              <a:rPr lang="da-DK" dirty="0">
                <a:ea typeface="Times New Roman" pitchFamily="18" charset="0"/>
                <a:cs typeface="Arial" pitchFamily="34" charset="0"/>
              </a:rPr>
              <a:t> </a:t>
            </a:r>
            <a:r>
              <a:rPr lang="da-DK" dirty="0" smtClean="0">
                <a:ea typeface="Times New Roman" pitchFamily="18" charset="0"/>
                <a:cs typeface="Arial" pitchFamily="34" charset="0"/>
              </a:rPr>
              <a:t>ved </a:t>
            </a:r>
            <a:r>
              <a:rPr lang="da-DK" dirty="0">
                <a:ea typeface="Times New Roman" pitchFamily="18" charset="0"/>
                <a:cs typeface="Arial" pitchFamily="34" charset="0"/>
              </a:rPr>
              <a:t>AD= ((</a:t>
            </a:r>
            <a:r>
              <a:rPr lang="da-DK" dirty="0" err="1">
                <a:ea typeface="Times New Roman" pitchFamily="18" charset="0"/>
                <a:cs typeface="Arial" pitchFamily="34" charset="0"/>
              </a:rPr>
              <a:t>univ</a:t>
            </a:r>
            <a:r>
              <a:rPr lang="da-DK" dirty="0">
                <a:ea typeface="Times New Roman" pitchFamily="18" charset="0"/>
                <a:cs typeface="Arial" pitchFamily="34" charset="0"/>
              </a:rPr>
              <a:t>* </a:t>
            </a:r>
            <a:r>
              <a:rPr lang="da-DK" dirty="0" err="1">
                <a:ea typeface="Times New Roman" pitchFamily="18" charset="0"/>
                <a:cs typeface="Arial" pitchFamily="34" charset="0"/>
              </a:rPr>
              <a:t>copenh</a:t>
            </a:r>
            <a:r>
              <a:rPr lang="da-DK" dirty="0">
                <a:ea typeface="Times New Roman" pitchFamily="18" charset="0"/>
                <a:cs typeface="Arial" pitchFamily="34" charset="0"/>
              </a:rPr>
              <a:t>*) OR (</a:t>
            </a:r>
            <a:r>
              <a:rPr lang="da-DK" dirty="0" err="1">
                <a:ea typeface="Times New Roman" pitchFamily="18" charset="0"/>
                <a:cs typeface="Arial" pitchFamily="34" charset="0"/>
              </a:rPr>
              <a:t>copenh</a:t>
            </a:r>
            <a:r>
              <a:rPr lang="da-DK" dirty="0">
                <a:ea typeface="Times New Roman" pitchFamily="18" charset="0"/>
                <a:cs typeface="Arial" pitchFamily="34" charset="0"/>
              </a:rPr>
              <a:t>* </a:t>
            </a:r>
            <a:r>
              <a:rPr lang="da-DK" dirty="0" err="1">
                <a:ea typeface="Times New Roman" pitchFamily="18" charset="0"/>
                <a:cs typeface="Arial" pitchFamily="34" charset="0"/>
              </a:rPr>
              <a:t>univ</a:t>
            </a:r>
            <a:r>
              <a:rPr lang="da-DK" dirty="0">
                <a:ea typeface="Times New Roman" pitchFamily="18" charset="0"/>
                <a:cs typeface="Arial" pitchFamily="34" charset="0"/>
              </a:rPr>
              <a:t>*)) AND PY=(2008-2012).</a:t>
            </a:r>
          </a:p>
          <a:p>
            <a:pPr marL="0" lvl="0" indent="0" algn="just">
              <a:spcBef>
                <a:spcPct val="0"/>
              </a:spcBef>
            </a:pPr>
            <a:endParaRPr lang="da-DK" dirty="0" smtClean="0">
              <a:ea typeface="Times New Roman" pitchFamily="18" charset="0"/>
              <a:cs typeface="Arial" pitchFamily="34" charset="0"/>
            </a:endParaRPr>
          </a:p>
          <a:p>
            <a:pPr marL="0" lvl="0" indent="0" algn="just">
              <a:spcBef>
                <a:spcPct val="0"/>
              </a:spcBef>
            </a:pPr>
            <a:r>
              <a:rPr lang="da-DK" dirty="0" smtClean="0">
                <a:ea typeface="Times New Roman" pitchFamily="18" charset="0"/>
                <a:cs typeface="Arial" pitchFamily="34" charset="0"/>
              </a:rPr>
              <a:t>Derefter </a:t>
            </a:r>
            <a:r>
              <a:rPr lang="da-DK" dirty="0">
                <a:ea typeface="Times New Roman" pitchFamily="18" charset="0"/>
                <a:cs typeface="Arial" pitchFamily="34" charset="0"/>
              </a:rPr>
              <a:t>anvendes ”</a:t>
            </a:r>
            <a:r>
              <a:rPr lang="da-DK" dirty="0" err="1">
                <a:ea typeface="Times New Roman" pitchFamily="18" charset="0"/>
                <a:cs typeface="Arial" pitchFamily="34" charset="0"/>
              </a:rPr>
              <a:t>Analyze</a:t>
            </a:r>
            <a:r>
              <a:rPr lang="da-DK" dirty="0">
                <a:ea typeface="Times New Roman" pitchFamily="18" charset="0"/>
                <a:cs typeface="Arial" pitchFamily="34" charset="0"/>
              </a:rPr>
              <a:t>” på søgeresultatet med ”</a:t>
            </a:r>
            <a:r>
              <a:rPr lang="da-DK" dirty="0" err="1">
                <a:ea typeface="Times New Roman" pitchFamily="18" charset="0"/>
                <a:cs typeface="Arial" pitchFamily="34" charset="0"/>
              </a:rPr>
              <a:t>Publication</a:t>
            </a:r>
            <a:r>
              <a:rPr lang="da-DK" dirty="0">
                <a:ea typeface="Times New Roman" pitchFamily="18" charset="0"/>
                <a:cs typeface="Arial" pitchFamily="34" charset="0"/>
              </a:rPr>
              <a:t> </a:t>
            </a:r>
            <a:r>
              <a:rPr lang="da-DK" dirty="0" err="1">
                <a:ea typeface="Times New Roman" pitchFamily="18" charset="0"/>
                <a:cs typeface="Arial" pitchFamily="34" charset="0"/>
              </a:rPr>
              <a:t>Name</a:t>
            </a:r>
            <a:r>
              <a:rPr lang="da-DK" dirty="0">
                <a:ea typeface="Times New Roman" pitchFamily="18" charset="0"/>
                <a:cs typeface="Arial" pitchFamily="34" charset="0"/>
              </a:rPr>
              <a:t>” som option. Derefter </a:t>
            </a:r>
            <a:r>
              <a:rPr lang="da-DK" dirty="0" smtClean="0">
                <a:ea typeface="Times New Roman" pitchFamily="18" charset="0"/>
                <a:cs typeface="Arial" pitchFamily="34" charset="0"/>
              </a:rPr>
              <a:t>findes artikelfrekvens/år </a:t>
            </a:r>
            <a:r>
              <a:rPr lang="da-DK" dirty="0">
                <a:ea typeface="Times New Roman" pitchFamily="18" charset="0"/>
                <a:cs typeface="Arial" pitchFamily="34" charset="0"/>
              </a:rPr>
              <a:t>per </a:t>
            </a:r>
            <a:r>
              <a:rPr lang="da-DK" dirty="0" smtClean="0">
                <a:ea typeface="Times New Roman" pitchFamily="18" charset="0"/>
                <a:cs typeface="Arial" pitchFamily="34" charset="0"/>
              </a:rPr>
              <a:t>tidsskrift, </a:t>
            </a:r>
            <a:r>
              <a:rPr lang="da-DK" dirty="0">
                <a:ea typeface="Times New Roman" pitchFamily="18" charset="0"/>
                <a:cs typeface="Arial" pitchFamily="34" charset="0"/>
              </a:rPr>
              <a:t>og opslag i </a:t>
            </a:r>
            <a:r>
              <a:rPr lang="da-DK" dirty="0" err="1">
                <a:ea typeface="Times New Roman" pitchFamily="18" charset="0"/>
                <a:cs typeface="Arial" pitchFamily="34" charset="0"/>
              </a:rPr>
              <a:t>RoMEO</a:t>
            </a:r>
            <a:r>
              <a:rPr lang="da-DK" dirty="0">
                <a:ea typeface="Times New Roman" pitchFamily="18" charset="0"/>
                <a:cs typeface="Arial" pitchFamily="34" charset="0"/>
              </a:rPr>
              <a:t> er foretaget, for at se om tidsskriftet er et registreret med </a:t>
            </a:r>
            <a:r>
              <a:rPr lang="da-DK" dirty="0" smtClean="0">
                <a:ea typeface="Times New Roman" pitchFamily="18" charset="0"/>
                <a:cs typeface="Arial" pitchFamily="34" charset="0"/>
              </a:rPr>
              <a:t>POA. </a:t>
            </a:r>
          </a:p>
          <a:p>
            <a:pPr marL="0" lvl="0" indent="0" algn="just">
              <a:spcBef>
                <a:spcPct val="0"/>
              </a:spcBef>
            </a:pPr>
            <a:endParaRPr lang="da-DK" dirty="0">
              <a:ea typeface="Times New Roman" pitchFamily="18" charset="0"/>
              <a:cs typeface="Arial" pitchFamily="34" charset="0"/>
            </a:endParaRPr>
          </a:p>
          <a:p>
            <a:pPr marL="0" lvl="0" indent="0" algn="just">
              <a:spcBef>
                <a:spcPct val="0"/>
              </a:spcBef>
            </a:pPr>
            <a:r>
              <a:rPr lang="da-DK" dirty="0" smtClean="0">
                <a:ea typeface="Times New Roman" pitchFamily="18" charset="0"/>
                <a:cs typeface="Arial" pitchFamily="34" charset="0"/>
              </a:rPr>
              <a:t>Usikkerheder: </a:t>
            </a:r>
            <a:r>
              <a:rPr lang="da-DK" dirty="0" err="1">
                <a:ea typeface="Times New Roman" pitchFamily="18" charset="0"/>
                <a:cs typeface="Arial" pitchFamily="34" charset="0"/>
              </a:rPr>
              <a:t>søgstrengen</a:t>
            </a:r>
            <a:r>
              <a:rPr lang="da-DK" dirty="0">
                <a:ea typeface="Times New Roman" pitchFamily="18" charset="0"/>
                <a:cs typeface="Arial" pitchFamily="34" charset="0"/>
              </a:rPr>
              <a:t> i </a:t>
            </a:r>
            <a:r>
              <a:rPr lang="da-DK" dirty="0" err="1" smtClean="0">
                <a:ea typeface="Times New Roman" pitchFamily="18" charset="0"/>
                <a:cs typeface="Arial" pitchFamily="34" charset="0"/>
              </a:rPr>
              <a:t>WoS</a:t>
            </a:r>
            <a:r>
              <a:rPr lang="da-DK" dirty="0" smtClean="0">
                <a:ea typeface="Times New Roman" pitchFamily="18" charset="0"/>
                <a:cs typeface="Arial" pitchFamily="34" charset="0"/>
              </a:rPr>
              <a:t>, </a:t>
            </a:r>
            <a:r>
              <a:rPr lang="da-DK" dirty="0">
                <a:ea typeface="Times New Roman" pitchFamily="18" charset="0"/>
                <a:cs typeface="Arial" pitchFamily="34" charset="0"/>
              </a:rPr>
              <a:t>samt </a:t>
            </a:r>
            <a:r>
              <a:rPr lang="da-DK" dirty="0" smtClean="0">
                <a:ea typeface="Times New Roman" pitchFamily="18" charset="0"/>
                <a:cs typeface="Arial" pitchFamily="34" charset="0"/>
              </a:rPr>
              <a:t>datakvaliteten, plus hvorvidt </a:t>
            </a:r>
            <a:r>
              <a:rPr lang="da-DK" dirty="0">
                <a:ea typeface="Times New Roman" pitchFamily="18" charset="0"/>
                <a:cs typeface="Arial" pitchFamily="34" charset="0"/>
              </a:rPr>
              <a:t>muligheden for </a:t>
            </a:r>
            <a:r>
              <a:rPr lang="da-DK" dirty="0" err="1">
                <a:ea typeface="Times New Roman" pitchFamily="18" charset="0"/>
                <a:cs typeface="Arial" pitchFamily="34" charset="0"/>
              </a:rPr>
              <a:t>Paid</a:t>
            </a:r>
            <a:r>
              <a:rPr lang="da-DK" dirty="0">
                <a:ea typeface="Times New Roman" pitchFamily="18" charset="0"/>
                <a:cs typeface="Arial" pitchFamily="34" charset="0"/>
              </a:rPr>
              <a:t> Open Access faktisk er udnyttet for de individuelle artikler.</a:t>
            </a:r>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4146258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22</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3</a:t>
            </a:r>
            <a:r>
              <a:rPr lang="da-DK" b="1" dirty="0"/>
              <a:t>.	Gylden Open Access i hybride </a:t>
            </a:r>
            <a:r>
              <a:rPr lang="da-DK" b="1" dirty="0" smtClean="0"/>
              <a:t>tidsskrifter (potentiel)</a:t>
            </a:r>
            <a:endParaRPr lang="da-DK" b="1" dirty="0"/>
          </a:p>
          <a:p>
            <a:endParaRPr lang="da-DK" dirty="0" smtClean="0"/>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2" name="Tabel 1"/>
          <p:cNvGraphicFramePr>
            <a:graphicFrameLocks noGrp="1"/>
          </p:cNvGraphicFramePr>
          <p:nvPr>
            <p:extLst>
              <p:ext uri="{D42A27DB-BD31-4B8C-83A1-F6EECF244321}">
                <p14:modId xmlns="" xmlns:p14="http://schemas.microsoft.com/office/powerpoint/2010/main" val="1106874227"/>
              </p:ext>
            </p:extLst>
          </p:nvPr>
        </p:nvGraphicFramePr>
        <p:xfrm>
          <a:off x="179512" y="1447786"/>
          <a:ext cx="8784976" cy="8893982"/>
        </p:xfrm>
        <a:graphic>
          <a:graphicData uri="http://schemas.openxmlformats.org/drawingml/2006/table">
            <a:tbl>
              <a:tblPr firstRow="1" firstCol="1" bandRow="1">
                <a:tableStyleId>{5C22544A-7EE6-4342-B048-85BDC9FD1C3A}</a:tableStyleId>
              </a:tblPr>
              <a:tblGrid>
                <a:gridCol w="413423"/>
                <a:gridCol w="4487668"/>
                <a:gridCol w="1890837"/>
                <a:gridCol w="1993048"/>
              </a:tblGrid>
              <a:tr h="398485">
                <a:tc>
                  <a:txBody>
                    <a:bodyPr/>
                    <a:lstStyle/>
                    <a:p>
                      <a:pPr algn="r">
                        <a:lnSpc>
                          <a:spcPct val="115000"/>
                        </a:lnSpc>
                        <a:spcAft>
                          <a:spcPts val="0"/>
                        </a:spcAft>
                      </a:pPr>
                      <a:r>
                        <a:rPr lang="da-DK" sz="1100" dirty="0">
                          <a:effectLst/>
                        </a:rPr>
                        <a:t> </a:t>
                      </a:r>
                      <a:endParaRPr lang="da-DK" sz="1100" dirty="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err="1">
                          <a:effectLst/>
                        </a:rPr>
                        <a:t>Tidsskriftstitel</a:t>
                      </a:r>
                      <a:endParaRPr lang="da-DK" sz="1100" dirty="0">
                        <a:effectLst/>
                        <a:latin typeface="Calibri"/>
                        <a:ea typeface="Calibri"/>
                        <a:cs typeface="Calibri"/>
                      </a:endParaRPr>
                    </a:p>
                  </a:txBody>
                  <a:tcPr marL="21521" marR="21521" marT="0" marB="0" anchor="b"/>
                </a:tc>
                <a:tc>
                  <a:txBody>
                    <a:bodyPr/>
                    <a:lstStyle/>
                    <a:p>
                      <a:pPr>
                        <a:lnSpc>
                          <a:spcPct val="115000"/>
                        </a:lnSpc>
                        <a:spcAft>
                          <a:spcPts val="0"/>
                        </a:spcAft>
                      </a:pPr>
                      <a:r>
                        <a:rPr lang="en-US" sz="1100">
                          <a:effectLst/>
                        </a:rPr>
                        <a:t>RoMEO note</a:t>
                      </a:r>
                      <a:endParaRPr lang="da-DK" sz="1100">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effectLst/>
                        </a:rPr>
                        <a:t>KU-artikler (alle år)</a:t>
                      </a:r>
                      <a:endParaRPr lang="da-DK" sz="1100">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PLOS ONE</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OA</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442</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err="1">
                          <a:solidFill>
                            <a:srgbClr val="212121"/>
                          </a:solidFill>
                          <a:effectLst/>
                        </a:rPr>
                        <a:t>Diabetologia</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217</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Astronomy Astrophysics</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178</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Astrophysical Journal</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174</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5</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European Heart Journal</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145</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6</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PNAS</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141</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7</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Journal of Biological Chemistry</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White</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125</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8</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Acta Obstet. Gyn. Scand.</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White</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122</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9</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European J. of Neurology</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121</a:t>
                      </a:r>
                      <a:endParaRPr lang="da-DK" sz="1100">
                        <a:solidFill>
                          <a:srgbClr val="212121"/>
                        </a:solidFill>
                        <a:effectLst/>
                        <a:latin typeface="Calibri"/>
                        <a:ea typeface="Calibri"/>
                        <a:cs typeface="Calibri"/>
                      </a:endParaRPr>
                    </a:p>
                  </a:txBody>
                  <a:tcPr marL="21521" marR="21521" marT="0" marB="0" anchor="b"/>
                </a:tc>
              </a:tr>
              <a:tr h="398485">
                <a:tc>
                  <a:txBody>
                    <a:bodyPr/>
                    <a:lstStyle/>
                    <a:p>
                      <a:pPr algn="r">
                        <a:lnSpc>
                          <a:spcPct val="115000"/>
                        </a:lnSpc>
                        <a:spcAft>
                          <a:spcPts val="0"/>
                        </a:spcAft>
                      </a:pPr>
                      <a:r>
                        <a:rPr lang="en-US" sz="1100">
                          <a:effectLst/>
                        </a:rPr>
                        <a:t>10</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Monthly Notices of The Royal Astronomical Society</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118</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11</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Contact Dermatitis</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109</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13</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APMIS</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103</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14</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Journal of Physiology London</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102</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15</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Blood</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Blue</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101</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16</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Physical Review Letters</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Green</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101</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17</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FASEB Journal</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White</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100</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18</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err="1">
                          <a:solidFill>
                            <a:srgbClr val="212121"/>
                          </a:solidFill>
                          <a:effectLst/>
                        </a:rPr>
                        <a:t>Acta</a:t>
                      </a:r>
                      <a:r>
                        <a:rPr lang="en-US" sz="1100" dirty="0">
                          <a:solidFill>
                            <a:srgbClr val="212121"/>
                          </a:solidFill>
                          <a:effectLst/>
                        </a:rPr>
                        <a:t> </a:t>
                      </a:r>
                      <a:r>
                        <a:rPr lang="en-US" sz="1100" dirty="0" err="1">
                          <a:solidFill>
                            <a:srgbClr val="212121"/>
                          </a:solidFill>
                          <a:effectLst/>
                        </a:rPr>
                        <a:t>Anaesthesiologica</a:t>
                      </a:r>
                      <a:r>
                        <a:rPr lang="en-US" sz="1100" dirty="0">
                          <a:solidFill>
                            <a:srgbClr val="212121"/>
                          </a:solidFill>
                          <a:effectLst/>
                        </a:rPr>
                        <a:t> </a:t>
                      </a:r>
                      <a:r>
                        <a:rPr lang="en-US" sz="1100" dirty="0" err="1">
                          <a:solidFill>
                            <a:srgbClr val="212121"/>
                          </a:solidFill>
                          <a:effectLst/>
                        </a:rPr>
                        <a:t>Scandinavica</a:t>
                      </a:r>
                      <a:endParaRPr lang="da-DK" sz="1100" dirty="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99</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19</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Journal of Applied Physiology</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White</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98</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20</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Human Reproduction</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96</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21</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Acta Ophthalmologica</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95</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22</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Arthritis and Rheumatism</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94</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23</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Physics Letters B</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89</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24</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Cephalalgia</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88</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27</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Scandinavian J. Medicine and Science in Sports </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81</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28</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Nature</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 </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80</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29</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Scandinavian J. Publ. Health</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79</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30</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Acta Oncologica</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 </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78</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31</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Physical Review B</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75</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33</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Science</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70</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34</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Neuroimage</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Green</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69</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35</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j. Agricult. and Food Chemistry</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67</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36</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British Journal of Dermatology</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66</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37</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Hepatology</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66</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39</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Acta  Physiologica</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POA Yellow</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60</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40</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British Medical Journal</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dirty="0">
                          <a:solidFill>
                            <a:srgbClr val="212121"/>
                          </a:solidFill>
                          <a:effectLst/>
                        </a:rPr>
                        <a:t>OA Green</a:t>
                      </a:r>
                      <a:endParaRPr lang="da-DK" sz="1100" dirty="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60</a:t>
                      </a:r>
                      <a:endParaRPr lang="da-DK" sz="1100" dirty="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41</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Regulatory Peptides</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60</a:t>
                      </a:r>
                      <a:endParaRPr lang="da-DK" sz="1100" dirty="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42</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Journal of Cerebral Blood Flow and Metabolism</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58</a:t>
                      </a:r>
                      <a:endParaRPr lang="da-DK" sz="1100" dirty="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43</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Journal of Physical Chemistry A</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White</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58</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44</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Intern. Journal of Obesity</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57</a:t>
                      </a:r>
                      <a:endParaRPr lang="da-DK" sz="1100" dirty="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45</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Am. J. of Clinical Nutrition</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White</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56</a:t>
                      </a:r>
                      <a:endParaRPr lang="da-DK" sz="1100" dirty="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46</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Journal of Hepatology</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55</a:t>
                      </a:r>
                      <a:endParaRPr lang="da-DK" sz="1100" dirty="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49</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Physical Review D</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Green</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a:solidFill>
                            <a:srgbClr val="212121"/>
                          </a:solidFill>
                          <a:effectLst/>
                        </a:rPr>
                        <a:t>54</a:t>
                      </a:r>
                      <a:endParaRPr lang="da-DK" sz="1100">
                        <a:solidFill>
                          <a:srgbClr val="212121"/>
                        </a:solidFill>
                        <a:effectLst/>
                        <a:latin typeface="Calibri"/>
                        <a:ea typeface="Calibri"/>
                        <a:cs typeface="Calibri"/>
                      </a:endParaRPr>
                    </a:p>
                  </a:txBody>
                  <a:tcPr marL="21521" marR="21521" marT="0" marB="0" anchor="b"/>
                </a:tc>
              </a:tr>
              <a:tr h="192316">
                <a:tc>
                  <a:txBody>
                    <a:bodyPr/>
                    <a:lstStyle/>
                    <a:p>
                      <a:pPr algn="r">
                        <a:lnSpc>
                          <a:spcPct val="115000"/>
                        </a:lnSpc>
                        <a:spcAft>
                          <a:spcPts val="0"/>
                        </a:spcAft>
                      </a:pPr>
                      <a:r>
                        <a:rPr lang="en-US" sz="1100">
                          <a:effectLst/>
                        </a:rPr>
                        <a:t>50</a:t>
                      </a:r>
                      <a:endParaRPr lang="da-DK" sz="1100">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Zootaxa</a:t>
                      </a:r>
                      <a:endParaRPr lang="da-DK" sz="1100">
                        <a:solidFill>
                          <a:srgbClr val="212121"/>
                        </a:solidFill>
                        <a:effectLst/>
                        <a:latin typeface="Calibri"/>
                        <a:ea typeface="Calibri"/>
                        <a:cs typeface="Calibri"/>
                      </a:endParaRPr>
                    </a:p>
                  </a:txBody>
                  <a:tcPr marL="21521" marR="21521" marT="0" marB="0" anchor="b"/>
                </a:tc>
                <a:tc>
                  <a:txBody>
                    <a:bodyPr/>
                    <a:lstStyle/>
                    <a:p>
                      <a:pPr>
                        <a:lnSpc>
                          <a:spcPct val="115000"/>
                        </a:lnSpc>
                        <a:spcAft>
                          <a:spcPts val="0"/>
                        </a:spcAft>
                      </a:pPr>
                      <a:r>
                        <a:rPr lang="en-US" sz="1100">
                          <a:solidFill>
                            <a:srgbClr val="212121"/>
                          </a:solidFill>
                          <a:effectLst/>
                        </a:rPr>
                        <a:t>POA Yellow</a:t>
                      </a:r>
                      <a:endParaRPr lang="da-DK" sz="1100">
                        <a:solidFill>
                          <a:srgbClr val="212121"/>
                        </a:solidFill>
                        <a:effectLst/>
                        <a:latin typeface="Calibri"/>
                        <a:ea typeface="Calibri"/>
                        <a:cs typeface="Calibri"/>
                      </a:endParaRPr>
                    </a:p>
                  </a:txBody>
                  <a:tcPr marL="21521" marR="21521" marT="0" marB="0" anchor="b"/>
                </a:tc>
                <a:tc>
                  <a:txBody>
                    <a:bodyPr/>
                    <a:lstStyle/>
                    <a:p>
                      <a:pPr algn="r">
                        <a:lnSpc>
                          <a:spcPct val="115000"/>
                        </a:lnSpc>
                        <a:spcAft>
                          <a:spcPts val="0"/>
                        </a:spcAft>
                      </a:pPr>
                      <a:r>
                        <a:rPr lang="en-US" sz="1100" dirty="0">
                          <a:solidFill>
                            <a:srgbClr val="212121"/>
                          </a:solidFill>
                          <a:effectLst/>
                        </a:rPr>
                        <a:t>54</a:t>
                      </a:r>
                      <a:endParaRPr lang="da-DK" sz="1100" dirty="0">
                        <a:solidFill>
                          <a:srgbClr val="212121"/>
                        </a:solidFill>
                        <a:effectLst/>
                        <a:latin typeface="Calibri"/>
                        <a:ea typeface="Calibri"/>
                        <a:cs typeface="Calibri"/>
                      </a:endParaRPr>
                    </a:p>
                  </a:txBody>
                  <a:tcPr marL="21521" marR="21521" marT="0" marB="0" anchor="b"/>
                </a:tc>
              </a:tr>
            </a:tbl>
          </a:graphicData>
        </a:graphic>
      </p:graphicFrame>
    </p:spTree>
    <p:extLst>
      <p:ext uri="{BB962C8B-B14F-4D97-AF65-F5344CB8AC3E}">
        <p14:creationId xmlns="" xmlns:p14="http://schemas.microsoft.com/office/powerpoint/2010/main" val="1233030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23</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r>
              <a:rPr lang="da-DK" b="1" dirty="0" smtClean="0"/>
              <a:t>3</a:t>
            </a:r>
            <a:r>
              <a:rPr lang="da-DK" b="1" dirty="0"/>
              <a:t>.	</a:t>
            </a:r>
            <a:r>
              <a:rPr lang="da-DK" b="1" dirty="0" smtClean="0"/>
              <a:t>Resultat for Gylden </a:t>
            </a:r>
            <a:r>
              <a:rPr lang="da-DK" b="1" dirty="0"/>
              <a:t>Open Access i hybride </a:t>
            </a:r>
            <a:r>
              <a:rPr lang="da-DK" b="1" dirty="0" smtClean="0"/>
              <a:t>tidsskrifter</a:t>
            </a:r>
            <a:endParaRPr lang="da-DK" b="1" dirty="0"/>
          </a:p>
          <a:p>
            <a:endParaRPr lang="da-DK" dirty="0" smtClean="0"/>
          </a:p>
          <a:p>
            <a:r>
              <a:rPr lang="da-DK" dirty="0" smtClean="0"/>
              <a:t>Top-50 </a:t>
            </a:r>
            <a:r>
              <a:rPr lang="da-DK" dirty="0"/>
              <a:t>listen over KU’s tidsskriftspublicering, </a:t>
            </a:r>
            <a:r>
              <a:rPr lang="da-DK" dirty="0" smtClean="0"/>
              <a:t>viser at </a:t>
            </a:r>
            <a:r>
              <a:rPr lang="da-DK" dirty="0"/>
              <a:t>det kun er SCIENCE og SUND, der publicerer i </a:t>
            </a:r>
            <a:r>
              <a:rPr lang="da-DK" dirty="0" smtClean="0"/>
              <a:t>disse tidsskrifter.</a:t>
            </a:r>
            <a:endParaRPr lang="da-DK" dirty="0"/>
          </a:p>
          <a:p>
            <a:r>
              <a:rPr lang="da-DK" dirty="0"/>
              <a:t> </a:t>
            </a:r>
          </a:p>
          <a:p>
            <a:r>
              <a:rPr lang="da-DK" dirty="0"/>
              <a:t>Af de 50 tidsskrifter på listen, har de 42 tidsskrifter en ”POA-option”, dvs. langt størstedelen af de populæreste tidsskrifter er Open Access-tidsskrifter af en eller anden form.</a:t>
            </a:r>
          </a:p>
          <a:p>
            <a:r>
              <a:rPr lang="da-DK" dirty="0"/>
              <a:t> </a:t>
            </a:r>
            <a:endParaRPr lang="da-DK" dirty="0" smtClean="0"/>
          </a:p>
          <a:p>
            <a:endParaRPr lang="da-DK" dirty="0"/>
          </a:p>
          <a:p>
            <a:endParaRPr lang="da-DK" dirty="0" smtClean="0"/>
          </a:p>
          <a:p>
            <a:endParaRPr lang="da-DK" dirty="0"/>
          </a:p>
          <a:p>
            <a:endParaRPr lang="da-DK" dirty="0" smtClean="0"/>
          </a:p>
          <a:p>
            <a:r>
              <a:rPr lang="da-DK" dirty="0" smtClean="0"/>
              <a:t>Tabel </a:t>
            </a:r>
            <a:r>
              <a:rPr lang="da-DK" dirty="0"/>
              <a:t>over antal artikler i Gyldne Open Access-tidsskrifter, i perioden 2008–2012. Til sammenligning er angivet procentsatser for den afledte andel af den fundne mulige Gyldne Open Access-publicering ift. den totale </a:t>
            </a:r>
            <a:r>
              <a:rPr lang="da-DK" dirty="0" smtClean="0"/>
              <a:t>publicering, </a:t>
            </a:r>
            <a:r>
              <a:rPr lang="da-DK" dirty="0"/>
              <a:t>tilsammen. Her er tæller og nævne ikke fra samme kilder, så procentsatserne er kun at betragte som </a:t>
            </a:r>
            <a:r>
              <a:rPr lang="da-DK" dirty="0" err="1" smtClean="0"/>
              <a:t>indikative</a:t>
            </a:r>
            <a:r>
              <a:rPr lang="da-DK" dirty="0" smtClean="0"/>
              <a:t> ift</a:t>
            </a:r>
            <a:r>
              <a:rPr lang="da-DK" dirty="0"/>
              <a:t>. den teoretiske Gyldne Open </a:t>
            </a:r>
            <a:r>
              <a:rPr lang="da-DK" dirty="0" smtClean="0"/>
              <a:t>Access-andel</a:t>
            </a:r>
            <a:r>
              <a:rPr lang="da-DK" dirty="0"/>
              <a:t>. </a:t>
            </a:r>
            <a:endParaRPr lang="da-DK" dirty="0">
              <a:ea typeface="Times New Roman" pitchFamily="18" charset="0"/>
              <a:cs typeface="Arial" pitchFamily="34" charset="0"/>
            </a:endParaRPr>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2" name="Tabel 1"/>
          <p:cNvGraphicFramePr>
            <a:graphicFrameLocks noGrp="1"/>
          </p:cNvGraphicFramePr>
          <p:nvPr>
            <p:extLst>
              <p:ext uri="{D42A27DB-BD31-4B8C-83A1-F6EECF244321}">
                <p14:modId xmlns="" xmlns:p14="http://schemas.microsoft.com/office/powerpoint/2010/main" val="4278491801"/>
              </p:ext>
            </p:extLst>
          </p:nvPr>
        </p:nvGraphicFramePr>
        <p:xfrm>
          <a:off x="611560" y="3298303"/>
          <a:ext cx="7776865" cy="1138809"/>
        </p:xfrm>
        <a:graphic>
          <a:graphicData uri="http://schemas.openxmlformats.org/drawingml/2006/table">
            <a:tbl>
              <a:tblPr firstRow="1" firstCol="1" bandRow="1">
                <a:tableStyleId>{5C22544A-7EE6-4342-B048-85BDC9FD1C3A}</a:tableStyleId>
              </a:tblPr>
              <a:tblGrid>
                <a:gridCol w="1281359"/>
                <a:gridCol w="813170"/>
                <a:gridCol w="1154045"/>
                <a:gridCol w="1154045"/>
                <a:gridCol w="1154866"/>
                <a:gridCol w="1168008"/>
                <a:gridCol w="1051372"/>
              </a:tblGrid>
              <a:tr h="227762">
                <a:tc gridSpan="6">
                  <a:txBody>
                    <a:bodyPr/>
                    <a:lstStyle/>
                    <a:p>
                      <a:pPr>
                        <a:spcAft>
                          <a:spcPts val="595"/>
                        </a:spcAft>
                      </a:pPr>
                      <a:r>
                        <a:rPr lang="da-DK" sz="1400" dirty="0">
                          <a:effectLst/>
                        </a:rPr>
                        <a:t>KU-artikler i KU’s top-50 tidsskrifter</a:t>
                      </a:r>
                      <a:endParaRPr lang="da-DK" sz="1100" dirty="0">
                        <a:solidFill>
                          <a:srgbClr val="000000"/>
                        </a:solidFill>
                        <a:effectLst/>
                        <a:latin typeface="Calibri"/>
                        <a:ea typeface="Calibri"/>
                        <a:cs typeface="Calibri"/>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spcAft>
                          <a:spcPts val="595"/>
                        </a:spcAft>
                      </a:pPr>
                      <a:r>
                        <a:rPr lang="da-DK" sz="1400" dirty="0">
                          <a:effectLst/>
                        </a:rPr>
                        <a:t> </a:t>
                      </a:r>
                      <a:endParaRPr lang="da-DK" sz="1100" dirty="0">
                        <a:solidFill>
                          <a:srgbClr val="000000"/>
                        </a:solidFill>
                        <a:effectLst/>
                        <a:latin typeface="Calibri"/>
                        <a:ea typeface="Calibri"/>
                        <a:cs typeface="Calibri"/>
                      </a:endParaRPr>
                    </a:p>
                  </a:txBody>
                  <a:tcPr marL="68580" marR="68580" marT="0" marB="0"/>
                </a:tc>
              </a:tr>
              <a:tr h="227762">
                <a:tc>
                  <a:txBody>
                    <a:bodyPr/>
                    <a:lstStyle/>
                    <a:p>
                      <a:pPr algn="just">
                        <a:spcAft>
                          <a:spcPts val="595"/>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2008</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2009</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2010</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2011</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2012</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Sum</a:t>
                      </a:r>
                      <a:endParaRPr lang="da-DK" sz="1100">
                        <a:solidFill>
                          <a:srgbClr val="212121"/>
                        </a:solidFill>
                        <a:effectLst/>
                        <a:latin typeface="Calibri"/>
                        <a:ea typeface="Calibri"/>
                        <a:cs typeface="Calibri"/>
                      </a:endParaRPr>
                    </a:p>
                  </a:txBody>
                  <a:tcPr marL="68580" marR="68580" marT="0" marB="0"/>
                </a:tc>
              </a:tr>
              <a:tr h="227762">
                <a:tc>
                  <a:txBody>
                    <a:bodyPr/>
                    <a:lstStyle/>
                    <a:p>
                      <a:pPr algn="just">
                        <a:spcAft>
                          <a:spcPts val="595"/>
                        </a:spcAft>
                      </a:pPr>
                      <a:r>
                        <a:rPr lang="en-US" sz="1400">
                          <a:effectLst/>
                        </a:rPr>
                        <a:t># POA</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627</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670</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881</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967</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1.213</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4.358</a:t>
                      </a:r>
                      <a:endParaRPr lang="da-DK" sz="1100">
                        <a:solidFill>
                          <a:srgbClr val="212121"/>
                        </a:solidFill>
                        <a:effectLst/>
                        <a:latin typeface="Calibri"/>
                        <a:ea typeface="Calibri"/>
                        <a:cs typeface="Calibri"/>
                      </a:endParaRPr>
                    </a:p>
                  </a:txBody>
                  <a:tcPr marL="68580" marR="68580" marT="0" marB="0"/>
                </a:tc>
              </a:tr>
              <a:tr h="455523">
                <a:tc>
                  <a:txBody>
                    <a:bodyPr/>
                    <a:lstStyle/>
                    <a:p>
                      <a:pPr algn="just">
                        <a:spcAft>
                          <a:spcPts val="595"/>
                        </a:spcAft>
                      </a:pPr>
                      <a:r>
                        <a:rPr lang="en-US" sz="1400">
                          <a:effectLst/>
                        </a:rPr>
                        <a:t>% af total</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9,1</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10,7</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14,3</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16,4</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31,7</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 </a:t>
                      </a:r>
                      <a:endParaRPr lang="da-DK" sz="1100" dirty="0">
                        <a:solidFill>
                          <a:srgbClr val="212121"/>
                        </a:solidFill>
                        <a:effectLst/>
                        <a:latin typeface="Calibri"/>
                        <a:ea typeface="Calibri"/>
                        <a:cs typeface="Calibri"/>
                      </a:endParaRPr>
                    </a:p>
                  </a:txBody>
                  <a:tcPr marL="68580" marR="68580" marT="0" marB="0"/>
                </a:tc>
              </a:tr>
            </a:tbl>
          </a:graphicData>
        </a:graphic>
      </p:graphicFrame>
      <p:sp>
        <p:nvSpPr>
          <p:cNvPr id="3" name="Ellipse 2"/>
          <p:cNvSpPr/>
          <p:nvPr/>
        </p:nvSpPr>
        <p:spPr>
          <a:xfrm>
            <a:off x="6732240" y="3912344"/>
            <a:ext cx="648072" cy="432048"/>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4572000" y="2276872"/>
            <a:ext cx="648072" cy="432048"/>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 xmlns:p14="http://schemas.microsoft.com/office/powerpoint/2010/main" val="31401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24</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a:buAutoNum type="arabicPeriod" startAt="3"/>
            </a:pPr>
            <a:r>
              <a:rPr lang="da-DK" b="1" dirty="0" smtClean="0"/>
              <a:t>Resultat Gylden </a:t>
            </a:r>
            <a:r>
              <a:rPr lang="da-DK" b="1" dirty="0"/>
              <a:t>Open Access i hybride </a:t>
            </a:r>
            <a:r>
              <a:rPr lang="da-DK" b="1" dirty="0" smtClean="0"/>
              <a:t>tidsskrifter</a:t>
            </a:r>
          </a:p>
          <a:p>
            <a:pPr>
              <a:buAutoNum type="arabicPeriod" startAt="3"/>
            </a:pPr>
            <a:endParaRPr lang="da-DK" b="1" dirty="0"/>
          </a:p>
          <a:p>
            <a:pPr marL="0" indent="0"/>
            <a:r>
              <a:rPr lang="da-DK" dirty="0" smtClean="0"/>
              <a:t>Eksempel: Nr. 3, </a:t>
            </a:r>
            <a:r>
              <a:rPr lang="da-DK" i="1" dirty="0" err="1" smtClean="0"/>
              <a:t>Astronomy</a:t>
            </a:r>
            <a:r>
              <a:rPr lang="da-DK" i="1" dirty="0" smtClean="0"/>
              <a:t> &amp; </a:t>
            </a:r>
            <a:r>
              <a:rPr lang="da-DK" i="1" dirty="0" err="1" smtClean="0"/>
              <a:t>Astrophysics</a:t>
            </a:r>
            <a:r>
              <a:rPr lang="da-DK" i="1" dirty="0" smtClean="0"/>
              <a:t> </a:t>
            </a:r>
            <a:r>
              <a:rPr lang="da-DK" dirty="0" smtClean="0"/>
              <a:t>(EDP Science)</a:t>
            </a:r>
          </a:p>
          <a:p>
            <a:pPr marL="0" indent="0"/>
            <a:endParaRPr lang="da-DK" dirty="0" smtClean="0"/>
          </a:p>
          <a:p>
            <a:pPr algn="just"/>
            <a:r>
              <a:rPr lang="en-US" sz="1200" i="1" dirty="0" smtClean="0"/>
              <a:t>Astronomy </a:t>
            </a:r>
            <a:r>
              <a:rPr lang="en-US" sz="1200" i="1" dirty="0"/>
              <a:t>&amp; Astrophysics</a:t>
            </a:r>
            <a:r>
              <a:rPr lang="en-US" sz="1200" dirty="0"/>
              <a:t> </a:t>
            </a:r>
            <a:r>
              <a:rPr lang="en-US" sz="1200" dirty="0" smtClean="0"/>
              <a:t>… </a:t>
            </a:r>
            <a:r>
              <a:rPr lang="en-US" sz="1200" dirty="0"/>
              <a:t>are in favor of broad and easy access to all published scientific information and have taken numerous steps in this direction, with the different services listed below:</a:t>
            </a:r>
          </a:p>
          <a:p>
            <a:r>
              <a:rPr lang="en-US" sz="1200" b="1" dirty="0">
                <a:solidFill>
                  <a:srgbClr val="4975BB"/>
                </a:solidFill>
              </a:rPr>
              <a:t>Green Open Access</a:t>
            </a:r>
          </a:p>
          <a:p>
            <a:pPr algn="just"/>
            <a:r>
              <a:rPr lang="en-US" sz="1200" dirty="0"/>
              <a:t>The Publisher and A&amp;A encourage </a:t>
            </a:r>
            <a:r>
              <a:rPr lang="en-US" sz="1200" dirty="0" err="1"/>
              <a:t>arXiv</a:t>
            </a:r>
            <a:r>
              <a:rPr lang="en-US" sz="1200" dirty="0"/>
              <a:t> archiving or self-archiving of the final PDF file of the article exactly as published in the journal and without any period of embargo.</a:t>
            </a:r>
          </a:p>
          <a:p>
            <a:r>
              <a:rPr lang="en-US" sz="1200" b="1" dirty="0">
                <a:solidFill>
                  <a:srgbClr val="4975BB"/>
                </a:solidFill>
              </a:rPr>
              <a:t>Sections in Full Open Access</a:t>
            </a:r>
          </a:p>
          <a:p>
            <a:pPr algn="just"/>
            <a:r>
              <a:rPr lang="en-US" sz="1200" dirty="0"/>
              <a:t>All Letters to the Editor and all articles published in the online sections (Atomic, molecular, and nuclear data - Astronomical instrumentation - Catalogs and data - Numerical methods and codes) are in full (gold) open access at no cost to the authors.</a:t>
            </a:r>
          </a:p>
          <a:p>
            <a:r>
              <a:rPr lang="en-US" sz="1200" b="1" dirty="0">
                <a:solidFill>
                  <a:srgbClr val="4975BB"/>
                </a:solidFill>
              </a:rPr>
              <a:t>Archives in Free Access</a:t>
            </a:r>
          </a:p>
          <a:p>
            <a:pPr algn="just"/>
            <a:r>
              <a:rPr lang="en-US" sz="1200" dirty="0"/>
              <a:t>All articles published in the other sections of the Journal become freely accessible 24 months after publication.</a:t>
            </a:r>
          </a:p>
          <a:p>
            <a:r>
              <a:rPr lang="en-US" sz="1200" b="1" dirty="0">
                <a:solidFill>
                  <a:srgbClr val="4975BB"/>
                </a:solidFill>
              </a:rPr>
              <a:t>Open Access Option</a:t>
            </a:r>
          </a:p>
          <a:p>
            <a:pPr algn="just"/>
            <a:r>
              <a:rPr lang="en-US" sz="1200" dirty="0"/>
              <a:t>Authors can pay a promotional fee of 400 euros to make their online article perpetually, universally, and freely accessible (gold open access). The fee covers only a fraction of the editorial and production costs.</a:t>
            </a:r>
          </a:p>
          <a:p>
            <a:r>
              <a:rPr lang="en-US" sz="1200" b="1" dirty="0">
                <a:solidFill>
                  <a:srgbClr val="4975BB"/>
                </a:solidFill>
              </a:rPr>
              <a:t>Latest articles FREE</a:t>
            </a:r>
          </a:p>
          <a:p>
            <a:pPr algn="just"/>
            <a:r>
              <a:rPr lang="en-US" sz="1200" dirty="0"/>
              <a:t>This service allows non-subscribers to the journal to gain free access to the full online edition of the most recent articles of A&amp;A on the EDP Sciences website. The Latest articles FREE service requires registration and is meant to be used by individuals for their private studies or scholarly research, and not for commercial benefit.</a:t>
            </a:r>
          </a:p>
          <a:p>
            <a:pPr marL="0" indent="0"/>
            <a:endParaRPr lang="da-DK" dirty="0" smtClean="0"/>
          </a:p>
          <a:p>
            <a:pPr marL="0" indent="0"/>
            <a:endParaRPr lang="da-DK" dirty="0"/>
          </a:p>
          <a:p>
            <a:pPr marL="0" indent="0"/>
            <a:endParaRPr lang="da-DK" dirty="0"/>
          </a:p>
          <a:p>
            <a:endParaRPr lang="da-DK" dirty="0" smtClean="0"/>
          </a:p>
          <a:p>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426967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25</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a:buAutoNum type="arabicPeriod" startAt="4"/>
            </a:pPr>
            <a:r>
              <a:rPr lang="da-DK" b="1" dirty="0" err="1" smtClean="0"/>
              <a:t>Bibliometri</a:t>
            </a:r>
            <a:endParaRPr lang="da-DK" b="1" dirty="0" smtClean="0"/>
          </a:p>
          <a:p>
            <a:pPr marL="0" indent="0"/>
            <a:endParaRPr lang="da-DK" dirty="0" smtClean="0"/>
          </a:p>
          <a:p>
            <a:r>
              <a:rPr lang="da-DK" dirty="0" smtClean="0"/>
              <a:t>Ved </a:t>
            </a:r>
            <a:r>
              <a:rPr lang="da-DK" dirty="0"/>
              <a:t>hjælp af stikprøver, forsøger vi at belyse </a:t>
            </a:r>
            <a:r>
              <a:rPr lang="da-DK" dirty="0" err="1"/>
              <a:t>omfangen</a:t>
            </a:r>
            <a:r>
              <a:rPr lang="da-DK" dirty="0"/>
              <a:t> af Open Access i to konkrete cases; det maksimale output i top-tidsskrifter inden for hhv. biologi (SCIENCE) og medicin (SUND). </a:t>
            </a:r>
          </a:p>
          <a:p>
            <a:r>
              <a:rPr lang="da-DK" dirty="0"/>
              <a:t> </a:t>
            </a:r>
          </a:p>
          <a:p>
            <a:r>
              <a:rPr lang="da-DK" dirty="0"/>
              <a:t>Til dette formål anvendes data fra BFI, DOAJ, </a:t>
            </a:r>
            <a:r>
              <a:rPr lang="da-DK" dirty="0" err="1"/>
              <a:t>Sherpa</a:t>
            </a:r>
            <a:r>
              <a:rPr lang="da-DK" dirty="0"/>
              <a:t> Romeo og Web of Science, og der søges efter information om Gyldne OA-tidsskrifter på Niveau 2 i BFI-faggrupperne hhv. nr. 32 ”Biologi” og nr. 48, ”Medicin</a:t>
            </a:r>
            <a:r>
              <a:rPr lang="da-DK" dirty="0" smtClean="0"/>
              <a:t>”.</a:t>
            </a:r>
          </a:p>
          <a:p>
            <a:endParaRPr lang="da-DK" dirty="0"/>
          </a:p>
          <a:p>
            <a:r>
              <a:rPr lang="da-DK" dirty="0"/>
              <a:t>Fremgangsmåden er, at hvert tidsskrift blev slået op i:</a:t>
            </a:r>
          </a:p>
          <a:p>
            <a:pPr lvl="0"/>
            <a:r>
              <a:rPr lang="da-DK" dirty="0"/>
              <a:t>DOAJ, for at se undersøge, om de er OA-tidsskrifter - og om der er opgivet APC </a:t>
            </a:r>
          </a:p>
          <a:p>
            <a:pPr lvl="0"/>
            <a:r>
              <a:rPr lang="da-DK" dirty="0" err="1"/>
              <a:t>Sherpa</a:t>
            </a:r>
            <a:r>
              <a:rPr lang="da-DK" dirty="0"/>
              <a:t> </a:t>
            </a:r>
            <a:r>
              <a:rPr lang="da-DK" dirty="0" err="1"/>
              <a:t>RoMEO</a:t>
            </a:r>
            <a:r>
              <a:rPr lang="da-DK" dirty="0"/>
              <a:t>, for at se om der er </a:t>
            </a:r>
            <a:r>
              <a:rPr lang="da-DK" dirty="0" err="1"/>
              <a:t>Paid</a:t>
            </a:r>
            <a:r>
              <a:rPr lang="da-DK" dirty="0"/>
              <a:t> Open Access-mulighed (POA) = hybrid tidsskrift </a:t>
            </a:r>
          </a:p>
          <a:p>
            <a:pPr lvl="0"/>
            <a:r>
              <a:rPr lang="da-DK" dirty="0"/>
              <a:t>Web of Science (WOS), for at finde hvor mange artikler der er publiceret i disse tidsskrifter, i alt samt i årene fra henholdsvis 2008 til 2012 af personer med adresse på KU. Søgestrengen: AD=((</a:t>
            </a:r>
            <a:r>
              <a:rPr lang="da-DK" dirty="0" err="1"/>
              <a:t>univ</a:t>
            </a:r>
            <a:r>
              <a:rPr lang="da-DK" dirty="0"/>
              <a:t>* </a:t>
            </a:r>
            <a:r>
              <a:rPr lang="da-DK" dirty="0" err="1"/>
              <a:t>copenh</a:t>
            </a:r>
            <a:r>
              <a:rPr lang="da-DK" dirty="0"/>
              <a:t>*) OR (</a:t>
            </a:r>
            <a:r>
              <a:rPr lang="da-DK" dirty="0" err="1"/>
              <a:t>copenh</a:t>
            </a:r>
            <a:r>
              <a:rPr lang="da-DK" dirty="0"/>
              <a:t>* </a:t>
            </a:r>
            <a:r>
              <a:rPr lang="da-DK" dirty="0" err="1"/>
              <a:t>univ</a:t>
            </a:r>
            <a:r>
              <a:rPr lang="da-DK" dirty="0"/>
              <a:t>*))</a:t>
            </a:r>
          </a:p>
          <a:p>
            <a:pPr marL="0" indent="0"/>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3257925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26</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a:buAutoNum type="arabicPeriod" startAt="4"/>
            </a:pPr>
            <a:r>
              <a:rPr lang="da-DK" b="1" dirty="0" smtClean="0"/>
              <a:t>Resultater fra </a:t>
            </a:r>
            <a:r>
              <a:rPr lang="da-DK" b="1" dirty="0" err="1" smtClean="0"/>
              <a:t>Bibliometri</a:t>
            </a:r>
            <a:r>
              <a:rPr lang="da-DK" b="1" dirty="0" smtClean="0"/>
              <a:t> (kun SCIENCE-delen = biologi)</a:t>
            </a:r>
          </a:p>
          <a:p>
            <a:pPr marL="0" indent="0"/>
            <a:endParaRPr lang="da-DK" dirty="0" smtClean="0"/>
          </a:p>
          <a:p>
            <a:pPr marL="0" indent="0"/>
            <a:r>
              <a:rPr lang="da-DK" dirty="0"/>
              <a:t>På baggrund af opslag i </a:t>
            </a:r>
            <a:r>
              <a:rPr lang="da-DK" dirty="0" err="1"/>
              <a:t>RoMEO</a:t>
            </a:r>
            <a:r>
              <a:rPr lang="da-DK" dirty="0"/>
              <a:t> for de i alt 55 tidsskrifter i </a:t>
            </a:r>
            <a:r>
              <a:rPr lang="da-DK" dirty="0" err="1"/>
              <a:t>BFI’s</a:t>
            </a:r>
            <a:r>
              <a:rPr lang="da-DK" dirty="0"/>
              <a:t> højest rangerende biologitidsskrifter (niveau 2), manglede kun ét tidsskrift. 37 (67 %) af tidskrifterne har en klar angivelse af at der var mulighed for Gylden Open Access. Og med de 3 tidsskrifter, der var nævnt i DOAJ, er i alt </a:t>
            </a:r>
            <a:r>
              <a:rPr lang="da-DK" dirty="0" smtClean="0"/>
              <a:t>40/55 </a:t>
            </a:r>
            <a:r>
              <a:rPr lang="da-DK" dirty="0"/>
              <a:t>biologitidsskrifter helt eller delvis Open Access-tidsskrifter. </a:t>
            </a:r>
          </a:p>
          <a:p>
            <a:pPr marL="0" indent="0"/>
            <a:endParaRPr lang="da-DK" dirty="0" smtClean="0"/>
          </a:p>
          <a:p>
            <a:pPr marL="0" indent="0"/>
            <a:endParaRPr lang="da-DK" dirty="0"/>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7" name="Tabel 6"/>
          <p:cNvGraphicFramePr>
            <a:graphicFrameLocks noGrp="1"/>
          </p:cNvGraphicFramePr>
          <p:nvPr>
            <p:extLst>
              <p:ext uri="{D42A27DB-BD31-4B8C-83A1-F6EECF244321}">
                <p14:modId xmlns="" xmlns:p14="http://schemas.microsoft.com/office/powerpoint/2010/main" val="1562354813"/>
              </p:ext>
            </p:extLst>
          </p:nvPr>
        </p:nvGraphicFramePr>
        <p:xfrm>
          <a:off x="827584" y="3116388"/>
          <a:ext cx="7488831" cy="1587330"/>
        </p:xfrm>
        <a:graphic>
          <a:graphicData uri="http://schemas.openxmlformats.org/drawingml/2006/table">
            <a:tbl>
              <a:tblPr firstRow="1" firstCol="1" bandRow="1">
                <a:tableStyleId>{5C22544A-7EE6-4342-B048-85BDC9FD1C3A}</a:tableStyleId>
              </a:tblPr>
              <a:tblGrid>
                <a:gridCol w="1233901"/>
                <a:gridCol w="799663"/>
                <a:gridCol w="1110511"/>
                <a:gridCol w="1110511"/>
                <a:gridCol w="1111302"/>
                <a:gridCol w="1111302"/>
                <a:gridCol w="1011641"/>
              </a:tblGrid>
              <a:tr h="232122">
                <a:tc gridSpan="6">
                  <a:txBody>
                    <a:bodyPr/>
                    <a:lstStyle/>
                    <a:p>
                      <a:pPr>
                        <a:spcAft>
                          <a:spcPts val="595"/>
                        </a:spcAft>
                      </a:pPr>
                      <a:r>
                        <a:rPr lang="da-DK" sz="1400" dirty="0">
                          <a:effectLst/>
                        </a:rPr>
                        <a:t>KU-artikler i BFI-faggrupper Biologi</a:t>
                      </a:r>
                      <a:endParaRPr lang="da-DK" sz="1100" dirty="0">
                        <a:solidFill>
                          <a:srgbClr val="000000"/>
                        </a:solidFill>
                        <a:effectLst/>
                        <a:latin typeface="Calibri"/>
                        <a:ea typeface="Calibri"/>
                        <a:cs typeface="Calibri"/>
                      </a:endParaRPr>
                    </a:p>
                  </a:txBody>
                  <a:tcPr marL="68580" marR="68580"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spcAft>
                          <a:spcPts val="595"/>
                        </a:spcAft>
                      </a:pPr>
                      <a:r>
                        <a:rPr lang="da-DK" sz="1400">
                          <a:effectLst/>
                        </a:rPr>
                        <a:t> </a:t>
                      </a:r>
                      <a:endParaRPr lang="da-DK" sz="1100">
                        <a:solidFill>
                          <a:srgbClr val="000000"/>
                        </a:solidFill>
                        <a:effectLst/>
                        <a:latin typeface="Calibri"/>
                        <a:ea typeface="Calibri"/>
                        <a:cs typeface="Calibri"/>
                      </a:endParaRPr>
                    </a:p>
                  </a:txBody>
                  <a:tcPr marL="68580" marR="68580" marT="0" marB="0"/>
                </a:tc>
              </a:tr>
              <a:tr h="232122">
                <a:tc>
                  <a:txBody>
                    <a:bodyPr/>
                    <a:lstStyle/>
                    <a:p>
                      <a:pPr algn="just">
                        <a:spcAft>
                          <a:spcPts val="595"/>
                        </a:spcAft>
                      </a:pPr>
                      <a:r>
                        <a:rPr lang="da-DK" sz="1400">
                          <a:effectLst/>
                        </a:rPr>
                        <a:t> </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2008</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2009</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2010</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2011</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2012</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Sum</a:t>
                      </a:r>
                      <a:endParaRPr lang="da-DK" sz="1100">
                        <a:solidFill>
                          <a:srgbClr val="212121"/>
                        </a:solidFill>
                        <a:effectLst/>
                        <a:latin typeface="Calibri"/>
                        <a:ea typeface="Calibri"/>
                        <a:cs typeface="Calibri"/>
                      </a:endParaRPr>
                    </a:p>
                  </a:txBody>
                  <a:tcPr marL="68580" marR="68580" marT="0" marB="0"/>
                </a:tc>
              </a:tr>
              <a:tr h="232122">
                <a:tc>
                  <a:txBody>
                    <a:bodyPr/>
                    <a:lstStyle/>
                    <a:p>
                      <a:pPr algn="just">
                        <a:spcAft>
                          <a:spcPts val="595"/>
                        </a:spcAft>
                      </a:pPr>
                      <a:r>
                        <a:rPr lang="en-US" sz="1400">
                          <a:effectLst/>
                        </a:rPr>
                        <a:t># POA</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65</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77</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56</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65</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94</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357</a:t>
                      </a:r>
                      <a:endParaRPr lang="da-DK" sz="1100">
                        <a:solidFill>
                          <a:srgbClr val="212121"/>
                        </a:solidFill>
                        <a:effectLst/>
                        <a:latin typeface="Calibri"/>
                        <a:ea typeface="Calibri"/>
                        <a:cs typeface="Calibri"/>
                      </a:endParaRPr>
                    </a:p>
                  </a:txBody>
                  <a:tcPr marL="68580" marR="68580" marT="0" marB="0"/>
                </a:tc>
              </a:tr>
              <a:tr h="232122">
                <a:tc>
                  <a:txBody>
                    <a:bodyPr/>
                    <a:lstStyle/>
                    <a:p>
                      <a:pPr algn="just">
                        <a:spcAft>
                          <a:spcPts val="595"/>
                        </a:spcAft>
                      </a:pPr>
                      <a:r>
                        <a:rPr lang="en-US" sz="1400" dirty="0" smtClean="0">
                          <a:effectLst/>
                        </a:rPr>
                        <a:t>KU-total (BFI)</a:t>
                      </a:r>
                      <a:endParaRPr lang="da-DK" sz="1100" dirty="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259</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199</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208</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a:t>
                      </a:r>
                      <a:endParaRPr lang="da-DK" sz="110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a:solidFill>
                            <a:srgbClr val="212121"/>
                          </a:solidFill>
                          <a:effectLst/>
                        </a:rPr>
                        <a:t> </a:t>
                      </a:r>
                      <a:endParaRPr lang="da-DK" sz="1100">
                        <a:solidFill>
                          <a:srgbClr val="212121"/>
                        </a:solidFill>
                        <a:effectLst/>
                        <a:latin typeface="Calibri"/>
                        <a:ea typeface="Calibri"/>
                        <a:cs typeface="Calibri"/>
                      </a:endParaRPr>
                    </a:p>
                  </a:txBody>
                  <a:tcPr marL="68580" marR="68580" marT="0" marB="0"/>
                </a:tc>
              </a:tr>
              <a:tr h="464244">
                <a:tc>
                  <a:txBody>
                    <a:bodyPr/>
                    <a:lstStyle/>
                    <a:p>
                      <a:pPr algn="just">
                        <a:spcAft>
                          <a:spcPts val="595"/>
                        </a:spcAft>
                      </a:pPr>
                      <a:r>
                        <a:rPr lang="en-US" sz="1400">
                          <a:effectLst/>
                        </a:rPr>
                        <a:t>% af total</a:t>
                      </a:r>
                      <a:endParaRPr lang="da-DK" sz="1100">
                        <a:solidFill>
                          <a:srgbClr val="000000"/>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29,8</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28,1</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31,2</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a:t>
                      </a:r>
                      <a:endParaRPr lang="da-DK" sz="1100" dirty="0">
                        <a:solidFill>
                          <a:srgbClr val="212121"/>
                        </a:solidFill>
                        <a:effectLst/>
                        <a:latin typeface="Calibri"/>
                        <a:ea typeface="Calibri"/>
                        <a:cs typeface="Calibri"/>
                      </a:endParaRPr>
                    </a:p>
                  </a:txBody>
                  <a:tcPr marL="68580" marR="68580" marT="0" marB="0"/>
                </a:tc>
                <a:tc>
                  <a:txBody>
                    <a:bodyPr/>
                    <a:lstStyle/>
                    <a:p>
                      <a:pPr algn="r">
                        <a:spcAft>
                          <a:spcPts val="595"/>
                        </a:spcAft>
                      </a:pPr>
                      <a:r>
                        <a:rPr lang="en-US" sz="1400" dirty="0">
                          <a:solidFill>
                            <a:srgbClr val="212121"/>
                          </a:solidFill>
                          <a:effectLst/>
                        </a:rPr>
                        <a:t> </a:t>
                      </a:r>
                      <a:endParaRPr lang="da-DK" sz="1100" dirty="0">
                        <a:solidFill>
                          <a:srgbClr val="212121"/>
                        </a:solidFill>
                        <a:effectLst/>
                        <a:latin typeface="Calibri"/>
                        <a:ea typeface="Calibri"/>
                        <a:cs typeface="Calibri"/>
                      </a:endParaRPr>
                    </a:p>
                  </a:txBody>
                  <a:tcPr marL="68580" marR="68580" marT="0" marB="0"/>
                </a:tc>
              </a:tr>
            </a:tbl>
          </a:graphicData>
        </a:graphic>
      </p:graphicFrame>
      <p:sp>
        <p:nvSpPr>
          <p:cNvPr id="8" name="Rectangle 4"/>
          <p:cNvSpPr>
            <a:spLocks noChangeArrowheads="1"/>
          </p:cNvSpPr>
          <p:nvPr/>
        </p:nvSpPr>
        <p:spPr bwMode="auto">
          <a:xfrm>
            <a:off x="1325563" y="2894013"/>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sz="1800" b="0" i="0" u="none" strike="noStrike" cap="none" normalizeH="0" baseline="0" smtClean="0">
                <a:ln>
                  <a:noFill/>
                </a:ln>
                <a:solidFill>
                  <a:schemeClr val="tx1"/>
                </a:solidFill>
                <a:effectLst/>
                <a:latin typeface="Arial" pitchFamily="34" charset="0"/>
                <a:cs typeface="Arial" pitchFamily="34" charset="0"/>
              </a:rPr>
              <a:t/>
            </a:r>
            <a:br>
              <a:rPr kumimoji="0" lang="da-DK" sz="1800" b="0" i="0" u="none" strike="noStrike" cap="none" normalizeH="0" baseline="0" smtClean="0">
                <a:ln>
                  <a:noFill/>
                </a:ln>
                <a:solidFill>
                  <a:schemeClr val="tx1"/>
                </a:solidFill>
                <a:effectLst/>
                <a:latin typeface="Arial" pitchFamily="34" charset="0"/>
                <a:cs typeface="Arial" pitchFamily="34" charset="0"/>
              </a:rPr>
            </a:br>
            <a:endParaRPr kumimoji="0" lang="da-DK"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1325563" y="2894013"/>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11" name="Ellipse 10"/>
          <p:cNvSpPr/>
          <p:nvPr/>
        </p:nvSpPr>
        <p:spPr>
          <a:xfrm>
            <a:off x="5580112" y="4077072"/>
            <a:ext cx="792088" cy="504056"/>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a:off x="1187624" y="2434841"/>
            <a:ext cx="792088" cy="504056"/>
          </a:xfrm>
          <a:prstGeom prst="ellipse">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 xmlns:p14="http://schemas.microsoft.com/office/powerpoint/2010/main" val="19397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27</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a:t>Undersøgelse ved Københavns Universitet (2012)</a:t>
            </a:r>
            <a:endParaRPr lang="da-DK" dirty="0" smtClean="0"/>
          </a:p>
        </p:txBody>
      </p:sp>
      <p:sp>
        <p:nvSpPr>
          <p:cNvPr id="6148" name="Rectangle 3"/>
          <p:cNvSpPr>
            <a:spLocks noGrp="1" noChangeArrowheads="1"/>
          </p:cNvSpPr>
          <p:nvPr>
            <p:ph type="body" idx="1"/>
          </p:nvPr>
        </p:nvSpPr>
        <p:spPr>
          <a:xfrm>
            <a:off x="828501" y="980728"/>
            <a:ext cx="7487915" cy="5184576"/>
          </a:xfrm>
        </p:spPr>
        <p:txBody>
          <a:bodyPr/>
          <a:lstStyle/>
          <a:p>
            <a:pPr marL="0" indent="0"/>
            <a:r>
              <a:rPr lang="da-DK" b="1" dirty="0" smtClean="0"/>
              <a:t>Konklusion</a:t>
            </a:r>
          </a:p>
          <a:p>
            <a:pPr marL="0" indent="0"/>
            <a:endParaRPr lang="da-DK" dirty="0" smtClean="0"/>
          </a:p>
          <a:p>
            <a:r>
              <a:rPr lang="da-DK" dirty="0"/>
              <a:t>Rapporten kan ikke give </a:t>
            </a:r>
            <a:r>
              <a:rPr lang="da-DK" dirty="0" smtClean="0"/>
              <a:t>et eksakte </a:t>
            </a:r>
            <a:r>
              <a:rPr lang="da-DK" dirty="0"/>
              <a:t>svar på, hvor mange Open Access-artikler, der er publiceret af forfattere fra Københavns Universitet</a:t>
            </a:r>
            <a:r>
              <a:rPr lang="da-DK" dirty="0" smtClean="0"/>
              <a:t>:</a:t>
            </a:r>
          </a:p>
          <a:p>
            <a:endParaRPr lang="da-DK" dirty="0" smtClean="0"/>
          </a:p>
          <a:p>
            <a:r>
              <a:rPr lang="da-DK" dirty="0" smtClean="0"/>
              <a:t>Rapporten giver en indikation </a:t>
            </a:r>
            <a:r>
              <a:rPr lang="da-DK" dirty="0"/>
              <a:t>af størrelsesorden af produktiviteten, samt i konkrete cases en præcis </a:t>
            </a:r>
            <a:r>
              <a:rPr lang="da-DK" dirty="0" smtClean="0"/>
              <a:t>statistik</a:t>
            </a:r>
            <a:r>
              <a:rPr lang="da-DK" dirty="0"/>
              <a:t/>
            </a:r>
            <a:br>
              <a:rPr lang="da-DK" dirty="0"/>
            </a:br>
            <a:endParaRPr lang="da-DK" dirty="0"/>
          </a:p>
          <a:p>
            <a:pPr lvl="0"/>
            <a:r>
              <a:rPr lang="da-DK" dirty="0" smtClean="0"/>
              <a:t>”Der </a:t>
            </a:r>
            <a:r>
              <a:rPr lang="da-DK" dirty="0"/>
              <a:t>publiceres formentlig p.t. </a:t>
            </a:r>
            <a:r>
              <a:rPr lang="da-DK" i="1" dirty="0"/>
              <a:t>mindst</a:t>
            </a:r>
            <a:r>
              <a:rPr lang="da-DK" dirty="0"/>
              <a:t> 500 artikler p.a. med </a:t>
            </a:r>
            <a:r>
              <a:rPr lang="da-DK" dirty="0" smtClean="0"/>
              <a:t>KU-forfattere </a:t>
            </a:r>
            <a:r>
              <a:rPr lang="da-DK" dirty="0"/>
              <a:t>fra SUND og SCIENCE, hvortil der er betalt et Gylden Open Access-publiceringsgebyr. Den årlige direkte udgift vurderes til at udgøre </a:t>
            </a:r>
            <a:r>
              <a:rPr lang="da-DK" i="1" dirty="0"/>
              <a:t>minimum</a:t>
            </a:r>
            <a:r>
              <a:rPr lang="da-DK" dirty="0"/>
              <a:t> $500.000 årligt. Dertil kommer administrationsoverhead. Dog kan det reelle publikationstal være væsentlig højere, og den tilsvarende udgift dermed større</a:t>
            </a:r>
            <a:r>
              <a:rPr lang="da-DK" dirty="0" smtClean="0"/>
              <a:t>.”</a:t>
            </a:r>
            <a:endParaRPr lang="da-DK" dirty="0"/>
          </a:p>
          <a:p>
            <a:r>
              <a:rPr lang="da-DK" dirty="0"/>
              <a:t> </a:t>
            </a:r>
          </a:p>
          <a:p>
            <a:pPr lvl="0"/>
            <a:r>
              <a:rPr lang="da-DK" dirty="0" smtClean="0"/>
              <a:t>”2008 </a:t>
            </a:r>
            <a:r>
              <a:rPr lang="da-DK" dirty="0"/>
              <a:t>– 2012 publicerede KU </a:t>
            </a:r>
            <a:r>
              <a:rPr lang="da-DK" i="1" dirty="0"/>
              <a:t>mindst</a:t>
            </a:r>
            <a:r>
              <a:rPr lang="da-DK" dirty="0"/>
              <a:t> 1.500 Gylden Open Access-artikler,  modsvarende en anslået udgift på $1,5 mio. Den </a:t>
            </a:r>
            <a:r>
              <a:rPr lang="da-DK" i="1" dirty="0"/>
              <a:t>registrerede</a:t>
            </a:r>
            <a:r>
              <a:rPr lang="da-DK" dirty="0"/>
              <a:t> publicering sker fortrinsvis i </a:t>
            </a:r>
            <a:r>
              <a:rPr lang="da-DK" dirty="0" smtClean="0"/>
              <a:t>tidsskriftspakker.”</a:t>
            </a:r>
            <a:endParaRPr lang="da-DK" dirty="0"/>
          </a:p>
          <a:p>
            <a:r>
              <a:rPr lang="da-DK" dirty="0"/>
              <a:t> </a:t>
            </a:r>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681222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28</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Foreløbige resultater</a:t>
            </a:r>
          </a:p>
        </p:txBody>
      </p:sp>
      <p:sp>
        <p:nvSpPr>
          <p:cNvPr id="6148" name="Rectangle 3"/>
          <p:cNvSpPr>
            <a:spLocks noGrp="1" noChangeArrowheads="1"/>
          </p:cNvSpPr>
          <p:nvPr>
            <p:ph type="body" idx="1"/>
          </p:nvPr>
        </p:nvSpPr>
        <p:spPr>
          <a:xfrm>
            <a:off x="828501" y="980728"/>
            <a:ext cx="7487915" cy="5184576"/>
          </a:xfrm>
        </p:spPr>
        <p:txBody>
          <a:bodyPr/>
          <a:lstStyle/>
          <a:p>
            <a:pPr marL="0" indent="0"/>
            <a:r>
              <a:rPr lang="da-DK" b="1" dirty="0" smtClean="0"/>
              <a:t>Implikationer for Dansk OA Barometer-projektet</a:t>
            </a:r>
          </a:p>
          <a:p>
            <a:pPr marL="0" indent="0"/>
            <a:endParaRPr lang="da-DK" dirty="0" smtClean="0"/>
          </a:p>
          <a:p>
            <a:r>
              <a:rPr lang="da-DK" dirty="0" smtClean="0"/>
              <a:t>Der findes p.t. ikke én datakilde, har indeholder alle de nødvendige informationer</a:t>
            </a:r>
          </a:p>
          <a:p>
            <a:endParaRPr lang="da-DK" dirty="0" smtClean="0"/>
          </a:p>
          <a:p>
            <a:r>
              <a:rPr lang="da-DK" dirty="0" smtClean="0"/>
              <a:t>Samt, data fra</a:t>
            </a:r>
            <a:endParaRPr lang="da-DK" dirty="0"/>
          </a:p>
          <a:p>
            <a:pPr>
              <a:buFont typeface="Arial" pitchFamily="34" charset="0"/>
              <a:buChar char="•"/>
            </a:pPr>
            <a:r>
              <a:rPr lang="da-DK" dirty="0" smtClean="0"/>
              <a:t>Forskningsregistrering er </a:t>
            </a:r>
            <a:r>
              <a:rPr lang="da-DK" dirty="0" err="1" smtClean="0"/>
              <a:t>inkomplet</a:t>
            </a:r>
            <a:endParaRPr lang="da-DK" dirty="0" smtClean="0"/>
          </a:p>
          <a:p>
            <a:pPr>
              <a:buFont typeface="Arial" pitchFamily="34" charset="0"/>
              <a:buChar char="•"/>
            </a:pPr>
            <a:r>
              <a:rPr lang="da-DK" dirty="0" smtClean="0"/>
              <a:t>Den Danske Forskningsdatabase er </a:t>
            </a:r>
            <a:r>
              <a:rPr lang="da-DK" dirty="0" err="1" smtClean="0"/>
              <a:t>inkomplet</a:t>
            </a:r>
            <a:endParaRPr lang="da-DK" dirty="0" smtClean="0"/>
          </a:p>
          <a:p>
            <a:pPr>
              <a:buFont typeface="Arial" pitchFamily="34" charset="0"/>
              <a:buChar char="•"/>
            </a:pPr>
            <a:r>
              <a:rPr lang="da-DK" dirty="0" smtClean="0"/>
              <a:t>DOAJ er </a:t>
            </a:r>
            <a:r>
              <a:rPr lang="da-DK" dirty="0" err="1" smtClean="0"/>
              <a:t>inkomplet</a:t>
            </a:r>
            <a:endParaRPr lang="da-DK" dirty="0" smtClean="0"/>
          </a:p>
          <a:p>
            <a:pPr>
              <a:buFont typeface="Arial" pitchFamily="34" charset="0"/>
              <a:buChar char="•"/>
            </a:pPr>
            <a:r>
              <a:rPr lang="da-DK" dirty="0" err="1" smtClean="0"/>
              <a:t>Sherpa</a:t>
            </a:r>
            <a:r>
              <a:rPr lang="da-DK" dirty="0" smtClean="0"/>
              <a:t> Romeo er </a:t>
            </a:r>
            <a:r>
              <a:rPr lang="da-DK" dirty="0" err="1" smtClean="0"/>
              <a:t>inkomplet</a:t>
            </a:r>
            <a:endParaRPr lang="da-DK" dirty="0" smtClean="0"/>
          </a:p>
          <a:p>
            <a:pPr>
              <a:buFont typeface="Arial" pitchFamily="34" charset="0"/>
              <a:buChar char="•"/>
            </a:pPr>
            <a:r>
              <a:rPr lang="da-DK" dirty="0" smtClean="0"/>
              <a:t>Økonomiske data er komplekse men nok komplette, men svære at tilgå</a:t>
            </a:r>
          </a:p>
          <a:p>
            <a:endParaRPr lang="da-DK" dirty="0"/>
          </a:p>
          <a:p>
            <a:r>
              <a:rPr lang="da-DK" dirty="0" smtClean="0"/>
              <a:t>Dog,</a:t>
            </a:r>
          </a:p>
          <a:p>
            <a:pPr>
              <a:buFont typeface="Arial" pitchFamily="34" charset="0"/>
              <a:buChar char="•"/>
            </a:pPr>
            <a:r>
              <a:rPr lang="da-DK" dirty="0" smtClean="0"/>
              <a:t>Det er muligt at giver en indikation </a:t>
            </a:r>
            <a:r>
              <a:rPr lang="da-DK" dirty="0"/>
              <a:t>af størrelsesorden af </a:t>
            </a:r>
            <a:r>
              <a:rPr lang="da-DK" dirty="0" smtClean="0"/>
              <a:t>produktiviteten</a:t>
            </a:r>
          </a:p>
          <a:p>
            <a:pPr>
              <a:buFont typeface="Arial" pitchFamily="34" charset="0"/>
              <a:buChar char="•"/>
            </a:pPr>
            <a:r>
              <a:rPr lang="da-DK" dirty="0" smtClean="0"/>
              <a:t>Det er muligt at angive et minimum for produktiviteten</a:t>
            </a:r>
          </a:p>
          <a:p>
            <a:pPr>
              <a:buFont typeface="Arial" pitchFamily="34" charset="0"/>
              <a:buChar char="•"/>
            </a:pPr>
            <a:r>
              <a:rPr lang="da-DK" dirty="0" smtClean="0"/>
              <a:t>Det er muligt at angive trends for produktiviteten</a:t>
            </a:r>
          </a:p>
          <a:p>
            <a:pPr>
              <a:buFont typeface="Arial" pitchFamily="34" charset="0"/>
              <a:buChar char="•"/>
            </a:pPr>
            <a:r>
              <a:rPr lang="da-DK" dirty="0" smtClean="0"/>
              <a:t>Samt </a:t>
            </a:r>
            <a:r>
              <a:rPr lang="da-DK" dirty="0"/>
              <a:t>i konkrete </a:t>
            </a:r>
            <a:r>
              <a:rPr lang="da-DK" dirty="0" smtClean="0"/>
              <a:t>cases </a:t>
            </a:r>
            <a:r>
              <a:rPr lang="da-DK" dirty="0"/>
              <a:t>en præcis </a:t>
            </a:r>
            <a:r>
              <a:rPr lang="da-DK" dirty="0" smtClean="0"/>
              <a:t>statistik ift. specifikke kanaler.</a:t>
            </a:r>
          </a:p>
          <a:p>
            <a:pPr>
              <a:buFont typeface="Arial" pitchFamily="34" charset="0"/>
              <a:buChar char="•"/>
            </a:pPr>
            <a:endParaRPr lang="da-DK" dirty="0"/>
          </a:p>
          <a:p>
            <a:pPr marL="0" indent="0"/>
            <a:r>
              <a:rPr lang="da-DK" dirty="0"/>
              <a:t/>
            </a:r>
            <a:br>
              <a:rPr lang="da-DK" dirty="0"/>
            </a:br>
            <a:endParaRPr lang="da-DK" dirty="0"/>
          </a:p>
          <a:p>
            <a:pPr lvl="0"/>
            <a:endParaRPr lang="da-DK" dirty="0"/>
          </a:p>
          <a:p>
            <a:r>
              <a:rPr lang="da-DK" dirty="0"/>
              <a:t> </a:t>
            </a:r>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4061276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29</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Foreløbige resultater</a:t>
            </a:r>
          </a:p>
        </p:txBody>
      </p:sp>
      <p:sp>
        <p:nvSpPr>
          <p:cNvPr id="6148" name="Rectangle 3"/>
          <p:cNvSpPr>
            <a:spLocks noGrp="1" noChangeArrowheads="1"/>
          </p:cNvSpPr>
          <p:nvPr>
            <p:ph type="body" idx="1"/>
          </p:nvPr>
        </p:nvSpPr>
        <p:spPr>
          <a:xfrm>
            <a:off x="828501" y="980728"/>
            <a:ext cx="7487915" cy="5184576"/>
          </a:xfrm>
        </p:spPr>
        <p:txBody>
          <a:bodyPr/>
          <a:lstStyle/>
          <a:p>
            <a:pPr marL="0" indent="0"/>
            <a:r>
              <a:rPr lang="da-DK" b="1" dirty="0" smtClean="0"/>
              <a:t>Implikationer for Dansk OA Barometer-projektet</a:t>
            </a:r>
          </a:p>
          <a:p>
            <a:pPr marL="0" indent="0"/>
            <a:endParaRPr lang="da-DK" dirty="0" smtClean="0"/>
          </a:p>
          <a:p>
            <a:r>
              <a:rPr lang="da-DK" dirty="0" smtClean="0"/>
              <a:t>Særlige bemærkninger ift. forskningsregistrering...</a:t>
            </a:r>
          </a:p>
          <a:p>
            <a:endParaRPr lang="da-DK" dirty="0" smtClean="0"/>
          </a:p>
          <a:p>
            <a:pPr>
              <a:buFont typeface="Arial" pitchFamily="34" charset="0"/>
              <a:buChar char="•"/>
            </a:pPr>
            <a:r>
              <a:rPr lang="da-DK" dirty="0" smtClean="0"/>
              <a:t>Praksis varierer mellem universiteter, fakulteter og institutter</a:t>
            </a:r>
          </a:p>
          <a:p>
            <a:pPr lvl="1">
              <a:buFont typeface="Arial" pitchFamily="34" charset="0"/>
              <a:buChar char="•"/>
            </a:pPr>
            <a:r>
              <a:rPr lang="da-DK" dirty="0" smtClean="0"/>
              <a:t>Forskere inddaterer det, de selv mener er relevant (fx ”</a:t>
            </a:r>
            <a:r>
              <a:rPr lang="da-DK" dirty="0" err="1" smtClean="0"/>
              <a:t>impact</a:t>
            </a:r>
            <a:r>
              <a:rPr lang="da-DK" dirty="0" smtClean="0"/>
              <a:t>”?)</a:t>
            </a:r>
          </a:p>
          <a:p>
            <a:pPr lvl="1">
              <a:buFont typeface="Arial" pitchFamily="34" charset="0"/>
              <a:buChar char="•"/>
            </a:pPr>
            <a:r>
              <a:rPr lang="da-DK" dirty="0" smtClean="0"/>
              <a:t>Institutionen registrere det, de mener er relevant (fx BFI?)</a:t>
            </a:r>
          </a:p>
          <a:p>
            <a:pPr>
              <a:buFont typeface="Arial" pitchFamily="34" charset="0"/>
              <a:buChar char="•"/>
            </a:pPr>
            <a:r>
              <a:rPr lang="da-DK" dirty="0" smtClean="0"/>
              <a:t>Publiceringsøkonomien registreres ikke (men se fx OAK)</a:t>
            </a:r>
          </a:p>
          <a:p>
            <a:pPr lvl="1">
              <a:buFont typeface="Arial" pitchFamily="34" charset="0"/>
              <a:buChar char="•"/>
            </a:pPr>
            <a:r>
              <a:rPr lang="da-DK" dirty="0" smtClean="0"/>
              <a:t>Hvem / hvilken institution har betalt hvad?</a:t>
            </a:r>
          </a:p>
          <a:p>
            <a:pPr lvl="1">
              <a:buFont typeface="Arial" pitchFamily="34" charset="0"/>
              <a:buChar char="•"/>
            </a:pPr>
            <a:r>
              <a:rPr lang="da-DK" dirty="0" smtClean="0"/>
              <a:t>Af hvilke kilder?</a:t>
            </a:r>
          </a:p>
          <a:p>
            <a:pPr lvl="1">
              <a:buFont typeface="Arial" pitchFamily="34" charset="0"/>
              <a:buChar char="•"/>
            </a:pPr>
            <a:r>
              <a:rPr lang="da-DK" dirty="0" smtClean="0"/>
              <a:t>Hvilke rabatordninger er gældende?</a:t>
            </a:r>
          </a:p>
          <a:p>
            <a:pPr>
              <a:buFont typeface="Arial" pitchFamily="34" charset="0"/>
              <a:buChar char="•"/>
            </a:pPr>
            <a:r>
              <a:rPr lang="da-DK" dirty="0" smtClean="0"/>
              <a:t>Identifikationsproblematik ift. individer (men se ORCID)</a:t>
            </a:r>
          </a:p>
          <a:p>
            <a:pPr>
              <a:buFont typeface="Arial" pitchFamily="34" charset="0"/>
              <a:buChar char="•"/>
            </a:pPr>
            <a:r>
              <a:rPr lang="da-DK" dirty="0" smtClean="0"/>
              <a:t>Identifikationsproblematik ift. udnyttelse af hybride tidsskrifter</a:t>
            </a:r>
          </a:p>
          <a:p>
            <a:pPr marL="342900" lvl="1" indent="-342900">
              <a:buFont typeface="Arial" pitchFamily="34" charset="0"/>
              <a:buChar char="•"/>
            </a:pPr>
            <a:r>
              <a:rPr lang="da-DK" dirty="0"/>
              <a:t>Post- eller </a:t>
            </a:r>
            <a:r>
              <a:rPr lang="da-DK" dirty="0" err="1"/>
              <a:t>preprint</a:t>
            </a:r>
            <a:r>
              <a:rPr lang="da-DK" dirty="0"/>
              <a:t>-registrering (versionering, dublethåndtering</a:t>
            </a:r>
            <a:r>
              <a:rPr lang="da-DK" dirty="0" smtClean="0"/>
              <a:t>)?</a:t>
            </a:r>
            <a:endParaRPr lang="da-DK" dirty="0"/>
          </a:p>
          <a:p>
            <a:pPr marL="0" indent="0"/>
            <a:endParaRPr lang="da-DK" dirty="0" smtClean="0"/>
          </a:p>
          <a:p>
            <a:pPr>
              <a:buFont typeface="Arial" pitchFamily="34" charset="0"/>
              <a:buChar char="•"/>
            </a:pPr>
            <a:endParaRPr lang="da-DK" dirty="0" smtClean="0"/>
          </a:p>
          <a:p>
            <a:pPr>
              <a:buFont typeface="Arial" pitchFamily="34" charset="0"/>
              <a:buChar char="•"/>
            </a:pPr>
            <a:endParaRPr lang="da-DK" dirty="0"/>
          </a:p>
          <a:p>
            <a:pPr marL="0" indent="0"/>
            <a:r>
              <a:rPr lang="da-DK" dirty="0"/>
              <a:t/>
            </a:r>
            <a:br>
              <a:rPr lang="da-DK" dirty="0"/>
            </a:br>
            <a:endParaRPr lang="da-DK" dirty="0"/>
          </a:p>
          <a:p>
            <a:pPr lvl="0"/>
            <a:endParaRPr lang="da-DK" dirty="0"/>
          </a:p>
          <a:p>
            <a:r>
              <a:rPr lang="da-DK" dirty="0"/>
              <a:t> </a:t>
            </a:r>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168736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3</a:t>
            </a:fld>
            <a:endParaRPr lang="da-DK" smtClean="0"/>
          </a:p>
        </p:txBody>
      </p:sp>
      <p:sp>
        <p:nvSpPr>
          <p:cNvPr id="6147" name="Rectangle 2"/>
          <p:cNvSpPr>
            <a:spLocks noGrp="1" noChangeArrowheads="1"/>
          </p:cNvSpPr>
          <p:nvPr>
            <p:ph type="title"/>
          </p:nvPr>
        </p:nvSpPr>
        <p:spPr>
          <a:xfrm>
            <a:off x="577874" y="357166"/>
            <a:ext cx="7351712" cy="560387"/>
          </a:xfrm>
        </p:spPr>
        <p:txBody>
          <a:bodyPr/>
          <a:lstStyle/>
          <a:p>
            <a:r>
              <a:rPr lang="en-US" sz="2400" dirty="0" err="1" smtClean="0"/>
              <a:t>Hva</a:t>
            </a:r>
            <a:r>
              <a:rPr lang="en-US" sz="2400" dirty="0" smtClean="0"/>
              <a:t>’ </a:t>
            </a:r>
            <a:r>
              <a:rPr lang="en-US" sz="2400" dirty="0" err="1" smtClean="0"/>
              <a:t>så</a:t>
            </a:r>
            <a:r>
              <a:rPr lang="en-US" sz="2400" dirty="0" smtClean="0"/>
              <a:t> – </a:t>
            </a:r>
            <a:r>
              <a:rPr lang="en-US" sz="2400" dirty="0" err="1" smtClean="0"/>
              <a:t>hvor</a:t>
            </a:r>
            <a:r>
              <a:rPr lang="en-US" sz="2400" dirty="0" smtClean="0"/>
              <a:t> </a:t>
            </a:r>
            <a:r>
              <a:rPr lang="en-US" sz="2400" dirty="0" err="1" smtClean="0"/>
              <a:t>meget</a:t>
            </a:r>
            <a:r>
              <a:rPr lang="en-US" sz="2400" dirty="0" smtClean="0"/>
              <a:t> </a:t>
            </a:r>
            <a:r>
              <a:rPr lang="en-US" sz="2400" dirty="0" err="1" smtClean="0"/>
              <a:t>bli’r</a:t>
            </a:r>
            <a:r>
              <a:rPr lang="en-US" sz="2400" dirty="0" smtClean="0"/>
              <a:t> </a:t>
            </a:r>
            <a:r>
              <a:rPr lang="en-US" sz="2400" dirty="0" err="1" smtClean="0"/>
              <a:t>det</a:t>
            </a:r>
            <a:r>
              <a:rPr lang="en-US" sz="2400" dirty="0" smtClean="0"/>
              <a:t> </a:t>
            </a:r>
            <a:r>
              <a:rPr lang="en-US" sz="2400" dirty="0" err="1" smtClean="0"/>
              <a:t>egentlig</a:t>
            </a:r>
            <a:r>
              <a:rPr lang="en-US" sz="2400" dirty="0" smtClean="0"/>
              <a:t> </a:t>
            </a:r>
            <a:r>
              <a:rPr lang="en-US" sz="2400" dirty="0" err="1" smtClean="0"/>
              <a:t>til</a:t>
            </a:r>
            <a:r>
              <a:rPr lang="en-US" sz="2400" dirty="0" smtClean="0"/>
              <a:t>?</a:t>
            </a:r>
            <a:endParaRPr lang="da-DK" sz="2400"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
        <p:nvSpPr>
          <p:cNvPr id="2" name="Ellipse 1"/>
          <p:cNvSpPr/>
          <p:nvPr/>
        </p:nvSpPr>
        <p:spPr>
          <a:xfrm>
            <a:off x="1691680" y="1771092"/>
            <a:ext cx="3312368" cy="3240360"/>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4067944" y="1814984"/>
            <a:ext cx="3312368" cy="3240360"/>
          </a:xfrm>
          <a:prstGeom prst="ellipse">
            <a:avLst/>
          </a:prstGeom>
          <a:solidFill>
            <a:srgbClr val="00B0F0">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4175956" y="3140968"/>
            <a:ext cx="1656184" cy="1577516"/>
          </a:xfrm>
          <a:prstGeom prst="ellipse">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4427984" y="3140968"/>
            <a:ext cx="1080120" cy="1001452"/>
          </a:xfrm>
          <a:prstGeom prst="ellipse">
            <a:avLst/>
          </a:prstGeom>
          <a:solidFill>
            <a:srgbClr val="FF0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p:cNvSpPr/>
          <p:nvPr/>
        </p:nvSpPr>
        <p:spPr>
          <a:xfrm>
            <a:off x="3347864" y="3929726"/>
            <a:ext cx="2736304" cy="65140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Afrundet rektangel 4"/>
          <p:cNvSpPr/>
          <p:nvPr/>
        </p:nvSpPr>
        <p:spPr>
          <a:xfrm>
            <a:off x="899592" y="1556792"/>
            <a:ext cx="7344816" cy="3600400"/>
          </a:xfrm>
          <a:prstGeom prst="round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Afrundet rektangel 12"/>
          <p:cNvSpPr/>
          <p:nvPr/>
        </p:nvSpPr>
        <p:spPr>
          <a:xfrm>
            <a:off x="2411760" y="2564904"/>
            <a:ext cx="4248472" cy="2001180"/>
          </a:xfrm>
          <a:prstGeom prst="round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3203848" y="3641694"/>
            <a:ext cx="3096344" cy="939434"/>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2771800" y="2420888"/>
            <a:ext cx="1800200" cy="720080"/>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p:cNvSpPr/>
          <p:nvPr/>
        </p:nvSpPr>
        <p:spPr>
          <a:xfrm>
            <a:off x="4752020" y="3356992"/>
            <a:ext cx="396044" cy="516384"/>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p:cNvSpPr/>
          <p:nvPr/>
        </p:nvSpPr>
        <p:spPr>
          <a:xfrm>
            <a:off x="5148064" y="2162696"/>
            <a:ext cx="1152128" cy="978272"/>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p:cNvSpPr/>
          <p:nvPr/>
        </p:nvSpPr>
        <p:spPr>
          <a:xfrm>
            <a:off x="1835696" y="3435163"/>
            <a:ext cx="576064" cy="554363"/>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7380312" y="764704"/>
            <a:ext cx="1497526" cy="2646878"/>
          </a:xfrm>
          <a:prstGeom prst="rect">
            <a:avLst/>
          </a:prstGeom>
          <a:noFill/>
        </p:spPr>
        <p:txBody>
          <a:bodyPr wrap="none" rtlCol="0">
            <a:spAutoFit/>
          </a:bodyPr>
          <a:lstStyle/>
          <a:p>
            <a:r>
              <a:rPr lang="da-DK" sz="16600" b="1" dirty="0" smtClean="0">
                <a:solidFill>
                  <a:srgbClr val="7030A0"/>
                </a:solidFill>
                <a:effectLst>
                  <a:outerShdw blurRad="38100" dist="38100" dir="2700000" algn="tl">
                    <a:srgbClr val="000000">
                      <a:alpha val="43137"/>
                    </a:srgbClr>
                  </a:outerShdw>
                </a:effectLst>
              </a:rPr>
              <a:t>?</a:t>
            </a:r>
            <a:endParaRPr lang="da-DK" b="1" dirty="0">
              <a:solidFill>
                <a:srgbClr val="7030A0"/>
              </a:solidFill>
              <a:effectLst>
                <a:outerShdw blurRad="38100" dist="38100" dir="2700000" algn="tl">
                  <a:srgbClr val="000000">
                    <a:alpha val="43137"/>
                  </a:srgbClr>
                </a:outerShdw>
              </a:effectLst>
            </a:endParaRPr>
          </a:p>
        </p:txBody>
      </p:sp>
      <p:sp>
        <p:nvSpPr>
          <p:cNvPr id="24" name="Rectangle 2"/>
          <p:cNvSpPr txBox="1">
            <a:spLocks noChangeArrowheads="1"/>
          </p:cNvSpPr>
          <p:nvPr/>
        </p:nvSpPr>
        <p:spPr bwMode="auto">
          <a:xfrm>
            <a:off x="539552" y="4437112"/>
            <a:ext cx="8176393" cy="12239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0" cap="none" spc="0" normalizeH="0" baseline="0" noProof="0" dirty="0" err="1" smtClean="0">
                <a:ln>
                  <a:noFill/>
                </a:ln>
                <a:solidFill>
                  <a:srgbClr val="212121"/>
                </a:solidFill>
                <a:effectLst/>
                <a:uLnTx/>
                <a:uFillTx/>
                <a:latin typeface="+mj-lt"/>
                <a:ea typeface="ＭＳ Ｐゴシック" pitchFamily="-65" charset="-128"/>
                <a:cs typeface="+mj-cs"/>
              </a:rPr>
              <a:t>Hvordan</a:t>
            </a:r>
            <a:r>
              <a:rPr kumimoji="0" lang="en-US" sz="1800" b="0" i="1" u="none" strike="noStrike" kern="0" cap="none" spc="0" normalizeH="0" baseline="0" noProof="0" dirty="0" smtClean="0">
                <a:ln>
                  <a:noFill/>
                </a:ln>
                <a:solidFill>
                  <a:srgbClr val="212121"/>
                </a:solidFill>
                <a:effectLst/>
                <a:uLnTx/>
                <a:uFillTx/>
                <a:latin typeface="+mj-lt"/>
                <a:ea typeface="ＭＳ Ｐゴシック" pitchFamily="-65" charset="-128"/>
                <a:cs typeface="+mj-cs"/>
              </a:rPr>
              <a:t> </a:t>
            </a:r>
            <a:r>
              <a:rPr kumimoji="0" lang="en-US" sz="1800" b="0" i="1" u="none" strike="noStrike" kern="0" cap="none" spc="0" normalizeH="0" baseline="0" noProof="0" dirty="0" err="1" smtClean="0">
                <a:ln>
                  <a:noFill/>
                </a:ln>
                <a:solidFill>
                  <a:srgbClr val="212121"/>
                </a:solidFill>
                <a:effectLst/>
                <a:uLnTx/>
                <a:uFillTx/>
                <a:latin typeface="+mj-lt"/>
                <a:ea typeface="ＭＳ Ｐゴシック" pitchFamily="-65" charset="-128"/>
                <a:cs typeface="+mj-cs"/>
              </a:rPr>
              <a:t>svarer</a:t>
            </a:r>
            <a:r>
              <a:rPr kumimoji="0" lang="en-US" sz="1800" b="0" i="1" u="none" strike="noStrike" kern="0" cap="none" spc="0" normalizeH="0" baseline="0" noProof="0" dirty="0" smtClean="0">
                <a:ln>
                  <a:noFill/>
                </a:ln>
                <a:solidFill>
                  <a:srgbClr val="212121"/>
                </a:solidFill>
                <a:effectLst/>
                <a:uLnTx/>
                <a:uFillTx/>
                <a:latin typeface="+mj-lt"/>
                <a:ea typeface="ＭＳ Ｐゴシック" pitchFamily="-65" charset="-128"/>
                <a:cs typeface="+mj-cs"/>
              </a:rPr>
              <a:t> man </a:t>
            </a:r>
            <a:r>
              <a:rPr kumimoji="0" lang="en-US" sz="1800" b="0" i="1" u="none" strike="noStrike" kern="0" cap="none" spc="0" normalizeH="0" noProof="0" dirty="0" err="1" smtClean="0">
                <a:ln>
                  <a:noFill/>
                </a:ln>
                <a:solidFill>
                  <a:srgbClr val="212121"/>
                </a:solidFill>
                <a:effectLst/>
                <a:uLnTx/>
                <a:uFillTx/>
                <a:latin typeface="+mj-lt"/>
                <a:ea typeface="ＭＳ Ｐゴシック" pitchFamily="-65" charset="-128"/>
                <a:cs typeface="+mj-cs"/>
              </a:rPr>
              <a:t>på</a:t>
            </a:r>
            <a:r>
              <a:rPr kumimoji="0" lang="en-US" sz="1800" b="0" i="1" u="none" strike="noStrike" kern="0" cap="none" spc="0" normalizeH="0" noProof="0" dirty="0" smtClean="0">
                <a:ln>
                  <a:noFill/>
                </a:ln>
                <a:solidFill>
                  <a:srgbClr val="212121"/>
                </a:solidFill>
                <a:effectLst/>
                <a:uLnTx/>
                <a:uFillTx/>
                <a:latin typeface="+mj-lt"/>
                <a:ea typeface="ＭＳ Ｐゴシック" pitchFamily="-65" charset="-128"/>
                <a:cs typeface="+mj-cs"/>
              </a:rPr>
              <a:t> </a:t>
            </a:r>
            <a:r>
              <a:rPr kumimoji="0" lang="en-US" sz="1800" b="0" i="1" u="none" strike="noStrike" kern="0" cap="none" spc="0" normalizeH="0" noProof="0" dirty="0" err="1" smtClean="0">
                <a:ln>
                  <a:noFill/>
                </a:ln>
                <a:solidFill>
                  <a:srgbClr val="212121"/>
                </a:solidFill>
                <a:effectLst/>
                <a:uLnTx/>
                <a:uFillTx/>
                <a:latin typeface="+mj-lt"/>
                <a:ea typeface="ＭＳ Ｐゴシック" pitchFamily="-65" charset="-128"/>
                <a:cs typeface="+mj-cs"/>
              </a:rPr>
              <a:t>det</a:t>
            </a:r>
            <a:r>
              <a:rPr kumimoji="0" lang="en-US" sz="1800" b="0" i="1" u="none" strike="noStrike" kern="0" cap="none" spc="0" normalizeH="0" noProof="0" dirty="0" smtClean="0">
                <a:ln>
                  <a:noFill/>
                </a:ln>
                <a:solidFill>
                  <a:srgbClr val="212121"/>
                </a:solidFill>
                <a:effectLst/>
                <a:uLnTx/>
                <a:uFillTx/>
                <a:latin typeface="+mj-lt"/>
                <a:ea typeface="ＭＳ Ｐゴシック" pitchFamily="-65" charset="-128"/>
                <a:cs typeface="+mj-cs"/>
              </a:rPr>
              <a:t>?</a:t>
            </a:r>
            <a:endParaRPr kumimoji="0" lang="da-DK" sz="1600" b="0" i="1" u="none" strike="noStrike" kern="0" cap="none" spc="0" normalizeH="0" baseline="0" noProof="0" dirty="0" smtClean="0">
              <a:ln>
                <a:noFill/>
              </a:ln>
              <a:solidFill>
                <a:srgbClr val="212121"/>
              </a:solidFill>
              <a:effectLst/>
              <a:uLnTx/>
              <a:uFillTx/>
              <a:latin typeface="+mj-lt"/>
              <a:ea typeface="ＭＳ Ｐゴシック" pitchFamily="-65" charset="-128"/>
              <a:cs typeface="+mj-cs"/>
            </a:endParaRPr>
          </a:p>
        </p:txBody>
      </p:sp>
    </p:spTree>
    <p:extLst>
      <p:ext uri="{BB962C8B-B14F-4D97-AF65-F5344CB8AC3E}">
        <p14:creationId xmlns="" xmlns:p14="http://schemas.microsoft.com/office/powerpoint/2010/main" val="1349926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30</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Foreløbige resultater</a:t>
            </a:r>
          </a:p>
        </p:txBody>
      </p:sp>
      <p:sp>
        <p:nvSpPr>
          <p:cNvPr id="6148" name="Rectangle 3"/>
          <p:cNvSpPr>
            <a:spLocks noGrp="1" noChangeArrowheads="1"/>
          </p:cNvSpPr>
          <p:nvPr>
            <p:ph type="body" idx="1"/>
          </p:nvPr>
        </p:nvSpPr>
        <p:spPr>
          <a:xfrm>
            <a:off x="828501" y="980728"/>
            <a:ext cx="7487915" cy="5184576"/>
          </a:xfrm>
        </p:spPr>
        <p:txBody>
          <a:bodyPr/>
          <a:lstStyle/>
          <a:p>
            <a:pPr marL="0" indent="0"/>
            <a:r>
              <a:rPr lang="da-DK" b="1" dirty="0" smtClean="0"/>
              <a:t>Så hvad siger ”barometeret” om 2012?</a:t>
            </a:r>
          </a:p>
          <a:p>
            <a:pPr marL="0" indent="0"/>
            <a:endParaRPr lang="da-DK" dirty="0" smtClean="0"/>
          </a:p>
          <a:p>
            <a:r>
              <a:rPr lang="da-DK" dirty="0" smtClean="0"/>
              <a:t>Eksempler …</a:t>
            </a:r>
          </a:p>
          <a:p>
            <a:endParaRPr lang="da-DK" dirty="0"/>
          </a:p>
          <a:p>
            <a:r>
              <a:rPr lang="da-DK" dirty="0" smtClean="0"/>
              <a:t>Danmark: Samlet OA &gt; 6 %</a:t>
            </a:r>
          </a:p>
          <a:p>
            <a:endParaRPr lang="da-DK" dirty="0"/>
          </a:p>
          <a:p>
            <a:r>
              <a:rPr lang="da-DK" dirty="0" smtClean="0"/>
              <a:t>DTU: OA publicering &gt; 8,5 %</a:t>
            </a:r>
          </a:p>
          <a:p>
            <a:endParaRPr lang="da-DK" dirty="0"/>
          </a:p>
          <a:p>
            <a:r>
              <a:rPr lang="da-DK" dirty="0" smtClean="0"/>
              <a:t>KU ”våde”: OA publicering &gt; 11 % (OA med betaling &gt; 8 %)</a:t>
            </a:r>
          </a:p>
          <a:p>
            <a:endParaRPr lang="da-DK" dirty="0"/>
          </a:p>
          <a:p>
            <a:r>
              <a:rPr lang="da-DK" dirty="0" smtClean="0"/>
              <a:t>Men åbne spørgsmål er:</a:t>
            </a:r>
          </a:p>
          <a:p>
            <a:endParaRPr lang="da-DK" dirty="0"/>
          </a:p>
          <a:p>
            <a:pPr>
              <a:buFont typeface="Arial" pitchFamily="34" charset="0"/>
              <a:buChar char="•"/>
            </a:pPr>
            <a:r>
              <a:rPr lang="da-DK" dirty="0" smtClean="0"/>
              <a:t>Open Access til ”hvad” (kun peer </a:t>
            </a:r>
            <a:r>
              <a:rPr lang="da-DK" dirty="0" err="1" smtClean="0"/>
              <a:t>reviewed</a:t>
            </a:r>
            <a:r>
              <a:rPr lang="da-DK" dirty="0" smtClean="0"/>
              <a:t> tidsskrifter eller???)</a:t>
            </a:r>
          </a:p>
          <a:p>
            <a:pPr>
              <a:buFont typeface="Arial" pitchFamily="34" charset="0"/>
              <a:buChar char="•"/>
            </a:pPr>
            <a:r>
              <a:rPr lang="da-DK" dirty="0" smtClean="0"/>
              <a:t>Hvilke former for Open Access er interessante / relevante </a:t>
            </a:r>
            <a:br>
              <a:rPr lang="da-DK" dirty="0" smtClean="0"/>
            </a:br>
            <a:r>
              <a:rPr lang="da-DK" dirty="0" smtClean="0"/>
              <a:t>– og for hvem?</a:t>
            </a:r>
          </a:p>
          <a:p>
            <a:pPr>
              <a:buFont typeface="Arial" pitchFamily="34" charset="0"/>
              <a:buChar char="•"/>
            </a:pPr>
            <a:endParaRPr lang="da-DK" dirty="0"/>
          </a:p>
          <a:p>
            <a:pPr marL="0" indent="0"/>
            <a:r>
              <a:rPr lang="da-DK" dirty="0"/>
              <a:t/>
            </a:r>
            <a:br>
              <a:rPr lang="da-DK" dirty="0"/>
            </a:br>
            <a:endParaRPr lang="da-DK" dirty="0"/>
          </a:p>
          <a:p>
            <a:pPr lvl="0"/>
            <a:endParaRPr lang="da-DK" dirty="0"/>
          </a:p>
          <a:p>
            <a:r>
              <a:rPr lang="da-DK" dirty="0"/>
              <a:t> </a:t>
            </a:r>
          </a:p>
          <a:p>
            <a:endParaRPr lang="da-DK" b="1" dirty="0" smtClean="0"/>
          </a:p>
          <a:p>
            <a:endParaRPr lang="da-DK" b="1"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2251957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Pladsholder til diasnummer 5"/>
          <p:cNvSpPr>
            <a:spLocks noGrp="1"/>
          </p:cNvSpPr>
          <p:nvPr>
            <p:ph type="sldNum" sz="quarter" idx="12"/>
          </p:nvPr>
        </p:nvSpPr>
        <p:spPr>
          <a:noFill/>
        </p:spPr>
        <p:txBody>
          <a:bodyPr/>
          <a:lstStyle/>
          <a:p>
            <a:fld id="{75FB240A-4229-46C7-9FFC-59D65F559607}" type="slidenum">
              <a:rPr lang="da-DK" smtClean="0"/>
              <a:pPr/>
              <a:t>31</a:t>
            </a:fld>
            <a:endParaRPr lang="da-DK" smtClean="0"/>
          </a:p>
        </p:txBody>
      </p:sp>
      <p:sp>
        <p:nvSpPr>
          <p:cNvPr id="18436" name="Rectangle 2"/>
          <p:cNvSpPr>
            <a:spLocks noGrp="1" noChangeArrowheads="1"/>
          </p:cNvSpPr>
          <p:nvPr>
            <p:ph type="title"/>
          </p:nvPr>
        </p:nvSpPr>
        <p:spPr>
          <a:xfrm>
            <a:off x="1259632" y="1412776"/>
            <a:ext cx="6643687" cy="2880320"/>
          </a:xfrm>
        </p:spPr>
        <p:txBody>
          <a:bodyPr/>
          <a:lstStyle/>
          <a:p>
            <a:pPr algn="ctr"/>
            <a:r>
              <a:rPr lang="da-DK" sz="4000" dirty="0"/>
              <a:t>2</a:t>
            </a:r>
            <a:r>
              <a:rPr lang="da-DK" sz="4000" dirty="0" smtClean="0"/>
              <a:t>. Oplæg til diskussion</a:t>
            </a:r>
            <a:br>
              <a:rPr lang="da-DK" sz="4000" dirty="0" smtClean="0"/>
            </a:br>
            <a:r>
              <a:rPr lang="da-DK" sz="3200" dirty="0" smtClean="0"/>
              <a:t>Hvad og hvordan?</a:t>
            </a:r>
            <a:r>
              <a:rPr lang="da-DK" sz="4000" dirty="0" smtClean="0"/>
              <a:t/>
            </a:r>
            <a:br>
              <a:rPr lang="da-DK" sz="4000" dirty="0" smtClean="0"/>
            </a:br>
            <a:endParaRPr lang="da-DK" sz="4000" dirty="0" smtClean="0"/>
          </a:p>
        </p:txBody>
      </p:sp>
      <p:sp>
        <p:nvSpPr>
          <p:cNvPr id="5" name="Pladsholder til sidefod 4"/>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2945473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32</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Open Access </a:t>
            </a:r>
            <a:r>
              <a:rPr lang="da-DK" sz="2400" dirty="0" err="1" smtClean="0"/>
              <a:t>blobs</a:t>
            </a:r>
            <a:r>
              <a:rPr lang="da-DK" sz="2400" dirty="0" smtClean="0"/>
              <a:t> of </a:t>
            </a:r>
            <a:r>
              <a:rPr lang="da-DK" sz="2400" dirty="0" err="1" smtClean="0"/>
              <a:t>confusion</a:t>
            </a:r>
            <a:endParaRPr lang="da-DK" sz="2400" dirty="0" smtClean="0"/>
          </a:p>
        </p:txBody>
      </p:sp>
      <p:sp>
        <p:nvSpPr>
          <p:cNvPr id="6148" name="Rectangle 3"/>
          <p:cNvSpPr>
            <a:spLocks noGrp="1" noChangeArrowheads="1"/>
          </p:cNvSpPr>
          <p:nvPr>
            <p:ph type="body" idx="1"/>
          </p:nvPr>
        </p:nvSpPr>
        <p:spPr>
          <a:xfrm>
            <a:off x="756034" y="943049"/>
            <a:ext cx="7487915" cy="4896445"/>
          </a:xfrm>
        </p:spPr>
        <p:txBody>
          <a:bodyPr/>
          <a:lstStyle/>
          <a:p>
            <a:pPr marL="400050" indent="-400050">
              <a:buFontTx/>
              <a:buNone/>
            </a:pPr>
            <a:r>
              <a:rPr lang="da-DK" dirty="0" smtClean="0"/>
              <a:t>Manifolds, </a:t>
            </a:r>
            <a:r>
              <a:rPr lang="da-DK" dirty="0" err="1" smtClean="0"/>
              <a:t>blanifolds</a:t>
            </a:r>
            <a:r>
              <a:rPr lang="da-DK" dirty="0" smtClean="0"/>
              <a:t> …</a:t>
            </a:r>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r>
              <a:rPr lang="da-DK" dirty="0" smtClean="0"/>
              <a:t>How </a:t>
            </a:r>
            <a:r>
              <a:rPr lang="da-DK" dirty="0" err="1" smtClean="0"/>
              <a:t>big</a:t>
            </a:r>
            <a:r>
              <a:rPr lang="da-DK" dirty="0" smtClean="0"/>
              <a:t> </a:t>
            </a:r>
            <a:r>
              <a:rPr lang="da-DK" dirty="0" err="1" smtClean="0"/>
              <a:t>are</a:t>
            </a:r>
            <a:r>
              <a:rPr lang="da-DK" dirty="0" smtClean="0"/>
              <a:t> </a:t>
            </a:r>
            <a:r>
              <a:rPr lang="da-DK" dirty="0" err="1" smtClean="0"/>
              <a:t>they</a:t>
            </a:r>
            <a:r>
              <a:rPr lang="da-DK" dirty="0" smtClean="0"/>
              <a:t>? And </a:t>
            </a:r>
            <a:r>
              <a:rPr lang="da-DK" dirty="0" err="1" smtClean="0"/>
              <a:t>can</a:t>
            </a:r>
            <a:r>
              <a:rPr lang="da-DK" dirty="0" smtClean="0"/>
              <a:t> </a:t>
            </a:r>
            <a:r>
              <a:rPr lang="da-DK" dirty="0" err="1" smtClean="0"/>
              <a:t>we</a:t>
            </a:r>
            <a:r>
              <a:rPr lang="da-DK" dirty="0" smtClean="0"/>
              <a:t> </a:t>
            </a:r>
            <a:r>
              <a:rPr lang="da-DK" dirty="0" err="1" smtClean="0"/>
              <a:t>know</a:t>
            </a:r>
            <a:r>
              <a:rPr lang="da-DK" dirty="0" smtClean="0"/>
              <a:t>?</a:t>
            </a:r>
          </a:p>
          <a:p>
            <a:pPr marL="400050" indent="-400050">
              <a:buFontTx/>
              <a:buNone/>
            </a:pPr>
            <a:endParaRPr lang="da-DK" dirty="0" smtClean="0"/>
          </a:p>
          <a:p>
            <a:pPr marL="400050" indent="-400050">
              <a:buFontTx/>
              <a:buNone/>
            </a:pPr>
            <a:r>
              <a:rPr lang="da-DK" dirty="0" smtClean="0"/>
              <a:t>To routes </a:t>
            </a:r>
            <a:r>
              <a:rPr lang="da-DK" dirty="0" err="1" smtClean="0"/>
              <a:t>emerge</a:t>
            </a:r>
            <a:r>
              <a:rPr lang="da-DK" dirty="0" smtClean="0"/>
              <a:t> – integration (</a:t>
            </a:r>
            <a:r>
              <a:rPr lang="da-DK" dirty="0" err="1" smtClean="0"/>
              <a:t>full</a:t>
            </a:r>
            <a:r>
              <a:rPr lang="da-DK" dirty="0" smtClean="0"/>
              <a:t> or </a:t>
            </a:r>
            <a:r>
              <a:rPr lang="da-DK" dirty="0" err="1" smtClean="0"/>
              <a:t>partial</a:t>
            </a:r>
            <a:r>
              <a:rPr lang="da-DK" dirty="0" smtClean="0"/>
              <a:t>) – or </a:t>
            </a:r>
            <a:r>
              <a:rPr lang="da-DK" dirty="0" err="1" smtClean="0"/>
              <a:t>indication</a:t>
            </a:r>
            <a:r>
              <a:rPr lang="da-DK" dirty="0" smtClean="0"/>
              <a:t> …</a:t>
            </a:r>
            <a:endParaRPr lang="da-DK" dirty="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
        <p:nvSpPr>
          <p:cNvPr id="2" name="Ellipse 1"/>
          <p:cNvSpPr/>
          <p:nvPr/>
        </p:nvSpPr>
        <p:spPr>
          <a:xfrm>
            <a:off x="1691680" y="1771092"/>
            <a:ext cx="3312368" cy="3240360"/>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4067944" y="1814984"/>
            <a:ext cx="3312368" cy="3240360"/>
          </a:xfrm>
          <a:prstGeom prst="ellipse">
            <a:avLst/>
          </a:prstGeom>
          <a:solidFill>
            <a:srgbClr val="00B0F0">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4175956" y="3140968"/>
            <a:ext cx="1656184" cy="1577516"/>
          </a:xfrm>
          <a:prstGeom prst="ellipse">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4427984" y="3140968"/>
            <a:ext cx="1080120" cy="1001452"/>
          </a:xfrm>
          <a:prstGeom prst="ellipse">
            <a:avLst/>
          </a:prstGeom>
          <a:solidFill>
            <a:srgbClr val="FF0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p:cNvSpPr/>
          <p:nvPr/>
        </p:nvSpPr>
        <p:spPr>
          <a:xfrm>
            <a:off x="3347864" y="3929726"/>
            <a:ext cx="2736304" cy="65140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Afrundet rektangel 4"/>
          <p:cNvSpPr/>
          <p:nvPr/>
        </p:nvSpPr>
        <p:spPr>
          <a:xfrm>
            <a:off x="899592" y="1556792"/>
            <a:ext cx="7344816" cy="3600400"/>
          </a:xfrm>
          <a:prstGeom prst="round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Afrundet rektangel 12"/>
          <p:cNvSpPr/>
          <p:nvPr/>
        </p:nvSpPr>
        <p:spPr>
          <a:xfrm>
            <a:off x="2411760" y="2564904"/>
            <a:ext cx="4248472" cy="2001180"/>
          </a:xfrm>
          <a:prstGeom prst="round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3203848" y="3641694"/>
            <a:ext cx="3096344" cy="939434"/>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2771800" y="2420888"/>
            <a:ext cx="1800200" cy="720080"/>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p:cNvSpPr/>
          <p:nvPr/>
        </p:nvSpPr>
        <p:spPr>
          <a:xfrm>
            <a:off x="4752020" y="3356992"/>
            <a:ext cx="396044" cy="516384"/>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p:cNvSpPr/>
          <p:nvPr/>
        </p:nvSpPr>
        <p:spPr>
          <a:xfrm>
            <a:off x="5148064" y="2162696"/>
            <a:ext cx="1152128" cy="978272"/>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p:cNvSpPr/>
          <p:nvPr/>
        </p:nvSpPr>
        <p:spPr>
          <a:xfrm>
            <a:off x="1835696" y="3435163"/>
            <a:ext cx="576064" cy="554363"/>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7380312" y="764704"/>
            <a:ext cx="1497526" cy="2646878"/>
          </a:xfrm>
          <a:prstGeom prst="rect">
            <a:avLst/>
          </a:prstGeom>
          <a:noFill/>
        </p:spPr>
        <p:txBody>
          <a:bodyPr wrap="none" rtlCol="0">
            <a:spAutoFit/>
          </a:bodyPr>
          <a:lstStyle/>
          <a:p>
            <a:r>
              <a:rPr lang="da-DK" sz="16600" b="1" dirty="0" smtClean="0">
                <a:solidFill>
                  <a:srgbClr val="7030A0"/>
                </a:solidFill>
                <a:effectLst>
                  <a:outerShdw blurRad="38100" dist="38100" dir="2700000" algn="tl">
                    <a:srgbClr val="000000">
                      <a:alpha val="43137"/>
                    </a:srgbClr>
                  </a:outerShdw>
                </a:effectLst>
              </a:rPr>
              <a:t>?</a:t>
            </a:r>
            <a:endParaRPr lang="da-DK"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611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fill="hold"/>
                                        <p:tgtEl>
                                          <p:spTgt spid="21"/>
                                        </p:tgtEl>
                                        <p:attrNameLst>
                                          <p:attrName>ppt_w</p:attrName>
                                        </p:attrNameLst>
                                      </p:cBhvr>
                                      <p:tavLst>
                                        <p:tav tm="0">
                                          <p:val>
                                            <p:fltVal val="0"/>
                                          </p:val>
                                        </p:tav>
                                        <p:tav tm="100000">
                                          <p:val>
                                            <p:strVal val="#ppt_w"/>
                                          </p:val>
                                        </p:tav>
                                      </p:tavLst>
                                    </p:anim>
                                    <p:anim calcmode="lin" valueType="num">
                                      <p:cBhvr>
                                        <p:cTn id="79" dur="500" fill="hold"/>
                                        <p:tgtEl>
                                          <p:spTgt spid="21"/>
                                        </p:tgtEl>
                                        <p:attrNameLst>
                                          <p:attrName>ppt_h</p:attrName>
                                        </p:attrNameLst>
                                      </p:cBhvr>
                                      <p:tavLst>
                                        <p:tav tm="0">
                                          <p:val>
                                            <p:fltVal val="0"/>
                                          </p:val>
                                        </p:tav>
                                        <p:tav tm="100000">
                                          <p:val>
                                            <p:strVal val="#ppt_h"/>
                                          </p:val>
                                        </p:tav>
                                      </p:tavLst>
                                    </p:anim>
                                    <p:animEffect transition="in" filter="fade">
                                      <p:cBhvr>
                                        <p:cTn id="80" dur="5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par>
                                <p:cTn id="86" presetID="53" presetClass="entr" presetSubtype="16" fill="hold" nodeType="withEffect">
                                  <p:stCondLst>
                                    <p:cond delay="0"/>
                                  </p:stCondLst>
                                  <p:childTnLst>
                                    <p:set>
                                      <p:cBhvr>
                                        <p:cTn id="87" dur="1" fill="hold">
                                          <p:stCondLst>
                                            <p:cond delay="0"/>
                                          </p:stCondLst>
                                        </p:cTn>
                                        <p:tgtEl>
                                          <p:spTgt spid="11">
                                            <p:txEl>
                                              <p:pRg st="0" end="0"/>
                                            </p:txEl>
                                          </p:spTgt>
                                        </p:tgtEl>
                                        <p:attrNameLst>
                                          <p:attrName>style.visibility</p:attrName>
                                        </p:attrNameLst>
                                      </p:cBhvr>
                                      <p:to>
                                        <p:strVal val="visible"/>
                                      </p:to>
                                    </p:set>
                                    <p:anim calcmode="lin" valueType="num">
                                      <p:cBhvr>
                                        <p:cTn id="8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3" grpId="0" animBg="1"/>
      <p:bldP spid="5" grpId="0" animBg="1"/>
      <p:bldP spid="13" grpId="0" animBg="1"/>
      <p:bldP spid="13" grpId="1" animBg="1"/>
      <p:bldP spid="9" grpId="0" animBg="1"/>
      <p:bldP spid="19" grpId="0" animBg="1"/>
      <p:bldP spid="20" grpId="0" animBg="1"/>
      <p:bldP spid="21"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33</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err="1" smtClean="0"/>
              <a:t>What</a:t>
            </a:r>
            <a:r>
              <a:rPr lang="da-DK" sz="2400" dirty="0" smtClean="0"/>
              <a:t> to measure, </a:t>
            </a:r>
            <a:r>
              <a:rPr lang="da-DK" sz="2400" dirty="0" err="1" smtClean="0"/>
              <a:t>how</a:t>
            </a:r>
            <a:r>
              <a:rPr lang="da-DK" sz="2400" dirty="0" smtClean="0"/>
              <a:t> and to </a:t>
            </a:r>
            <a:r>
              <a:rPr lang="da-DK" sz="2400" dirty="0" err="1" smtClean="0"/>
              <a:t>which</a:t>
            </a:r>
            <a:r>
              <a:rPr lang="da-DK" sz="2400" dirty="0" smtClean="0"/>
              <a:t> end?</a:t>
            </a:r>
          </a:p>
        </p:txBody>
      </p:sp>
      <p:sp>
        <p:nvSpPr>
          <p:cNvPr id="6148" name="Rectangle 3"/>
          <p:cNvSpPr>
            <a:spLocks noGrp="1" noChangeArrowheads="1"/>
          </p:cNvSpPr>
          <p:nvPr>
            <p:ph type="body" idx="1"/>
          </p:nvPr>
        </p:nvSpPr>
        <p:spPr>
          <a:xfrm>
            <a:off x="828501" y="980728"/>
            <a:ext cx="7487915" cy="5256584"/>
          </a:xfrm>
        </p:spPr>
        <p:txBody>
          <a:bodyPr/>
          <a:lstStyle/>
          <a:p>
            <a:pPr marL="400050" indent="-400050">
              <a:buFontTx/>
              <a:buNone/>
            </a:pPr>
            <a:r>
              <a:rPr lang="da-DK" b="1" dirty="0" smtClean="0">
                <a:solidFill>
                  <a:srgbClr val="00B050"/>
                </a:solidFill>
              </a:rPr>
              <a:t>Green Open Access</a:t>
            </a:r>
          </a:p>
          <a:p>
            <a:pPr marL="400050" indent="-400050">
              <a:buFont typeface="Arial" pitchFamily="34" charset="0"/>
              <a:buChar char="•"/>
            </a:pPr>
            <a:r>
              <a:rPr lang="da-DK" dirty="0" err="1" smtClean="0"/>
              <a:t>Institutional</a:t>
            </a:r>
            <a:r>
              <a:rPr lang="da-DK" dirty="0" smtClean="0"/>
              <a:t> </a:t>
            </a:r>
            <a:r>
              <a:rPr lang="da-DK" dirty="0" err="1" smtClean="0"/>
              <a:t>repositories</a:t>
            </a:r>
            <a:endParaRPr lang="da-DK" dirty="0" smtClean="0"/>
          </a:p>
          <a:p>
            <a:pPr marL="400050" indent="-400050">
              <a:buFont typeface="Arial" pitchFamily="34" charset="0"/>
              <a:buChar char="•"/>
            </a:pPr>
            <a:r>
              <a:rPr lang="da-DK" dirty="0" err="1" smtClean="0"/>
              <a:t>Subject</a:t>
            </a:r>
            <a:r>
              <a:rPr lang="da-DK" dirty="0" smtClean="0"/>
              <a:t> </a:t>
            </a:r>
            <a:r>
              <a:rPr lang="da-DK" dirty="0" err="1" smtClean="0"/>
              <a:t>repositories</a:t>
            </a:r>
            <a:endParaRPr lang="da-DK" dirty="0" smtClean="0"/>
          </a:p>
          <a:p>
            <a:pPr marL="400050" indent="-400050">
              <a:buFont typeface="Arial" pitchFamily="34" charset="0"/>
              <a:buChar char="•"/>
            </a:pPr>
            <a:r>
              <a:rPr lang="da-DK" dirty="0" smtClean="0"/>
              <a:t>Non-</a:t>
            </a:r>
            <a:r>
              <a:rPr lang="da-DK" dirty="0" err="1" smtClean="0"/>
              <a:t>institutional</a:t>
            </a:r>
            <a:r>
              <a:rPr lang="da-DK" dirty="0" smtClean="0"/>
              <a:t>, non-</a:t>
            </a:r>
            <a:r>
              <a:rPr lang="da-DK" dirty="0" err="1" smtClean="0"/>
              <a:t>subject</a:t>
            </a:r>
            <a:r>
              <a:rPr lang="da-DK" dirty="0" smtClean="0"/>
              <a:t> </a:t>
            </a:r>
            <a:r>
              <a:rPr lang="da-DK" dirty="0" err="1" smtClean="0"/>
              <a:t>repositories</a:t>
            </a:r>
            <a:endParaRPr lang="da-DK" dirty="0" smtClean="0"/>
          </a:p>
          <a:p>
            <a:pPr marL="400050" indent="-400050">
              <a:buFont typeface="Arial" pitchFamily="34" charset="0"/>
              <a:buChar char="•"/>
            </a:pPr>
            <a:r>
              <a:rPr lang="da-DK" dirty="0" smtClean="0"/>
              <a:t>All </a:t>
            </a:r>
            <a:r>
              <a:rPr lang="da-DK" dirty="0" err="1" smtClean="0"/>
              <a:t>repositories</a:t>
            </a:r>
            <a:endParaRPr lang="da-DK" dirty="0"/>
          </a:p>
          <a:p>
            <a:pPr marL="400050" indent="-400050">
              <a:buFontTx/>
              <a:buNone/>
            </a:pPr>
            <a:endParaRPr lang="da-DK" b="1" dirty="0" smtClean="0">
              <a:solidFill>
                <a:srgbClr val="00B050"/>
              </a:solidFill>
            </a:endParaRPr>
          </a:p>
          <a:p>
            <a:pPr marL="400050" indent="-400050"/>
            <a:r>
              <a:rPr lang="da-DK" b="1" dirty="0" smtClean="0">
                <a:solidFill>
                  <a:srgbClr val="00B0F0"/>
                </a:solidFill>
              </a:rPr>
              <a:t>Open Access-publicering</a:t>
            </a:r>
          </a:p>
          <a:p>
            <a:pPr marL="400050" indent="-400050">
              <a:buFont typeface="Arial" pitchFamily="34" charset="0"/>
              <a:buChar char="•"/>
            </a:pPr>
            <a:r>
              <a:rPr lang="da-DK" b="1" dirty="0" smtClean="0">
                <a:solidFill>
                  <a:srgbClr val="FFC000"/>
                </a:solidFill>
              </a:rPr>
              <a:t>Golden Open Access </a:t>
            </a:r>
            <a:r>
              <a:rPr lang="da-DK" dirty="0" smtClean="0"/>
              <a:t>in OA Journals </a:t>
            </a:r>
            <a:r>
              <a:rPr lang="da-DK" b="1" dirty="0">
                <a:solidFill>
                  <a:srgbClr val="FFC000"/>
                </a:solidFill>
              </a:rPr>
              <a:t>with </a:t>
            </a:r>
            <a:r>
              <a:rPr lang="da-DK" b="1" dirty="0" err="1">
                <a:solidFill>
                  <a:srgbClr val="FFC000"/>
                </a:solidFill>
              </a:rPr>
              <a:t>APCs</a:t>
            </a:r>
            <a:endParaRPr lang="da-DK" b="1" dirty="0">
              <a:solidFill>
                <a:srgbClr val="FFC000"/>
              </a:solidFill>
            </a:endParaRPr>
          </a:p>
          <a:p>
            <a:pPr marL="400050" indent="-400050">
              <a:buFont typeface="Arial" pitchFamily="34" charset="0"/>
              <a:buChar char="•"/>
            </a:pPr>
            <a:r>
              <a:rPr lang="da-DK" dirty="0" smtClean="0"/>
              <a:t>Hybrid </a:t>
            </a:r>
            <a:r>
              <a:rPr lang="da-DK" b="1" dirty="0" smtClean="0">
                <a:solidFill>
                  <a:srgbClr val="FFC000"/>
                </a:solidFill>
              </a:rPr>
              <a:t>Golden Open Access </a:t>
            </a:r>
            <a:r>
              <a:rPr lang="da-DK" dirty="0" smtClean="0"/>
              <a:t>in TA journals </a:t>
            </a:r>
            <a:r>
              <a:rPr lang="da-DK" b="1" dirty="0" smtClean="0">
                <a:solidFill>
                  <a:srgbClr val="FFC000"/>
                </a:solidFill>
              </a:rPr>
              <a:t>with </a:t>
            </a:r>
            <a:r>
              <a:rPr lang="da-DK" b="1" dirty="0" err="1" smtClean="0">
                <a:solidFill>
                  <a:srgbClr val="FFC000"/>
                </a:solidFill>
              </a:rPr>
              <a:t>APCs</a:t>
            </a:r>
            <a:endParaRPr lang="da-DK" b="1" dirty="0" smtClean="0">
              <a:solidFill>
                <a:srgbClr val="FFC000"/>
              </a:solidFill>
            </a:endParaRPr>
          </a:p>
          <a:p>
            <a:pPr marL="400050" indent="-400050">
              <a:buFont typeface="Arial" pitchFamily="34" charset="0"/>
              <a:buChar char="•"/>
            </a:pPr>
            <a:r>
              <a:rPr lang="da-DK" dirty="0" smtClean="0"/>
              <a:t>All Open Access in journals / series </a:t>
            </a:r>
            <a:r>
              <a:rPr lang="da-DK" dirty="0" err="1" smtClean="0"/>
              <a:t>without</a:t>
            </a:r>
            <a:r>
              <a:rPr lang="da-DK" dirty="0" smtClean="0"/>
              <a:t> </a:t>
            </a:r>
            <a:r>
              <a:rPr lang="da-DK" dirty="0" err="1" smtClean="0"/>
              <a:t>APCs</a:t>
            </a:r>
            <a:endParaRPr lang="da-DK" dirty="0" smtClean="0"/>
          </a:p>
          <a:p>
            <a:pPr marL="400050" indent="-400050">
              <a:buFont typeface="Arial" pitchFamily="34" charset="0"/>
              <a:buChar char="•"/>
            </a:pPr>
            <a:r>
              <a:rPr lang="da-DK" dirty="0" smtClean="0"/>
              <a:t>All Open Access from </a:t>
            </a:r>
            <a:r>
              <a:rPr lang="da-DK" dirty="0" err="1" smtClean="0"/>
              <a:t>publishers</a:t>
            </a:r>
            <a:endParaRPr lang="da-DK" dirty="0" smtClean="0"/>
          </a:p>
          <a:p>
            <a:pPr marL="400050" indent="-400050">
              <a:buFontTx/>
              <a:buNone/>
            </a:pPr>
            <a:endParaRPr lang="da-DK" dirty="0" smtClean="0"/>
          </a:p>
          <a:p>
            <a:pPr marL="400050" indent="-400050">
              <a:buFontTx/>
              <a:buNone/>
            </a:pPr>
            <a:r>
              <a:rPr lang="da-DK" dirty="0" err="1" smtClean="0"/>
              <a:t>We’d</a:t>
            </a:r>
            <a:r>
              <a:rPr lang="da-DK" dirty="0" smtClean="0"/>
              <a:t> </a:t>
            </a:r>
            <a:r>
              <a:rPr lang="da-DK" dirty="0" err="1" smtClean="0"/>
              <a:t>like</a:t>
            </a:r>
            <a:r>
              <a:rPr lang="da-DK" dirty="0" smtClean="0"/>
              <a:t> to </a:t>
            </a:r>
            <a:r>
              <a:rPr lang="da-DK" dirty="0" err="1" smtClean="0"/>
              <a:t>know</a:t>
            </a:r>
            <a:r>
              <a:rPr lang="da-DK" dirty="0" smtClean="0"/>
              <a:t>, from </a:t>
            </a:r>
            <a:r>
              <a:rPr lang="da-DK" dirty="0" err="1" smtClean="0"/>
              <a:t>your</a:t>
            </a:r>
            <a:r>
              <a:rPr lang="da-DK" dirty="0" smtClean="0"/>
              <a:t> </a:t>
            </a:r>
            <a:r>
              <a:rPr lang="da-DK" dirty="0" err="1" smtClean="0"/>
              <a:t>perspective</a:t>
            </a:r>
            <a:r>
              <a:rPr lang="da-DK" dirty="0" smtClean="0"/>
              <a:t>:</a:t>
            </a:r>
          </a:p>
          <a:p>
            <a:pPr marL="400050" indent="-400050">
              <a:buFont typeface="Arial" pitchFamily="34" charset="0"/>
              <a:buChar char="•"/>
            </a:pPr>
            <a:r>
              <a:rPr lang="da-DK" dirty="0" err="1" smtClean="0"/>
              <a:t>Which</a:t>
            </a:r>
            <a:r>
              <a:rPr lang="da-DK" dirty="0" smtClean="0"/>
              <a:t> kinds of Open Access </a:t>
            </a:r>
            <a:r>
              <a:rPr lang="da-DK" dirty="0" err="1" smtClean="0"/>
              <a:t>should</a:t>
            </a:r>
            <a:r>
              <a:rPr lang="da-DK" dirty="0" smtClean="0"/>
              <a:t> </a:t>
            </a:r>
            <a:r>
              <a:rPr lang="da-DK" dirty="0" err="1" smtClean="0"/>
              <a:t>be</a:t>
            </a:r>
            <a:r>
              <a:rPr lang="da-DK" dirty="0" smtClean="0"/>
              <a:t> </a:t>
            </a:r>
            <a:r>
              <a:rPr lang="da-DK" dirty="0" err="1" smtClean="0"/>
              <a:t>included</a:t>
            </a:r>
            <a:r>
              <a:rPr lang="da-DK" dirty="0" smtClean="0"/>
              <a:t>?</a:t>
            </a:r>
          </a:p>
          <a:p>
            <a:pPr marL="400050" indent="-400050">
              <a:buFont typeface="Arial" pitchFamily="34" charset="0"/>
              <a:buChar char="•"/>
            </a:pPr>
            <a:r>
              <a:rPr lang="da-DK" dirty="0" smtClean="0"/>
              <a:t>Suggestions for </a:t>
            </a:r>
            <a:r>
              <a:rPr lang="da-DK" dirty="0" err="1" smtClean="0"/>
              <a:t>sources</a:t>
            </a:r>
            <a:r>
              <a:rPr lang="da-DK" dirty="0" smtClean="0"/>
              <a:t> and </a:t>
            </a:r>
            <a:r>
              <a:rPr lang="da-DK" dirty="0" err="1" smtClean="0"/>
              <a:t>methods</a:t>
            </a:r>
            <a:r>
              <a:rPr lang="da-DK" dirty="0" smtClean="0"/>
              <a:t>?</a:t>
            </a:r>
          </a:p>
          <a:p>
            <a:pPr marL="400050" indent="-400050">
              <a:buFont typeface="Arial" pitchFamily="34" charset="0"/>
              <a:buChar char="•"/>
            </a:pPr>
            <a:r>
              <a:rPr lang="da-DK" dirty="0" smtClean="0"/>
              <a:t>Are </a:t>
            </a:r>
            <a:r>
              <a:rPr lang="da-DK" dirty="0" err="1" smtClean="0"/>
              <a:t>only</a:t>
            </a:r>
            <a:r>
              <a:rPr lang="da-DK" dirty="0" smtClean="0"/>
              <a:t> </a:t>
            </a:r>
            <a:r>
              <a:rPr lang="da-DK" dirty="0" err="1" smtClean="0"/>
              <a:t>exact</a:t>
            </a:r>
            <a:r>
              <a:rPr lang="da-DK" dirty="0" smtClean="0"/>
              <a:t> data </a:t>
            </a:r>
            <a:r>
              <a:rPr lang="da-DK" dirty="0" err="1" smtClean="0"/>
              <a:t>interesting</a:t>
            </a:r>
            <a:r>
              <a:rPr lang="da-DK" dirty="0" smtClean="0"/>
              <a:t> – or </a:t>
            </a:r>
            <a:r>
              <a:rPr lang="da-DK" dirty="0" err="1" smtClean="0"/>
              <a:t>also</a:t>
            </a:r>
            <a:r>
              <a:rPr lang="da-DK" dirty="0" smtClean="0"/>
              <a:t> </a:t>
            </a:r>
            <a:r>
              <a:rPr lang="da-DK" dirty="0" err="1" smtClean="0"/>
              <a:t>indicators</a:t>
            </a:r>
            <a:r>
              <a:rPr lang="da-DK" dirty="0" smtClean="0"/>
              <a:t>?</a:t>
            </a:r>
          </a:p>
          <a:p>
            <a:pPr marL="400050" indent="-400050">
              <a:buFont typeface="Arial" pitchFamily="34" charset="0"/>
              <a:buChar char="•"/>
            </a:pPr>
            <a:r>
              <a:rPr lang="da-DK" dirty="0" err="1" smtClean="0"/>
              <a:t>Requirements</a:t>
            </a:r>
            <a:r>
              <a:rPr lang="da-DK" dirty="0" smtClean="0"/>
              <a:t> for the </a:t>
            </a:r>
            <a:r>
              <a:rPr lang="da-DK" dirty="0" err="1" smtClean="0"/>
              <a:t>functionality</a:t>
            </a:r>
            <a:r>
              <a:rPr lang="da-DK" dirty="0" smtClean="0"/>
              <a:t> of barometer?</a:t>
            </a:r>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3406107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34</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Open Access </a:t>
            </a:r>
            <a:r>
              <a:rPr lang="da-DK" sz="2400" dirty="0" err="1" smtClean="0"/>
              <a:t>blobs</a:t>
            </a:r>
            <a:r>
              <a:rPr lang="da-DK" sz="2400" dirty="0" smtClean="0"/>
              <a:t> of </a:t>
            </a:r>
            <a:r>
              <a:rPr lang="da-DK" sz="2400" dirty="0" err="1" smtClean="0"/>
              <a:t>confusion</a:t>
            </a:r>
            <a:endParaRPr lang="da-DK" sz="2400" dirty="0" smtClean="0"/>
          </a:p>
        </p:txBody>
      </p:sp>
      <p:sp>
        <p:nvSpPr>
          <p:cNvPr id="6148" name="Rectangle 3"/>
          <p:cNvSpPr>
            <a:spLocks noGrp="1" noChangeArrowheads="1"/>
          </p:cNvSpPr>
          <p:nvPr>
            <p:ph type="body" idx="1"/>
          </p:nvPr>
        </p:nvSpPr>
        <p:spPr>
          <a:xfrm>
            <a:off x="756034" y="943049"/>
            <a:ext cx="7487915" cy="4896445"/>
          </a:xfrm>
        </p:spPr>
        <p:txBody>
          <a:bodyPr/>
          <a:lstStyle/>
          <a:p>
            <a:pPr marL="400050" indent="-400050">
              <a:buFontTx/>
              <a:buNone/>
            </a:pPr>
            <a:r>
              <a:rPr lang="da-DK" dirty="0" smtClean="0"/>
              <a:t>Manifolds, </a:t>
            </a:r>
            <a:r>
              <a:rPr lang="da-DK" dirty="0" err="1" smtClean="0"/>
              <a:t>blanifolds</a:t>
            </a:r>
            <a:r>
              <a:rPr lang="da-DK" dirty="0" smtClean="0"/>
              <a:t> …</a:t>
            </a:r>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endParaRPr lang="da-DK" dirty="0"/>
          </a:p>
          <a:p>
            <a:pPr marL="400050" indent="-400050">
              <a:buFontTx/>
              <a:buNone/>
            </a:pPr>
            <a:endParaRPr lang="da-DK" dirty="0" smtClean="0"/>
          </a:p>
          <a:p>
            <a:pPr marL="400050" indent="-400050">
              <a:buFontTx/>
              <a:buNone/>
            </a:pPr>
            <a:r>
              <a:rPr lang="da-DK" dirty="0" smtClean="0"/>
              <a:t>How </a:t>
            </a:r>
            <a:r>
              <a:rPr lang="da-DK" dirty="0" err="1" smtClean="0"/>
              <a:t>big</a:t>
            </a:r>
            <a:r>
              <a:rPr lang="da-DK" dirty="0" smtClean="0"/>
              <a:t> </a:t>
            </a:r>
            <a:r>
              <a:rPr lang="da-DK" dirty="0" err="1" smtClean="0"/>
              <a:t>are</a:t>
            </a:r>
            <a:r>
              <a:rPr lang="da-DK" dirty="0" smtClean="0"/>
              <a:t> </a:t>
            </a:r>
            <a:r>
              <a:rPr lang="da-DK" dirty="0" err="1" smtClean="0"/>
              <a:t>they</a:t>
            </a:r>
            <a:r>
              <a:rPr lang="da-DK" dirty="0" smtClean="0"/>
              <a:t>? And </a:t>
            </a:r>
            <a:r>
              <a:rPr lang="da-DK" dirty="0" err="1" smtClean="0"/>
              <a:t>can</a:t>
            </a:r>
            <a:r>
              <a:rPr lang="da-DK" dirty="0" smtClean="0"/>
              <a:t> </a:t>
            </a:r>
            <a:r>
              <a:rPr lang="da-DK" dirty="0" err="1" smtClean="0"/>
              <a:t>we</a:t>
            </a:r>
            <a:r>
              <a:rPr lang="da-DK" dirty="0" smtClean="0"/>
              <a:t> </a:t>
            </a:r>
            <a:r>
              <a:rPr lang="da-DK" dirty="0" err="1" smtClean="0"/>
              <a:t>know</a:t>
            </a:r>
            <a:r>
              <a:rPr lang="da-DK" dirty="0" smtClean="0"/>
              <a:t>?</a:t>
            </a:r>
          </a:p>
          <a:p>
            <a:pPr marL="400050" indent="-400050">
              <a:buFontTx/>
              <a:buNone/>
            </a:pPr>
            <a:endParaRPr lang="da-DK" dirty="0" smtClean="0"/>
          </a:p>
          <a:p>
            <a:pPr marL="400050" indent="-400050">
              <a:buFontTx/>
              <a:buNone/>
            </a:pPr>
            <a:r>
              <a:rPr lang="da-DK" dirty="0" smtClean="0"/>
              <a:t>To routes </a:t>
            </a:r>
            <a:r>
              <a:rPr lang="da-DK" dirty="0" err="1" smtClean="0"/>
              <a:t>emerge</a:t>
            </a:r>
            <a:r>
              <a:rPr lang="da-DK" dirty="0" smtClean="0"/>
              <a:t> – integration (</a:t>
            </a:r>
            <a:r>
              <a:rPr lang="da-DK" dirty="0" err="1" smtClean="0"/>
              <a:t>full</a:t>
            </a:r>
            <a:r>
              <a:rPr lang="da-DK" dirty="0" smtClean="0"/>
              <a:t> or </a:t>
            </a:r>
            <a:r>
              <a:rPr lang="da-DK" dirty="0" err="1" smtClean="0"/>
              <a:t>partial</a:t>
            </a:r>
            <a:r>
              <a:rPr lang="da-DK" dirty="0" smtClean="0"/>
              <a:t>) – or </a:t>
            </a:r>
            <a:r>
              <a:rPr lang="da-DK" dirty="0" err="1" smtClean="0"/>
              <a:t>indication</a:t>
            </a:r>
            <a:r>
              <a:rPr lang="da-DK" dirty="0" smtClean="0"/>
              <a:t> …</a:t>
            </a:r>
            <a:endParaRPr lang="da-DK" dirty="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
        <p:nvSpPr>
          <p:cNvPr id="2" name="Ellipse 1"/>
          <p:cNvSpPr/>
          <p:nvPr/>
        </p:nvSpPr>
        <p:spPr>
          <a:xfrm>
            <a:off x="1691680" y="1771092"/>
            <a:ext cx="3312368" cy="3240360"/>
          </a:xfrm>
          <a:prstGeom prst="ellipse">
            <a:avLst/>
          </a:prstGeom>
          <a:solidFill>
            <a:srgbClr val="00B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4067944" y="1814984"/>
            <a:ext cx="3312368" cy="3240360"/>
          </a:xfrm>
          <a:prstGeom prst="ellipse">
            <a:avLst/>
          </a:prstGeom>
          <a:solidFill>
            <a:srgbClr val="00B0F0">
              <a:alpha val="50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4175956" y="3140968"/>
            <a:ext cx="1656184" cy="1577516"/>
          </a:xfrm>
          <a:prstGeom prst="ellipse">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4427984" y="3140968"/>
            <a:ext cx="1080120" cy="1001452"/>
          </a:xfrm>
          <a:prstGeom prst="ellipse">
            <a:avLst/>
          </a:prstGeom>
          <a:solidFill>
            <a:srgbClr val="FF0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ktangel 2"/>
          <p:cNvSpPr/>
          <p:nvPr/>
        </p:nvSpPr>
        <p:spPr>
          <a:xfrm>
            <a:off x="3347864" y="3929726"/>
            <a:ext cx="2736304" cy="65140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Afrundet rektangel 4"/>
          <p:cNvSpPr/>
          <p:nvPr/>
        </p:nvSpPr>
        <p:spPr>
          <a:xfrm>
            <a:off x="899592" y="1556792"/>
            <a:ext cx="7344816" cy="3600400"/>
          </a:xfrm>
          <a:prstGeom prst="round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Afrundet rektangel 12"/>
          <p:cNvSpPr/>
          <p:nvPr/>
        </p:nvSpPr>
        <p:spPr>
          <a:xfrm>
            <a:off x="2411760" y="2564904"/>
            <a:ext cx="4248472" cy="2001180"/>
          </a:xfrm>
          <a:prstGeom prst="round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a:off x="3203848" y="3641694"/>
            <a:ext cx="3096344" cy="939434"/>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2771800" y="2420888"/>
            <a:ext cx="1800200" cy="720080"/>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p:cNvSpPr/>
          <p:nvPr/>
        </p:nvSpPr>
        <p:spPr>
          <a:xfrm>
            <a:off x="4752020" y="3356992"/>
            <a:ext cx="396044" cy="516384"/>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p:cNvSpPr/>
          <p:nvPr/>
        </p:nvSpPr>
        <p:spPr>
          <a:xfrm>
            <a:off x="5148064" y="2162696"/>
            <a:ext cx="1152128" cy="978272"/>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p:cNvSpPr/>
          <p:nvPr/>
        </p:nvSpPr>
        <p:spPr>
          <a:xfrm>
            <a:off x="1835696" y="3435163"/>
            <a:ext cx="576064" cy="554363"/>
          </a:xfrm>
          <a:prstGeom prst="rect">
            <a:avLst/>
          </a:prstGeom>
          <a:solidFill>
            <a:srgbClr val="7030A0">
              <a:alpha val="5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boks 10"/>
          <p:cNvSpPr txBox="1"/>
          <p:nvPr/>
        </p:nvSpPr>
        <p:spPr>
          <a:xfrm>
            <a:off x="7380312" y="764704"/>
            <a:ext cx="1497526" cy="2646878"/>
          </a:xfrm>
          <a:prstGeom prst="rect">
            <a:avLst/>
          </a:prstGeom>
          <a:noFill/>
        </p:spPr>
        <p:txBody>
          <a:bodyPr wrap="none" rtlCol="0">
            <a:spAutoFit/>
          </a:bodyPr>
          <a:lstStyle/>
          <a:p>
            <a:r>
              <a:rPr lang="da-DK" sz="16600" b="1" dirty="0" smtClean="0">
                <a:solidFill>
                  <a:srgbClr val="7030A0"/>
                </a:solidFill>
                <a:effectLst>
                  <a:outerShdw blurRad="38100" dist="38100" dir="2700000" algn="tl">
                    <a:srgbClr val="000000">
                      <a:alpha val="43137"/>
                    </a:srgbClr>
                  </a:outerShdw>
                </a:effectLst>
              </a:rPr>
              <a:t>?</a:t>
            </a:r>
            <a:endParaRPr lang="da-DK"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49926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da-DK" smtClean="0"/>
              <a:t>universitetsbiblioteket</a:t>
            </a:r>
            <a:endParaRPr lang="da-DK" dirty="0"/>
          </a:p>
        </p:txBody>
      </p:sp>
      <p:sp>
        <p:nvSpPr>
          <p:cNvPr id="4" name="Slide Number Placeholder 9"/>
          <p:cNvSpPr>
            <a:spLocks noGrp="1"/>
          </p:cNvSpPr>
          <p:nvPr>
            <p:ph type="sldNum" sz="quarter" idx="13"/>
          </p:nvPr>
        </p:nvSpPr>
        <p:spPr/>
        <p:txBody>
          <a:bodyPr/>
          <a:lstStyle/>
          <a:p>
            <a:r>
              <a:rPr lang="da-DK"/>
              <a:t>Dias </a:t>
            </a:r>
            <a:fld id="{1D56C009-8325-4D4E-B308-88DA9335323A}" type="slidenum">
              <a:rPr lang="da-DK"/>
              <a:pPr/>
              <a:t>35</a:t>
            </a:fld>
            <a:endParaRPr lang="da-DK"/>
          </a:p>
        </p:txBody>
      </p:sp>
      <p:sp>
        <p:nvSpPr>
          <p:cNvPr id="6" name="Tekstboks 5"/>
          <p:cNvSpPr txBox="1"/>
          <p:nvPr/>
        </p:nvSpPr>
        <p:spPr>
          <a:xfrm>
            <a:off x="2627784" y="1700808"/>
            <a:ext cx="3944285" cy="1569660"/>
          </a:xfrm>
          <a:prstGeom prst="rect">
            <a:avLst/>
          </a:prstGeom>
          <a:noFill/>
        </p:spPr>
        <p:txBody>
          <a:bodyPr wrap="none" rtlCol="0">
            <a:spAutoFit/>
          </a:bodyPr>
          <a:lstStyle/>
          <a:p>
            <a:endParaRPr lang="en-US" dirty="0" smtClean="0"/>
          </a:p>
          <a:p>
            <a:pPr algn="ctr"/>
            <a:r>
              <a:rPr lang="en-US" dirty="0" smtClean="0">
                <a:solidFill>
                  <a:srgbClr val="FFFF00"/>
                </a:solidFill>
              </a:rPr>
              <a:t>TAK</a:t>
            </a:r>
          </a:p>
          <a:p>
            <a:pPr algn="ctr"/>
            <a:endParaRPr lang="en-US" dirty="0" smtClean="0">
              <a:solidFill>
                <a:srgbClr val="FFFF00"/>
              </a:solidFill>
            </a:endParaRPr>
          </a:p>
          <a:p>
            <a:endParaRPr lang="da-DK"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Pladsholder til diasnummer 5"/>
          <p:cNvSpPr>
            <a:spLocks noGrp="1"/>
          </p:cNvSpPr>
          <p:nvPr>
            <p:ph type="sldNum" sz="quarter" idx="12"/>
          </p:nvPr>
        </p:nvSpPr>
        <p:spPr>
          <a:noFill/>
        </p:spPr>
        <p:txBody>
          <a:bodyPr/>
          <a:lstStyle/>
          <a:p>
            <a:fld id="{75FB240A-4229-46C7-9FFC-59D65F559607}" type="slidenum">
              <a:rPr lang="da-DK" smtClean="0"/>
              <a:pPr/>
              <a:t>4</a:t>
            </a:fld>
            <a:endParaRPr lang="da-DK" smtClean="0"/>
          </a:p>
        </p:txBody>
      </p:sp>
      <p:sp>
        <p:nvSpPr>
          <p:cNvPr id="18436" name="Rectangle 2"/>
          <p:cNvSpPr>
            <a:spLocks noGrp="1" noChangeArrowheads="1"/>
          </p:cNvSpPr>
          <p:nvPr>
            <p:ph type="title"/>
          </p:nvPr>
        </p:nvSpPr>
        <p:spPr>
          <a:xfrm>
            <a:off x="1259632" y="1412776"/>
            <a:ext cx="6643687" cy="2880320"/>
          </a:xfrm>
        </p:spPr>
        <p:txBody>
          <a:bodyPr/>
          <a:lstStyle/>
          <a:p>
            <a:pPr algn="ctr"/>
            <a:r>
              <a:rPr lang="da-DK" sz="4000" dirty="0" smtClean="0"/>
              <a:t>Om projektet</a:t>
            </a:r>
            <a:br>
              <a:rPr lang="da-DK" sz="4000" dirty="0" smtClean="0"/>
            </a:br>
            <a:r>
              <a:rPr lang="da-DK" sz="4000" dirty="0" smtClean="0"/>
              <a:t/>
            </a:r>
            <a:br>
              <a:rPr lang="da-DK" sz="4000" dirty="0" smtClean="0"/>
            </a:br>
            <a:endParaRPr lang="da-DK" sz="4000" dirty="0" smtClean="0"/>
          </a:p>
        </p:txBody>
      </p:sp>
      <p:sp>
        <p:nvSpPr>
          <p:cNvPr id="5" name="Pladsholder til sidefod 4"/>
          <p:cNvSpPr>
            <a:spLocks noGrp="1"/>
          </p:cNvSpPr>
          <p:nvPr>
            <p:ph type="ftr" sz="quarter" idx="10"/>
          </p:nvPr>
        </p:nvSpPr>
        <p:spPr/>
        <p:txBody>
          <a:bodyPr/>
          <a:lstStyle/>
          <a:p>
            <a:r>
              <a:rPr lang="da-DK" smtClean="0"/>
              <a:t>universitetsbiblioteket</a:t>
            </a:r>
            <a:endParaRPr lang="da-DK"/>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5</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Om projektet…</a:t>
            </a:r>
          </a:p>
        </p:txBody>
      </p:sp>
      <p:sp>
        <p:nvSpPr>
          <p:cNvPr id="6148" name="Rectangle 3"/>
          <p:cNvSpPr>
            <a:spLocks noGrp="1" noChangeArrowheads="1"/>
          </p:cNvSpPr>
          <p:nvPr>
            <p:ph type="body" idx="1"/>
          </p:nvPr>
        </p:nvSpPr>
        <p:spPr>
          <a:xfrm>
            <a:off x="828501" y="980728"/>
            <a:ext cx="7487915" cy="4896445"/>
          </a:xfrm>
        </p:spPr>
        <p:txBody>
          <a:bodyPr/>
          <a:lstStyle/>
          <a:p>
            <a:r>
              <a:rPr lang="da-DK" b="1" dirty="0" smtClean="0"/>
              <a:t>Formål</a:t>
            </a:r>
            <a:r>
              <a:rPr lang="da-DK" dirty="0" smtClean="0"/>
              <a:t>: At udarbejde rapport </a:t>
            </a:r>
            <a:r>
              <a:rPr lang="da-DK" dirty="0"/>
              <a:t>over </a:t>
            </a:r>
            <a:r>
              <a:rPr lang="da-DK" dirty="0" smtClean="0"/>
              <a:t>OA </a:t>
            </a:r>
            <a:r>
              <a:rPr lang="da-DK" dirty="0"/>
              <a:t>status 2012 og specificere kravene til et </a:t>
            </a:r>
            <a:r>
              <a:rPr lang="da-DK" dirty="0" smtClean="0"/>
              <a:t>webbaseret ”Dansk </a:t>
            </a:r>
            <a:r>
              <a:rPr lang="da-DK" dirty="0"/>
              <a:t>Open Access </a:t>
            </a:r>
            <a:r>
              <a:rPr lang="da-DK" dirty="0" smtClean="0"/>
              <a:t>Barometer”, </a:t>
            </a:r>
            <a:r>
              <a:rPr lang="da-DK" dirty="0"/>
              <a:t>der løbende vil kunne vise </a:t>
            </a:r>
            <a:r>
              <a:rPr lang="da-DK" dirty="0" smtClean="0"/>
              <a:t>status, </a:t>
            </a:r>
            <a:r>
              <a:rPr lang="da-DK" dirty="0"/>
              <a:t>over hvor meget </a:t>
            </a:r>
            <a:r>
              <a:rPr lang="da-DK" dirty="0" smtClean="0"/>
              <a:t>OA </a:t>
            </a:r>
            <a:r>
              <a:rPr lang="da-DK" dirty="0"/>
              <a:t>der er til forskningsartikler fra Danmark. </a:t>
            </a:r>
            <a:endParaRPr lang="da-DK" dirty="0" smtClean="0"/>
          </a:p>
          <a:p>
            <a:endParaRPr lang="da-DK" dirty="0" smtClean="0"/>
          </a:p>
          <a:p>
            <a:r>
              <a:rPr lang="da-DK" dirty="0" smtClean="0"/>
              <a:t>Projektet har </a:t>
            </a:r>
            <a:r>
              <a:rPr lang="da-DK" dirty="0"/>
              <a:t>to parallelle </a:t>
            </a:r>
            <a:r>
              <a:rPr lang="da-DK" dirty="0" smtClean="0"/>
              <a:t>(delvist koblede) hovedspor:</a:t>
            </a:r>
          </a:p>
          <a:p>
            <a:endParaRPr lang="da-DK" dirty="0"/>
          </a:p>
          <a:p>
            <a:pPr>
              <a:buAutoNum type="arabicPeriod"/>
            </a:pPr>
            <a:r>
              <a:rPr lang="da-DK" dirty="0" smtClean="0"/>
              <a:t>Kortlægning</a:t>
            </a:r>
            <a:r>
              <a:rPr lang="da-DK" dirty="0"/>
              <a:t>, analyse og udarbejdelse af </a:t>
            </a:r>
            <a:r>
              <a:rPr lang="da-DK" dirty="0" smtClean="0"/>
              <a:t>rapport om </a:t>
            </a:r>
            <a:r>
              <a:rPr lang="da-DK" dirty="0"/>
              <a:t>Open Access til dansk </a:t>
            </a:r>
            <a:r>
              <a:rPr lang="da-DK" dirty="0" smtClean="0"/>
              <a:t>forskning i 2012. </a:t>
            </a:r>
          </a:p>
          <a:p>
            <a:r>
              <a:rPr lang="da-DK" dirty="0" smtClean="0"/>
              <a:t>2</a:t>
            </a:r>
            <a:r>
              <a:rPr lang="da-DK" dirty="0"/>
              <a:t>. Udviklingen af en kravspecifikation til et dansk Open Access </a:t>
            </a:r>
            <a:r>
              <a:rPr lang="da-DK" dirty="0" smtClean="0"/>
              <a:t>Barometer</a:t>
            </a:r>
            <a:r>
              <a:rPr lang="da-DK" dirty="0"/>
              <a:t> </a:t>
            </a:r>
            <a:r>
              <a:rPr lang="da-DK" dirty="0" smtClean="0"/>
              <a:t>[inkl. metode m.v.]</a:t>
            </a:r>
            <a:endParaRPr lang="da-DK" dirty="0"/>
          </a:p>
          <a:p>
            <a:endParaRPr lang="da-DK" dirty="0" smtClean="0"/>
          </a:p>
          <a:p>
            <a:r>
              <a:rPr lang="da-DK" dirty="0" smtClean="0"/>
              <a:t>Der </a:t>
            </a:r>
            <a:r>
              <a:rPr lang="da-DK" dirty="0"/>
              <a:t>afholdes en </a:t>
            </a:r>
            <a:r>
              <a:rPr lang="da-DK" b="1" dirty="0"/>
              <a:t>workshop</a:t>
            </a:r>
            <a:r>
              <a:rPr lang="da-DK" dirty="0"/>
              <a:t> for at diskutere, </a:t>
            </a:r>
            <a:r>
              <a:rPr lang="da-DK" i="1" dirty="0">
                <a:solidFill>
                  <a:srgbClr val="00B0F0"/>
                </a:solidFill>
              </a:rPr>
              <a:t>hvad der skal måles</a:t>
            </a:r>
            <a:r>
              <a:rPr lang="da-DK" dirty="0"/>
              <a:t> og </a:t>
            </a:r>
            <a:r>
              <a:rPr lang="da-DK" i="1" dirty="0">
                <a:solidFill>
                  <a:srgbClr val="00B0F0"/>
                </a:solidFill>
              </a:rPr>
              <a:t>hvordan data kan indhentes</a:t>
            </a:r>
            <a:r>
              <a:rPr lang="da-DK" dirty="0"/>
              <a:t>. Interessenter vil blive inddraget løbende i projektet, via deltagelse i workshops og høring af </a:t>
            </a:r>
            <a:r>
              <a:rPr lang="da-DK" i="1" dirty="0">
                <a:solidFill>
                  <a:srgbClr val="00B0F0"/>
                </a:solidFill>
              </a:rPr>
              <a:t>delresultater</a:t>
            </a:r>
            <a:r>
              <a:rPr lang="da-DK" dirty="0" smtClean="0"/>
              <a:t>. </a:t>
            </a:r>
            <a:endParaRPr lang="da-DK" dirty="0"/>
          </a:p>
          <a:p>
            <a:r>
              <a:rPr lang="da-DK" dirty="0"/>
              <a:t>Resultater præsenteres på en relevant international konference, samt i en artikel. </a:t>
            </a:r>
          </a:p>
          <a:p>
            <a:endParaRPr lang="da-DK" dirty="0"/>
          </a:p>
          <a:p>
            <a:pPr marL="400050" indent="-400050">
              <a:buFontTx/>
              <a:buNone/>
            </a:pPr>
            <a:endParaRPr lang="da-DK" dirty="0" smtClean="0"/>
          </a:p>
          <a:p>
            <a:pPr marL="400050" indent="-400050">
              <a:buFontTx/>
              <a:buNone/>
            </a:pPr>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6</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sz="2400" dirty="0" smtClean="0"/>
              <a:t>Indhold af denne talk</a:t>
            </a:r>
          </a:p>
        </p:txBody>
      </p:sp>
      <p:sp>
        <p:nvSpPr>
          <p:cNvPr id="6148" name="Rectangle 3"/>
          <p:cNvSpPr>
            <a:spLocks noGrp="1" noChangeArrowheads="1"/>
          </p:cNvSpPr>
          <p:nvPr>
            <p:ph type="body" idx="1"/>
          </p:nvPr>
        </p:nvSpPr>
        <p:spPr>
          <a:xfrm>
            <a:off x="828501" y="980728"/>
            <a:ext cx="7487915" cy="4896445"/>
          </a:xfrm>
        </p:spPr>
        <p:txBody>
          <a:bodyPr/>
          <a:lstStyle/>
          <a:p>
            <a:endParaRPr lang="da-DK" dirty="0" smtClean="0"/>
          </a:p>
          <a:p>
            <a:pPr>
              <a:buAutoNum type="arabicPeriod"/>
            </a:pPr>
            <a:r>
              <a:rPr lang="da-DK" sz="1800" dirty="0" smtClean="0"/>
              <a:t>Foreløbige resultater</a:t>
            </a:r>
          </a:p>
          <a:p>
            <a:pPr>
              <a:buAutoNum type="arabicPeriod"/>
            </a:pPr>
            <a:endParaRPr lang="da-DK" sz="1800" dirty="0"/>
          </a:p>
          <a:p>
            <a:pPr>
              <a:buFont typeface="Arial" pitchFamily="34" charset="0"/>
              <a:buChar char="•"/>
            </a:pPr>
            <a:r>
              <a:rPr lang="da-DK" sz="1800" dirty="0" smtClean="0"/>
              <a:t>Den Danske Forskningsdatabase </a:t>
            </a:r>
          </a:p>
          <a:p>
            <a:pPr>
              <a:buFont typeface="Arial" pitchFamily="34" charset="0"/>
              <a:buChar char="•"/>
            </a:pPr>
            <a:r>
              <a:rPr lang="da-DK" sz="1800" dirty="0" smtClean="0"/>
              <a:t>Københavns Universitet: fokus på Open Access-publicering</a:t>
            </a:r>
          </a:p>
          <a:p>
            <a:endParaRPr lang="da-DK" sz="1800" dirty="0"/>
          </a:p>
          <a:p>
            <a:r>
              <a:rPr lang="da-DK" sz="1800" dirty="0" smtClean="0"/>
              <a:t>2. Oplæg til diskussion:</a:t>
            </a:r>
          </a:p>
          <a:p>
            <a:endParaRPr lang="da-DK" sz="1800" dirty="0"/>
          </a:p>
          <a:p>
            <a:pPr>
              <a:buFont typeface="Arial" pitchFamily="34" charset="0"/>
              <a:buChar char="•"/>
            </a:pPr>
            <a:r>
              <a:rPr lang="da-DK" sz="1800" dirty="0"/>
              <a:t>H</a:t>
            </a:r>
            <a:r>
              <a:rPr lang="da-DK" sz="1800" dirty="0" smtClean="0"/>
              <a:t>vad skal der måles?</a:t>
            </a:r>
            <a:endParaRPr lang="da-DK" sz="1800" dirty="0"/>
          </a:p>
          <a:p>
            <a:pPr>
              <a:buFont typeface="Arial" pitchFamily="34" charset="0"/>
              <a:buChar char="•"/>
            </a:pPr>
            <a:r>
              <a:rPr lang="da-DK" sz="1800" dirty="0" smtClean="0"/>
              <a:t>Hvordan kan data indhentes?</a:t>
            </a:r>
          </a:p>
          <a:p>
            <a:pPr>
              <a:buFont typeface="Arial" pitchFamily="34" charset="0"/>
              <a:buChar char="•"/>
            </a:pPr>
            <a:r>
              <a:rPr lang="da-DK" sz="1800" dirty="0" smtClean="0"/>
              <a:t>Funktionalitetskrav?</a:t>
            </a:r>
            <a:endParaRPr lang="da-DK" sz="1800" dirty="0"/>
          </a:p>
          <a:p>
            <a:pPr marL="400050" indent="-400050">
              <a:buFontTx/>
              <a:buNone/>
            </a:pPr>
            <a:endParaRPr lang="da-DK" dirty="0" smtClean="0"/>
          </a:p>
          <a:p>
            <a:pPr marL="400050" indent="-400050">
              <a:buFontTx/>
              <a:buNone/>
            </a:pPr>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369421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Pladsholder til diasnummer 5"/>
          <p:cNvSpPr>
            <a:spLocks noGrp="1"/>
          </p:cNvSpPr>
          <p:nvPr>
            <p:ph type="sldNum" sz="quarter" idx="12"/>
          </p:nvPr>
        </p:nvSpPr>
        <p:spPr>
          <a:noFill/>
        </p:spPr>
        <p:txBody>
          <a:bodyPr/>
          <a:lstStyle/>
          <a:p>
            <a:fld id="{75FB240A-4229-46C7-9FFC-59D65F559607}" type="slidenum">
              <a:rPr lang="da-DK" smtClean="0"/>
              <a:pPr/>
              <a:t>7</a:t>
            </a:fld>
            <a:endParaRPr lang="da-DK" smtClean="0"/>
          </a:p>
        </p:txBody>
      </p:sp>
      <p:sp>
        <p:nvSpPr>
          <p:cNvPr id="18436" name="Rectangle 2"/>
          <p:cNvSpPr>
            <a:spLocks noGrp="1" noChangeArrowheads="1"/>
          </p:cNvSpPr>
          <p:nvPr>
            <p:ph type="title"/>
          </p:nvPr>
        </p:nvSpPr>
        <p:spPr>
          <a:xfrm>
            <a:off x="1259632" y="1412776"/>
            <a:ext cx="6643687" cy="2880320"/>
          </a:xfrm>
        </p:spPr>
        <p:txBody>
          <a:bodyPr/>
          <a:lstStyle/>
          <a:p>
            <a:pPr algn="ctr"/>
            <a:r>
              <a:rPr lang="da-DK" sz="4000" dirty="0" smtClean="0"/>
              <a:t>1. Foreløbige resultater</a:t>
            </a:r>
            <a:br>
              <a:rPr lang="da-DK" sz="4000" dirty="0" smtClean="0"/>
            </a:br>
            <a:r>
              <a:rPr lang="da-DK" sz="3200" dirty="0" smtClean="0"/>
              <a:t>Ex. Lånt fra DFF og KU </a:t>
            </a:r>
            <a:r>
              <a:rPr lang="da-DK" sz="4000" dirty="0" smtClean="0"/>
              <a:t/>
            </a:r>
            <a:br>
              <a:rPr lang="da-DK" sz="4000" dirty="0" smtClean="0"/>
            </a:br>
            <a:endParaRPr lang="da-DK" sz="4000" dirty="0" smtClean="0"/>
          </a:p>
        </p:txBody>
      </p:sp>
      <p:sp>
        <p:nvSpPr>
          <p:cNvPr id="5" name="Pladsholder til sidefod 4"/>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206689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87115" y="1457428"/>
            <a:ext cx="8001309" cy="4879983"/>
          </a:xfrm>
          <a:prstGeom prst="rect">
            <a:avLst/>
          </a:prstGeom>
        </p:spPr>
      </p:pic>
      <p:sp>
        <p:nvSpPr>
          <p:cNvPr id="6146" name="Pladsholder til diasnummer 5"/>
          <p:cNvSpPr>
            <a:spLocks noGrp="1"/>
          </p:cNvSpPr>
          <p:nvPr>
            <p:ph type="sldNum" sz="quarter" idx="12"/>
          </p:nvPr>
        </p:nvSpPr>
        <p:spPr>
          <a:noFill/>
        </p:spPr>
        <p:txBody>
          <a:bodyPr/>
          <a:lstStyle/>
          <a:p>
            <a:fld id="{1A454357-246E-4A86-A086-D272F77F3A4A}" type="slidenum">
              <a:rPr lang="da-DK" smtClean="0"/>
              <a:pPr/>
              <a:t>8</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smtClean="0"/>
              <a:t>Den Danske Forskningsdatabase</a:t>
            </a:r>
          </a:p>
        </p:txBody>
      </p:sp>
      <p:sp>
        <p:nvSpPr>
          <p:cNvPr id="6148" name="Rectangle 3"/>
          <p:cNvSpPr>
            <a:spLocks noGrp="1" noChangeArrowheads="1"/>
          </p:cNvSpPr>
          <p:nvPr>
            <p:ph type="body" idx="1"/>
          </p:nvPr>
        </p:nvSpPr>
        <p:spPr>
          <a:xfrm>
            <a:off x="828501" y="980728"/>
            <a:ext cx="7487915" cy="4896445"/>
          </a:xfrm>
        </p:spPr>
        <p:txBody>
          <a:bodyPr/>
          <a:lstStyle/>
          <a:p>
            <a:pPr marL="0" indent="0"/>
            <a:r>
              <a:rPr lang="en-US" b="1" dirty="0" err="1" smtClean="0"/>
              <a:t>Dagens</a:t>
            </a:r>
            <a:r>
              <a:rPr lang="en-US" b="1" dirty="0" smtClean="0"/>
              <a:t> </a:t>
            </a:r>
            <a:r>
              <a:rPr lang="en-US" b="1" dirty="0" err="1" smtClean="0"/>
              <a:t>tal</a:t>
            </a:r>
            <a:r>
              <a:rPr lang="en-US" b="1" dirty="0" smtClean="0"/>
              <a:t> </a:t>
            </a:r>
            <a:r>
              <a:rPr lang="en-US" b="1" dirty="0" err="1" smtClean="0"/>
              <a:t>er</a:t>
            </a:r>
            <a:r>
              <a:rPr lang="en-US" b="1" dirty="0" smtClean="0"/>
              <a:t>:</a:t>
            </a:r>
          </a:p>
          <a:p>
            <a:pPr marL="0" indent="0"/>
            <a:r>
              <a:rPr lang="en-US" b="1" dirty="0" smtClean="0"/>
              <a:t>Open </a:t>
            </a:r>
            <a:r>
              <a:rPr lang="en-US" b="1" dirty="0"/>
              <a:t>Access </a:t>
            </a:r>
            <a:r>
              <a:rPr lang="en-US" dirty="0"/>
              <a:t>39.673 / 658.220 = 6 </a:t>
            </a:r>
            <a:r>
              <a:rPr lang="en-US" dirty="0" smtClean="0"/>
              <a:t>%</a:t>
            </a:r>
          </a:p>
          <a:p>
            <a:pPr marL="0" indent="0"/>
            <a:endParaRPr lang="en-US" dirty="0"/>
          </a:p>
          <a:p>
            <a:pPr marL="0" indent="0"/>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spTree>
    <p:extLst>
      <p:ext uri="{BB962C8B-B14F-4D97-AF65-F5344CB8AC3E}">
        <p14:creationId xmlns="" xmlns:p14="http://schemas.microsoft.com/office/powerpoint/2010/main" val="205271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Pladsholder til diasnummer 5"/>
          <p:cNvSpPr>
            <a:spLocks noGrp="1"/>
          </p:cNvSpPr>
          <p:nvPr>
            <p:ph type="sldNum" sz="quarter" idx="12"/>
          </p:nvPr>
        </p:nvSpPr>
        <p:spPr>
          <a:noFill/>
        </p:spPr>
        <p:txBody>
          <a:bodyPr/>
          <a:lstStyle/>
          <a:p>
            <a:fld id="{1A454357-246E-4A86-A086-D272F77F3A4A}" type="slidenum">
              <a:rPr lang="da-DK" smtClean="0"/>
              <a:pPr/>
              <a:t>9</a:t>
            </a:fld>
            <a:endParaRPr lang="da-DK" smtClean="0"/>
          </a:p>
        </p:txBody>
      </p:sp>
      <p:sp>
        <p:nvSpPr>
          <p:cNvPr id="6147" name="Rectangle 2"/>
          <p:cNvSpPr>
            <a:spLocks noGrp="1" noChangeArrowheads="1"/>
          </p:cNvSpPr>
          <p:nvPr>
            <p:ph type="title"/>
          </p:nvPr>
        </p:nvSpPr>
        <p:spPr>
          <a:xfrm>
            <a:off x="792163" y="204788"/>
            <a:ext cx="7351712" cy="560387"/>
          </a:xfrm>
        </p:spPr>
        <p:txBody>
          <a:bodyPr/>
          <a:lstStyle/>
          <a:p>
            <a:r>
              <a:rPr lang="da-DK" dirty="0" smtClean="0"/>
              <a:t>Den Danske Forskningsdatabase</a:t>
            </a:r>
          </a:p>
        </p:txBody>
      </p:sp>
      <p:sp>
        <p:nvSpPr>
          <p:cNvPr id="6148" name="Rectangle 3"/>
          <p:cNvSpPr>
            <a:spLocks noGrp="1" noChangeArrowheads="1"/>
          </p:cNvSpPr>
          <p:nvPr>
            <p:ph type="body" idx="1"/>
          </p:nvPr>
        </p:nvSpPr>
        <p:spPr>
          <a:xfrm>
            <a:off x="828501" y="980728"/>
            <a:ext cx="7487915" cy="4896445"/>
          </a:xfrm>
        </p:spPr>
        <p:txBody>
          <a:bodyPr/>
          <a:lstStyle/>
          <a:p>
            <a:pPr marL="0" indent="0"/>
            <a:r>
              <a:rPr lang="en-US" b="1" dirty="0" err="1" smtClean="0"/>
              <a:t>Dagens</a:t>
            </a:r>
            <a:r>
              <a:rPr lang="en-US" b="1" dirty="0" smtClean="0"/>
              <a:t> </a:t>
            </a:r>
            <a:r>
              <a:rPr lang="en-US" b="1" dirty="0" err="1" smtClean="0"/>
              <a:t>tal</a:t>
            </a:r>
            <a:r>
              <a:rPr lang="en-US" b="1" dirty="0" smtClean="0"/>
              <a:t> </a:t>
            </a:r>
            <a:r>
              <a:rPr lang="en-US" b="1" dirty="0" err="1" smtClean="0"/>
              <a:t>er</a:t>
            </a:r>
            <a:r>
              <a:rPr lang="en-US" b="1" dirty="0" smtClean="0"/>
              <a:t>:</a:t>
            </a:r>
          </a:p>
          <a:p>
            <a:pPr marL="0" indent="0"/>
            <a:r>
              <a:rPr lang="en-US" b="1" dirty="0" smtClean="0"/>
              <a:t>Open </a:t>
            </a:r>
            <a:r>
              <a:rPr lang="en-US" b="1" dirty="0"/>
              <a:t>Access </a:t>
            </a:r>
            <a:r>
              <a:rPr lang="en-US" dirty="0"/>
              <a:t>39.673 / 658.220 = 6 </a:t>
            </a:r>
            <a:r>
              <a:rPr lang="en-US" dirty="0" smtClean="0"/>
              <a:t>%</a:t>
            </a:r>
          </a:p>
          <a:p>
            <a:pPr marL="0" indent="0"/>
            <a:endParaRPr lang="en-US" dirty="0"/>
          </a:p>
          <a:p>
            <a:pPr marL="0" indent="0"/>
            <a:endParaRPr lang="en-US" dirty="0" smtClean="0"/>
          </a:p>
          <a:p>
            <a:pPr marL="0" indent="0"/>
            <a:endParaRPr lang="en-US" dirty="0"/>
          </a:p>
          <a:p>
            <a:pPr marL="0" indent="0"/>
            <a:endParaRPr lang="da-DK" dirty="0" smtClean="0"/>
          </a:p>
        </p:txBody>
      </p:sp>
      <p:sp>
        <p:nvSpPr>
          <p:cNvPr id="6" name="Pladsholder til sidefod 5"/>
          <p:cNvSpPr>
            <a:spLocks noGrp="1"/>
          </p:cNvSpPr>
          <p:nvPr>
            <p:ph type="ftr" sz="quarter" idx="10"/>
          </p:nvPr>
        </p:nvSpPr>
        <p:spPr/>
        <p:txBody>
          <a:bodyPr/>
          <a:lstStyle/>
          <a:p>
            <a:r>
              <a:rPr lang="da-DK" smtClean="0"/>
              <a:t>universitetsbiblioteket</a:t>
            </a:r>
            <a:endParaRPr lang="da-DK"/>
          </a:p>
        </p:txBody>
      </p:sp>
      <p:graphicFrame>
        <p:nvGraphicFramePr>
          <p:cNvPr id="4" name="Tabel 3"/>
          <p:cNvGraphicFramePr>
            <a:graphicFrameLocks noGrp="1"/>
          </p:cNvGraphicFramePr>
          <p:nvPr>
            <p:extLst>
              <p:ext uri="{D42A27DB-BD31-4B8C-83A1-F6EECF244321}">
                <p14:modId xmlns="" xmlns:p14="http://schemas.microsoft.com/office/powerpoint/2010/main" val="3503087449"/>
              </p:ext>
            </p:extLst>
          </p:nvPr>
        </p:nvGraphicFramePr>
        <p:xfrm>
          <a:off x="827584" y="1683165"/>
          <a:ext cx="7560840" cy="4558026"/>
        </p:xfrm>
        <a:graphic>
          <a:graphicData uri="http://schemas.openxmlformats.org/drawingml/2006/table">
            <a:tbl>
              <a:tblPr/>
              <a:tblGrid>
                <a:gridCol w="2208245"/>
                <a:gridCol w="2640293"/>
                <a:gridCol w="2712302"/>
              </a:tblGrid>
              <a:tr h="89651">
                <a:tc>
                  <a:txBody>
                    <a:bodyPr/>
                    <a:lstStyle/>
                    <a:p>
                      <a:r>
                        <a:rPr lang="da-DK" sz="1400" b="1" dirty="0">
                          <a:solidFill>
                            <a:srgbClr val="212121"/>
                          </a:solidFill>
                        </a:rPr>
                        <a:t>Dataleverandør</a:t>
                      </a:r>
                      <a:endParaRPr lang="da-DK" sz="1400" dirty="0">
                        <a:solidFill>
                          <a:srgbClr val="212121"/>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b="1">
                          <a:solidFill>
                            <a:srgbClr val="212121"/>
                          </a:solidFill>
                        </a:rPr>
                        <a:t>Open Access</a:t>
                      </a:r>
                      <a:endParaRPr lang="da-DK" sz="1400">
                        <a:solidFill>
                          <a:srgbClr val="212121"/>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b="1">
                          <a:solidFill>
                            <a:srgbClr val="212121"/>
                          </a:solidFill>
                        </a:rPr>
                        <a:t>Total</a:t>
                      </a:r>
                      <a:endParaRPr lang="da-DK" sz="1400">
                        <a:solidFill>
                          <a:srgbClr val="212121"/>
                        </a:solidFill>
                      </a:endParaRPr>
                    </a:p>
                  </a:txBody>
                  <a:tcPr marL="45632" marR="45632" marT="22816" marB="22816" anchor="ctr">
                    <a:lnL>
                      <a:noFill/>
                    </a:lnL>
                    <a:lnR>
                      <a:noFill/>
                    </a:lnR>
                    <a:lnT>
                      <a:noFill/>
                    </a:lnT>
                    <a:lnB>
                      <a:noFill/>
                    </a:lnB>
                    <a:solidFill>
                      <a:srgbClr val="FFFFFF"/>
                    </a:solidFill>
                  </a:tcPr>
                </a:tc>
              </a:tr>
              <a:tr h="322879">
                <a:tc>
                  <a:txBody>
                    <a:bodyPr/>
                    <a:lstStyle/>
                    <a:p>
                      <a:r>
                        <a:rPr lang="da-DK" sz="1400" dirty="0">
                          <a:solidFill>
                            <a:srgbClr val="212121"/>
                          </a:solidFill>
                        </a:rPr>
                        <a:t>Aalborg Universitet</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3"/>
                        </a:rPr>
                        <a:t>9.412</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4"/>
                        </a:rPr>
                        <a:t>69.284</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322879">
                <a:tc>
                  <a:txBody>
                    <a:bodyPr/>
                    <a:lstStyle/>
                    <a:p>
                      <a:r>
                        <a:rPr lang="da-DK" sz="1400" dirty="0">
                          <a:solidFill>
                            <a:srgbClr val="212121"/>
                          </a:solidFill>
                        </a:rPr>
                        <a:t>Aarhus Universitet</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5"/>
                        </a:rPr>
                        <a:t>6.418</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6"/>
                        </a:rPr>
                        <a:t>177.741</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468473">
                <a:tc>
                  <a:txBody>
                    <a:bodyPr/>
                    <a:lstStyle/>
                    <a:p>
                      <a:r>
                        <a:rPr lang="da-DK" sz="1400" dirty="0">
                          <a:solidFill>
                            <a:srgbClr val="212121"/>
                          </a:solidFill>
                        </a:rPr>
                        <a:t>Copenhagen Business School*</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7"/>
                        </a:rPr>
                        <a:t>20</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8"/>
                        </a:rPr>
                        <a:t>23.474</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468473">
                <a:tc>
                  <a:txBody>
                    <a:bodyPr/>
                    <a:lstStyle/>
                    <a:p>
                      <a:r>
                        <a:rPr lang="da-DK" sz="1400" dirty="0">
                          <a:solidFill>
                            <a:srgbClr val="212121"/>
                          </a:solidFill>
                        </a:rPr>
                        <a:t>Danmarks Tekniske Universitet</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9"/>
                        </a:rPr>
                        <a:t>16.742</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10"/>
                        </a:rPr>
                        <a:t>111.850</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322879">
                <a:tc>
                  <a:txBody>
                    <a:bodyPr/>
                    <a:lstStyle/>
                    <a:p>
                      <a:r>
                        <a:rPr lang="da-DK" sz="1400" dirty="0">
                          <a:solidFill>
                            <a:srgbClr val="212121"/>
                          </a:solidFill>
                        </a:rPr>
                        <a:t>Forsvarsakademiet</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11"/>
                        </a:rPr>
                        <a:t>163</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12"/>
                        </a:rPr>
                        <a:t>345</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322879">
                <a:tc>
                  <a:txBody>
                    <a:bodyPr/>
                    <a:lstStyle/>
                    <a:p>
                      <a:r>
                        <a:rPr lang="da-DK" sz="1400" dirty="0">
                          <a:solidFill>
                            <a:srgbClr val="212121"/>
                          </a:solidFill>
                        </a:rPr>
                        <a:t>Hvidovre Hospital</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13"/>
                        </a:rPr>
                        <a:t>18</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14"/>
                        </a:rPr>
                        <a:t>5.132</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468473">
                <a:tc>
                  <a:txBody>
                    <a:bodyPr/>
                    <a:lstStyle/>
                    <a:p>
                      <a:r>
                        <a:rPr lang="da-DK" sz="1400" dirty="0">
                          <a:solidFill>
                            <a:srgbClr val="212121"/>
                          </a:solidFill>
                        </a:rPr>
                        <a:t>IT-Universitetet i København</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15"/>
                        </a:rPr>
                        <a:t>24</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16"/>
                        </a:rPr>
                        <a:t>714</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322879">
                <a:tc>
                  <a:txBody>
                    <a:bodyPr/>
                    <a:lstStyle/>
                    <a:p>
                      <a:r>
                        <a:rPr lang="da-DK" sz="1400" dirty="0">
                          <a:solidFill>
                            <a:srgbClr val="212121"/>
                          </a:solidFill>
                        </a:rPr>
                        <a:t>Københavns Universitet</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17"/>
                        </a:rPr>
                        <a:t>4.207</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18"/>
                        </a:rPr>
                        <a:t>181.043</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468473">
                <a:tc>
                  <a:txBody>
                    <a:bodyPr/>
                    <a:lstStyle/>
                    <a:p>
                      <a:r>
                        <a:rPr lang="da-DK" sz="1400" dirty="0">
                          <a:solidFill>
                            <a:srgbClr val="212121"/>
                          </a:solidFill>
                        </a:rPr>
                        <a:t>READ - Arkitekt- og designskolerne</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19"/>
                        </a:rPr>
                        <a:t>141</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20"/>
                        </a:rPr>
                        <a:t>3.393</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468473">
                <a:tc>
                  <a:txBody>
                    <a:bodyPr/>
                    <a:lstStyle/>
                    <a:p>
                      <a:r>
                        <a:rPr lang="da-DK" sz="1400" dirty="0">
                          <a:solidFill>
                            <a:srgbClr val="212121"/>
                          </a:solidFill>
                        </a:rPr>
                        <a:t>Roskilde Universitetscenter</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a:solidFill>
                            <a:srgbClr val="666666"/>
                          </a:solidFill>
                          <a:effectLst/>
                          <a:hlinkClick r:id="rId21"/>
                        </a:rPr>
                        <a:t>1.551</a:t>
                      </a:r>
                      <a:endParaRPr lang="da-DK" sz="140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22"/>
                        </a:rPr>
                        <a:t>26.235</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r h="322879">
                <a:tc>
                  <a:txBody>
                    <a:bodyPr/>
                    <a:lstStyle/>
                    <a:p>
                      <a:r>
                        <a:rPr lang="da-DK" sz="1400" dirty="0">
                          <a:solidFill>
                            <a:srgbClr val="212121"/>
                          </a:solidFill>
                        </a:rPr>
                        <a:t>Syddansk Universitet</a:t>
                      </a: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23"/>
                        </a:rPr>
                        <a:t>851</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c>
                  <a:txBody>
                    <a:bodyPr/>
                    <a:lstStyle/>
                    <a:p>
                      <a:pPr algn="r"/>
                      <a:r>
                        <a:rPr lang="da-DK" sz="1400" u="none" strike="noStrike" dirty="0">
                          <a:solidFill>
                            <a:srgbClr val="666666"/>
                          </a:solidFill>
                          <a:effectLst/>
                          <a:hlinkClick r:id="rId24"/>
                        </a:rPr>
                        <a:t>56.363</a:t>
                      </a:r>
                      <a:endParaRPr lang="da-DK" sz="1400" dirty="0">
                        <a:solidFill>
                          <a:srgbClr val="666666"/>
                        </a:solidFill>
                      </a:endParaRPr>
                    </a:p>
                  </a:txBody>
                  <a:tcPr marL="45632" marR="45632" marT="22816" marB="22816" anchor="ctr">
                    <a:lnL>
                      <a:noFill/>
                    </a:lnL>
                    <a:lnR>
                      <a:noFill/>
                    </a:lnR>
                    <a:lnT>
                      <a:noFill/>
                    </a:lnT>
                    <a:lnB>
                      <a:noFill/>
                    </a:lnB>
                    <a:solidFill>
                      <a:srgbClr val="FFFFFF"/>
                    </a:solidFill>
                  </a:tcPr>
                </a:tc>
              </a:tr>
            </a:tbl>
          </a:graphicData>
        </a:graphic>
      </p:graphicFrame>
      <p:sp>
        <p:nvSpPr>
          <p:cNvPr id="5" name="Tekstboks 4"/>
          <p:cNvSpPr txBox="1"/>
          <p:nvPr/>
        </p:nvSpPr>
        <p:spPr>
          <a:xfrm>
            <a:off x="6412540" y="4674622"/>
            <a:ext cx="535724" cy="338554"/>
          </a:xfrm>
          <a:prstGeom prst="rect">
            <a:avLst/>
          </a:prstGeom>
          <a:noFill/>
        </p:spPr>
        <p:txBody>
          <a:bodyPr wrap="none" rtlCol="0">
            <a:spAutoFit/>
          </a:bodyPr>
          <a:lstStyle/>
          <a:p>
            <a:r>
              <a:rPr lang="da-DK" sz="1600" dirty="0" smtClean="0">
                <a:solidFill>
                  <a:srgbClr val="000000"/>
                </a:solidFill>
              </a:rPr>
              <a:t>2%</a:t>
            </a:r>
            <a:endParaRPr lang="da-DK" dirty="0">
              <a:solidFill>
                <a:srgbClr val="000000"/>
              </a:solidFill>
            </a:endParaRPr>
          </a:p>
        </p:txBody>
      </p:sp>
      <p:sp>
        <p:nvSpPr>
          <p:cNvPr id="10" name="Tekstboks 9"/>
          <p:cNvSpPr txBox="1"/>
          <p:nvPr/>
        </p:nvSpPr>
        <p:spPr>
          <a:xfrm>
            <a:off x="6412540" y="3140968"/>
            <a:ext cx="665567" cy="338554"/>
          </a:xfrm>
          <a:prstGeom prst="rect">
            <a:avLst/>
          </a:prstGeom>
          <a:noFill/>
        </p:spPr>
        <p:txBody>
          <a:bodyPr wrap="none" rtlCol="0">
            <a:spAutoFit/>
          </a:bodyPr>
          <a:lstStyle/>
          <a:p>
            <a:r>
              <a:rPr lang="da-DK" sz="1600" dirty="0" smtClean="0">
                <a:solidFill>
                  <a:srgbClr val="000000"/>
                </a:solidFill>
              </a:rPr>
              <a:t>15%</a:t>
            </a:r>
            <a:endParaRPr lang="da-DK" dirty="0">
              <a:solidFill>
                <a:srgbClr val="000000"/>
              </a:solidFill>
            </a:endParaRPr>
          </a:p>
        </p:txBody>
      </p:sp>
      <p:sp>
        <p:nvSpPr>
          <p:cNvPr id="11" name="Tekstboks 10"/>
          <p:cNvSpPr txBox="1"/>
          <p:nvPr/>
        </p:nvSpPr>
        <p:spPr>
          <a:xfrm>
            <a:off x="6372200" y="1938318"/>
            <a:ext cx="665567" cy="338554"/>
          </a:xfrm>
          <a:prstGeom prst="rect">
            <a:avLst/>
          </a:prstGeom>
          <a:noFill/>
        </p:spPr>
        <p:txBody>
          <a:bodyPr wrap="none" rtlCol="0">
            <a:spAutoFit/>
          </a:bodyPr>
          <a:lstStyle/>
          <a:p>
            <a:r>
              <a:rPr lang="da-DK" sz="1600" dirty="0" smtClean="0">
                <a:solidFill>
                  <a:srgbClr val="000000"/>
                </a:solidFill>
              </a:rPr>
              <a:t>14%</a:t>
            </a:r>
            <a:endParaRPr lang="da-DK" dirty="0">
              <a:solidFill>
                <a:srgbClr val="000000"/>
              </a:solidFill>
            </a:endParaRPr>
          </a:p>
        </p:txBody>
      </p:sp>
      <p:sp>
        <p:nvSpPr>
          <p:cNvPr id="12" name="Tekstboks 11"/>
          <p:cNvSpPr txBox="1"/>
          <p:nvPr/>
        </p:nvSpPr>
        <p:spPr>
          <a:xfrm>
            <a:off x="6372200" y="2276872"/>
            <a:ext cx="535724" cy="338554"/>
          </a:xfrm>
          <a:prstGeom prst="rect">
            <a:avLst/>
          </a:prstGeom>
          <a:noFill/>
        </p:spPr>
        <p:txBody>
          <a:bodyPr wrap="none" rtlCol="0">
            <a:spAutoFit/>
          </a:bodyPr>
          <a:lstStyle/>
          <a:p>
            <a:r>
              <a:rPr lang="da-DK" sz="1600" dirty="0">
                <a:solidFill>
                  <a:srgbClr val="000000"/>
                </a:solidFill>
              </a:rPr>
              <a:t>4</a:t>
            </a:r>
            <a:r>
              <a:rPr lang="da-DK" sz="1600" dirty="0" smtClean="0">
                <a:solidFill>
                  <a:srgbClr val="000000"/>
                </a:solidFill>
              </a:rPr>
              <a:t>%</a:t>
            </a:r>
            <a:endParaRPr lang="da-DK" dirty="0">
              <a:solidFill>
                <a:srgbClr val="000000"/>
              </a:solidFill>
            </a:endParaRPr>
          </a:p>
        </p:txBody>
      </p:sp>
      <p:sp>
        <p:nvSpPr>
          <p:cNvPr id="13" name="Tekstboks 12"/>
          <p:cNvSpPr txBox="1"/>
          <p:nvPr/>
        </p:nvSpPr>
        <p:spPr>
          <a:xfrm>
            <a:off x="6372200" y="5538718"/>
            <a:ext cx="535724" cy="338554"/>
          </a:xfrm>
          <a:prstGeom prst="rect">
            <a:avLst/>
          </a:prstGeom>
          <a:noFill/>
        </p:spPr>
        <p:txBody>
          <a:bodyPr wrap="none" rtlCol="0">
            <a:spAutoFit/>
          </a:bodyPr>
          <a:lstStyle/>
          <a:p>
            <a:r>
              <a:rPr lang="da-DK" sz="1600" dirty="0">
                <a:solidFill>
                  <a:srgbClr val="000000"/>
                </a:solidFill>
              </a:rPr>
              <a:t>6</a:t>
            </a:r>
            <a:r>
              <a:rPr lang="da-DK" sz="1600" dirty="0" smtClean="0">
                <a:solidFill>
                  <a:srgbClr val="000000"/>
                </a:solidFill>
              </a:rPr>
              <a:t>%</a:t>
            </a:r>
            <a:endParaRPr lang="da-DK" dirty="0">
              <a:solidFill>
                <a:srgbClr val="000000"/>
              </a:solidFill>
            </a:endParaRPr>
          </a:p>
        </p:txBody>
      </p:sp>
      <p:sp>
        <p:nvSpPr>
          <p:cNvPr id="14" name="Tekstboks 13"/>
          <p:cNvSpPr txBox="1"/>
          <p:nvPr/>
        </p:nvSpPr>
        <p:spPr>
          <a:xfrm>
            <a:off x="6372200" y="5898758"/>
            <a:ext cx="535724" cy="338554"/>
          </a:xfrm>
          <a:prstGeom prst="rect">
            <a:avLst/>
          </a:prstGeom>
          <a:noFill/>
        </p:spPr>
        <p:txBody>
          <a:bodyPr wrap="none" rtlCol="0">
            <a:spAutoFit/>
          </a:bodyPr>
          <a:lstStyle/>
          <a:p>
            <a:r>
              <a:rPr lang="da-DK" sz="1600" dirty="0" smtClean="0">
                <a:solidFill>
                  <a:srgbClr val="000000"/>
                </a:solidFill>
              </a:rPr>
              <a:t>1%</a:t>
            </a:r>
            <a:endParaRPr lang="da-DK" dirty="0">
              <a:solidFill>
                <a:srgbClr val="000000"/>
              </a:solidFill>
            </a:endParaRPr>
          </a:p>
        </p:txBody>
      </p:sp>
    </p:spTree>
    <p:extLst>
      <p:ext uri="{BB962C8B-B14F-4D97-AF65-F5344CB8AC3E}">
        <p14:creationId xmlns="" xmlns:p14="http://schemas.microsoft.com/office/powerpoint/2010/main" val="2248452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ku_dk">
  <a:themeElements>
    <a:clrScheme name="ku_dk 1">
      <a:dk1>
        <a:srgbClr val="6E6E6E"/>
      </a:dk1>
      <a:lt1>
        <a:srgbClr val="FFFFFF"/>
      </a:lt1>
      <a:dk2>
        <a:srgbClr val="933027"/>
      </a:dk2>
      <a:lt2>
        <a:srgbClr val="6E6E6E"/>
      </a:lt2>
      <a:accent1>
        <a:srgbClr val="933027"/>
      </a:accent1>
      <a:accent2>
        <a:srgbClr val="B2523C"/>
      </a:accent2>
      <a:accent3>
        <a:srgbClr val="FFFFFF"/>
      </a:accent3>
      <a:accent4>
        <a:srgbClr val="5D5D5D"/>
      </a:accent4>
      <a:accent5>
        <a:srgbClr val="C8ADAC"/>
      </a:accent5>
      <a:accent6>
        <a:srgbClr val="A14935"/>
      </a:accent6>
      <a:hlink>
        <a:srgbClr val="C98872"/>
      </a:hlink>
      <a:folHlink>
        <a:srgbClr val="E3C3B6"/>
      </a:folHlink>
    </a:clrScheme>
    <a:fontScheme name="ku_d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u_dk 1">
        <a:dk1>
          <a:srgbClr val="6E6E6E"/>
        </a:dk1>
        <a:lt1>
          <a:srgbClr val="FFFFFF"/>
        </a:lt1>
        <a:dk2>
          <a:srgbClr val="933027"/>
        </a:dk2>
        <a:lt2>
          <a:srgbClr val="6E6E6E"/>
        </a:lt2>
        <a:accent1>
          <a:srgbClr val="933027"/>
        </a:accent1>
        <a:accent2>
          <a:srgbClr val="B2523C"/>
        </a:accent2>
        <a:accent3>
          <a:srgbClr val="FFFFFF"/>
        </a:accent3>
        <a:accent4>
          <a:srgbClr val="5D5D5D"/>
        </a:accent4>
        <a:accent5>
          <a:srgbClr val="C8ADAC"/>
        </a:accent5>
        <a:accent6>
          <a:srgbClr val="A14935"/>
        </a:accent6>
        <a:hlink>
          <a:srgbClr val="C98872"/>
        </a:hlink>
        <a:folHlink>
          <a:srgbClr val="E3C3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4260</TotalTime>
  <Words>2029</Words>
  <Application>Microsoft Office PowerPoint</Application>
  <PresentationFormat>Skærmshow (4:3)</PresentationFormat>
  <Paragraphs>957</Paragraphs>
  <Slides>35</Slides>
  <Notes>35</Notes>
  <HiddenSlides>0</HiddenSlides>
  <MMClips>0</MMClips>
  <ScaleCrop>false</ScaleCrop>
  <HeadingPairs>
    <vt:vector size="4" baseType="variant">
      <vt:variant>
        <vt:lpstr>Tema</vt:lpstr>
      </vt:variant>
      <vt:variant>
        <vt:i4>1</vt:i4>
      </vt:variant>
      <vt:variant>
        <vt:lpstr>Diastitler</vt:lpstr>
      </vt:variant>
      <vt:variant>
        <vt:i4>35</vt:i4>
      </vt:variant>
    </vt:vector>
  </HeadingPairs>
  <TitlesOfParts>
    <vt:vector size="36" baseType="lpstr">
      <vt:lpstr>ku_dk</vt:lpstr>
      <vt:lpstr>Open Access Barometer: Hvem, hvad og hvor måles Open Access til dansk  forskning? Foreløbige resultater fra OA barometer-projektet</vt:lpstr>
      <vt:lpstr>Hva’ så – hvor meget bli’r det egentlig til?</vt:lpstr>
      <vt:lpstr>Hva’ så – hvor meget bli’r det egentlig til?</vt:lpstr>
      <vt:lpstr>Om projektet  </vt:lpstr>
      <vt:lpstr>Om projektet…</vt:lpstr>
      <vt:lpstr>Indhold af denne talk</vt:lpstr>
      <vt:lpstr>1. Foreløbige resultater Ex. Lånt fra DFF og KU  </vt:lpstr>
      <vt:lpstr>Den Danske Forskningsdatabase</vt:lpstr>
      <vt:lpstr>Den Danske Forskningsdatabase</vt:lpstr>
      <vt:lpstr>Den Danske Forskningsdatabase</vt:lpstr>
      <vt:lpstr>Den Danske Forskningsdatabase</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Undersøgelse ved Københavns Universitet (2012)</vt:lpstr>
      <vt:lpstr>Foreløbige resultater</vt:lpstr>
      <vt:lpstr>Foreløbige resultater</vt:lpstr>
      <vt:lpstr>Foreløbige resultater</vt:lpstr>
      <vt:lpstr>2. Oplæg til diskussion Hvad og hvordan? </vt:lpstr>
      <vt:lpstr>Open Access blobs of confusion</vt:lpstr>
      <vt:lpstr>What to measure, how and to which end?</vt:lpstr>
      <vt:lpstr>Open Access blobs of confusion</vt:lpstr>
      <vt:lpstr>Dias nummer 35</vt:lpstr>
    </vt:vector>
  </TitlesOfParts>
  <Company>Københavns Universitet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install</dc:creator>
  <cp:lastModifiedBy>bfd</cp:lastModifiedBy>
  <cp:revision>263</cp:revision>
  <dcterms:created xsi:type="dcterms:W3CDTF">2005-11-10T15:02:29Z</dcterms:created>
  <dcterms:modified xsi:type="dcterms:W3CDTF">2013-05-31T07:47:34Z</dcterms:modified>
</cp:coreProperties>
</file>