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28991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image" Target="../media/image2.png"/><Relationship Id="rId7" Type="http://schemas.openxmlformats.org/officeDocument/2006/relationships/hyperlink" Target="mailto:fathli@kth.s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jogarde@kth.se" TargetMode="External"/><Relationship Id="rId5" Type="http://schemas.openxmlformats.org/officeDocument/2006/relationships/hyperlink" Target="mailto:tomas.lunden@ub.gu.se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aj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65050" y="2055923"/>
            <a:ext cx="7772400" cy="1754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b="0" dirty="0"/>
              <a:t>Open Access-publicering vid svenska lärosäten - </a:t>
            </a:r>
          </a:p>
          <a:p>
            <a:pPr>
              <a:buNone/>
            </a:pPr>
            <a:r>
              <a:rPr lang="en" sz="4000" b="0" dirty="0"/>
              <a:t>en kartläggning 2011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4296612"/>
            <a:ext cx="8130899" cy="2221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000"/>
              <a:t>Tomas Lundén &amp; Peter Sjögårde</a:t>
            </a:r>
          </a:p>
          <a:p>
            <a:pPr lvl="0" rtl="0">
              <a:buNone/>
            </a:pPr>
            <a:r>
              <a:rPr lang="en" sz="2000"/>
              <a:t>Göteborgs universitetsbibliotek &amp; KTH Biblioteket</a:t>
            </a:r>
          </a:p>
          <a:p>
            <a:endParaRPr lang="en" sz="2000"/>
          </a:p>
          <a:p>
            <a:pPr lvl="0" rtl="0">
              <a:buNone/>
            </a:pPr>
            <a:r>
              <a:rPr lang="en" sz="2000"/>
              <a:t>DEFF &amp; SDUB</a:t>
            </a:r>
          </a:p>
          <a:p>
            <a:pPr lvl="0" rtl="0">
              <a:buNone/>
            </a:pPr>
            <a:r>
              <a:rPr lang="en" sz="2000"/>
              <a:t>Symposium for Open Access Barometer </a:t>
            </a:r>
          </a:p>
          <a:p>
            <a:pPr>
              <a:buNone/>
            </a:pPr>
            <a:r>
              <a:rPr lang="en" sz="2000"/>
              <a:t>Københavns Universitet 31 maj 2013</a:t>
            </a:r>
          </a:p>
        </p:txBody>
      </p:sp>
      <p:sp>
        <p:nvSpPr>
          <p:cNvPr id="25" name="Shape 25"/>
          <p:cNvSpPr/>
          <p:nvPr/>
        </p:nvSpPr>
        <p:spPr>
          <a:xfrm>
            <a:off x="554037" y="596900"/>
            <a:ext cx="2693185" cy="361200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Shape 26"/>
          <p:cNvSpPr/>
          <p:nvPr/>
        </p:nvSpPr>
        <p:spPr>
          <a:xfrm>
            <a:off x="6942325" y="445200"/>
            <a:ext cx="948949" cy="9489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x="4175653" y="445200"/>
            <a:ext cx="792693" cy="124069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56" y="513274"/>
            <a:ext cx="3162300" cy="4064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Metodproblem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Kvalitet i Swepub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Var går gränsen mellan artikel och konferensbidrag?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Vad registreras som refereegranskat?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Vilka adresser registreras i posterna?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Ihopslagning av poster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Olika databaser går in i Swepub (olika format)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Green OA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Hur vet vi att det är en postprint?</a:t>
            </a:r>
          </a:p>
          <a:p>
            <a:pPr lvl="0" rtl="0">
              <a:buNone/>
            </a:pPr>
            <a:r>
              <a:rPr lang="en"/>
              <a:t>Hur vet vi att det är en fulltext?</a:t>
            </a:r>
          </a:p>
          <a:p>
            <a:endParaRPr lang="en"/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http://dx.doi.org/10.1016/j.ijfatigue.2011.08.015</a:t>
            </a:r>
          </a:p>
          <a:p>
            <a:pPr lvl="0" rtl="0">
              <a:buNone/>
            </a:pPr>
            <a:r>
              <a:rPr lang="en" sz="1400"/>
              <a:t>http://umu.diva-portal.org/smash/get/diva2:381665/FULLTEXT02</a:t>
            </a:r>
          </a:p>
          <a:p>
            <a:pPr lvl="0" rtl="0">
              <a:buNone/>
            </a:pPr>
            <a:r>
              <a:rPr lang="en" sz="1400"/>
              <a:t>http://oru.diva-portal.org/smash/get/diva2:552276/FULLTEXT01</a:t>
            </a:r>
          </a:p>
          <a:p>
            <a:pPr lvl="0" rtl="0">
              <a:buNone/>
            </a:pPr>
            <a:r>
              <a:rPr lang="en" sz="1400"/>
              <a:t>http://dx.doi.org/10.1108/02635571111099712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http://su.diva-portal.org/smash/get/diva2:486205/FULLTEXT02</a:t>
            </a:r>
          </a:p>
          <a:p>
            <a:pPr lvl="0" rtl="0">
              <a:buNone/>
            </a:pPr>
            <a:r>
              <a:rPr lang="en" sz="1400"/>
              <a:t>http://su.diva-portal.org/smash/get/diva2:469097/FULLTEXT01</a:t>
            </a:r>
          </a:p>
          <a:p>
            <a:pPr lvl="0" rtl="0">
              <a:buNone/>
            </a:pPr>
            <a:r>
              <a:rPr lang="en" sz="1400"/>
              <a:t>http://dx.doi.org/10.1111/j.1752-699X.2011.00269.x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http://dx.doi.org/10.1039/c1cc13561a</a:t>
            </a:r>
          </a:p>
          <a:p>
            <a:pPr lvl="0" rt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http://publications.lib.chalmers.se/records/fulltext/local_148096.pdf</a:t>
            </a:r>
          </a:p>
          <a:p>
            <a:endParaRPr lang="en" sz="1400"/>
          </a:p>
          <a:p>
            <a:endParaRPr lang="en" sz="1400"/>
          </a:p>
          <a:p>
            <a:endParaRPr lang="en" sz="1400"/>
          </a:p>
          <a:p>
            <a:endParaRPr lang="en" sz="14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Gold OA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Hybrider?</a:t>
            </a:r>
          </a:p>
          <a:p>
            <a:pPr lvl="0" rtl="0">
              <a:buNone/>
            </a:pPr>
            <a:r>
              <a:rPr lang="en"/>
              <a:t>Matching på ISSN (96 % med ISSN)</a:t>
            </a:r>
          </a:p>
        </p:txBody>
      </p:sp>
      <p:sp>
        <p:nvSpPr>
          <p:cNvPr id="96" name="Shape 96"/>
          <p:cNvSpPr/>
          <p:nvPr/>
        </p:nvSpPr>
        <p:spPr>
          <a:xfrm>
            <a:off x="497962" y="1655825"/>
            <a:ext cx="4105275" cy="11239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257571" y="577571"/>
            <a:ext cx="8628857" cy="570285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2" name="Shape 102"/>
          <p:cNvSpPr txBox="1"/>
          <p:nvPr/>
        </p:nvSpPr>
        <p:spPr>
          <a:xfrm>
            <a:off x="1079650" y="2820325"/>
            <a:ext cx="3715499" cy="4820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000">
                <a:solidFill>
                  <a:srgbClr val="FF0000"/>
                </a:solidFill>
              </a:rPr>
              <a:t>Preliminary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640545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/>
              <a:t>Tack. Frågor?</a:t>
            </a:r>
          </a:p>
        </p:txBody>
      </p:sp>
      <p:sp>
        <p:nvSpPr>
          <p:cNvPr id="108" name="Shape 108"/>
          <p:cNvSpPr/>
          <p:nvPr/>
        </p:nvSpPr>
        <p:spPr>
          <a:xfrm>
            <a:off x="554037" y="596900"/>
            <a:ext cx="2693185" cy="361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Shape 109"/>
          <p:cNvSpPr/>
          <p:nvPr/>
        </p:nvSpPr>
        <p:spPr>
          <a:xfrm>
            <a:off x="4175653" y="445200"/>
            <a:ext cx="792693" cy="124069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0" name="Shape 110"/>
          <p:cNvSpPr/>
          <p:nvPr/>
        </p:nvSpPr>
        <p:spPr>
          <a:xfrm>
            <a:off x="6942325" y="445200"/>
            <a:ext cx="948949" cy="9489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1" name="Shape 111"/>
          <p:cNvSpPr txBox="1"/>
          <p:nvPr/>
        </p:nvSpPr>
        <p:spPr>
          <a:xfrm>
            <a:off x="1728647" y="3621625"/>
            <a:ext cx="5800799" cy="25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Kontakt:</a:t>
            </a:r>
          </a:p>
          <a:p>
            <a:endParaRPr lang="en" sz="2400"/>
          </a:p>
          <a:p>
            <a:pPr lvl="0" rtl="0">
              <a:buNone/>
            </a:pPr>
            <a:r>
              <a:rPr lang="en" sz="2400"/>
              <a:t>Tomas Lundén 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tomas.lunden@ub.gu.se</a:t>
            </a:r>
          </a:p>
          <a:p>
            <a:pPr lvl="0" rtl="0">
              <a:buNone/>
            </a:pPr>
            <a:r>
              <a:rPr lang="en" sz="2400"/>
              <a:t>Peter Sjögårde </a:t>
            </a:r>
            <a:r>
              <a:rPr lang="en" sz="2400" u="sng">
                <a:solidFill>
                  <a:schemeClr val="hlink"/>
                </a:solidFill>
                <a:hlinkClick r:id="rId6"/>
              </a:rPr>
              <a:t>sjogarde@kth.se</a:t>
            </a:r>
          </a:p>
          <a:p>
            <a:pPr>
              <a:buNone/>
            </a:pPr>
            <a:r>
              <a:rPr lang="en" sz="2400"/>
              <a:t>Margareta Fathli </a:t>
            </a:r>
            <a:r>
              <a:rPr lang="en" sz="2400" u="sng">
                <a:solidFill>
                  <a:schemeClr val="hlink"/>
                </a:solidFill>
                <a:hlinkClick r:id="rId7"/>
              </a:rPr>
              <a:t>fathli@kth.se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8" y="596900"/>
            <a:ext cx="3004770" cy="38615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/>
        </p:nvSpPr>
        <p:spPr>
          <a:xfrm>
            <a:off x="683380" y="1990400"/>
            <a:ext cx="8072700" cy="4423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/>
              <a:t>Finansierat av Kungl biblioteket, löper 1 jan - 31 dec 2013</a:t>
            </a:r>
          </a:p>
          <a:p>
            <a:endParaRPr lang="en" sz="2000"/>
          </a:p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/>
              <a:t>Tre deltagare, samarbete mellan Göteborgs universitetsbibliotek och Kungl Tekniska Högskolan, Stockholm</a:t>
            </a:r>
          </a:p>
          <a:p>
            <a:endParaRPr lang="en" sz="2000"/>
          </a:p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/>
              <a:t>Margareta Fathli &amp; Peter Sjögårde, KTH Biblioteket</a:t>
            </a:r>
          </a:p>
          <a:p>
            <a:pPr lvl="0" indent="45720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2000"/>
              <a:t>Tomas Lundén, Göteborgs universitetsbibliotek</a:t>
            </a:r>
          </a:p>
          <a:p>
            <a:endParaRPr lang="en" sz="2000"/>
          </a:p>
          <a:p>
            <a:pPr lvl="0" rtl="0">
              <a:lnSpc>
                <a:spcPct val="115000"/>
              </a:lnSpc>
              <a:spcBef>
                <a:spcPts val="400"/>
              </a:spcBef>
              <a:buNone/>
            </a:pPr>
            <a:r>
              <a:rPr lang="en" sz="2000"/>
              <a:t>	</a:t>
            </a:r>
          </a:p>
          <a:p>
            <a:endParaRPr lang="en" sz="2000"/>
          </a:p>
        </p:txBody>
      </p:sp>
      <p:sp>
        <p:nvSpPr>
          <p:cNvPr id="33" name="Shape 33"/>
          <p:cNvSpPr txBox="1"/>
          <p:nvPr/>
        </p:nvSpPr>
        <p:spPr>
          <a:xfrm>
            <a:off x="1281800" y="890400"/>
            <a:ext cx="4488000" cy="647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Om projektet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1407875" y="2084200"/>
            <a:ext cx="7126499" cy="4697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</a:pPr>
            <a:r>
              <a:rPr lang="en" sz="2000" dirty="0"/>
              <a:t>
</a:t>
            </a:r>
            <a:r>
              <a:rPr lang="en" sz="2000" dirty="0" smtClean="0"/>
              <a:t>Hur </a:t>
            </a:r>
            <a:r>
              <a:rPr lang="en" sz="2000" dirty="0"/>
              <a:t>stor del av den svenska forskningen (refereegranskade tidskriftsartiklar) 2011 har publicerats open access? </a:t>
            </a:r>
          </a:p>
          <a:p>
            <a:endParaRPr lang="en" sz="2000" dirty="0"/>
          </a:p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 dirty="0"/>
              <a:t>Gold (OA-tidskrifter, troligen inkl "delayed OA journals") </a:t>
            </a:r>
          </a:p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 dirty="0"/>
              <a:t>Green (institutionella arkiv/repositories) </a:t>
            </a:r>
          </a:p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 dirty="0"/>
              <a:t>Totalt</a:t>
            </a:r>
          </a:p>
          <a:p>
            <a:endParaRPr lang="en" sz="2000" dirty="0"/>
          </a:p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 dirty="0"/>
              <a:t>Nationellt och per universitet/högskola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1657350" y="1131700"/>
            <a:ext cx="5829299" cy="9524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Primärt syfte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/>
        </p:nvSpPr>
        <p:spPr>
          <a:xfrm>
            <a:off x="1509650" y="2503300"/>
            <a:ext cx="7212299" cy="4165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/>
              <a:t>Utveckla metod för mätningen - SwePub primär datakälla </a:t>
            </a:r>
          </a:p>
          <a:p>
            <a:endParaRPr lang="en" sz="2000"/>
          </a:p>
          <a:p>
            <a:pPr marL="457200" lvl="0" indent="-35560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/>
              <a:t>Hur stor andel artiklar 2011 </a:t>
            </a:r>
            <a:r>
              <a:rPr lang="en" sz="2000" i="1"/>
              <a:t>skulle kunna </a:t>
            </a:r>
            <a:r>
              <a:rPr lang="en" sz="2000"/>
              <a:t>parallellpubliceras? (Mätning av ”glapp”.)</a:t>
            </a:r>
          </a:p>
          <a:p>
            <a:endParaRPr lang="en" sz="2000"/>
          </a:p>
          <a:p>
            <a:pPr lvl="0" indent="457200" rtl="0">
              <a:buNone/>
            </a:pPr>
            <a:r>
              <a:rPr lang="en" sz="2000"/>
              <a:t>Vi mäter INTE: </a:t>
            </a:r>
          </a:p>
          <a:p>
            <a:pPr marL="457200" lvl="0" indent="-3556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/>
              <a:t>parallellpublicering i ämnesarkiv/andra webbsidor (utanför de svenska institutionella arkiven)</a:t>
            </a:r>
          </a:p>
          <a:p>
            <a:pPr marL="457200" lvl="0" indent="-3556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000"/>
              <a:t>hybrid OA - krävande datainsamling, low uptake (ca 2%, SOAP study 2010, Björk 2012)</a:t>
            </a:r>
          </a:p>
          <a:p>
            <a:endParaRPr lang="en" sz="2000"/>
          </a:p>
          <a:p>
            <a:endParaRPr lang="en" sz="2000"/>
          </a:p>
        </p:txBody>
      </p:sp>
      <p:sp>
        <p:nvSpPr>
          <p:cNvPr id="45" name="Shape 45"/>
          <p:cNvSpPr txBox="1"/>
          <p:nvPr/>
        </p:nvSpPr>
        <p:spPr>
          <a:xfrm>
            <a:off x="1763900" y="1195200"/>
            <a:ext cx="5473799" cy="825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Vidare syfte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3040524" y="1003300"/>
            <a:ext cx="5100926" cy="265998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1" name="Shape 51"/>
          <p:cNvSpPr txBox="1"/>
          <p:nvPr/>
        </p:nvSpPr>
        <p:spPr>
          <a:xfrm>
            <a:off x="862200" y="852300"/>
            <a:ext cx="1927499" cy="1064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/>
              <a:t>SwePub</a:t>
            </a:r>
          </a:p>
          <a:p>
            <a:pPr>
              <a:buNone/>
            </a:pPr>
            <a:r>
              <a:rPr lang="en" sz="1800">
                <a:solidFill>
                  <a:srgbClr val="1155CC"/>
                </a:solidFill>
              </a:rPr>
              <a:t>www.swepub.se</a:t>
            </a:r>
            <a:r>
              <a:rPr lang="en" sz="1800"/>
              <a:t> 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1176850" y="3060750"/>
            <a:ext cx="7459799" cy="35130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/>
              <a:t>Söktjänst för svenska vetenskapliga publikationer från universitet/högskolor (inte studentuppsatser) - </a:t>
            </a:r>
          </a:p>
          <a:p>
            <a:pPr lvl="0" indent="457200" rtl="0">
              <a:buNone/>
            </a:pPr>
            <a:r>
              <a:rPr lang="en" sz="1800"/>
              <a:t>lanserades 2009</a:t>
            </a:r>
          </a:p>
          <a:p>
            <a:endParaRPr lang="en" sz="1800"/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/>
              <a:t>Teknisk drift vid LIBRIS/Kungl biblioteket</a:t>
            </a:r>
          </a:p>
          <a:p>
            <a:endParaRPr lang="en" sz="1800"/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/>
              <a:t>Höstar (harvests) från lokala repositories med OAI-PMH (Open Archives Initiative - Protocol for Metadata Harvesting)</a:t>
            </a:r>
          </a:p>
          <a:p>
            <a:endParaRPr lang="en" sz="1800"/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/>
              <a:t>Antal deltagande universitet/högskolor: 35 (snart 36)</a:t>
            </a:r>
          </a:p>
          <a:p>
            <a:endParaRPr lang="en" sz="1800"/>
          </a:p>
          <a:p>
            <a:pPr marL="457200" lvl="0" indent="-3429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800"/>
              <a:t>Antal poster totalt: ca 550 000 (maj 2013)</a:t>
            </a:r>
          </a:p>
          <a:p>
            <a:endParaRPr lang="en" sz="1800"/>
          </a:p>
          <a:p>
            <a:endParaRPr lang="en" sz="1800"/>
          </a:p>
          <a:p>
            <a:endParaRPr lang="en" sz="18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/>
        </p:nvSpPr>
        <p:spPr>
          <a:xfrm>
            <a:off x="741449" y="1964273"/>
            <a:ext cx="8184900" cy="4488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0" rtl="0">
              <a:lnSpc>
                <a:spcPct val="115000"/>
              </a:lnSpc>
              <a:buNone/>
            </a:pPr>
            <a:r>
              <a:rPr lang="en" sz="1600" i="1"/>
              <a:t>“Open-access (OA) literature is digital, online, free of charge, and free of most copyright and licensing restrictions.”  </a:t>
            </a:r>
            <a:r>
              <a:rPr lang="en" sz="1600"/>
              <a:t>(Suber, OA Overview)</a:t>
            </a:r>
          </a:p>
          <a:p>
            <a:pPr marL="457200" lvl="0" indent="-317500" rtl="0">
              <a:lnSpc>
                <a:spcPct val="115000"/>
              </a:lnSpc>
              <a:buClr>
                <a:srgbClr val="000000"/>
              </a:buClr>
              <a:buSzPct val="145833"/>
              <a:buFont typeface="Arial"/>
              <a:buChar char="•"/>
            </a:pPr>
            <a:r>
              <a:rPr lang="en" sz="1600" b="1"/>
              <a:t>free availability </a:t>
            </a:r>
            <a:r>
              <a:rPr lang="en" sz="1600"/>
              <a:t>(gratis OA) and </a:t>
            </a:r>
            <a:r>
              <a:rPr lang="en" sz="1600" b="1"/>
              <a:t>unrestricted use </a:t>
            </a:r>
            <a:r>
              <a:rPr lang="en" sz="1600"/>
              <a:t>(libre OA)</a:t>
            </a:r>
          </a:p>
          <a:p>
            <a:endParaRPr lang="en" sz="1600"/>
          </a:p>
          <a:p>
            <a:pPr marL="457200" lvl="0" indent="-317500" rtl="0">
              <a:lnSpc>
                <a:spcPct val="115000"/>
              </a:lnSpc>
              <a:buClr>
                <a:srgbClr val="000000"/>
              </a:buClr>
              <a:buSzPct val="145833"/>
              <a:buFont typeface="Arial"/>
              <a:buChar char="•"/>
            </a:pPr>
            <a:r>
              <a:rPr lang="en" sz="1600"/>
              <a:t>Gold: Directory of Open Access Journals (</a:t>
            </a:r>
            <a:r>
              <a:rPr lang="en" sz="1600" u="sng">
                <a:solidFill>
                  <a:schemeClr val="hlink"/>
                </a:solidFill>
                <a:hlinkClick r:id="rId3"/>
              </a:rPr>
              <a:t>www.doaj.org</a:t>
            </a:r>
            <a:r>
              <a:rPr lang="en" sz="1600"/>
              <a:t>) – väl etablerat, används i alla OA-studier</a:t>
            </a:r>
          </a:p>
          <a:p>
            <a:pPr marL="457200" lvl="0" indent="-31750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145833"/>
              <a:buFont typeface="Arial"/>
              <a:buChar char="•"/>
            </a:pPr>
            <a:r>
              <a:rPr lang="en" sz="1600"/>
              <a:t>Green: endast svenska institutionella arkiv/repositories (inte ämnesarkiv eller andra webbsidor) - primärt syfte mäta OA-status i svensk kontext (t.ex. universitetsbibliotekens arbete med parallellpublicering)</a:t>
            </a:r>
          </a:p>
          <a:p>
            <a:pPr marL="457200" lvl="0" indent="-317500" rtl="0">
              <a:lnSpc>
                <a:spcPct val="115000"/>
              </a:lnSpc>
              <a:spcBef>
                <a:spcPts val="700"/>
              </a:spcBef>
              <a:buClr>
                <a:srgbClr val="000000"/>
              </a:buClr>
              <a:buSzPct val="145833"/>
              <a:buFont typeface="Arial"/>
              <a:buChar char="•"/>
            </a:pPr>
            <a:r>
              <a:rPr lang="en" sz="1600"/>
              <a:t>Nackdel: inte heltäckande bild över svensk OA-publicering globalt (subject repositories, institutionella repositories utomlands osv)</a:t>
            </a:r>
          </a:p>
          <a:p>
            <a:endParaRPr lang="en" sz="1600"/>
          </a:p>
          <a:p>
            <a:pPr marL="457200" lvl="0" indent="-317500" rtl="0">
              <a:lnSpc>
                <a:spcPct val="115000"/>
              </a:lnSpc>
              <a:buClr>
                <a:srgbClr val="000000"/>
              </a:buClr>
              <a:buSzPct val="145833"/>
              <a:buFont typeface="Arial"/>
              <a:buChar char="•"/>
            </a:pPr>
            <a:r>
              <a:rPr lang="en" sz="1600"/>
              <a:t>“Delayed gold OA” – prenumerationstidskrifter med öppet arkiv efter ett antal månader (exvis PNAS, pnas.org)</a:t>
            </a:r>
          </a:p>
          <a:p>
            <a:pPr marL="457200" lvl="0" indent="-317500" rtl="0">
              <a:lnSpc>
                <a:spcPct val="115000"/>
              </a:lnSpc>
              <a:buClr>
                <a:srgbClr val="000000"/>
              </a:buClr>
              <a:buSzPct val="145833"/>
              <a:buFont typeface="Arial"/>
              <a:buChar char="•"/>
            </a:pPr>
            <a:r>
              <a:rPr lang="en" sz="1600"/>
              <a:t>Laakso &amp; Björk 2013 - identifierat 492 tidskrifter</a:t>
            </a:r>
          </a:p>
          <a:p>
            <a:pPr marL="457200" lvl="0" indent="-317500" rtl="0">
              <a:lnSpc>
                <a:spcPct val="115000"/>
              </a:lnSpc>
              <a:buClr>
                <a:srgbClr val="000000"/>
              </a:buClr>
              <a:buSzPct val="145833"/>
              <a:buFont typeface="Arial"/>
              <a:buChar char="•"/>
            </a:pPr>
            <a:r>
              <a:rPr lang="en" sz="1600"/>
              <a:t>Är “delayed gold OA” del av en OA-infrastruktur? Är det OA?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905675" y="940712"/>
            <a:ext cx="6477900" cy="902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Open access?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554350" y="904687"/>
            <a:ext cx="4432499" cy="817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Open Access?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22550" y="1988950"/>
            <a:ext cx="7462499" cy="4523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buNone/>
            </a:pPr>
            <a:r>
              <a:rPr lang="en" sz="2400">
                <a:solidFill>
                  <a:srgbClr val="38761D"/>
                </a:solidFill>
              </a:rPr>
              <a:t>Fulltext</a:t>
            </a:r>
          </a:p>
          <a:p>
            <a:pPr lvl="0" indent="457200" rtl="0">
              <a:buNone/>
            </a:pPr>
            <a:r>
              <a:rPr lang="en" sz="2400">
                <a:solidFill>
                  <a:srgbClr val="38761D"/>
                </a:solidFill>
              </a:rPr>
              <a:t>Postprint </a:t>
            </a:r>
          </a:p>
          <a:p>
            <a:pPr lvl="0" indent="457200" rtl="0">
              <a:buNone/>
            </a:pPr>
            <a:r>
              <a:rPr lang="en" sz="2400">
                <a:solidFill>
                  <a:srgbClr val="38761D"/>
                </a:solidFill>
              </a:rPr>
              <a:t>I eget repositorium</a:t>
            </a:r>
          </a:p>
          <a:p>
            <a:pPr lvl="0" indent="457200" rtl="0">
              <a:buNone/>
            </a:pPr>
            <a:r>
              <a:rPr lang="en" sz="2400">
                <a:solidFill>
                  <a:srgbClr val="38761D"/>
                </a:solidFill>
              </a:rPr>
              <a:t>I DOAJ</a:t>
            </a:r>
          </a:p>
          <a:p>
            <a:endParaRPr lang="en" sz="2400">
              <a:solidFill>
                <a:srgbClr val="38761D"/>
              </a:solidFill>
            </a:endParaRPr>
          </a:p>
          <a:p>
            <a:pPr lvl="0" rtl="0">
              <a:buNone/>
            </a:pPr>
            <a:r>
              <a:rPr lang="en" sz="2400">
                <a:solidFill>
                  <a:srgbClr val="990000"/>
                </a:solidFill>
              </a:rPr>
              <a:t>INTE:</a:t>
            </a:r>
          </a:p>
          <a:p>
            <a:pPr marL="457200" lvl="0" indent="0" rtl="0">
              <a:buNone/>
            </a:pPr>
            <a:r>
              <a:rPr lang="en" sz="2400">
                <a:solidFill>
                  <a:srgbClr val="990000"/>
                </a:solidFill>
              </a:rPr>
              <a:t>På författarens webbsida</a:t>
            </a:r>
          </a:p>
          <a:p>
            <a:pPr marL="457200" lvl="0" indent="0" rtl="0">
              <a:buNone/>
            </a:pPr>
            <a:r>
              <a:rPr lang="en" sz="2400">
                <a:solidFill>
                  <a:srgbClr val="990000"/>
                </a:solidFill>
              </a:rPr>
              <a:t>I Pubmed, Arxiv eller liknande</a:t>
            </a:r>
          </a:p>
          <a:p>
            <a:pPr marL="457200" lvl="0" indent="0" rtl="0">
              <a:buNone/>
            </a:pPr>
            <a:r>
              <a:rPr lang="en" sz="2400">
                <a:solidFill>
                  <a:srgbClr val="990000"/>
                </a:solidFill>
              </a:rPr>
              <a:t>Hybrider</a:t>
            </a:r>
          </a:p>
          <a:p>
            <a:pPr marL="457200" lvl="0" indent="0" rtl="0">
              <a:buNone/>
            </a:pPr>
            <a:r>
              <a:rPr lang="en" sz="2400">
                <a:solidFill>
                  <a:srgbClr val="990000"/>
                </a:solidFill>
              </a:rPr>
              <a:t>Ej delayed Gold OA</a:t>
            </a:r>
          </a:p>
          <a:p>
            <a:endParaRPr lang="en" sz="2400">
              <a:solidFill>
                <a:srgbClr val="990000"/>
              </a:solidFill>
            </a:endParaRPr>
          </a:p>
          <a:p>
            <a:endParaRPr lang="en" sz="240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Avgränsningar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Artiklar och reviewartiklar</a:t>
            </a:r>
          </a:p>
          <a:p>
            <a:pPr lvl="0" rtl="0">
              <a:buNone/>
            </a:pPr>
            <a:r>
              <a:rPr lang="en"/>
              <a:t>Refereegranskade</a:t>
            </a:r>
          </a:p>
          <a:p>
            <a:pPr lvl="0" rtl="0">
              <a:buNone/>
            </a:pPr>
            <a:r>
              <a:rPr lang="en"/>
              <a:t>Publikationsår 2011</a:t>
            </a:r>
          </a:p>
          <a:p>
            <a:pPr lvl="0" rtl="0">
              <a:buNone/>
            </a:pPr>
            <a:r>
              <a:rPr lang="en"/>
              <a:t>Mätning - Våren 2013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Swepub</a:t>
            </a:r>
          </a:p>
        </p:txBody>
      </p:sp>
      <p:sp>
        <p:nvSpPr>
          <p:cNvPr id="76" name="Shape 76"/>
          <p:cNvSpPr/>
          <p:nvPr/>
        </p:nvSpPr>
        <p:spPr>
          <a:xfrm>
            <a:off x="638325" y="1833692"/>
            <a:ext cx="7552260" cy="25822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pPr lvl="0" rtl="0">
              <a:buNone/>
            </a:pPr>
            <a:r>
              <a:rPr lang="en"/>
              <a:t>Ej i Swepub - Karolinska institutet och SLU</a:t>
            </a:r>
          </a:p>
          <a:p>
            <a:pPr lvl="0" rtl="0">
              <a:buNone/>
            </a:pPr>
            <a:r>
              <a:rPr lang="en"/>
              <a:t>	Matching på WoS-ID och DOI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486</Words>
  <Application>Microsoft Office PowerPoint</Application>
  <PresentationFormat>Bildspel på skärmen (4:3)</PresentationFormat>
  <Paragraphs>116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/>
      <vt:lpstr>Open Access-publicering vid svenska lärosäten -  en kartläggning 2011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Open Access?</vt:lpstr>
      <vt:lpstr>Avgränsningar</vt:lpstr>
      <vt:lpstr>Swepub</vt:lpstr>
      <vt:lpstr>Metodproblem</vt:lpstr>
      <vt:lpstr>Green OA</vt:lpstr>
      <vt:lpstr>Gold OA</vt:lpstr>
      <vt:lpstr>PowerPoint-presentation</vt:lpstr>
      <vt:lpstr>Tack. Frågor?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Access-publicering vid svenska lärosäten -  en kartläggning 2011</dc:title>
  <cp:lastModifiedBy>Lundén Tomas</cp:lastModifiedBy>
  <cp:revision>3</cp:revision>
  <dcterms:modified xsi:type="dcterms:W3CDTF">2013-05-31T04:40:38Z</dcterms:modified>
</cp:coreProperties>
</file>