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7" r:id="rId3"/>
    <p:sldMasterId id="2147483680" r:id="rId4"/>
    <p:sldMasterId id="2147483704" r:id="rId5"/>
    <p:sldMasterId id="2147483716" r:id="rId6"/>
    <p:sldMasterId id="2147483728" r:id="rId7"/>
  </p:sldMasterIdLst>
  <p:notesMasterIdLst>
    <p:notesMasterId r:id="rId39"/>
  </p:notesMasterIdLst>
  <p:sldIdLst>
    <p:sldId id="378" r:id="rId8"/>
    <p:sldId id="443" r:id="rId9"/>
    <p:sldId id="444" r:id="rId10"/>
    <p:sldId id="445" r:id="rId11"/>
    <p:sldId id="497" r:id="rId12"/>
    <p:sldId id="451" r:id="rId13"/>
    <p:sldId id="498" r:id="rId14"/>
    <p:sldId id="452" r:id="rId15"/>
    <p:sldId id="464" r:id="rId16"/>
    <p:sldId id="472" r:id="rId17"/>
    <p:sldId id="470" r:id="rId18"/>
    <p:sldId id="466" r:id="rId19"/>
    <p:sldId id="499" r:id="rId20"/>
    <p:sldId id="476" r:id="rId21"/>
    <p:sldId id="475" r:id="rId22"/>
    <p:sldId id="465" r:id="rId23"/>
    <p:sldId id="478" r:id="rId24"/>
    <p:sldId id="477" r:id="rId25"/>
    <p:sldId id="479" r:id="rId26"/>
    <p:sldId id="480" r:id="rId27"/>
    <p:sldId id="482" r:id="rId28"/>
    <p:sldId id="492" r:id="rId29"/>
    <p:sldId id="493" r:id="rId30"/>
    <p:sldId id="494" r:id="rId31"/>
    <p:sldId id="495" r:id="rId32"/>
    <p:sldId id="500" r:id="rId33"/>
    <p:sldId id="491" r:id="rId34"/>
    <p:sldId id="456" r:id="rId35"/>
    <p:sldId id="462" r:id="rId36"/>
    <p:sldId id="461" r:id="rId37"/>
    <p:sldId id="490" r:id="rId38"/>
  </p:sldIdLst>
  <p:sldSz cx="100584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1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27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3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465" algn="l" defTabSz="9141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560" algn="l" defTabSz="9141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651" algn="l" defTabSz="9141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744" algn="l" defTabSz="9141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50D"/>
    <a:srgbClr val="F2A60E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489" autoAdjust="0"/>
  </p:normalViewPr>
  <p:slideViewPr>
    <p:cSldViewPr>
      <p:cViewPr>
        <p:scale>
          <a:sx n="80" d="100"/>
          <a:sy n="80" d="100"/>
        </p:scale>
        <p:origin x="-648" y="7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CFA555-8681-4AFF-A779-CB8FD165A8D6}" type="datetimeFigureOut">
              <a:rPr lang="en-US"/>
              <a:pPr>
                <a:defRPr/>
              </a:pPr>
              <a:t>5/31/2013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529C36-5387-4F8E-B66E-05171537B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49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5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1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6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D136-B9B6-4B84-BB07-A74DD082C01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612917" y="2132098"/>
            <a:ext cx="7742375" cy="124740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5600" b="1" dirty="0" smtClean="0">
                <a:solidFill>
                  <a:srgbClr val="154B3B"/>
                </a:solidFill>
                <a:latin typeface="Myriad Pro"/>
                <a:cs typeface="Myriad Pro"/>
              </a:rPr>
              <a:t>Presentation Title</a:t>
            </a:r>
            <a:endParaRPr lang="en-US" sz="5600" b="1" dirty="0">
              <a:solidFill>
                <a:srgbClr val="154B3B"/>
              </a:solidFill>
              <a:latin typeface="Myriad Pro"/>
              <a:cs typeface="Myriad Pro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57123" y="3215688"/>
            <a:ext cx="6103838" cy="87895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4900" dirty="0" smtClean="0">
                <a:solidFill>
                  <a:schemeClr val="tx1"/>
                </a:solidFill>
                <a:latin typeface="Myriad Pro"/>
                <a:cs typeface="Myriad Pro"/>
              </a:rPr>
              <a:t>Subtitle or Date</a:t>
            </a:r>
            <a:endParaRPr lang="en-US" sz="49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3557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40575-0C60-4317-AD4C-F7053F60B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7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1E6AC-7ABE-4991-B82F-F9A2BAE0CD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4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627189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CB40-AF10-4A42-B7E6-C784A3338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44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5440365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093" indent="0">
              <a:buNone/>
              <a:defRPr sz="2800"/>
            </a:lvl2pPr>
            <a:lvl3pPr marL="914187" indent="0">
              <a:buNone/>
              <a:defRPr sz="2500"/>
            </a:lvl3pPr>
            <a:lvl4pPr marL="1371279" indent="0">
              <a:buNone/>
              <a:defRPr sz="2000"/>
            </a:lvl4pPr>
            <a:lvl5pPr marL="1828372" indent="0">
              <a:buNone/>
              <a:defRPr sz="2000"/>
            </a:lvl5pPr>
            <a:lvl6pPr marL="2285465" indent="0">
              <a:buNone/>
              <a:defRPr sz="2000"/>
            </a:lvl6pPr>
            <a:lvl7pPr marL="2742560" indent="0">
              <a:buNone/>
              <a:defRPr sz="2000"/>
            </a:lvl7pPr>
            <a:lvl8pPr marL="3199651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6E9C8-62F4-4B14-8F55-89DF7A93C4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39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D86AD-9F80-4F2E-8EF3-9BE026329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1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311151"/>
            <a:ext cx="2262189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311151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4F50E-0FE6-40BB-BAC5-9B918A4331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90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414590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4403726"/>
            <a:ext cx="7042151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093" indent="0" algn="ctr">
              <a:buNone/>
              <a:defRPr/>
            </a:lvl2pPr>
            <a:lvl3pPr marL="914187" indent="0" algn="ctr">
              <a:buNone/>
              <a:defRPr/>
            </a:lvl3pPr>
            <a:lvl4pPr marL="1371279" indent="0" algn="ctr">
              <a:buNone/>
              <a:defRPr/>
            </a:lvl4pPr>
            <a:lvl5pPr marL="1828372" indent="0" algn="ctr">
              <a:buNone/>
              <a:defRPr/>
            </a:lvl5pPr>
            <a:lvl6pPr marL="2285465" indent="0" algn="ctr">
              <a:buNone/>
              <a:defRPr/>
            </a:lvl6pPr>
            <a:lvl7pPr marL="2742560" indent="0" algn="ctr">
              <a:buNone/>
              <a:defRPr/>
            </a:lvl7pPr>
            <a:lvl8pPr marL="3199651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D3F82-86EA-47A5-8B0D-AA43B1B760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64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501-883F-4856-94EA-23DBD197E3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57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3" indent="0">
              <a:buNone/>
              <a:defRPr sz="1800"/>
            </a:lvl2pPr>
            <a:lvl3pPr marL="914187" indent="0">
              <a:buNone/>
              <a:defRPr sz="1600"/>
            </a:lvl3pPr>
            <a:lvl4pPr marL="1371279" indent="0">
              <a:buNone/>
              <a:defRPr sz="1400"/>
            </a:lvl4pPr>
            <a:lvl5pPr marL="1828372" indent="0">
              <a:buNone/>
              <a:defRPr sz="1400"/>
            </a:lvl5pPr>
            <a:lvl6pPr marL="2285465" indent="0">
              <a:buNone/>
              <a:defRPr sz="1400"/>
            </a:lvl6pPr>
            <a:lvl7pPr marL="2742560" indent="0">
              <a:buNone/>
              <a:defRPr sz="1400"/>
            </a:lvl7pPr>
            <a:lvl8pPr marL="3199651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D8B0-B6E4-480F-B5C9-665542CF24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0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7"/>
            <a:ext cx="4449762" cy="5130799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7"/>
            <a:ext cx="4449763" cy="5130799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7C12B-59DD-4BD7-A56F-1D0E8DEA4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2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 Sl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81520" y="1757782"/>
            <a:ext cx="6104890" cy="4109297"/>
          </a:xfrm>
          <a:prstGeom prst="rect">
            <a:avLst/>
          </a:prstGeom>
        </p:spPr>
        <p:txBody>
          <a:bodyPr vert="horz"/>
          <a:lstStyle>
            <a:lvl1pPr marL="0" indent="0">
              <a:buSzPct val="100000"/>
              <a:buNone/>
              <a:defRPr sz="4000"/>
            </a:lvl1pPr>
          </a:lstStyle>
          <a:p>
            <a:pPr marL="0" indent="0">
              <a:buSzPct val="100000"/>
              <a:buNone/>
            </a:pPr>
            <a:r>
              <a:rPr lang="en-US" sz="4000" dirty="0" smtClean="0">
                <a:latin typeface="Myriad Pro"/>
                <a:cs typeface="Myriad Pro"/>
              </a:rPr>
              <a:t>Body Copy Point</a:t>
            </a:r>
          </a:p>
          <a:p>
            <a:pPr marL="0" indent="0">
              <a:buSzPct val="100000"/>
              <a:buNone/>
            </a:pPr>
            <a:r>
              <a:rPr lang="en-US" dirty="0" smtClean="0">
                <a:latin typeface="Myriad Pro"/>
                <a:cs typeface="Myriad Pro"/>
              </a:rPr>
              <a:t>	- Sub point one</a:t>
            </a:r>
          </a:p>
          <a:p>
            <a:pPr marL="0" indent="0">
              <a:buSzPct val="100000"/>
              <a:buNone/>
            </a:pPr>
            <a:r>
              <a:rPr lang="en-US" dirty="0" smtClean="0">
                <a:latin typeface="Myriad Pro"/>
                <a:cs typeface="Myriad Pro"/>
              </a:rPr>
              <a:t>	- Sub point two</a:t>
            </a:r>
          </a:p>
          <a:p>
            <a:pPr marL="0" indent="0">
              <a:buSzPct val="100000"/>
              <a:buNone/>
            </a:pPr>
            <a:r>
              <a:rPr lang="en-US" dirty="0" smtClean="0">
                <a:latin typeface="Myriad Pro"/>
                <a:cs typeface="Myriad Pro"/>
              </a:rPr>
              <a:t>	- Sub point three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80931" y="579344"/>
            <a:ext cx="7742873" cy="546947"/>
          </a:xfrm>
          <a:prstGeom prst="rect">
            <a:avLst/>
          </a:prstGeom>
        </p:spPr>
        <p:txBody>
          <a:bodyPr vert="horz"/>
          <a:lstStyle>
            <a:lvl1pPr marL="0" marR="0" indent="0" algn="l" defTabSz="5093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5093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 smtClean="0">
                <a:solidFill>
                  <a:schemeClr val="bg1"/>
                </a:solidFill>
                <a:latin typeface="Myriad Pro"/>
                <a:cs typeface="Myriad Pro"/>
              </a:rPr>
              <a:t>HEADLINE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14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465390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135D-5B3C-4409-BBBB-E6F64685A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66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40575-0C60-4317-AD4C-F7053F60B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81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1E6AC-7ABE-4991-B82F-F9A2BAE0CD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80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627189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CB40-AF10-4A42-B7E6-C784A3338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67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5440365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093" indent="0">
              <a:buNone/>
              <a:defRPr sz="2800"/>
            </a:lvl2pPr>
            <a:lvl3pPr marL="914187" indent="0">
              <a:buNone/>
              <a:defRPr sz="2500"/>
            </a:lvl3pPr>
            <a:lvl4pPr marL="1371279" indent="0">
              <a:buNone/>
              <a:defRPr sz="2000"/>
            </a:lvl4pPr>
            <a:lvl5pPr marL="1828372" indent="0">
              <a:buNone/>
              <a:defRPr sz="2000"/>
            </a:lvl5pPr>
            <a:lvl6pPr marL="2285465" indent="0">
              <a:buNone/>
              <a:defRPr sz="2000"/>
            </a:lvl6pPr>
            <a:lvl7pPr marL="2742560" indent="0">
              <a:buNone/>
              <a:defRPr sz="2000"/>
            </a:lvl7pPr>
            <a:lvl8pPr marL="3199651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6E9C8-62F4-4B14-8F55-89DF7A93C4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91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D86AD-9F80-4F2E-8EF3-9BE026329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47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311151"/>
            <a:ext cx="2262189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311151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4F50E-0FE6-40BB-BAC5-9B918A4331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09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414590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4403726"/>
            <a:ext cx="7042151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093" indent="0" algn="ctr">
              <a:buNone/>
              <a:defRPr/>
            </a:lvl2pPr>
            <a:lvl3pPr marL="914187" indent="0" algn="ctr">
              <a:buNone/>
              <a:defRPr/>
            </a:lvl3pPr>
            <a:lvl4pPr marL="1371279" indent="0" algn="ctr">
              <a:buNone/>
              <a:defRPr/>
            </a:lvl4pPr>
            <a:lvl5pPr marL="1828372" indent="0" algn="ctr">
              <a:buNone/>
              <a:defRPr/>
            </a:lvl5pPr>
            <a:lvl6pPr marL="2285465" indent="0" algn="ctr">
              <a:buNone/>
              <a:defRPr/>
            </a:lvl6pPr>
            <a:lvl7pPr marL="2742560" indent="0" algn="ctr">
              <a:buNone/>
              <a:defRPr/>
            </a:lvl7pPr>
            <a:lvl8pPr marL="3199651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D3F82-86EA-47A5-8B0D-AA43B1B760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5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501-883F-4856-94EA-23DBD197E3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60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3" indent="0">
              <a:buNone/>
              <a:defRPr sz="1800"/>
            </a:lvl2pPr>
            <a:lvl3pPr marL="914187" indent="0">
              <a:buNone/>
              <a:defRPr sz="1600"/>
            </a:lvl3pPr>
            <a:lvl4pPr marL="1371279" indent="0">
              <a:buNone/>
              <a:defRPr sz="1400"/>
            </a:lvl4pPr>
            <a:lvl5pPr marL="1828372" indent="0">
              <a:buNone/>
              <a:defRPr sz="1400"/>
            </a:lvl5pPr>
            <a:lvl6pPr marL="2285465" indent="0">
              <a:buNone/>
              <a:defRPr sz="1400"/>
            </a:lvl6pPr>
            <a:lvl7pPr marL="2742560" indent="0">
              <a:buNone/>
              <a:defRPr sz="1400"/>
            </a:lvl7pPr>
            <a:lvl8pPr marL="3199651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D8B0-B6E4-480F-B5C9-665542CF24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1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612916" y="2132098"/>
            <a:ext cx="7742375" cy="124740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5600" b="1" dirty="0" smtClean="0">
                <a:solidFill>
                  <a:srgbClr val="154B3B"/>
                </a:solidFill>
                <a:latin typeface="Myriad Pro"/>
                <a:cs typeface="Myriad Pro"/>
              </a:rPr>
              <a:t>Presentation Title</a:t>
            </a:r>
            <a:endParaRPr lang="en-US" sz="5600" b="1" dirty="0">
              <a:solidFill>
                <a:srgbClr val="154B3B"/>
              </a:solidFill>
              <a:latin typeface="Myriad Pro"/>
              <a:cs typeface="Myriad Pro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57123" y="3215688"/>
            <a:ext cx="6103838" cy="87895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4900" dirty="0" smtClean="0">
                <a:solidFill>
                  <a:schemeClr val="tx1"/>
                </a:solidFill>
                <a:latin typeface="Myriad Pro"/>
                <a:cs typeface="Myriad Pro"/>
              </a:rPr>
              <a:t>Subtitle or Date</a:t>
            </a:r>
            <a:endParaRPr lang="en-US" sz="49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085881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7"/>
            <a:ext cx="4449762" cy="5130799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7"/>
            <a:ext cx="4449763" cy="5130799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7C12B-59DD-4BD7-A56F-1D0E8DEA4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55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465390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135D-5B3C-4409-BBBB-E6F64685A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07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40575-0C60-4317-AD4C-F7053F60B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78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1E6AC-7ABE-4991-B82F-F9A2BAE0CD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83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627189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CB40-AF10-4A42-B7E6-C784A3338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6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5440365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093" indent="0">
              <a:buNone/>
              <a:defRPr sz="2800"/>
            </a:lvl2pPr>
            <a:lvl3pPr marL="914187" indent="0">
              <a:buNone/>
              <a:defRPr sz="2500"/>
            </a:lvl3pPr>
            <a:lvl4pPr marL="1371279" indent="0">
              <a:buNone/>
              <a:defRPr sz="2000"/>
            </a:lvl4pPr>
            <a:lvl5pPr marL="1828372" indent="0">
              <a:buNone/>
              <a:defRPr sz="2000"/>
            </a:lvl5pPr>
            <a:lvl6pPr marL="2285465" indent="0">
              <a:buNone/>
              <a:defRPr sz="2000"/>
            </a:lvl6pPr>
            <a:lvl7pPr marL="2742560" indent="0">
              <a:buNone/>
              <a:defRPr sz="2000"/>
            </a:lvl7pPr>
            <a:lvl8pPr marL="3199651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6E9C8-62F4-4B14-8F55-89DF7A93C4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73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D86AD-9F80-4F2E-8EF3-9BE026329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16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311151"/>
            <a:ext cx="2262189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311151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4F50E-0FE6-40BB-BAC5-9B918A4331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02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414590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4403726"/>
            <a:ext cx="7042151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093" indent="0" algn="ctr">
              <a:buNone/>
              <a:defRPr/>
            </a:lvl2pPr>
            <a:lvl3pPr marL="914187" indent="0" algn="ctr">
              <a:buNone/>
              <a:defRPr/>
            </a:lvl3pPr>
            <a:lvl4pPr marL="1371279" indent="0" algn="ctr">
              <a:buNone/>
              <a:defRPr/>
            </a:lvl4pPr>
            <a:lvl5pPr marL="1828372" indent="0" algn="ctr">
              <a:buNone/>
              <a:defRPr/>
            </a:lvl5pPr>
            <a:lvl6pPr marL="2285465" indent="0" algn="ctr">
              <a:buNone/>
              <a:defRPr/>
            </a:lvl6pPr>
            <a:lvl7pPr marL="2742560" indent="0" algn="ctr">
              <a:buNone/>
              <a:defRPr/>
            </a:lvl7pPr>
            <a:lvl8pPr marL="3199651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D3F82-86EA-47A5-8B0D-AA43B1B760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54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501-883F-4856-94EA-23DBD197E3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6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 Sl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81520" y="1757781"/>
            <a:ext cx="6104890" cy="4109297"/>
          </a:xfrm>
          <a:prstGeom prst="rect">
            <a:avLst/>
          </a:prstGeom>
        </p:spPr>
        <p:txBody>
          <a:bodyPr vert="horz"/>
          <a:lstStyle>
            <a:lvl1pPr marL="0" indent="0">
              <a:buSzPct val="100000"/>
              <a:buNone/>
              <a:defRPr sz="4000"/>
            </a:lvl1pPr>
          </a:lstStyle>
          <a:p>
            <a:pPr marL="0" indent="0">
              <a:buSzPct val="100000"/>
              <a:buNone/>
            </a:pPr>
            <a:r>
              <a:rPr lang="en-US" sz="4000" dirty="0" smtClean="0">
                <a:latin typeface="Myriad Pro"/>
                <a:cs typeface="Myriad Pro"/>
              </a:rPr>
              <a:t>Body Copy Point</a:t>
            </a:r>
          </a:p>
          <a:p>
            <a:pPr marL="0" indent="0">
              <a:buSzPct val="100000"/>
              <a:buNone/>
            </a:pPr>
            <a:r>
              <a:rPr lang="en-US" dirty="0" smtClean="0">
                <a:latin typeface="Myriad Pro"/>
                <a:cs typeface="Myriad Pro"/>
              </a:rPr>
              <a:t>	- Sub point one</a:t>
            </a:r>
          </a:p>
          <a:p>
            <a:pPr marL="0" indent="0">
              <a:buSzPct val="100000"/>
              <a:buNone/>
            </a:pPr>
            <a:r>
              <a:rPr lang="en-US" dirty="0" smtClean="0">
                <a:latin typeface="Myriad Pro"/>
                <a:cs typeface="Myriad Pro"/>
              </a:rPr>
              <a:t>	- Sub point two</a:t>
            </a:r>
          </a:p>
          <a:p>
            <a:pPr marL="0" indent="0">
              <a:buSzPct val="100000"/>
              <a:buNone/>
            </a:pPr>
            <a:r>
              <a:rPr lang="en-US" dirty="0" smtClean="0">
                <a:latin typeface="Myriad Pro"/>
                <a:cs typeface="Myriad Pro"/>
              </a:rPr>
              <a:t>	- Sub point three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80930" y="579344"/>
            <a:ext cx="7742873" cy="546947"/>
          </a:xfrm>
          <a:prstGeom prst="rect">
            <a:avLst/>
          </a:prstGeom>
        </p:spPr>
        <p:txBody>
          <a:bodyPr vert="horz"/>
          <a:lstStyle>
            <a:lvl1pPr marL="0" marR="0" indent="0" algn="l" defTabSz="5094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5094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 smtClean="0">
                <a:solidFill>
                  <a:schemeClr val="bg1"/>
                </a:solidFill>
                <a:latin typeface="Myriad Pro"/>
                <a:cs typeface="Myriad Pro"/>
              </a:rPr>
              <a:t>HEADLINE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99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3" indent="0">
              <a:buNone/>
              <a:defRPr sz="1800"/>
            </a:lvl2pPr>
            <a:lvl3pPr marL="914187" indent="0">
              <a:buNone/>
              <a:defRPr sz="1600"/>
            </a:lvl3pPr>
            <a:lvl4pPr marL="1371279" indent="0">
              <a:buNone/>
              <a:defRPr sz="1400"/>
            </a:lvl4pPr>
            <a:lvl5pPr marL="1828372" indent="0">
              <a:buNone/>
              <a:defRPr sz="1400"/>
            </a:lvl5pPr>
            <a:lvl6pPr marL="2285465" indent="0">
              <a:buNone/>
              <a:defRPr sz="1400"/>
            </a:lvl6pPr>
            <a:lvl7pPr marL="2742560" indent="0">
              <a:buNone/>
              <a:defRPr sz="1400"/>
            </a:lvl7pPr>
            <a:lvl8pPr marL="3199651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D8B0-B6E4-480F-B5C9-665542CF24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10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7"/>
            <a:ext cx="4449762" cy="5130799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7"/>
            <a:ext cx="4449763" cy="5130799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7C12B-59DD-4BD7-A56F-1D0E8DEA4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55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465390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135D-5B3C-4409-BBBB-E6F64685A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07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40575-0C60-4317-AD4C-F7053F60B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78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1E6AC-7ABE-4991-B82F-F9A2BAE0CD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83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627189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CB40-AF10-4A42-B7E6-C784A3338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6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5440365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093" indent="0">
              <a:buNone/>
              <a:defRPr sz="2800"/>
            </a:lvl2pPr>
            <a:lvl3pPr marL="914187" indent="0">
              <a:buNone/>
              <a:defRPr sz="2500"/>
            </a:lvl3pPr>
            <a:lvl4pPr marL="1371279" indent="0">
              <a:buNone/>
              <a:defRPr sz="2000"/>
            </a:lvl4pPr>
            <a:lvl5pPr marL="1828372" indent="0">
              <a:buNone/>
              <a:defRPr sz="2000"/>
            </a:lvl5pPr>
            <a:lvl6pPr marL="2285465" indent="0">
              <a:buNone/>
              <a:defRPr sz="2000"/>
            </a:lvl6pPr>
            <a:lvl7pPr marL="2742560" indent="0">
              <a:buNone/>
              <a:defRPr sz="2000"/>
            </a:lvl7pPr>
            <a:lvl8pPr marL="3199651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6E9C8-62F4-4B14-8F55-89DF7A93C4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73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D86AD-9F80-4F2E-8EF3-9BE026329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16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311151"/>
            <a:ext cx="2262189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311151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4F50E-0FE6-40BB-BAC5-9B918A4331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021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414590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4403726"/>
            <a:ext cx="7042151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093" indent="0" algn="ctr">
              <a:buNone/>
              <a:defRPr/>
            </a:lvl2pPr>
            <a:lvl3pPr marL="914187" indent="0" algn="ctr">
              <a:buNone/>
              <a:defRPr/>
            </a:lvl3pPr>
            <a:lvl4pPr marL="1371279" indent="0" algn="ctr">
              <a:buNone/>
              <a:defRPr/>
            </a:lvl4pPr>
            <a:lvl5pPr marL="1828372" indent="0" algn="ctr">
              <a:buNone/>
              <a:defRPr/>
            </a:lvl5pPr>
            <a:lvl6pPr marL="2285465" indent="0" algn="ctr">
              <a:buNone/>
              <a:defRPr/>
            </a:lvl6pPr>
            <a:lvl7pPr marL="2742560" indent="0" algn="ctr">
              <a:buNone/>
              <a:defRPr/>
            </a:lvl7pPr>
            <a:lvl8pPr marL="3199651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D3F82-86EA-47A5-8B0D-AA43B1B760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414590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4403726"/>
            <a:ext cx="7042151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093" indent="0" algn="ctr">
              <a:buNone/>
              <a:defRPr/>
            </a:lvl2pPr>
            <a:lvl3pPr marL="914187" indent="0" algn="ctr">
              <a:buNone/>
              <a:defRPr/>
            </a:lvl3pPr>
            <a:lvl4pPr marL="1371279" indent="0" algn="ctr">
              <a:buNone/>
              <a:defRPr/>
            </a:lvl4pPr>
            <a:lvl5pPr marL="1828372" indent="0" algn="ctr">
              <a:buNone/>
              <a:defRPr/>
            </a:lvl5pPr>
            <a:lvl6pPr marL="2285465" indent="0" algn="ctr">
              <a:buNone/>
              <a:defRPr/>
            </a:lvl6pPr>
            <a:lvl7pPr marL="2742560" indent="0" algn="ctr">
              <a:buNone/>
              <a:defRPr/>
            </a:lvl7pPr>
            <a:lvl8pPr marL="3199651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D3F82-86EA-47A5-8B0D-AA43B1B760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954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501-883F-4856-94EA-23DBD197E3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60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3" indent="0">
              <a:buNone/>
              <a:defRPr sz="1800"/>
            </a:lvl2pPr>
            <a:lvl3pPr marL="914187" indent="0">
              <a:buNone/>
              <a:defRPr sz="1600"/>
            </a:lvl3pPr>
            <a:lvl4pPr marL="1371279" indent="0">
              <a:buNone/>
              <a:defRPr sz="1400"/>
            </a:lvl4pPr>
            <a:lvl5pPr marL="1828372" indent="0">
              <a:buNone/>
              <a:defRPr sz="1400"/>
            </a:lvl5pPr>
            <a:lvl6pPr marL="2285465" indent="0">
              <a:buNone/>
              <a:defRPr sz="1400"/>
            </a:lvl6pPr>
            <a:lvl7pPr marL="2742560" indent="0">
              <a:buNone/>
              <a:defRPr sz="1400"/>
            </a:lvl7pPr>
            <a:lvl8pPr marL="3199651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D8B0-B6E4-480F-B5C9-665542CF24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10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7"/>
            <a:ext cx="4449762" cy="5130799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7"/>
            <a:ext cx="4449763" cy="5130799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7C12B-59DD-4BD7-A56F-1D0E8DEA4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55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465390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135D-5B3C-4409-BBBB-E6F64685A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07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40575-0C60-4317-AD4C-F7053F60B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78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1E6AC-7ABE-4991-B82F-F9A2BAE0CD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836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627189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CB40-AF10-4A42-B7E6-C784A3338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67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5440365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093" indent="0">
              <a:buNone/>
              <a:defRPr sz="2800"/>
            </a:lvl2pPr>
            <a:lvl3pPr marL="914187" indent="0">
              <a:buNone/>
              <a:defRPr sz="2500"/>
            </a:lvl3pPr>
            <a:lvl4pPr marL="1371279" indent="0">
              <a:buNone/>
              <a:defRPr sz="2000"/>
            </a:lvl4pPr>
            <a:lvl5pPr marL="1828372" indent="0">
              <a:buNone/>
              <a:defRPr sz="2000"/>
            </a:lvl5pPr>
            <a:lvl6pPr marL="2285465" indent="0">
              <a:buNone/>
              <a:defRPr sz="2000"/>
            </a:lvl6pPr>
            <a:lvl7pPr marL="2742560" indent="0">
              <a:buNone/>
              <a:defRPr sz="2000"/>
            </a:lvl7pPr>
            <a:lvl8pPr marL="3199651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6E9C8-62F4-4B14-8F55-89DF7A93C4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73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D86AD-9F80-4F2E-8EF3-9BE026329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167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311151"/>
            <a:ext cx="2262189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311151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4F50E-0FE6-40BB-BAC5-9B918A4331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0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501-883F-4856-94EA-23DBD197E3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3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3" indent="0">
              <a:buNone/>
              <a:defRPr sz="1800"/>
            </a:lvl2pPr>
            <a:lvl3pPr marL="914187" indent="0">
              <a:buNone/>
              <a:defRPr sz="1600"/>
            </a:lvl3pPr>
            <a:lvl4pPr marL="1371279" indent="0">
              <a:buNone/>
              <a:defRPr sz="1400"/>
            </a:lvl4pPr>
            <a:lvl5pPr marL="1828372" indent="0">
              <a:buNone/>
              <a:defRPr sz="1400"/>
            </a:lvl5pPr>
            <a:lvl6pPr marL="2285465" indent="0">
              <a:buNone/>
              <a:defRPr sz="1400"/>
            </a:lvl6pPr>
            <a:lvl7pPr marL="2742560" indent="0">
              <a:buNone/>
              <a:defRPr sz="1400"/>
            </a:lvl7pPr>
            <a:lvl8pPr marL="3199651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D8B0-B6E4-480F-B5C9-665542CF24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4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7"/>
            <a:ext cx="4449762" cy="5130799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7"/>
            <a:ext cx="4449763" cy="5130799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7C12B-59DD-4BD7-A56F-1D0E8DEA4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465390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135D-5B3C-4409-BBBB-E6F64685A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5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70" tIns="50935" rIns="101870" bIns="5093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101870" tIns="50935" rIns="101870" bIns="5093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2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50935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Myriad Pro"/>
          <a:ea typeface="+mj-ea"/>
          <a:cs typeface="Myriad Pro"/>
        </a:defRPr>
      </a:lvl1pPr>
    </p:titleStyle>
    <p:bodyStyle>
      <a:lvl1pPr marL="382015" indent="-382015" algn="l" defTabSz="50935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827698" indent="-318346" algn="l" defTabSz="50935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273382" indent="-254676" algn="l" defTabSz="50935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782734" indent="-254676" algn="l" defTabSz="50935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292087" indent="-254676" algn="l" defTabSz="50935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801440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793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145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498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5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Myriad Pro"/>
          <a:ea typeface="+mj-ea"/>
          <a:cs typeface="Myriad Pro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40" y="311150"/>
            <a:ext cx="90519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0" y="1812927"/>
            <a:ext cx="9051925" cy="513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40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40" y="7078663"/>
            <a:ext cx="31845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40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210F95-A87F-48FE-BE37-822D23764D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3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914187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371279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828372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42819" indent="-34281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727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32" indent="-228547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9825" indent="-2285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19" indent="-22854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12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05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00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91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2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5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1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40" y="311150"/>
            <a:ext cx="90519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0" y="1812927"/>
            <a:ext cx="9051925" cy="513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40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40" y="7078663"/>
            <a:ext cx="31845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40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210F95-A87F-48FE-BE37-822D23764D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1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3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914187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371279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828372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42819" indent="-34281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727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32" indent="-228547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9825" indent="-2285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19" indent="-22854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12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05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00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91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2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5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1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40" y="311150"/>
            <a:ext cx="90519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0" y="1812927"/>
            <a:ext cx="9051925" cy="513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40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40" y="7078663"/>
            <a:ext cx="31845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40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210F95-A87F-48FE-BE37-822D23764D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4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3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914187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371279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828372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42819" indent="-34281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727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32" indent="-228547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9825" indent="-2285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19" indent="-22854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12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05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00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91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2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5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1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40" y="311150"/>
            <a:ext cx="90519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0" y="1812927"/>
            <a:ext cx="9051925" cy="513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40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40" y="7078663"/>
            <a:ext cx="31845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40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210F95-A87F-48FE-BE37-822D23764D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4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3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914187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371279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828372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42819" indent="-34281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727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32" indent="-228547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9825" indent="-2285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19" indent="-22854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12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05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00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91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2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5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1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40" y="311150"/>
            <a:ext cx="90519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0" y="1812927"/>
            <a:ext cx="9051925" cy="513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40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40" y="7078663"/>
            <a:ext cx="31845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40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210F95-A87F-48FE-BE37-822D23764D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4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3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914187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371279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828372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42819" indent="-34281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727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32" indent="-228547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9825" indent="-2285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19" indent="-22854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12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05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00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91" indent="-22854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2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5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1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prints.soton.ac.uk/340294" TargetMode="External"/><Relationship Id="rId4" Type="http://schemas.openxmlformats.org/officeDocument/2006/relationships/hyperlink" Target="http://www.timeshighereducation.co.uk/story.asp?storycode=41947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rints.soton.ac.uk/340294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accesspublishing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la.edu/FlaEnt/bioscivp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nature/focus/accessdebate/13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2971800"/>
            <a:ext cx="6103838" cy="8789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cs typeface="Myriad Pro"/>
              </a:rPr>
              <a:t>Presentation at the OA </a:t>
            </a:r>
            <a:r>
              <a:rPr lang="en-US" sz="2000" b="1" dirty="0">
                <a:cs typeface="Myriad Pro"/>
              </a:rPr>
              <a:t>Barometer  </a:t>
            </a:r>
            <a:r>
              <a:rPr lang="en-US" sz="2000" b="1" dirty="0" smtClean="0">
                <a:cs typeface="Myriad Pro"/>
              </a:rPr>
              <a:t>Symposium</a:t>
            </a:r>
            <a:endParaRPr lang="en-US" sz="2000" b="1" dirty="0">
              <a:cs typeface="Myriad Pro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1600200"/>
            <a:ext cx="9372600" cy="124740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 defTabSz="914400" fontAlgn="base">
              <a:spcAft>
                <a:spcPct val="0"/>
              </a:spcAft>
            </a:pPr>
            <a:r>
              <a:rPr lang="en-US" sz="3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Current </a:t>
            </a:r>
            <a:r>
              <a:rPr lang="en-US" sz="3000" b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State 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of </a:t>
            </a:r>
            <a:r>
              <a:rPr lang="en-US" sz="3000" b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Monitoring </a:t>
            </a:r>
            <a:r>
              <a:rPr lang="en-US" sz="3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Open Access </a:t>
            </a:r>
            <a:r>
              <a:rPr lang="en-US" sz="3000" b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Output</a:t>
            </a:r>
            <a:endParaRPr lang="en-US" sz="3000" b="1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477" y="4073857"/>
            <a:ext cx="346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David J Solomon, Ph</a:t>
            </a:r>
            <a:r>
              <a:rPr lang="en-US" sz="24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9000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9" y="362803"/>
            <a:ext cx="9699625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3069" y="2519065"/>
            <a:ext cx="8379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Current State of Green OA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State of Green Open Access (Mandates)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82973"/>
            <a:ext cx="8305801" cy="436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452345"/>
            <a:ext cx="856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Gargouri</a:t>
            </a:r>
            <a:r>
              <a:rPr lang="en-US" sz="1200" dirty="0" smtClean="0"/>
              <a:t> </a:t>
            </a:r>
            <a:r>
              <a:rPr lang="en-US" sz="1200" dirty="0"/>
              <a:t>Y, </a:t>
            </a:r>
            <a:r>
              <a:rPr lang="en-US" sz="1200" dirty="0" err="1"/>
              <a:t>Hajjem</a:t>
            </a:r>
            <a:r>
              <a:rPr lang="en-US" sz="1200" dirty="0"/>
              <a:t> C, </a:t>
            </a:r>
            <a:r>
              <a:rPr lang="en-US" sz="1200" dirty="0" err="1"/>
              <a:t>Larivière</a:t>
            </a:r>
            <a:r>
              <a:rPr lang="en-US" sz="1200" dirty="0"/>
              <a:t> V, </a:t>
            </a:r>
            <a:r>
              <a:rPr lang="en-US" sz="1200" dirty="0" err="1"/>
              <a:t>Gingras</a:t>
            </a:r>
            <a:r>
              <a:rPr lang="en-US" sz="1200" dirty="0"/>
              <a:t> Y, Carr L, et al. (2010) Self-Selected or Mandated, Open Access </a:t>
            </a:r>
            <a:r>
              <a:rPr lang="en-US" sz="1200" dirty="0" smtClean="0"/>
              <a:t>Increases Citation </a:t>
            </a:r>
            <a:r>
              <a:rPr lang="en-US" sz="1200" dirty="0"/>
              <a:t>Impact for Higher Quality Research. </a:t>
            </a:r>
            <a:r>
              <a:rPr lang="en-US" sz="1200" dirty="0" err="1"/>
              <a:t>PLoS</a:t>
            </a:r>
            <a:r>
              <a:rPr lang="en-US" sz="1200" dirty="0"/>
              <a:t> ONE 5(10): e13636. doi:10.1371/journal.pone.001363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7182" y="5821430"/>
            <a:ext cx="856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Gargouri</a:t>
            </a:r>
            <a:r>
              <a:rPr lang="en-US" sz="1400" dirty="0" smtClean="0"/>
              <a:t> et al estimates approximately 60% compliance with mandated archiving as compared with about 15% spontaneous archiving in the same journals/years.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264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66800" y="1447800"/>
            <a:ext cx="8362789" cy="3652417"/>
          </a:xfrm>
        </p:spPr>
        <p:txBody>
          <a:bodyPr>
            <a:normAutofit lnSpcReduction="10000"/>
          </a:bodyPr>
          <a:lstStyle/>
          <a:p>
            <a:pPr marL="457146" indent="-457146">
              <a:buFont typeface="Arial" pitchFamily="34" charset="0"/>
              <a:buChar char="•"/>
            </a:pPr>
            <a:r>
              <a:rPr lang="en-US" sz="2800" dirty="0" smtClean="0"/>
              <a:t>Compliance </a:t>
            </a:r>
            <a:r>
              <a:rPr lang="en-US" sz="2800" dirty="0"/>
              <a:t>for the NIH mandate went from 19% to 49% the year (2008) it was made a requirement and is now at </a:t>
            </a:r>
            <a:r>
              <a:rPr lang="en-US" sz="2800" dirty="0" smtClean="0"/>
              <a:t>75%</a:t>
            </a:r>
            <a:r>
              <a:rPr lang="en-US" sz="2800" baseline="30000" dirty="0" smtClean="0"/>
              <a:t>1</a:t>
            </a:r>
            <a:endParaRPr lang="en-US" sz="2800" baseline="30000" dirty="0"/>
          </a:p>
          <a:p>
            <a:pPr marL="457146" indent="-457146">
              <a:buFont typeface="Arial" pitchFamily="34" charset="0"/>
              <a:buChar char="•"/>
            </a:pPr>
            <a:r>
              <a:rPr lang="en-US" sz="2800" dirty="0"/>
              <a:t>The UK Welcome Trust </a:t>
            </a:r>
            <a:r>
              <a:rPr lang="en-US" sz="2800" dirty="0" smtClean="0"/>
              <a:t>has been </a:t>
            </a:r>
            <a:r>
              <a:rPr lang="en-US" sz="2800" dirty="0"/>
              <a:t>able to achieve a 55% compliance rate with its </a:t>
            </a:r>
            <a:r>
              <a:rPr lang="en-US" sz="2800" dirty="0" smtClean="0"/>
              <a:t>mandate</a:t>
            </a:r>
            <a:r>
              <a:rPr lang="en-US" sz="2800" baseline="30000" dirty="0" smtClean="0"/>
              <a:t>2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800" dirty="0"/>
              <a:t>Evidence suggests mandate strength impacts </a:t>
            </a:r>
            <a:r>
              <a:rPr lang="en-US" sz="2800" dirty="0" smtClean="0"/>
              <a:t>compliance</a:t>
            </a:r>
            <a:r>
              <a:rPr lang="en-US" sz="2800" baseline="30000" dirty="0" smtClean="0"/>
              <a:t>3</a:t>
            </a:r>
            <a:endParaRPr lang="en-US" sz="2800" dirty="0"/>
          </a:p>
          <a:p>
            <a:endParaRPr lang="en-US" sz="2800" baseline="30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State of Green Open Access (Mandates)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334000"/>
            <a:ext cx="8031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 smtClean="0"/>
              <a:t>http</a:t>
            </a:r>
            <a:r>
              <a:rPr lang="en-US" sz="1200" dirty="0"/>
              <a:t>://poynder.blogspot.com/2012/05/open-access-mandates-ensuring.html</a:t>
            </a:r>
          </a:p>
          <a:p>
            <a:endParaRPr lang="en-US" sz="1200" dirty="0"/>
          </a:p>
          <a:p>
            <a:r>
              <a:rPr lang="en-US" sz="1200" baseline="30000" dirty="0"/>
              <a:t>2</a:t>
            </a:r>
            <a:r>
              <a:rPr lang="en-US" sz="1200" dirty="0" smtClean="0"/>
              <a:t>Jump </a:t>
            </a:r>
            <a:r>
              <a:rPr lang="en-US" sz="1200" dirty="0"/>
              <a:t>P. Welcome Trust Gets Tough on Open Access. Times Higher Education 29 March 2012 </a:t>
            </a: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www.timeshighereducation.co.uk/story.asp?storycode=419475</a:t>
            </a:r>
            <a:r>
              <a:rPr lang="en-US" sz="1200" dirty="0" smtClean="0"/>
              <a:t>  </a:t>
            </a:r>
          </a:p>
          <a:p>
            <a:endParaRPr lang="en-US" sz="1200" dirty="0"/>
          </a:p>
          <a:p>
            <a:r>
              <a:rPr lang="en-US" sz="1200" baseline="30000" dirty="0" smtClean="0"/>
              <a:t>3</a:t>
            </a:r>
            <a:r>
              <a:rPr lang="en-US" sz="1200" dirty="0" smtClean="0"/>
              <a:t>Gargouri</a:t>
            </a:r>
            <a:r>
              <a:rPr lang="en-US" sz="1200" dirty="0"/>
              <a:t>, Y., </a:t>
            </a:r>
            <a:r>
              <a:rPr lang="en-US" sz="1200" dirty="0" err="1"/>
              <a:t>Larivière</a:t>
            </a:r>
            <a:r>
              <a:rPr lang="en-US" sz="1200" dirty="0"/>
              <a:t>, V., </a:t>
            </a:r>
            <a:r>
              <a:rPr lang="en-US" sz="1200" dirty="0" err="1"/>
              <a:t>Gingras</a:t>
            </a:r>
            <a:r>
              <a:rPr lang="en-US" sz="1200" dirty="0"/>
              <a:t>, Y., Carr, L., &amp; </a:t>
            </a:r>
            <a:r>
              <a:rPr lang="en-US" sz="1200" dirty="0" err="1"/>
              <a:t>Harnad</a:t>
            </a:r>
            <a:r>
              <a:rPr lang="en-US" sz="1200" dirty="0"/>
              <a:t>, S. (2012). Green and Gold Open Access Percentages and Growth, by Discipline. In, 17th International Conference on Science and Technology Indicators (STI), Montreal, CA, 05 – 08 Sep 2012. 11pp. Available at: </a:t>
            </a:r>
            <a:r>
              <a:rPr lang="en-US" sz="1200" dirty="0">
                <a:hlinkClick r:id="rId5"/>
              </a:rPr>
              <a:t>http://eprints.soton.ac.uk/340294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42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1521" y="1757783"/>
            <a:ext cx="8362789" cy="3652417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Mandates significantly increase compliance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Stronger mandates increase compliance more than weaker mandates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Mandates to date are </a:t>
            </a:r>
            <a:r>
              <a:rPr lang="en-US" sz="2800" b="1" i="1" dirty="0" smtClean="0"/>
              <a:t>NOT</a:t>
            </a:r>
            <a:r>
              <a:rPr lang="en-US" sz="2800" dirty="0" smtClean="0"/>
              <a:t> 100% effective nor anything close to it</a:t>
            </a:r>
            <a:endParaRPr lang="en-US" sz="2400" b="1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Bottom line on mandates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State of Green OA (Location and Type)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6430014" cy="411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915209"/>
            <a:ext cx="8141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Björk</a:t>
            </a:r>
            <a:r>
              <a:rPr lang="en-US" sz="1200" dirty="0"/>
              <a:t>, B-C., Welling, P., </a:t>
            </a:r>
            <a:r>
              <a:rPr lang="en-US" sz="1200" dirty="0" err="1"/>
              <a:t>Laakso</a:t>
            </a:r>
            <a:r>
              <a:rPr lang="en-US" sz="1200" dirty="0"/>
              <a:t>, M., </a:t>
            </a:r>
            <a:r>
              <a:rPr lang="en-US" sz="1200" dirty="0" err="1"/>
              <a:t>Majlender</a:t>
            </a:r>
            <a:r>
              <a:rPr lang="en-US" sz="1200" dirty="0"/>
              <a:t>, P., </a:t>
            </a:r>
            <a:r>
              <a:rPr lang="en-US" sz="1200" dirty="0" err="1"/>
              <a:t>Hedlund</a:t>
            </a:r>
            <a:r>
              <a:rPr lang="en-US" sz="1200" dirty="0"/>
              <a:t>, T., &amp; </a:t>
            </a:r>
            <a:r>
              <a:rPr lang="en-US" sz="1200" dirty="0" err="1"/>
              <a:t>Gu!nason</a:t>
            </a:r>
            <a:r>
              <a:rPr lang="en-US" sz="1200" dirty="0"/>
              <a:t>, G</a:t>
            </a:r>
            <a:r>
              <a:rPr lang="en-US" sz="1200" dirty="0" smtClean="0"/>
              <a:t>. (</a:t>
            </a:r>
            <a:r>
              <a:rPr lang="en-US" sz="1200" dirty="0"/>
              <a:t>2010). Open Access to the Scientific </a:t>
            </a:r>
            <a:endParaRPr lang="en-US" sz="1200" dirty="0" smtClean="0"/>
          </a:p>
          <a:p>
            <a:r>
              <a:rPr lang="en-US" sz="1200" dirty="0" smtClean="0"/>
              <a:t>Journal </a:t>
            </a:r>
            <a:r>
              <a:rPr lang="en-US" sz="1200" dirty="0"/>
              <a:t>Literature: Situation 2009. (</a:t>
            </a:r>
            <a:r>
              <a:rPr lang="en-US" sz="1200" dirty="0" err="1" smtClean="0"/>
              <a:t>E.Scalas</a:t>
            </a:r>
            <a:r>
              <a:rPr lang="en-US" sz="1200" dirty="0"/>
              <a:t>, Ed.)</a:t>
            </a:r>
            <a:r>
              <a:rPr lang="en-US" sz="1200" dirty="0" err="1"/>
              <a:t>PLoS</a:t>
            </a:r>
            <a:r>
              <a:rPr lang="en-US" sz="1200" dirty="0"/>
              <a:t> ONE, 5(6), e11273. doi:10.1371/journal.pone.0011273.t003</a:t>
            </a:r>
          </a:p>
        </p:txBody>
      </p:sp>
    </p:spTree>
    <p:extLst>
      <p:ext uri="{BB962C8B-B14F-4D97-AF65-F5344CB8AC3E}">
        <p14:creationId xmlns:p14="http://schemas.microsoft.com/office/powerpoint/2010/main" val="16990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State of Green OA by Discipline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6096000" cy="382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90" y="5259981"/>
            <a:ext cx="9220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Björk</a:t>
            </a:r>
            <a:r>
              <a:rPr lang="en-US" sz="1200" dirty="0"/>
              <a:t>, B-C., Welling, P., </a:t>
            </a:r>
            <a:r>
              <a:rPr lang="en-US" sz="1200" dirty="0" err="1"/>
              <a:t>Laakso</a:t>
            </a:r>
            <a:r>
              <a:rPr lang="en-US" sz="1200" dirty="0"/>
              <a:t>, M., </a:t>
            </a:r>
            <a:r>
              <a:rPr lang="en-US" sz="1200" dirty="0" err="1"/>
              <a:t>Majlender</a:t>
            </a:r>
            <a:r>
              <a:rPr lang="en-US" sz="1200" dirty="0"/>
              <a:t>, P., </a:t>
            </a:r>
            <a:r>
              <a:rPr lang="en-US" sz="1200" dirty="0" err="1"/>
              <a:t>Hedlund</a:t>
            </a:r>
            <a:r>
              <a:rPr lang="en-US" sz="1200" dirty="0"/>
              <a:t>, T., &amp; </a:t>
            </a:r>
            <a:r>
              <a:rPr lang="en-US" sz="1200" dirty="0" err="1"/>
              <a:t>Gu!nason</a:t>
            </a:r>
            <a:r>
              <a:rPr lang="en-US" sz="1200" dirty="0"/>
              <a:t>, G</a:t>
            </a:r>
            <a:r>
              <a:rPr lang="en-US" sz="1200" dirty="0" smtClean="0"/>
              <a:t>. (</a:t>
            </a:r>
            <a:r>
              <a:rPr lang="en-US" sz="1200" dirty="0"/>
              <a:t>2010). Open Access to the Scientific Journal Literature: Situation 2009. (E</a:t>
            </a:r>
            <a:r>
              <a:rPr lang="en-US" sz="1200" dirty="0" smtClean="0"/>
              <a:t>. </a:t>
            </a:r>
            <a:r>
              <a:rPr lang="en-US" sz="1200" dirty="0" err="1" smtClean="0"/>
              <a:t>Scalas</a:t>
            </a:r>
            <a:r>
              <a:rPr lang="en-US" sz="1200" dirty="0"/>
              <a:t>, Ed.)</a:t>
            </a:r>
            <a:r>
              <a:rPr lang="en-US" sz="1200" dirty="0" err="1"/>
              <a:t>PLoS</a:t>
            </a:r>
            <a:r>
              <a:rPr lang="en-US" sz="1200" dirty="0"/>
              <a:t> ONE, 5(6), e11273. doi:10.1371/journal.pone.0011273.t003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err="1" smtClean="0"/>
              <a:t>Gargouri</a:t>
            </a:r>
            <a:r>
              <a:rPr lang="en-US" sz="1200" dirty="0"/>
              <a:t>, Y., </a:t>
            </a:r>
            <a:r>
              <a:rPr lang="en-US" sz="1200" dirty="0" err="1"/>
              <a:t>Larivière</a:t>
            </a:r>
            <a:r>
              <a:rPr lang="en-US" sz="1200" dirty="0"/>
              <a:t>, V., </a:t>
            </a:r>
            <a:r>
              <a:rPr lang="en-US" sz="1200" dirty="0" err="1"/>
              <a:t>Gingras</a:t>
            </a:r>
            <a:r>
              <a:rPr lang="en-US" sz="1200" dirty="0"/>
              <a:t>, Y., Carr, L., &amp; </a:t>
            </a:r>
            <a:r>
              <a:rPr lang="en-US" sz="1200" dirty="0" err="1"/>
              <a:t>Harnad</a:t>
            </a:r>
            <a:r>
              <a:rPr lang="en-US" sz="1200" dirty="0"/>
              <a:t>, S. (2012). Green </a:t>
            </a:r>
            <a:r>
              <a:rPr lang="en-US" sz="1200" dirty="0" smtClean="0"/>
              <a:t>and Gold </a:t>
            </a:r>
            <a:r>
              <a:rPr lang="en-US" sz="1200" dirty="0"/>
              <a:t>Open Access Percentages and Growth, by Discipline. In, 17th </a:t>
            </a:r>
            <a:r>
              <a:rPr lang="en-US" sz="1200" dirty="0" smtClean="0"/>
              <a:t>International Conference </a:t>
            </a:r>
            <a:r>
              <a:rPr lang="en-US" sz="1200" dirty="0"/>
              <a:t>on Science and Technology Indicators (STI), Montreal, CA, 05 </a:t>
            </a:r>
            <a:r>
              <a:rPr lang="en-US" sz="1200" dirty="0" smtClean="0"/>
              <a:t>– 08 Sep </a:t>
            </a:r>
            <a:r>
              <a:rPr lang="en-US" sz="1200" dirty="0"/>
              <a:t>2012. 11pp. Available at: </a:t>
            </a:r>
            <a:r>
              <a:rPr lang="en-US" sz="1200" dirty="0">
                <a:hlinkClick r:id="rId4"/>
              </a:rPr>
              <a:t>http://eprints.soton.ac.uk/340294</a:t>
            </a:r>
            <a:r>
              <a:rPr lang="en-US" sz="1200" dirty="0" smtClean="0">
                <a:hlinkClick r:id="rId4"/>
              </a:rPr>
              <a:t>/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400" b="1" i="1" dirty="0" smtClean="0"/>
              <a:t>Note: </a:t>
            </a:r>
            <a:r>
              <a:rPr lang="en-US" sz="1200" dirty="0" smtClean="0"/>
              <a:t>Figure </a:t>
            </a:r>
            <a:r>
              <a:rPr lang="en-US" sz="1200" dirty="0"/>
              <a:t>from </a:t>
            </a:r>
            <a:r>
              <a:rPr lang="en-US" sz="1200" dirty="0" err="1"/>
              <a:t>Björk</a:t>
            </a:r>
            <a:r>
              <a:rPr lang="en-US" sz="1200" dirty="0"/>
              <a:t> B-C, </a:t>
            </a:r>
            <a:r>
              <a:rPr lang="en-US" sz="1200" dirty="0" err="1"/>
              <a:t>Laakso</a:t>
            </a:r>
            <a:r>
              <a:rPr lang="en-US" sz="1200" dirty="0"/>
              <a:t> M, Welling P, </a:t>
            </a:r>
            <a:r>
              <a:rPr lang="en-US" sz="1200" dirty="0" err="1"/>
              <a:t>Paetau</a:t>
            </a:r>
            <a:r>
              <a:rPr lang="en-US" sz="1200" dirty="0"/>
              <a:t> P.  Anatomy of green open access. JASIST in press.</a:t>
            </a:r>
          </a:p>
          <a:p>
            <a:r>
              <a:rPr lang="en-US" sz="1200" dirty="0"/>
              <a:t>Available at http://www.openaccesspublishing.org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28886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66800" y="1757783"/>
            <a:ext cx="8362789" cy="2966617"/>
          </a:xfrm>
        </p:spPr>
        <p:txBody>
          <a:bodyPr>
            <a:normAutofit fontScale="92500" lnSpcReduction="10000"/>
          </a:bodyPr>
          <a:lstStyle/>
          <a:p>
            <a:pPr marL="457146" indent="-457146">
              <a:buFont typeface="Arial" pitchFamily="34" charset="0"/>
              <a:buChar char="•"/>
            </a:pPr>
            <a:r>
              <a:rPr lang="en-US" sz="2400" dirty="0" smtClean="0"/>
              <a:t>Best current overall estimate of the literature available via green archiving is about 12%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(Copies available at other than the publisher site)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400" dirty="0" smtClean="0"/>
              <a:t>Varies significantly by discipline</a:t>
            </a:r>
            <a:r>
              <a:rPr lang="en-US" sz="2400" baseline="30000" dirty="0" smtClean="0"/>
              <a:t>2,3</a:t>
            </a:r>
            <a:endParaRPr lang="en-US" sz="2400" dirty="0" smtClean="0"/>
          </a:p>
          <a:p>
            <a:pPr marL="457146" indent="-457146">
              <a:buFont typeface="Arial" pitchFamily="34" charset="0"/>
              <a:buChar char="•"/>
            </a:pPr>
            <a:r>
              <a:rPr lang="en-US" sz="2400" dirty="0" smtClean="0"/>
              <a:t>Commonly on author/departmental website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 marL="457146" indent="-457146">
              <a:buFont typeface="Arial" pitchFamily="34" charset="0"/>
              <a:buChar char="•"/>
            </a:pPr>
            <a:r>
              <a:rPr lang="en-US" sz="2400" b="1" i="1" dirty="0" smtClean="0"/>
              <a:t>A significant portion, perhaps a third of green OA appears to constitute  unauthorized OA. Much as formatted PDFs from the publisher</a:t>
            </a:r>
            <a:r>
              <a:rPr lang="en-US" sz="2400" b="1" i="1" baseline="30000" dirty="0" smtClean="0"/>
              <a:t>1</a:t>
            </a:r>
            <a:endParaRPr lang="en-US" sz="2400" b="1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State of Green Open Access (Uptake)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1439" y="4876800"/>
            <a:ext cx="83058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/>
              <a:t>1</a:t>
            </a:r>
            <a:r>
              <a:rPr lang="en-US" sz="1100" dirty="0" smtClean="0"/>
              <a:t>Björk </a:t>
            </a:r>
            <a:r>
              <a:rPr lang="en-US" sz="1100" dirty="0"/>
              <a:t>B-C, </a:t>
            </a:r>
            <a:r>
              <a:rPr lang="en-US" sz="1100" dirty="0" err="1"/>
              <a:t>Laakso</a:t>
            </a:r>
            <a:r>
              <a:rPr lang="en-US" sz="1100" dirty="0"/>
              <a:t> M, Welling P, </a:t>
            </a:r>
            <a:r>
              <a:rPr lang="en-US" sz="1100" dirty="0" err="1"/>
              <a:t>Paetau</a:t>
            </a:r>
            <a:r>
              <a:rPr lang="en-US" sz="1100" dirty="0"/>
              <a:t> P.  Anatomy of green open access. JASIST in press.</a:t>
            </a:r>
          </a:p>
          <a:p>
            <a:r>
              <a:rPr lang="en-US" sz="1100" dirty="0" smtClean="0"/>
              <a:t>Available at </a:t>
            </a:r>
            <a:r>
              <a:rPr lang="en-US" sz="1100" dirty="0" smtClean="0">
                <a:hlinkClick r:id="rId4"/>
              </a:rPr>
              <a:t>http://www.openaccesspublishing.org</a:t>
            </a:r>
            <a:endParaRPr lang="en-US" sz="1100" dirty="0" smtClean="0"/>
          </a:p>
          <a:p>
            <a:endParaRPr lang="en-US" sz="1100" dirty="0"/>
          </a:p>
          <a:p>
            <a:r>
              <a:rPr lang="en-US" sz="1100" baseline="30000" dirty="0"/>
              <a:t>2</a:t>
            </a:r>
            <a:r>
              <a:rPr lang="en-US" sz="1100" dirty="0" smtClean="0"/>
              <a:t>Björk</a:t>
            </a:r>
            <a:r>
              <a:rPr lang="en-US" sz="1100" dirty="0"/>
              <a:t>, B-C., Welling, P., </a:t>
            </a:r>
            <a:r>
              <a:rPr lang="en-US" sz="1100" dirty="0" err="1"/>
              <a:t>Laakso</a:t>
            </a:r>
            <a:r>
              <a:rPr lang="en-US" sz="1100" dirty="0"/>
              <a:t>, M., </a:t>
            </a:r>
            <a:r>
              <a:rPr lang="en-US" sz="1100" dirty="0" err="1"/>
              <a:t>Majlender</a:t>
            </a:r>
            <a:r>
              <a:rPr lang="en-US" sz="1100" dirty="0"/>
              <a:t>, P., </a:t>
            </a:r>
            <a:r>
              <a:rPr lang="en-US" sz="1100" dirty="0" err="1"/>
              <a:t>Hedlund</a:t>
            </a:r>
            <a:r>
              <a:rPr lang="en-US" sz="1100" dirty="0"/>
              <a:t>, T., &amp; </a:t>
            </a:r>
            <a:r>
              <a:rPr lang="en-US" sz="1100" dirty="0" err="1"/>
              <a:t>Gu!nason</a:t>
            </a:r>
            <a:r>
              <a:rPr lang="en-US" sz="1100" dirty="0"/>
              <a:t>, G. (2010). Open Access to </a:t>
            </a:r>
            <a:r>
              <a:rPr lang="en-US" sz="1100" dirty="0" smtClean="0"/>
              <a:t>the</a:t>
            </a:r>
          </a:p>
          <a:p>
            <a:r>
              <a:rPr lang="en-US" sz="1100" dirty="0" smtClean="0"/>
              <a:t> </a:t>
            </a:r>
            <a:r>
              <a:rPr lang="en-US" sz="1100" dirty="0"/>
              <a:t>Scientific Journal Literature: Situation 2009. (E. </a:t>
            </a:r>
            <a:r>
              <a:rPr lang="en-US" sz="1100" dirty="0" err="1"/>
              <a:t>Scalas</a:t>
            </a:r>
            <a:r>
              <a:rPr lang="en-US" sz="1100" dirty="0"/>
              <a:t>, Ed.)</a:t>
            </a:r>
            <a:r>
              <a:rPr lang="en-US" sz="1100" dirty="0" err="1"/>
              <a:t>PLoS</a:t>
            </a:r>
            <a:r>
              <a:rPr lang="en-US" sz="1100" dirty="0"/>
              <a:t> ONE, 5(6), e11273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 </a:t>
            </a:r>
            <a:r>
              <a:rPr lang="en-US" sz="1100" dirty="0"/>
              <a:t>doi:10.1371/journal.pone.0011273.t003</a:t>
            </a:r>
          </a:p>
          <a:p>
            <a:endParaRPr lang="en-US" sz="1100" dirty="0"/>
          </a:p>
          <a:p>
            <a:r>
              <a:rPr lang="en-US" sz="1100" baseline="30000" dirty="0" smtClean="0"/>
              <a:t>3</a:t>
            </a:r>
            <a:r>
              <a:rPr lang="en-US" sz="1100" dirty="0" smtClean="0"/>
              <a:t>Gargouri</a:t>
            </a:r>
            <a:r>
              <a:rPr lang="en-US" sz="1100" dirty="0"/>
              <a:t>, Y., </a:t>
            </a:r>
            <a:r>
              <a:rPr lang="en-US" sz="1100" dirty="0" err="1"/>
              <a:t>Larivière</a:t>
            </a:r>
            <a:r>
              <a:rPr lang="en-US" sz="1100" dirty="0"/>
              <a:t>, V., </a:t>
            </a:r>
            <a:r>
              <a:rPr lang="en-US" sz="1100" dirty="0" err="1"/>
              <a:t>Gingras</a:t>
            </a:r>
            <a:r>
              <a:rPr lang="en-US" sz="1100" dirty="0"/>
              <a:t>, Y., Carr, L., &amp; </a:t>
            </a:r>
            <a:r>
              <a:rPr lang="en-US" sz="1100" dirty="0" err="1"/>
              <a:t>Harnad</a:t>
            </a:r>
            <a:r>
              <a:rPr lang="en-US" sz="1100" dirty="0"/>
              <a:t>, S. (2012). Green and Gold Open Access </a:t>
            </a:r>
            <a:endParaRPr lang="en-US" sz="1100" dirty="0" smtClean="0"/>
          </a:p>
          <a:p>
            <a:r>
              <a:rPr lang="en-US" sz="1100" dirty="0" smtClean="0"/>
              <a:t>Percentages </a:t>
            </a:r>
            <a:r>
              <a:rPr lang="en-US" sz="1100" dirty="0"/>
              <a:t>and Growth, by Discipline. In, 17th International Conference on Science and Technology </a:t>
            </a:r>
            <a:endParaRPr lang="en-US" sz="1100" dirty="0" smtClean="0"/>
          </a:p>
          <a:p>
            <a:r>
              <a:rPr lang="en-US" sz="1100" dirty="0" smtClean="0"/>
              <a:t>Indicators </a:t>
            </a:r>
            <a:r>
              <a:rPr lang="en-US" sz="1100" dirty="0"/>
              <a:t>(STI), Montreal, CA, 05 – 08 Sep 2012. 11pp. Available at: http://eprints.soton.ac.uk/340294/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42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4501017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447800"/>
            <a:ext cx="8198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Current State of Gold Open Access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State of Gold Open Access (Growth)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05" y="1219200"/>
            <a:ext cx="6515595" cy="42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5943600"/>
            <a:ext cx="775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Annual volumes of articles in full immediate open access journals, split by type of open access journal</a:t>
            </a:r>
            <a:r>
              <a:rPr lang="en-US" sz="1200" dirty="0"/>
              <a:t>.</a:t>
            </a:r>
          </a:p>
          <a:p>
            <a:pPr fontAlgn="b"/>
            <a:r>
              <a:rPr lang="en-US" sz="1200" dirty="0" err="1"/>
              <a:t>Laakso</a:t>
            </a:r>
            <a:r>
              <a:rPr lang="en-US" sz="1200" dirty="0"/>
              <a:t> and </a:t>
            </a:r>
            <a:r>
              <a:rPr lang="en-US" sz="1200" dirty="0" err="1"/>
              <a:t>Björk</a:t>
            </a:r>
            <a:r>
              <a:rPr lang="en-US" sz="1200" dirty="0"/>
              <a:t> </a:t>
            </a:r>
            <a:r>
              <a:rPr lang="en-US" sz="1200" i="1" dirty="0"/>
              <a:t>BMC Medicine</a:t>
            </a:r>
            <a:r>
              <a:rPr lang="en-US" sz="1200" dirty="0"/>
              <a:t> 2012 </a:t>
            </a:r>
            <a:r>
              <a:rPr lang="en-US" sz="1200" b="1" dirty="0"/>
              <a:t>10</a:t>
            </a:r>
            <a:r>
              <a:rPr lang="en-US" sz="1200" dirty="0"/>
              <a:t>:124   doi:10.1186/1741-7015-10-124</a:t>
            </a:r>
          </a:p>
        </p:txBody>
      </p:sp>
    </p:spTree>
    <p:extLst>
      <p:ext uri="{BB962C8B-B14F-4D97-AF65-F5344CB8AC3E}">
        <p14:creationId xmlns:p14="http://schemas.microsoft.com/office/powerpoint/2010/main" val="5834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Growth in Gold OA (Journals in Scopus)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772400" cy="453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6454" y="6019800"/>
            <a:ext cx="84789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Growth of OA journals and articles in Scopus over 12 year period</a:t>
            </a:r>
          </a:p>
          <a:p>
            <a:endParaRPr lang="en-US" sz="1400" dirty="0" smtClean="0"/>
          </a:p>
          <a:p>
            <a:r>
              <a:rPr lang="en-US" sz="1200" dirty="0"/>
              <a:t>Solomon DJ, </a:t>
            </a:r>
            <a:r>
              <a:rPr lang="en-US" sz="1200" dirty="0" err="1"/>
              <a:t>Laakso</a:t>
            </a:r>
            <a:r>
              <a:rPr lang="en-US" sz="1200" dirty="0"/>
              <a:t> M, </a:t>
            </a:r>
            <a:r>
              <a:rPr lang="en-US" sz="1200" dirty="0" err="1"/>
              <a:t>Björk</a:t>
            </a:r>
            <a:r>
              <a:rPr lang="en-US" sz="1200" dirty="0"/>
              <a:t> B-C. A longitudinal comparison of citation rates and growth among open access journals.  Journal of </a:t>
            </a:r>
            <a:r>
              <a:rPr lang="en-US" sz="1200" dirty="0" err="1"/>
              <a:t>Informetrics</a:t>
            </a:r>
            <a:r>
              <a:rPr lang="en-US" sz="1200" dirty="0"/>
              <a:t>  7 (2013) 642– 650. doi:10.1016/j.joi.2013.03.008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66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19200" y="1447800"/>
            <a:ext cx="8362789" cy="4863759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Why monitor growth of Open Access?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Methodology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400" dirty="0" smtClean="0"/>
              <a:t>Strategies, strengths and limitations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400" dirty="0" smtClean="0"/>
              <a:t>Specific issues for Green and Gold OA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Current State of Open Access</a:t>
            </a:r>
            <a:endParaRPr lang="en-US" sz="500" dirty="0" smtClean="0"/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400" dirty="0" smtClean="0"/>
              <a:t>Green, Gold and Hybrid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400" dirty="0" smtClean="0"/>
              <a:t>Danish Gold OA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Topics </a:t>
            </a:r>
            <a:r>
              <a:rPr lang="en-US" dirty="0"/>
              <a:t>of this talk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5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Journal conversions to OA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Scopus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6454" y="6019800"/>
            <a:ext cx="84789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Solomon DJ, </a:t>
            </a:r>
            <a:r>
              <a:rPr lang="en-US" sz="1200" dirty="0" err="1">
                <a:solidFill>
                  <a:prstClr val="black"/>
                </a:solidFill>
              </a:rPr>
              <a:t>Laakso</a:t>
            </a:r>
            <a:r>
              <a:rPr lang="en-US" sz="1200" dirty="0">
                <a:solidFill>
                  <a:prstClr val="black"/>
                </a:solidFill>
              </a:rPr>
              <a:t> M, </a:t>
            </a:r>
            <a:r>
              <a:rPr lang="en-US" sz="1200" dirty="0" err="1">
                <a:solidFill>
                  <a:prstClr val="black"/>
                </a:solidFill>
              </a:rPr>
              <a:t>Björk</a:t>
            </a:r>
            <a:r>
              <a:rPr lang="en-US" sz="1200" dirty="0">
                <a:solidFill>
                  <a:prstClr val="black"/>
                </a:solidFill>
              </a:rPr>
              <a:t> B-C. A longitudinal comparison of citation rates and growth among open access journals.  Journal of </a:t>
            </a:r>
            <a:r>
              <a:rPr lang="en-US" sz="1200" dirty="0" err="1">
                <a:solidFill>
                  <a:prstClr val="black"/>
                </a:solidFill>
              </a:rPr>
              <a:t>Informetrics</a:t>
            </a:r>
            <a:r>
              <a:rPr lang="en-US" sz="1200" dirty="0">
                <a:solidFill>
                  <a:prstClr val="black"/>
                </a:solidFill>
              </a:rPr>
              <a:t>  7 (2013) 642– 650. doi:10.1016/j.joi.2013.03.008</a:t>
            </a:r>
          </a:p>
          <a:p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295400"/>
            <a:ext cx="8955087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4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Publisher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Type Journals and Articles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755" y="5982241"/>
            <a:ext cx="6325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Solomon DJ. Types of Open Access Publishers in Scopus. Publications 2013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1, 16-26; doi:10.3390/publications1010016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11533952" cy="38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79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oksbybailey.com/wp-content/uploads/2013/02/Pub-101-Hybrid-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5355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3414" y="1447800"/>
            <a:ext cx="8362789" cy="4343400"/>
          </a:xfrm>
        </p:spPr>
        <p:txBody>
          <a:bodyPr>
            <a:noAutofit/>
          </a:bodyPr>
          <a:lstStyle/>
          <a:p>
            <a:pPr marL="457146" indent="-457146">
              <a:buFont typeface="Arial" pitchFamily="34" charset="0"/>
              <a:buChar char="•"/>
            </a:pPr>
            <a:r>
              <a:rPr lang="en-US" sz="2200" dirty="0" smtClean="0"/>
              <a:t>First proposed in 1996 as a transition from paper to  electronic reprints by Thomas Walker</a:t>
            </a:r>
            <a:r>
              <a:rPr lang="en-US" sz="2200" baseline="30000" dirty="0" smtClean="0"/>
              <a:t>1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200" dirty="0" smtClean="0"/>
              <a:t>Implemented in 2000 </a:t>
            </a:r>
            <a:r>
              <a:rPr lang="en-US" sz="2200" dirty="0"/>
              <a:t>by the Entomological Society of </a:t>
            </a:r>
            <a:r>
              <a:rPr lang="en-US" sz="2200" dirty="0" smtClean="0"/>
              <a:t>America for 4 journals @ ~ 100 USD with high uptake.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200" dirty="0" smtClean="0"/>
              <a:t>Proposed as a mechanism for transitioning to OA  in 2003 by David Prosser</a:t>
            </a:r>
            <a:r>
              <a:rPr lang="en-US" sz="2200" baseline="30000" dirty="0" smtClean="0"/>
              <a:t>3</a:t>
            </a:r>
            <a:endParaRPr lang="en-US" sz="2200" dirty="0" smtClean="0"/>
          </a:p>
          <a:p>
            <a:pPr marL="457146" indent="-457146">
              <a:buFont typeface="Arial" pitchFamily="34" charset="0"/>
              <a:buChar char="•"/>
            </a:pPr>
            <a:r>
              <a:rPr lang="en-US" sz="2200" dirty="0" smtClean="0"/>
              <a:t>A variety of publishers implemented hybrid models during 2002 – 2004 at steadily rising prices with lower uptake</a:t>
            </a:r>
            <a:r>
              <a:rPr lang="en-US" sz="2200" baseline="30000" dirty="0" smtClean="0"/>
              <a:t>3,4</a:t>
            </a:r>
            <a:r>
              <a:rPr lang="en-US" sz="2200" dirty="0" smtClean="0"/>
              <a:t> 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200" dirty="0" smtClean="0"/>
              <a:t>In 2004 Springer launched “Open Choice” @ 3000 USD the expected price point for a transition to author pay OA</a:t>
            </a:r>
            <a:r>
              <a:rPr lang="en-US" sz="2200" baseline="30000" dirty="0" smtClean="0"/>
              <a:t>4</a:t>
            </a:r>
            <a:r>
              <a:rPr lang="en-US" sz="2200" dirty="0" smtClean="0"/>
              <a:t> </a:t>
            </a:r>
          </a:p>
          <a:p>
            <a:pPr marL="457146" indent="-457146">
              <a:buFont typeface="Arial" pitchFamily="34" charset="0"/>
              <a:buChar char="•"/>
            </a:pPr>
            <a:endParaRPr lang="en-US" sz="22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History of the hybrid model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5257800"/>
            <a:ext cx="8540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Walker</a:t>
            </a:r>
            <a:r>
              <a:rPr lang="en-US" sz="1200" dirty="0"/>
              <a:t>, T. (1996). Electronic reprints -- segueing into electronic publication </a:t>
            </a:r>
            <a:r>
              <a:rPr lang="en-US" sz="1200" dirty="0" smtClean="0"/>
              <a:t>of biological </a:t>
            </a:r>
            <a:r>
              <a:rPr lang="en-US" sz="1200" dirty="0"/>
              <a:t>journals, </a:t>
            </a:r>
            <a:r>
              <a:rPr lang="en-US" sz="1200" dirty="0" err="1"/>
              <a:t>BioScience</a:t>
            </a:r>
            <a:r>
              <a:rPr lang="en-US" sz="1200" dirty="0"/>
              <a:t> 45, 171. </a:t>
            </a:r>
            <a:r>
              <a:rPr lang="en-US" sz="1200" dirty="0" smtClean="0"/>
              <a:t>Retrieved from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www.fcla.edu/FlaEnt/bioscivp.htm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Walker</a:t>
            </a:r>
            <a:r>
              <a:rPr lang="en-US" sz="1200" dirty="0"/>
              <a:t>, T. (2004). Open access by the article: an idea whose time has come</a:t>
            </a:r>
            <a:r>
              <a:rPr lang="en-US" sz="1200" dirty="0" smtClean="0"/>
              <a:t>? discussion </a:t>
            </a:r>
            <a:r>
              <a:rPr lang="en-US" sz="1200" dirty="0"/>
              <a:t>item, Nature web site, </a:t>
            </a:r>
            <a:r>
              <a:rPr lang="en-US" sz="1200" dirty="0" smtClean="0"/>
              <a:t> </a:t>
            </a:r>
            <a:r>
              <a:rPr lang="en-US" sz="1200" dirty="0" err="1" smtClean="0"/>
              <a:t>etrieved</a:t>
            </a:r>
            <a:r>
              <a:rPr lang="en-US" sz="1200" dirty="0" smtClean="0"/>
              <a:t> from </a:t>
            </a:r>
            <a:r>
              <a:rPr lang="en-US" sz="1200" dirty="0" smtClean="0">
                <a:hlinkClick r:id="rId4"/>
              </a:rPr>
              <a:t>www.nature.com/nature/focus/accessdebate/13.html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Prosser, D. (2003). From here to there: a proposed mechanism for transforming </a:t>
            </a:r>
            <a:r>
              <a:rPr lang="en-US" sz="1200" dirty="0" smtClean="0"/>
              <a:t>journals </a:t>
            </a:r>
            <a:r>
              <a:rPr lang="en-US" sz="1200" dirty="0"/>
              <a:t>from closed to open access. Learned Publishing, 16(3), 163-166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/>
              <a:t>Björk</a:t>
            </a:r>
            <a:r>
              <a:rPr lang="en-US" sz="1200" dirty="0" smtClean="0"/>
              <a:t> B-C. The </a:t>
            </a:r>
            <a:r>
              <a:rPr lang="en-US" sz="1200" dirty="0"/>
              <a:t>Hybrid Model for Open Access Publication of Scholarly </a:t>
            </a:r>
            <a:r>
              <a:rPr lang="en-US" sz="1200" dirty="0" smtClean="0"/>
              <a:t>Articles </a:t>
            </a:r>
            <a:r>
              <a:rPr lang="en-US" sz="1200" dirty="0"/>
              <a:t>– a Failed Experiment? Journal of the American Society </a:t>
            </a:r>
            <a:r>
              <a:rPr lang="en-US" sz="1200" dirty="0" smtClean="0"/>
              <a:t>for Information </a:t>
            </a:r>
            <a:r>
              <a:rPr lang="en-US" sz="1200" dirty="0"/>
              <a:t>Science and Technology, in press </a:t>
            </a:r>
            <a:r>
              <a:rPr lang="en-US" sz="1200" dirty="0" smtClean="0"/>
              <a:t>available in accepted form </a:t>
            </a:r>
            <a:r>
              <a:rPr lang="en-US" sz="1200" dirty="0"/>
              <a:t>at https://helda.helsinki.fi/handle/10138/23717 </a:t>
            </a:r>
            <a:r>
              <a:rPr lang="en-US" sz="1200" dirty="0" smtClean="0"/>
              <a:t>and http</a:t>
            </a:r>
            <a:r>
              <a:rPr lang="en-US" sz="1200" dirty="0"/>
              <a:t>://www.openaccesspublishing.org/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15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Relationship between price and uptake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72" y="1600200"/>
            <a:ext cx="7512626" cy="265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0285" y="4699379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Prices and uptake percentages are approximations.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Oxford Press charged ~ 3’000 USD but gave 50% discounts when the author’s institution had a subscription.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6175780"/>
            <a:ext cx="8082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Björk</a:t>
            </a:r>
            <a:r>
              <a:rPr lang="en-US" sz="1200" dirty="0"/>
              <a:t> B-C. The Hybrid Model for Open Access Publication of Scholarly Articles – a Failed Experiment? Journal of the </a:t>
            </a:r>
            <a:r>
              <a:rPr lang="en-US" sz="1200" dirty="0" smtClean="0"/>
              <a:t>American  </a:t>
            </a:r>
            <a:r>
              <a:rPr lang="en-US" sz="1200" dirty="0"/>
              <a:t>Society for Information Science and Technology, in press available in accepted form at </a:t>
            </a:r>
            <a:r>
              <a:rPr lang="en-US" sz="1200" dirty="0" smtClean="0"/>
              <a:t>ttps</a:t>
            </a:r>
            <a:r>
              <a:rPr lang="en-US" sz="1200" dirty="0"/>
              <a:t>://helda.helsinki.fi/handle/10138/23717 and http://www.openaccesspublishing.org</a:t>
            </a:r>
          </a:p>
        </p:txBody>
      </p:sp>
    </p:spTree>
    <p:extLst>
      <p:ext uri="{BB962C8B-B14F-4D97-AF65-F5344CB8AC3E}">
        <p14:creationId xmlns:p14="http://schemas.microsoft.com/office/powerpoint/2010/main" val="30332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0931" y="579344"/>
            <a:ext cx="8672669" cy="546947"/>
          </a:xfrm>
        </p:spPr>
        <p:txBody>
          <a:bodyPr>
            <a:normAutofit fontScale="70000" lnSpcReduction="20000"/>
          </a:bodyPr>
          <a:lstStyle/>
          <a:p>
            <a:r>
              <a:rPr lang="en-US" sz="4500" dirty="0" smtClean="0">
                <a:latin typeface="Arial" pitchFamily="34" charset="0"/>
                <a:cs typeface="Arial" pitchFamily="34" charset="0"/>
              </a:rPr>
              <a:t>Hybrid uptake by discipline (one publisher*)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8398" y="5918523"/>
            <a:ext cx="868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Bird</a:t>
            </a:r>
            <a:r>
              <a:rPr lang="en-US" sz="1400" dirty="0"/>
              <a:t>, C. (2010). Continued adventures in open access: 2009 perspective, </a:t>
            </a:r>
            <a:r>
              <a:rPr lang="en-US" sz="1400" dirty="0" smtClean="0"/>
              <a:t>Learned Publishing</a:t>
            </a:r>
            <a:r>
              <a:rPr lang="en-US" sz="1400" dirty="0"/>
              <a:t>, 23(2), 107-116</a:t>
            </a:r>
            <a:r>
              <a:rPr lang="en-US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2051" name="Picture 3" descr="C:\Users\dsolomon\Desktop\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7" y="1524000"/>
            <a:ext cx="8153400" cy="339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932383"/>
            <a:ext cx="815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Oxford Press: Reflects a 50% discount from ~ 3000 USD price for authors at </a:t>
            </a:r>
          </a:p>
          <a:p>
            <a:r>
              <a:rPr lang="en-US" dirty="0"/>
              <a:t>s</a:t>
            </a:r>
            <a:r>
              <a:rPr lang="en-US" dirty="0" smtClean="0"/>
              <a:t>ubscribing institutions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1521" y="1433131"/>
            <a:ext cx="8362789" cy="4053270"/>
          </a:xfrm>
        </p:spPr>
        <p:txBody>
          <a:bodyPr>
            <a:normAutofit/>
          </a:bodyPr>
          <a:lstStyle/>
          <a:p>
            <a:pPr marL="457146" indent="-457146">
              <a:buFont typeface="Arial" pitchFamily="34" charset="0"/>
              <a:buChar char="•"/>
            </a:pPr>
            <a:r>
              <a:rPr lang="en-US" sz="2800" dirty="0" smtClean="0"/>
              <a:t>Hybrid uptake by authors appears heavily influenced by cost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800" dirty="0" smtClean="0"/>
              <a:t>Uptake also varies by discipline but differences appear minor as compared with cost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800" dirty="0" smtClean="0"/>
              <a:t>Charges at levels that off that offset subscription fees appear to lower uptake to 1 or 2 percent 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800" b="1" i="1" dirty="0" smtClean="0"/>
              <a:t>Hybrid OA appears a failure as a mode of transitioning subscription journals to OA</a:t>
            </a:r>
            <a:r>
              <a:rPr lang="en-US" sz="2800" b="1" i="1" baseline="30000" dirty="0" smtClean="0"/>
              <a:t>*</a:t>
            </a:r>
            <a:endParaRPr lang="en-US" sz="2800" b="1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Bottom Line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5638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r>
              <a:rPr lang="en-US" sz="1400" dirty="0" err="1" smtClean="0"/>
              <a:t>Björk</a:t>
            </a:r>
            <a:r>
              <a:rPr lang="en-US" sz="1400" dirty="0" smtClean="0"/>
              <a:t> </a:t>
            </a:r>
            <a:r>
              <a:rPr lang="en-US" sz="1400" dirty="0"/>
              <a:t>B-C. The Hybrid Model for Open Access Publication of Scholarly Articles – a Failed Experiment</a:t>
            </a:r>
            <a:r>
              <a:rPr lang="en-US" sz="1400" dirty="0" smtClean="0"/>
              <a:t>? </a:t>
            </a:r>
            <a:r>
              <a:rPr lang="en-US" sz="1400" dirty="0"/>
              <a:t>Journal of the American Society for Information Science and Technology, in press </a:t>
            </a:r>
            <a:r>
              <a:rPr lang="en-US" sz="1400" dirty="0" smtClean="0"/>
              <a:t>available in </a:t>
            </a:r>
            <a:r>
              <a:rPr lang="en-US" sz="1400" dirty="0"/>
              <a:t>accepted form at https://helda.helsinki.fi/handle/10138/23717 and http://www.openaccesspublishing.org/</a:t>
            </a:r>
          </a:p>
        </p:txBody>
      </p:sp>
    </p:spTree>
    <p:extLst>
      <p:ext uri="{BB962C8B-B14F-4D97-AF65-F5344CB8AC3E}">
        <p14:creationId xmlns:p14="http://schemas.microsoft.com/office/powerpoint/2010/main" val="31398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operationworld.org/files/ow/flags/da-lg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3" y="4800600"/>
            <a:ext cx="2352672" cy="17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operationworld.org/files/ow/flags/da-lg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514600" cy="189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0" y="4800600"/>
            <a:ext cx="2674979" cy="189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54" y="450724"/>
            <a:ext cx="258494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3048000"/>
            <a:ext cx="5684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Gold OA in Denmark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511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1521" y="1757783"/>
            <a:ext cx="8362789" cy="4863759"/>
          </a:xfrm>
        </p:spPr>
        <p:txBody>
          <a:bodyPr>
            <a:normAutofit/>
          </a:bodyPr>
          <a:lstStyle/>
          <a:p>
            <a:pPr marL="457146" indent="-457146">
              <a:buFont typeface="Arial" pitchFamily="34" charset="0"/>
              <a:buChar char="•"/>
            </a:pPr>
            <a:r>
              <a:rPr lang="en-US" sz="2800" dirty="0" smtClean="0"/>
              <a:t>Based on country coding in the DOAJ as of 2013-Mar-26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400" dirty="0" smtClean="0"/>
              <a:t>39 journals listing Denmark as the country in which they were published.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400" dirty="0" smtClean="0"/>
              <a:t>34 (87%) did not charge author fees, 4 listed no information and one indicated their charges were conditional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Danish Gold OA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4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1521" y="1757783"/>
            <a:ext cx="8362789" cy="4863759"/>
          </a:xfrm>
        </p:spPr>
        <p:txBody>
          <a:bodyPr>
            <a:normAutofit/>
          </a:bodyPr>
          <a:lstStyle/>
          <a:p>
            <a:pPr marL="457146" indent="-457146">
              <a:buFont typeface="Arial" pitchFamily="34" charset="0"/>
              <a:buChar char="•"/>
            </a:pPr>
            <a:r>
              <a:rPr lang="en-US" sz="2800" dirty="0" smtClean="0"/>
              <a:t>Language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400" dirty="0" smtClean="0"/>
              <a:t>16 </a:t>
            </a:r>
            <a:r>
              <a:rPr lang="en-US" sz="2400" dirty="0"/>
              <a:t>(41%) Danish and other </a:t>
            </a:r>
            <a:r>
              <a:rPr lang="en-US" sz="2400" dirty="0" smtClean="0"/>
              <a:t>languages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400" dirty="0" smtClean="0"/>
              <a:t>16 (41%) English (only)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400" dirty="0" smtClean="0"/>
              <a:t>  5 </a:t>
            </a:r>
            <a:r>
              <a:rPr lang="en-US" sz="2400" dirty="0"/>
              <a:t>(13%) Danish (only</a:t>
            </a:r>
            <a:r>
              <a:rPr lang="en-US" sz="2400" dirty="0" smtClean="0"/>
              <a:t>)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400" dirty="0" smtClean="0"/>
              <a:t>  2 (5%) Other languages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Danish Gold OA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3400" y="1524000"/>
            <a:ext cx="80772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Assumptions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Open access to the research literature is a goal we should pursue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We are implementing strategies to achieve this goal</a:t>
            </a:r>
            <a:endParaRPr lang="en-US" sz="3200" dirty="0" smtClean="0"/>
          </a:p>
          <a:p>
            <a:r>
              <a:rPr lang="en-US" sz="2800" dirty="0" smtClean="0"/>
              <a:t>Monitoring allows you to assess</a:t>
            </a:r>
            <a:r>
              <a:rPr lang="en-US" sz="2400" dirty="0" smtClean="0"/>
              <a:t>:</a:t>
            </a:r>
            <a:r>
              <a:rPr lang="en-US" sz="2000" dirty="0" smtClean="0"/>
              <a:t> 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400" dirty="0" smtClean="0"/>
              <a:t>The extent you have achieve your goals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400" dirty="0"/>
              <a:t>The effectiveness of strategies promoting </a:t>
            </a:r>
            <a:r>
              <a:rPr lang="en-US" sz="2400" dirty="0" smtClean="0"/>
              <a:t>OA</a:t>
            </a:r>
            <a:endParaRPr lang="en-US" sz="2400" dirty="0"/>
          </a:p>
          <a:p>
            <a:pPr marL="457146" indent="-457146">
              <a:buFont typeface="Arial" pitchFamily="34" charset="0"/>
              <a:buChar char="•"/>
            </a:pPr>
            <a:r>
              <a:rPr lang="en-US" sz="2400" dirty="0" smtClean="0"/>
              <a:t>How modify your strategies as so as to be more effective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 is monitoring important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0"/>
            <a:ext cx="157424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25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Danish Gold OA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553200" cy="406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5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971800"/>
            <a:ext cx="4083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Thank You 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511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8362789" cy="5334000"/>
          </a:xfr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en-US" sz="3200" dirty="0" smtClean="0"/>
              <a:t>Basic strategies:</a:t>
            </a:r>
            <a:r>
              <a:rPr lang="en-US" sz="2800" dirty="0" smtClean="0"/>
              <a:t> </a:t>
            </a:r>
            <a:endParaRPr lang="en-US" sz="2400" dirty="0" smtClean="0"/>
          </a:p>
          <a:p>
            <a:pPr marL="457146" indent="-457146">
              <a:buFont typeface="Arial" pitchFamily="34" charset="0"/>
              <a:buChar char="•"/>
            </a:pPr>
            <a:r>
              <a:rPr lang="en-US" sz="2800" dirty="0" smtClean="0"/>
              <a:t>Locate and obtain existing data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000" dirty="0" smtClean="0"/>
              <a:t>Generally less expense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000" dirty="0" smtClean="0"/>
              <a:t>Often allows much larger/more complete collection of information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000" dirty="0" smtClean="0"/>
              <a:t>Often less than perfect fit between the needs and existing data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800" dirty="0" smtClean="0"/>
              <a:t>Gather new data 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000" dirty="0" smtClean="0"/>
              <a:t>Better fit between data and monitoring needs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000" dirty="0" smtClean="0"/>
              <a:t>Tends to be more resource intensive 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000" dirty="0" smtClean="0"/>
              <a:t>Generally requires the need to sample</a:t>
            </a:r>
            <a:endParaRPr lang="en-US" sz="2000" dirty="0"/>
          </a:p>
          <a:p>
            <a:pPr marL="1730528" lvl="2" indent="-457146">
              <a:buFont typeface="Arial" pitchFamily="34" charset="0"/>
              <a:buChar char="•"/>
            </a:pPr>
            <a:r>
              <a:rPr lang="en-US" sz="1600" dirty="0" smtClean="0"/>
              <a:t>Note</a:t>
            </a:r>
            <a:r>
              <a:rPr lang="en-US" sz="1600" dirty="0"/>
              <a:t>: Even if you are using a sampling approach gathering your own data, you will need a sampling </a:t>
            </a:r>
            <a:r>
              <a:rPr lang="en-US" sz="1600" dirty="0" smtClean="0"/>
              <a:t>frame.</a:t>
            </a:r>
            <a:endParaRPr lang="en-US" sz="2900" dirty="0" smtClean="0"/>
          </a:p>
          <a:p>
            <a:pPr marL="457146" indent="-457146">
              <a:buFont typeface="Arial" pitchFamily="34" charset="0"/>
              <a:buChar char="•"/>
            </a:pPr>
            <a:r>
              <a:rPr lang="en-US" sz="2900" b="1" i="1" dirty="0" smtClean="0"/>
              <a:t>Is it possible to automate data collection?</a:t>
            </a:r>
          </a:p>
          <a:p>
            <a:pPr lvl="1" indent="0">
              <a:buNone/>
            </a:pP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can we monitor growth in OA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encrypted-tbn1.gstatic.com/images?q=tbn:ANd9GcS0CTU_EtD5vlaATeiMMQotPh5CwSvCiuOgIBsHC0fZXoLPleRw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66799"/>
            <a:ext cx="3096638" cy="217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25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919"/>
            <a:ext cx="9699625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3069" y="2519065"/>
            <a:ext cx="7904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Issues in Monitoring Green OA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90600" y="1219200"/>
            <a:ext cx="8362789" cy="5061466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Freely accessible digital copies of published articles located at sites other than the official publisher website</a:t>
            </a:r>
          </a:p>
          <a:p>
            <a:endParaRPr lang="en-US" sz="2400" b="1" i="1" dirty="0" smtClean="0"/>
          </a:p>
          <a:p>
            <a:pPr marL="457146" indent="-457146">
              <a:buFont typeface="Arial" pitchFamily="34" charset="0"/>
              <a:buChar char="•"/>
            </a:pPr>
            <a:r>
              <a:rPr lang="en-US" sz="2400" dirty="0" smtClean="0"/>
              <a:t>The version or stage of publication that is archived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400" dirty="0" smtClean="0"/>
              <a:t>Where the green copies are archived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400" dirty="0" smtClean="0"/>
              <a:t>The delay between publication and archiving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400" dirty="0" smtClean="0"/>
              <a:t>Any restrictions on use/reuse etc.</a:t>
            </a:r>
          </a:p>
          <a:p>
            <a:endParaRPr lang="en-US" sz="2400" dirty="0"/>
          </a:p>
          <a:p>
            <a:r>
              <a:rPr lang="en-US" sz="2400" b="1" i="1" dirty="0" smtClean="0"/>
              <a:t>How you collect data for monitoring purposes can intentionally or unintentionally impact on the definition of green OA for your project</a:t>
            </a:r>
            <a:endParaRPr lang="en-US" sz="2400" b="1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How do you define green open access?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4501017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7124" y="1435290"/>
            <a:ext cx="6857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Issues in Monitoring Gold OA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1521" y="1757783"/>
            <a:ext cx="8362789" cy="4863759"/>
          </a:xfrm>
        </p:spPr>
        <p:txBody>
          <a:bodyPr>
            <a:normAutofit/>
          </a:bodyPr>
          <a:lstStyle/>
          <a:p>
            <a:pPr marL="457146" indent="-457146">
              <a:buFont typeface="Arial" pitchFamily="34" charset="0"/>
              <a:buChar char="•"/>
            </a:pPr>
            <a:r>
              <a:rPr lang="en-US" sz="2800" dirty="0"/>
              <a:t>How </a:t>
            </a:r>
            <a:r>
              <a:rPr lang="en-US" sz="2800" dirty="0" smtClean="0"/>
              <a:t>to </a:t>
            </a:r>
            <a:r>
              <a:rPr lang="en-US" sz="2800" dirty="0"/>
              <a:t>define gold </a:t>
            </a:r>
            <a:r>
              <a:rPr lang="en-US" sz="2800" dirty="0" smtClean="0"/>
              <a:t>OA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400" dirty="0" smtClean="0"/>
              <a:t>Free immediate access to all content versus hybrid and/or delayed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400" dirty="0"/>
              <a:t>Licensing issues </a:t>
            </a:r>
            <a:r>
              <a:rPr lang="en-US" sz="2400" dirty="0" smtClean="0"/>
              <a:t>(Gratis versus </a:t>
            </a:r>
            <a:r>
              <a:rPr lang="en-US" sz="2400" dirty="0" err="1" smtClean="0"/>
              <a:t>Libre</a:t>
            </a:r>
            <a:r>
              <a:rPr lang="en-US" sz="2400" dirty="0" smtClean="0"/>
              <a:t>)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400" dirty="0" smtClean="0"/>
              <a:t>Nonfinancial restrictions such as registration?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800" dirty="0" smtClean="0"/>
              <a:t>How do you determine if a journal is gold?</a:t>
            </a:r>
            <a:endParaRPr lang="en-US" sz="2800" dirty="0"/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400" dirty="0" smtClean="0"/>
              <a:t>DOAJ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400" dirty="0" smtClean="0"/>
              <a:t>Ulrich Web</a:t>
            </a:r>
          </a:p>
          <a:p>
            <a:pPr marL="1284844" lvl="1" indent="-457146">
              <a:buFont typeface="Arial" pitchFamily="34" charset="0"/>
              <a:buChar char="•"/>
            </a:pPr>
            <a:r>
              <a:rPr lang="en-US" sz="2400" dirty="0" smtClean="0"/>
              <a:t>Other?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Defining Gold OA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90600" y="1752600"/>
            <a:ext cx="8362789" cy="2895600"/>
          </a:xfrm>
        </p:spPr>
        <p:txBody>
          <a:bodyPr>
            <a:normAutofit/>
          </a:bodyPr>
          <a:lstStyle/>
          <a:p>
            <a:pPr marL="457146" indent="-457146">
              <a:buFont typeface="Arial" pitchFamily="34" charset="0"/>
              <a:buChar char="•"/>
            </a:pPr>
            <a:r>
              <a:rPr lang="en-US" sz="2800" dirty="0" smtClean="0"/>
              <a:t>Converted versus born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800" dirty="0" smtClean="0"/>
              <a:t>Determining article counts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800" dirty="0" smtClean="0"/>
              <a:t>Funding model</a:t>
            </a:r>
          </a:p>
          <a:p>
            <a:pPr marL="457146" indent="-457146">
              <a:buFont typeface="Arial" pitchFamily="34" charset="0"/>
              <a:buChar char="•"/>
            </a:pPr>
            <a:r>
              <a:rPr lang="en-US" sz="2800" dirty="0" smtClean="0"/>
              <a:t>Publisher types</a:t>
            </a:r>
          </a:p>
          <a:p>
            <a:endParaRPr lang="en-US" sz="3200" dirty="0" smtClean="0"/>
          </a:p>
          <a:p>
            <a:pPr marL="457146" indent="-457146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Other issues in gold OA monitoring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54358</TotalTime>
  <Words>1754</Words>
  <Application>Microsoft Office PowerPoint</Application>
  <PresentationFormat>Custom</PresentationFormat>
  <Paragraphs>174</Paragraphs>
  <Slides>31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Office Theme</vt:lpstr>
      <vt:lpstr>1_Office Theme</vt:lpstr>
      <vt:lpstr>1_Default Design</vt:lpstr>
      <vt:lpstr>2_Default Design</vt:lpstr>
      <vt:lpstr>4_Default Design</vt:lpstr>
      <vt:lpstr>5_Default Design</vt:lpstr>
      <vt:lpstr>6_Default Design</vt:lpstr>
      <vt:lpstr>Current State of Monitoring Open Access Output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pmargis</dc:creator>
  <cp:lastModifiedBy>dsolomon</cp:lastModifiedBy>
  <cp:revision>583</cp:revision>
  <dcterms:created xsi:type="dcterms:W3CDTF">2010-02-04T20:58:35Z</dcterms:created>
  <dcterms:modified xsi:type="dcterms:W3CDTF">2013-05-31T06:49:19Z</dcterms:modified>
</cp:coreProperties>
</file>