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9" r:id="rId3"/>
    <p:sldId id="257" r:id="rId4"/>
    <p:sldId id="261" r:id="rId5"/>
    <p:sldId id="260" r:id="rId6"/>
    <p:sldId id="263" r:id="rId7"/>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e Sidenius Duss" initials="K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6E"/>
    <a:srgbClr val="CB4D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03" autoAdjust="0"/>
  </p:normalViewPr>
  <p:slideViewPr>
    <p:cSldViewPr>
      <p:cViewPr varScale="1">
        <p:scale>
          <a:sx n="88" d="100"/>
          <a:sy n="88" d="100"/>
        </p:scale>
        <p:origin x="2274" y="84"/>
      </p:cViewPr>
      <p:guideLst>
        <p:guide orient="horz" pos="2160"/>
        <p:guide pos="2880"/>
      </p:guideLst>
    </p:cSldViewPr>
  </p:slideViewPr>
  <p:notesTextViewPr>
    <p:cViewPr>
      <p:scale>
        <a:sx n="1" d="1"/>
        <a:sy n="1" d="1"/>
      </p:scale>
      <p:origin x="0" y="-50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EC99B8A-6F25-4639-A062-BDA6E68DA034}" type="datetimeFigureOut">
              <a:rPr lang="da-DK" smtClean="0"/>
              <a:t>16-06-2020</a:t>
            </a:fld>
            <a:endParaRPr lang="da-DK"/>
          </a:p>
        </p:txBody>
      </p:sp>
      <p:sp>
        <p:nvSpPr>
          <p:cNvPr id="4" name="Pladsholder til sidefod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522A9E3-A329-4EDC-A964-529D08E290E3}" type="slidenum">
              <a:rPr lang="da-DK" smtClean="0"/>
              <a:t>‹#›</a:t>
            </a:fld>
            <a:endParaRPr lang="da-DK"/>
          </a:p>
        </p:txBody>
      </p:sp>
    </p:spTree>
    <p:extLst>
      <p:ext uri="{BB962C8B-B14F-4D97-AF65-F5344CB8AC3E}">
        <p14:creationId xmlns:p14="http://schemas.microsoft.com/office/powerpoint/2010/main" val="3751766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8299AB1-36D6-41B5-88F0-42D98F9A5165}" type="datetimeFigureOut">
              <a:rPr lang="da-DK" smtClean="0"/>
              <a:t>16-06-2020</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D1913667-FC1B-41EE-97F3-F01C9F245F2B}" type="slidenum">
              <a:rPr lang="da-DK" smtClean="0"/>
              <a:t>‹#›</a:t>
            </a:fld>
            <a:endParaRPr lang="da-DK"/>
          </a:p>
        </p:txBody>
      </p:sp>
    </p:spTree>
    <p:extLst>
      <p:ext uri="{BB962C8B-B14F-4D97-AF65-F5344CB8AC3E}">
        <p14:creationId xmlns:p14="http://schemas.microsoft.com/office/powerpoint/2010/main" val="601665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17575" y="744538"/>
            <a:ext cx="4962525" cy="3722687"/>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1" u="none" strike="noStrike" kern="1200" cap="none" dirty="0">
                <a:solidFill>
                  <a:srgbClr val="FF0000"/>
                </a:solidFill>
                <a:effectLst/>
                <a:latin typeface="+mn-lt"/>
                <a:ea typeface="Calibri"/>
                <a:cs typeface="Calibri"/>
                <a:sym typeface="Calibri"/>
              </a:rPr>
              <a:t>Vi har skrevet et kort manuskript i noterne, så I kan se, hvad vi har tænkt med hvert slide. I bestemmer selvfølgelig selv, hvad I vil sige. I er velkomne til at tilpasse præsentationerne, som I ønsker.</a:t>
            </a:r>
          </a:p>
          <a:p>
            <a:endParaRPr lang="da-DK" sz="1200" b="0" i="0" u="none" strike="noStrike" cap="none" dirty="0">
              <a:solidFill>
                <a:schemeClr val="tx1"/>
              </a:solidFill>
              <a:latin typeface="+mn-lt"/>
              <a:ea typeface="Calibri"/>
              <a:cs typeface="Calibri"/>
              <a:sym typeface="Calibri"/>
            </a:endParaRPr>
          </a:p>
          <a:p>
            <a:r>
              <a:rPr lang="da-DK" sz="1200" b="0" i="0" u="none" strike="noStrike" cap="none" dirty="0">
                <a:solidFill>
                  <a:schemeClr val="tx1"/>
                </a:solidFill>
                <a:latin typeface="+mn-lt"/>
                <a:ea typeface="Calibri"/>
                <a:cs typeface="Calibri"/>
                <a:sym typeface="Calibri"/>
              </a:rPr>
              <a:t>Velkommen til </a:t>
            </a:r>
            <a:r>
              <a:rPr lang="da-DK" sz="1200" b="0" i="0" u="none" strike="noStrike" cap="none" baseline="0" dirty="0">
                <a:solidFill>
                  <a:schemeClr val="tx1"/>
                </a:solidFill>
                <a:latin typeface="+mn-lt"/>
                <a:ea typeface="Calibri"/>
                <a:cs typeface="Calibri"/>
                <a:sym typeface="Calibri"/>
              </a:rPr>
              <a:t>”Young &amp; Active” workshopdag 2 . Kan I huske, hvad Young &amp; Active går ud på? </a:t>
            </a:r>
          </a:p>
          <a:p>
            <a:r>
              <a:rPr lang="da-DK" sz="1200" b="0" i="0" u="none" strike="noStrike" cap="none" baseline="0" dirty="0">
                <a:solidFill>
                  <a:schemeClr val="tx1"/>
                </a:solidFill>
                <a:latin typeface="+mn-lt"/>
                <a:ea typeface="Calibri"/>
                <a:cs typeface="Calibri"/>
                <a:sym typeface="Calibri"/>
              </a:rPr>
              <a:t>Det handler om, at I skal være med til at skabe en sjov og god skoletid for jer selv og hinanden ved at igangsætte aktiviteter, der styrker fællesskab og bevægelse. </a:t>
            </a:r>
          </a:p>
        </p:txBody>
      </p:sp>
      <p:sp>
        <p:nvSpPr>
          <p:cNvPr id="4" name="Pladsholder til diasnummer 3"/>
          <p:cNvSpPr>
            <a:spLocks noGrp="1"/>
          </p:cNvSpPr>
          <p:nvPr>
            <p:ph type="sldNum" sz="quarter" idx="10"/>
          </p:nvPr>
        </p:nvSpPr>
        <p:spPr/>
        <p:txBody>
          <a:bodyPr/>
          <a:lstStyle/>
          <a:p>
            <a:fld id="{D1913667-FC1B-41EE-97F3-F01C9F245F2B}" type="slidenum">
              <a:rPr lang="da-DK" smtClean="0"/>
              <a:t>1</a:t>
            </a:fld>
            <a:endParaRPr lang="da-DK"/>
          </a:p>
        </p:txBody>
      </p:sp>
    </p:spTree>
    <p:extLst>
      <p:ext uri="{BB962C8B-B14F-4D97-AF65-F5344CB8AC3E}">
        <p14:creationId xmlns:p14="http://schemas.microsoft.com/office/powerpoint/2010/main" val="1752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17575" y="744538"/>
            <a:ext cx="4962525" cy="3722687"/>
          </a:xfrm>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cap="none" baseline="0" dirty="0">
                <a:solidFill>
                  <a:schemeClr val="dk1"/>
                </a:solidFill>
                <a:latin typeface="+mn-lt"/>
                <a:ea typeface="Calibri"/>
                <a:cs typeface="Calibri"/>
                <a:sym typeface="Calibri"/>
              </a:rPr>
              <a:t>Sidste gang, til 1. workshopdag, fandt I på en masse idéer til aktiviteter. I udvalgte de idéer, I helst kunne tænke jer, blev til konkrete aktivitetstilbud på skolen. I dag har vi taget de aktiviteter med, som I valgte (Idé-arkene + A1-arkene).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i="0" u="none" strike="noStrike" cap="none" baseline="0" dirty="0">
              <a:solidFill>
                <a:schemeClr val="dk1"/>
              </a:solidFill>
              <a:latin typeface="+mn-lt"/>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cap="none" baseline="0" dirty="0">
                <a:solidFill>
                  <a:schemeClr val="dk1"/>
                </a:solidFill>
                <a:latin typeface="+mn-lt"/>
                <a:ea typeface="Calibri"/>
                <a:cs typeface="Calibri"/>
                <a:sym typeface="Calibri"/>
              </a:rPr>
              <a:t>I dag skal I nemlig arbejde med, hvordan I kan få igangsat aktiviteterne her på skolen. Det kan også være, at nogen af jer har fundet på andre idéer til aktiviteter siden sidst. I er også meget velkomne til at arbejde videre med dem i dag.</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i="0" u="none" strike="noStrike" cap="none" baseline="0" dirty="0">
              <a:solidFill>
                <a:schemeClr val="dk1"/>
              </a:solidFill>
              <a:latin typeface="+mn-lt"/>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i="1" u="none" strike="noStrike" cap="none" baseline="0" dirty="0">
              <a:solidFill>
                <a:schemeClr val="dk1"/>
              </a:solidFill>
              <a:latin typeface="+mn-lt"/>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diasnummer 3"/>
          <p:cNvSpPr>
            <a:spLocks noGrp="1"/>
          </p:cNvSpPr>
          <p:nvPr>
            <p:ph type="sldNum" sz="quarter" idx="10"/>
          </p:nvPr>
        </p:nvSpPr>
        <p:spPr/>
        <p:txBody>
          <a:bodyPr/>
          <a:lstStyle/>
          <a:p>
            <a:fld id="{D1913667-FC1B-41EE-97F3-F01C9F245F2B}" type="slidenum">
              <a:rPr lang="da-DK" smtClean="0"/>
              <a:t>2</a:t>
            </a:fld>
            <a:endParaRPr lang="da-DK"/>
          </a:p>
        </p:txBody>
      </p:sp>
    </p:spTree>
    <p:extLst>
      <p:ext uri="{BB962C8B-B14F-4D97-AF65-F5344CB8AC3E}">
        <p14:creationId xmlns:p14="http://schemas.microsoft.com/office/powerpoint/2010/main" val="170724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17575" y="744538"/>
            <a:ext cx="4962525" cy="3722687"/>
          </a:xfrm>
        </p:spPr>
      </p:sp>
      <p:sp>
        <p:nvSpPr>
          <p:cNvPr id="3" name="Pladsholder til noter 2"/>
          <p:cNvSpPr>
            <a:spLocks noGrp="1"/>
          </p:cNvSpPr>
          <p:nvPr>
            <p:ph type="body" idx="1"/>
          </p:nvPr>
        </p:nvSpPr>
        <p:spPr/>
        <p:txBody>
          <a:bodyPr/>
          <a:lstStyle/>
          <a:p>
            <a:r>
              <a:rPr lang="da-DK" dirty="0"/>
              <a:t>Her er,</a:t>
            </a:r>
            <a:r>
              <a:rPr lang="da-DK" baseline="0" dirty="0"/>
              <a:t> hvad der skal ske i dag:</a:t>
            </a:r>
          </a:p>
          <a:p>
            <a:endParaRPr lang="da-DK" baseline="0" dirty="0"/>
          </a:p>
          <a:p>
            <a:r>
              <a:rPr lang="da-DK" baseline="0" dirty="0"/>
              <a:t>Først skal vi have gennemgået de aktiviteter, I udvalgte på 1. workshopdag og evt. nye aktiviteter, I har fundet på siden 1. workshopdag.</a:t>
            </a:r>
          </a:p>
          <a:p>
            <a:endParaRPr lang="da-DK" baseline="0" dirty="0"/>
          </a:p>
          <a:p>
            <a:r>
              <a:rPr lang="da-DK" baseline="0" dirty="0"/>
              <a:t>Så skal vi være aktive sammen med nogle bevægelseslege</a:t>
            </a:r>
          </a:p>
          <a:p>
            <a:endParaRPr lang="da-DK" baseline="0" dirty="0"/>
          </a:p>
          <a:p>
            <a:r>
              <a:rPr lang="da-DK" baseline="0" dirty="0"/>
              <a:t>Og så skal vi planlægge, hvordan disse aktiviteter kan igangsættes her på gymnasiet!</a:t>
            </a:r>
          </a:p>
          <a:p>
            <a:endParaRPr lang="da-DK" baseline="0" dirty="0"/>
          </a:p>
          <a:p>
            <a:r>
              <a:rPr lang="da-DK" baseline="0" dirty="0"/>
              <a:t>Vi skal nok guide jer igennem de forskellige faser</a:t>
            </a:r>
            <a:endParaRPr lang="da-DK" dirty="0"/>
          </a:p>
        </p:txBody>
      </p:sp>
      <p:sp>
        <p:nvSpPr>
          <p:cNvPr id="4" name="Pladsholder til diasnummer 3"/>
          <p:cNvSpPr>
            <a:spLocks noGrp="1"/>
          </p:cNvSpPr>
          <p:nvPr>
            <p:ph type="sldNum" sz="quarter" idx="10"/>
          </p:nvPr>
        </p:nvSpPr>
        <p:spPr/>
        <p:txBody>
          <a:bodyPr/>
          <a:lstStyle/>
          <a:p>
            <a:fld id="{D1913667-FC1B-41EE-97F3-F01C9F245F2B}" type="slidenum">
              <a:rPr lang="da-DK" smtClean="0"/>
              <a:t>3</a:t>
            </a:fld>
            <a:endParaRPr lang="da-DK"/>
          </a:p>
        </p:txBody>
      </p:sp>
    </p:spTree>
    <p:extLst>
      <p:ext uri="{BB962C8B-B14F-4D97-AF65-F5344CB8AC3E}">
        <p14:creationId xmlns:p14="http://schemas.microsoft.com/office/powerpoint/2010/main" val="8128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Jeg/vi vil gerne</a:t>
            </a:r>
            <a:r>
              <a:rPr lang="da-DK" baseline="0" dirty="0"/>
              <a:t> minde om de 6 bud, der også gjorde sig gældende for workshopdag 1.</a:t>
            </a:r>
          </a:p>
          <a:p>
            <a:endParaRPr lang="da-DK" baseline="0" dirty="0"/>
          </a:p>
          <a:p>
            <a:r>
              <a:rPr lang="da-DK" baseline="0" dirty="0"/>
              <a:t>Buddene er spilleregler for dagen, og hvis vi nu alle følger disse, så bliver det sjovest for alle. </a:t>
            </a:r>
          </a:p>
          <a:p>
            <a:endParaRPr lang="da-DK" baseline="0" dirty="0"/>
          </a:p>
          <a:p>
            <a:pPr marL="228600" indent="-228600">
              <a:buAutoNum type="arabicPeriod"/>
            </a:pPr>
            <a:r>
              <a:rPr lang="da-DK" baseline="0" dirty="0"/>
              <a:t>Det første bud handler om aktiv deltagelse. Det betyder, at alle er med til alle aktiviteter, for så bliver det bare meget sjovere: Så på med </a:t>
            </a:r>
            <a:r>
              <a:rPr lang="da-DK" baseline="0" dirty="0" err="1"/>
              <a:t>JA-hatten</a:t>
            </a:r>
            <a:r>
              <a:rPr lang="da-DK" baseline="0" dirty="0"/>
              <a:t>!</a:t>
            </a:r>
          </a:p>
          <a:p>
            <a:pPr marL="228600" indent="-228600">
              <a:buAutoNum type="arabicPeriod"/>
            </a:pPr>
            <a:r>
              <a:rPr lang="da-DK" baseline="0" dirty="0"/>
              <a:t>Når jeg/andre af facilitatorerne ”båtter i hornet” </a:t>
            </a:r>
            <a:r>
              <a:rPr lang="da-DK" i="1" baseline="0" dirty="0"/>
              <a:t>(eller fløjter eller hvad facilitator vælger), </a:t>
            </a:r>
            <a:r>
              <a:rPr lang="da-DK" i="0" baseline="0" dirty="0"/>
              <a:t>rettes fokus og opmærksomhed mod den, der gør det.</a:t>
            </a:r>
          </a:p>
          <a:p>
            <a:pPr marL="228600" indent="-228600">
              <a:buAutoNum type="arabicPeriod"/>
            </a:pPr>
            <a:r>
              <a:rPr lang="da-DK" i="0" baseline="0" dirty="0"/>
              <a:t>Vi skal være kreative og nytænkende – innovative – i dag. Derfor er det vigtigt at bygge videre på idéerne, i stedet for at sige ”nej”, hvis det ikke var det, man selv havde tænkt. Det kalder vi ”ja og…”-princippet. </a:t>
            </a:r>
          </a:p>
          <a:p>
            <a:pPr marL="228600" indent="-228600">
              <a:buAutoNum type="arabicPeriod"/>
            </a:pPr>
            <a:r>
              <a:rPr lang="da-DK" i="0" baseline="0" dirty="0"/>
              <a:t>Ingen idéer er dårlige eller forkerte, så i dag er der ingen diskussion: alle idéer er gode og kan justeres så de bliver ekstra gode!</a:t>
            </a:r>
          </a:p>
          <a:p>
            <a:pPr marL="228600" indent="-228600">
              <a:buAutoNum type="arabicPeriod"/>
            </a:pPr>
            <a:r>
              <a:rPr lang="da-DK" i="0" baseline="0" dirty="0"/>
              <a:t>Det femte bud er lidt mere konkret: Husk, kun én idé pr. post-it, ellers bliver der forvirring.</a:t>
            </a:r>
          </a:p>
          <a:p>
            <a:pPr marL="228600" indent="-228600">
              <a:buAutoNum type="arabicPeriod"/>
            </a:pPr>
            <a:r>
              <a:rPr lang="da-DK" i="0" baseline="0" dirty="0"/>
              <a:t>Nu kommer det sidste og måske vigtigste bud: Alle er nærværende og lyttende den næste time/1,5 time. Det betyder ingen mobiltelefoner fremme ud over i pauserne.  </a:t>
            </a:r>
            <a:r>
              <a:rPr lang="da-DK" i="1" baseline="0" dirty="0"/>
              <a:t>(Henvis gerne til øvelsen fra dag 1, eller gentag øvelse)</a:t>
            </a:r>
            <a:endParaRPr lang="da-DK" i="1" dirty="0"/>
          </a:p>
        </p:txBody>
      </p:sp>
      <p:sp>
        <p:nvSpPr>
          <p:cNvPr id="4" name="Pladsholder til diasnummer 3"/>
          <p:cNvSpPr>
            <a:spLocks noGrp="1"/>
          </p:cNvSpPr>
          <p:nvPr>
            <p:ph type="sldNum" sz="quarter" idx="10"/>
          </p:nvPr>
        </p:nvSpPr>
        <p:spPr/>
        <p:txBody>
          <a:bodyPr/>
          <a:lstStyle/>
          <a:p>
            <a:fld id="{D1913667-FC1B-41EE-97F3-F01C9F245F2B}" type="slidenum">
              <a:rPr lang="da-DK" smtClean="0"/>
              <a:t>4</a:t>
            </a:fld>
            <a:endParaRPr lang="da-DK"/>
          </a:p>
        </p:txBody>
      </p:sp>
    </p:spTree>
    <p:extLst>
      <p:ext uri="{BB962C8B-B14F-4D97-AF65-F5344CB8AC3E}">
        <p14:creationId xmlns:p14="http://schemas.microsoft.com/office/powerpoint/2010/main" val="249237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da-DK" i="0" dirty="0"/>
              <a:t>Har I nogle spørgsmål, inden vi går i gang?</a:t>
            </a:r>
          </a:p>
          <a:p>
            <a:endParaRPr lang="da-DK" i="1" dirty="0"/>
          </a:p>
          <a:p>
            <a:endParaRPr lang="da-DK" i="1" dirty="0"/>
          </a:p>
        </p:txBody>
      </p:sp>
      <p:sp>
        <p:nvSpPr>
          <p:cNvPr id="4" name="Slide Number Placeholder 3"/>
          <p:cNvSpPr>
            <a:spLocks noGrp="1"/>
          </p:cNvSpPr>
          <p:nvPr>
            <p:ph type="sldNum" sz="quarter" idx="10"/>
          </p:nvPr>
        </p:nvSpPr>
        <p:spPr/>
        <p:txBody>
          <a:bodyPr/>
          <a:lstStyle/>
          <a:p>
            <a:fld id="{D1913667-FC1B-41EE-97F3-F01C9F245F2B}" type="slidenum">
              <a:rPr lang="da-DK" smtClean="0"/>
              <a:t>5</a:t>
            </a:fld>
            <a:endParaRPr lang="da-DK"/>
          </a:p>
        </p:txBody>
      </p:sp>
    </p:spTree>
    <p:extLst>
      <p:ext uri="{BB962C8B-B14F-4D97-AF65-F5344CB8AC3E}">
        <p14:creationId xmlns:p14="http://schemas.microsoft.com/office/powerpoint/2010/main" val="27896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err="1"/>
              <a:t>Slidet</a:t>
            </a:r>
            <a:r>
              <a:rPr lang="da-DK" i="1" dirty="0"/>
              <a:t> bruges til at afslutte workshoppen. Fremhæv, at aktiviteterne de har arbejdet med over de to dage, er noget eleverne aktivt skal arbejde videre med på egen hånd og holde fast i, for at det bliver en succes. </a:t>
            </a:r>
          </a:p>
          <a:p>
            <a:endParaRPr lang="da-DK" dirty="0"/>
          </a:p>
          <a:p>
            <a:r>
              <a:rPr lang="da-DK" dirty="0"/>
              <a:t>Det</a:t>
            </a:r>
            <a:r>
              <a:rPr lang="da-DK" baseline="0" dirty="0"/>
              <a:t> er vigtigt at sige, at Young &amp; Active ikke slutter i dag. Det er ikke et engangsevent, men derimod en proces, I nu har startet sammen. Derfor skal der nu arbejdes videre med de udvalgte aktiviteter, så alle kan få glæde af dem. I går så at sige i gang med en ”udførelsesfase” efter i dag. </a:t>
            </a:r>
          </a:p>
          <a:p>
            <a:endParaRPr lang="da-DK" baseline="0" dirty="0"/>
          </a:p>
          <a:p>
            <a:r>
              <a:rPr lang="da-DK" baseline="0" dirty="0"/>
              <a:t>Det vigtigste step er nu, at I får sat jeres aktiviteter i gang – brug jeres overbliksark til at holde øje med, hvad I skal gøre, og hvad I mangler at få styr på. </a:t>
            </a:r>
          </a:p>
          <a:p>
            <a:endParaRPr lang="da-DK" baseline="0" dirty="0"/>
          </a:p>
          <a:p>
            <a:r>
              <a:rPr lang="da-DK" baseline="0" dirty="0"/>
              <a:t>Det næste step er, at I fastholder jeres aktivitet – det kan være udfordrende at starte en ny aktivitet op, så hjælp hinanden til at komme og invitér hele tiden flere med i aktiviteten. </a:t>
            </a:r>
          </a:p>
          <a:p>
            <a:endParaRPr lang="da-DK" baseline="0" dirty="0"/>
          </a:p>
          <a:p>
            <a:r>
              <a:rPr lang="da-DK" baseline="0" dirty="0"/>
              <a:t>Løbende er det også vigtigt at holde øje med, om der er brug for at lave nogle tilpasninger af aktiviteten – skal aktiviteten ske flere eller færre gange, skal den være på et andet tidspunkt, et andet sted, mangler I en træner, eller kan I klare jer uden en træner osv. </a:t>
            </a:r>
          </a:p>
          <a:p>
            <a:endParaRPr lang="da-DK" baseline="0" dirty="0"/>
          </a:p>
          <a:p>
            <a:r>
              <a:rPr lang="da-DK" baseline="0" dirty="0"/>
              <a:t>For at aktiviteterne kan blive en fast del at jeres gymnasietid er det vigtigt at deltage i dem – så støt jeres kammerater ved at komme og deltage i de nye aktiviteter de får stablet på benene. </a:t>
            </a:r>
          </a:p>
          <a:p>
            <a:endParaRPr lang="da-DK" baseline="0" dirty="0"/>
          </a:p>
          <a:p>
            <a:r>
              <a:rPr lang="da-DK" i="1" baseline="0" dirty="0"/>
              <a:t>Hiv gerne fat i lærere m.m., hvis I tror, vi kan hjælpe jer videre med noget til aktiviteterne. Det er jeres ansvar at igangsætte og fastholde aktiviteterne, men vi hjælper gerne til!</a:t>
            </a:r>
            <a:endParaRPr lang="da-DK" i="1" dirty="0"/>
          </a:p>
        </p:txBody>
      </p:sp>
      <p:sp>
        <p:nvSpPr>
          <p:cNvPr id="4" name="Pladsholder til diasnummer 3"/>
          <p:cNvSpPr>
            <a:spLocks noGrp="1"/>
          </p:cNvSpPr>
          <p:nvPr>
            <p:ph type="sldNum" sz="quarter" idx="10"/>
          </p:nvPr>
        </p:nvSpPr>
        <p:spPr/>
        <p:txBody>
          <a:bodyPr/>
          <a:lstStyle/>
          <a:p>
            <a:fld id="{D1913667-FC1B-41EE-97F3-F01C9F245F2B}" type="slidenum">
              <a:rPr lang="da-DK" smtClean="0"/>
              <a:t>6</a:t>
            </a:fld>
            <a:endParaRPr lang="da-DK"/>
          </a:p>
        </p:txBody>
      </p:sp>
    </p:spTree>
    <p:extLst>
      <p:ext uri="{BB962C8B-B14F-4D97-AF65-F5344CB8AC3E}">
        <p14:creationId xmlns:p14="http://schemas.microsoft.com/office/powerpoint/2010/main" val="1461997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8007A0A0-517F-495C-9528-67CB9F298767}" type="datetimeFigureOut">
              <a:rPr lang="da-DK" smtClean="0"/>
              <a:t>16-06-2020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4AF27C0-D568-4CFE-AD99-0B0C90FCC940}" type="slidenum">
              <a:rPr lang="da-DK" smtClean="0"/>
              <a:t>‹#›</a:t>
            </a:fld>
            <a:endParaRPr lang="da-DK"/>
          </a:p>
        </p:txBody>
      </p:sp>
    </p:spTree>
    <p:extLst>
      <p:ext uri="{BB962C8B-B14F-4D97-AF65-F5344CB8AC3E}">
        <p14:creationId xmlns:p14="http://schemas.microsoft.com/office/powerpoint/2010/main" val="72797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007A0A0-517F-495C-9528-67CB9F298767}" type="datetimeFigureOut">
              <a:rPr lang="da-DK" smtClean="0"/>
              <a:t>16-06-2020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4AF27C0-D568-4CFE-AD99-0B0C90FCC940}" type="slidenum">
              <a:rPr lang="da-DK" smtClean="0"/>
              <a:t>‹#›</a:t>
            </a:fld>
            <a:endParaRPr lang="da-DK"/>
          </a:p>
        </p:txBody>
      </p:sp>
    </p:spTree>
    <p:extLst>
      <p:ext uri="{BB962C8B-B14F-4D97-AF65-F5344CB8AC3E}">
        <p14:creationId xmlns:p14="http://schemas.microsoft.com/office/powerpoint/2010/main" val="111083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9"/>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9"/>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007A0A0-517F-495C-9528-67CB9F298767}" type="datetimeFigureOut">
              <a:rPr lang="da-DK" smtClean="0"/>
              <a:t>16-06-2020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4AF27C0-D568-4CFE-AD99-0B0C90FCC940}" type="slidenum">
              <a:rPr lang="da-DK" smtClean="0"/>
              <a:t>‹#›</a:t>
            </a:fld>
            <a:endParaRPr lang="da-DK"/>
          </a:p>
        </p:txBody>
      </p:sp>
    </p:spTree>
    <p:extLst>
      <p:ext uri="{BB962C8B-B14F-4D97-AF65-F5344CB8AC3E}">
        <p14:creationId xmlns:p14="http://schemas.microsoft.com/office/powerpoint/2010/main" val="62152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007A0A0-517F-495C-9528-67CB9F298767}" type="datetimeFigureOut">
              <a:rPr lang="da-DK" smtClean="0"/>
              <a:t>16-06-2020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4AF27C0-D568-4CFE-AD99-0B0C90FCC940}" type="slidenum">
              <a:rPr lang="da-DK" smtClean="0"/>
              <a:t>‹#›</a:t>
            </a:fld>
            <a:endParaRPr lang="da-DK"/>
          </a:p>
        </p:txBody>
      </p:sp>
    </p:spTree>
    <p:extLst>
      <p:ext uri="{BB962C8B-B14F-4D97-AF65-F5344CB8AC3E}">
        <p14:creationId xmlns:p14="http://schemas.microsoft.com/office/powerpoint/2010/main" val="211687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8007A0A0-517F-495C-9528-67CB9F298767}" type="datetimeFigureOut">
              <a:rPr lang="da-DK" smtClean="0"/>
              <a:t>16-06-2020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4AF27C0-D568-4CFE-AD99-0B0C90FCC940}" type="slidenum">
              <a:rPr lang="da-DK" smtClean="0"/>
              <a:t>‹#›</a:t>
            </a:fld>
            <a:endParaRPr lang="da-DK"/>
          </a:p>
        </p:txBody>
      </p:sp>
    </p:spTree>
    <p:extLst>
      <p:ext uri="{BB962C8B-B14F-4D97-AF65-F5344CB8AC3E}">
        <p14:creationId xmlns:p14="http://schemas.microsoft.com/office/powerpoint/2010/main" val="314321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8007A0A0-517F-495C-9528-67CB9F298767}" type="datetimeFigureOut">
              <a:rPr lang="da-DK" smtClean="0"/>
              <a:t>16-06-2020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4AF27C0-D568-4CFE-AD99-0B0C90FCC940}" type="slidenum">
              <a:rPr lang="da-DK" smtClean="0"/>
              <a:t>‹#›</a:t>
            </a:fld>
            <a:endParaRPr lang="da-DK"/>
          </a:p>
        </p:txBody>
      </p:sp>
    </p:spTree>
    <p:extLst>
      <p:ext uri="{BB962C8B-B14F-4D97-AF65-F5344CB8AC3E}">
        <p14:creationId xmlns:p14="http://schemas.microsoft.com/office/powerpoint/2010/main" val="219273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8007A0A0-517F-495C-9528-67CB9F298767}" type="datetimeFigureOut">
              <a:rPr lang="da-DK" smtClean="0"/>
              <a:t>16-06-2020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B4AF27C0-D568-4CFE-AD99-0B0C90FCC940}" type="slidenum">
              <a:rPr lang="da-DK" smtClean="0"/>
              <a:t>‹#›</a:t>
            </a:fld>
            <a:endParaRPr lang="da-DK"/>
          </a:p>
        </p:txBody>
      </p:sp>
    </p:spTree>
    <p:extLst>
      <p:ext uri="{BB962C8B-B14F-4D97-AF65-F5344CB8AC3E}">
        <p14:creationId xmlns:p14="http://schemas.microsoft.com/office/powerpoint/2010/main" val="350876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8007A0A0-517F-495C-9528-67CB9F298767}" type="datetimeFigureOut">
              <a:rPr lang="da-DK" smtClean="0"/>
              <a:t>16-06-2020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B4AF27C0-D568-4CFE-AD99-0B0C90FCC940}" type="slidenum">
              <a:rPr lang="da-DK" smtClean="0"/>
              <a:t>‹#›</a:t>
            </a:fld>
            <a:endParaRPr lang="da-DK"/>
          </a:p>
        </p:txBody>
      </p:sp>
    </p:spTree>
    <p:extLst>
      <p:ext uri="{BB962C8B-B14F-4D97-AF65-F5344CB8AC3E}">
        <p14:creationId xmlns:p14="http://schemas.microsoft.com/office/powerpoint/2010/main" val="2000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007A0A0-517F-495C-9528-67CB9F298767}" type="datetimeFigureOut">
              <a:rPr lang="da-DK" smtClean="0"/>
              <a:t>16-06-2020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B4AF27C0-D568-4CFE-AD99-0B0C90FCC940}" type="slidenum">
              <a:rPr lang="da-DK" smtClean="0"/>
              <a:t>‹#›</a:t>
            </a:fld>
            <a:endParaRPr lang="da-DK"/>
          </a:p>
        </p:txBody>
      </p:sp>
    </p:spTree>
    <p:extLst>
      <p:ext uri="{BB962C8B-B14F-4D97-AF65-F5344CB8AC3E}">
        <p14:creationId xmlns:p14="http://schemas.microsoft.com/office/powerpoint/2010/main" val="424255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8007A0A0-517F-495C-9528-67CB9F298767}" type="datetimeFigureOut">
              <a:rPr lang="da-DK" smtClean="0"/>
              <a:t>16-06-2020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4AF27C0-D568-4CFE-AD99-0B0C90FCC940}" type="slidenum">
              <a:rPr lang="da-DK" smtClean="0"/>
              <a:t>‹#›</a:t>
            </a:fld>
            <a:endParaRPr lang="da-DK"/>
          </a:p>
        </p:txBody>
      </p:sp>
    </p:spTree>
    <p:extLst>
      <p:ext uri="{BB962C8B-B14F-4D97-AF65-F5344CB8AC3E}">
        <p14:creationId xmlns:p14="http://schemas.microsoft.com/office/powerpoint/2010/main" val="10289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8007A0A0-517F-495C-9528-67CB9F298767}" type="datetimeFigureOut">
              <a:rPr lang="da-DK" smtClean="0"/>
              <a:t>16-06-2020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4AF27C0-D568-4CFE-AD99-0B0C90FCC940}" type="slidenum">
              <a:rPr lang="da-DK" smtClean="0"/>
              <a:t>‹#›</a:t>
            </a:fld>
            <a:endParaRPr lang="da-DK"/>
          </a:p>
        </p:txBody>
      </p:sp>
    </p:spTree>
    <p:extLst>
      <p:ext uri="{BB962C8B-B14F-4D97-AF65-F5344CB8AC3E}">
        <p14:creationId xmlns:p14="http://schemas.microsoft.com/office/powerpoint/2010/main" val="361174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7A0A0-517F-495C-9528-67CB9F298767}" type="datetimeFigureOut">
              <a:rPr lang="da-DK" smtClean="0"/>
              <a:t>16-06-2020</a:t>
            </a:fld>
            <a:endParaRPr lang="da-DK"/>
          </a:p>
        </p:txBody>
      </p:sp>
      <p:sp>
        <p:nvSpPr>
          <p:cNvPr id="5" name="Pladsholder til sidefod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F27C0-D568-4CFE-AD99-0B0C90FCC940}" type="slidenum">
              <a:rPr lang="da-DK" smtClean="0"/>
              <a:t>‹#›</a:t>
            </a:fld>
            <a:endParaRPr lang="da-DK"/>
          </a:p>
        </p:txBody>
      </p:sp>
    </p:spTree>
    <p:extLst>
      <p:ext uri="{BB962C8B-B14F-4D97-AF65-F5344CB8AC3E}">
        <p14:creationId xmlns:p14="http://schemas.microsoft.com/office/powerpoint/2010/main" val="3115153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8"/>
          <p:cNvSpPr txBox="1">
            <a:spLocks noGrp="1"/>
          </p:cNvSpPr>
          <p:nvPr>
            <p:ph type="ctrTitle"/>
          </p:nvPr>
        </p:nvSpPr>
        <p:spPr>
          <a:xfrm>
            <a:off x="624412" y="332656"/>
            <a:ext cx="7772400" cy="96470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FFFFFF"/>
              </a:buClr>
              <a:buSzPct val="25000"/>
              <a:buFont typeface="Galdeano"/>
              <a:buNone/>
            </a:pPr>
            <a:r>
              <a:rPr lang="da-DK" sz="3600" b="1" i="0" u="none" strike="noStrike" cap="none" dirty="0">
                <a:solidFill>
                  <a:srgbClr val="005E6E"/>
                </a:solidFill>
                <a:latin typeface="Arial"/>
                <a:ea typeface="Arial"/>
                <a:cs typeface="Arial"/>
                <a:sym typeface="Arial"/>
              </a:rPr>
              <a:t>Young &amp; Active: </a:t>
            </a:r>
            <a:r>
              <a:rPr lang="da-DK" sz="3600" dirty="0">
                <a:solidFill>
                  <a:srgbClr val="005E6E"/>
                </a:solidFill>
                <a:latin typeface="Arial"/>
                <a:ea typeface="Arial"/>
                <a:cs typeface="Arial"/>
                <a:sym typeface="Arial"/>
              </a:rPr>
              <a:t>W</a:t>
            </a:r>
            <a:r>
              <a:rPr lang="da-DK" sz="3600" b="0" i="0" u="none" strike="noStrike" cap="none" dirty="0">
                <a:solidFill>
                  <a:srgbClr val="005E6E"/>
                </a:solidFill>
                <a:latin typeface="Arial"/>
                <a:ea typeface="Arial"/>
                <a:cs typeface="Arial"/>
                <a:sym typeface="Arial"/>
              </a:rPr>
              <a:t>orkshopdag 2</a:t>
            </a:r>
          </a:p>
        </p:txBody>
      </p:sp>
      <p:pic>
        <p:nvPicPr>
          <p:cNvPr id="9" name="Shape 89"/>
          <p:cNvPicPr preferRelativeResize="0"/>
          <p:nvPr/>
        </p:nvPicPr>
        <p:blipFill rotWithShape="1">
          <a:blip r:embed="rId3">
            <a:alphaModFix/>
          </a:blip>
          <a:srcRect l="1289" r="78868"/>
          <a:stretch/>
        </p:blipFill>
        <p:spPr>
          <a:xfrm>
            <a:off x="611744" y="5742058"/>
            <a:ext cx="1662180" cy="895200"/>
          </a:xfrm>
          <a:prstGeom prst="rect">
            <a:avLst/>
          </a:prstGeom>
          <a:noFill/>
          <a:ln>
            <a:noFill/>
          </a:ln>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2" y="1340770"/>
            <a:ext cx="7858335" cy="4402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5.png"/>
          <p:cNvPicPr/>
          <p:nvPr/>
        </p:nvPicPr>
        <p:blipFill>
          <a:blip r:embed="rId5" cstate="print"/>
          <a:stretch>
            <a:fillRect/>
          </a:stretch>
        </p:blipFill>
        <p:spPr>
          <a:xfrm>
            <a:off x="6834076" y="5897724"/>
            <a:ext cx="1635821" cy="648072"/>
          </a:xfrm>
          <a:prstGeom prst="rect">
            <a:avLst/>
          </a:prstGeom>
        </p:spPr>
      </p:pic>
      <p:sp>
        <p:nvSpPr>
          <p:cNvPr id="2" name="Tekstboks 1"/>
          <p:cNvSpPr txBox="1"/>
          <p:nvPr/>
        </p:nvSpPr>
        <p:spPr>
          <a:xfrm>
            <a:off x="2483768" y="5835715"/>
            <a:ext cx="3384377" cy="707886"/>
          </a:xfrm>
          <a:prstGeom prst="rect">
            <a:avLst/>
          </a:prstGeom>
          <a:noFill/>
        </p:spPr>
        <p:txBody>
          <a:bodyPr wrap="square" rtlCol="0">
            <a:spAutoFit/>
          </a:bodyPr>
          <a:lstStyle/>
          <a:p>
            <a:pPr algn="ctr"/>
            <a:r>
              <a:rPr lang="da-DK" sz="2000" b="1" dirty="0"/>
              <a:t>Center for </a:t>
            </a:r>
          </a:p>
          <a:p>
            <a:pPr algn="ctr"/>
            <a:r>
              <a:rPr lang="da-DK" sz="2000" b="1" dirty="0"/>
              <a:t>Interventionsforskning</a:t>
            </a:r>
          </a:p>
        </p:txBody>
      </p:sp>
    </p:spTree>
    <p:extLst>
      <p:ext uri="{BB962C8B-B14F-4D97-AF65-F5344CB8AC3E}">
        <p14:creationId xmlns:p14="http://schemas.microsoft.com/office/powerpoint/2010/main" val="424007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7"/>
          <p:cNvSpPr txBox="1">
            <a:spLocks/>
          </p:cNvSpPr>
          <p:nvPr/>
        </p:nvSpPr>
        <p:spPr>
          <a:xfrm>
            <a:off x="457200" y="274637"/>
            <a:ext cx="8229600" cy="1143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FFFFFF"/>
              </a:buClr>
              <a:buSzPct val="25000"/>
              <a:buFont typeface="Galdeano"/>
              <a:buNone/>
            </a:pPr>
            <a:r>
              <a:rPr lang="da-DK" sz="4800" dirty="0">
                <a:solidFill>
                  <a:srgbClr val="005E6E"/>
                </a:solidFill>
                <a:latin typeface="Arial"/>
                <a:ea typeface="Arial"/>
                <a:cs typeface="Arial"/>
                <a:sym typeface="Arial"/>
              </a:rPr>
              <a:t>Formålet med dagen</a:t>
            </a:r>
          </a:p>
        </p:txBody>
      </p:sp>
      <p:sp>
        <p:nvSpPr>
          <p:cNvPr id="5" name="Shape 208"/>
          <p:cNvSpPr/>
          <p:nvPr/>
        </p:nvSpPr>
        <p:spPr>
          <a:xfrm>
            <a:off x="611560" y="1772816"/>
            <a:ext cx="5832648" cy="3170097"/>
          </a:xfrm>
          <a:prstGeom prst="rect">
            <a:avLst/>
          </a:prstGeom>
          <a:noFill/>
          <a:ln>
            <a:noFill/>
          </a:ln>
        </p:spPr>
        <p:txBody>
          <a:bodyPr lIns="91425" tIns="45700" rIns="91425" bIns="45700" anchor="t" anchorCtr="0">
            <a:noAutofit/>
          </a:bodyPr>
          <a:lstStyle/>
          <a:p>
            <a:pPr lvl="0">
              <a:buClr>
                <a:srgbClr val="CB4D5B"/>
              </a:buClr>
              <a:buSzPct val="25000"/>
            </a:pPr>
            <a:r>
              <a:rPr lang="da-DK" sz="3600" b="0" i="0" u="none" strike="noStrike" cap="none" dirty="0">
                <a:latin typeface="Calibri"/>
                <a:ea typeface="Calibri"/>
                <a:cs typeface="Calibri"/>
                <a:sym typeface="Calibri"/>
              </a:rPr>
              <a:t>At </a:t>
            </a:r>
            <a:r>
              <a:rPr lang="da-DK" sz="3600" dirty="0">
                <a:solidFill>
                  <a:srgbClr val="CB4D5B"/>
                </a:solidFill>
                <a:ea typeface="Calibri"/>
                <a:cs typeface="Calibri"/>
                <a:sym typeface="Calibri"/>
              </a:rPr>
              <a:t>færdiggøre, </a:t>
            </a:r>
            <a:r>
              <a:rPr lang="da-DK" sz="3600" b="0" i="0" u="none" strike="noStrike" cap="none" dirty="0">
                <a:solidFill>
                  <a:srgbClr val="CB4D5B"/>
                </a:solidFill>
                <a:latin typeface="Calibri"/>
                <a:ea typeface="Calibri"/>
                <a:cs typeface="Calibri"/>
                <a:sym typeface="Calibri"/>
              </a:rPr>
              <a:t>planlægge og </a:t>
            </a:r>
            <a:r>
              <a:rPr lang="da-DK" sz="3600" dirty="0">
                <a:solidFill>
                  <a:srgbClr val="CB4D5B"/>
                </a:solidFill>
                <a:ea typeface="Calibri"/>
                <a:cs typeface="Calibri"/>
                <a:sym typeface="Calibri"/>
              </a:rPr>
              <a:t>igangsætte</a:t>
            </a:r>
            <a:r>
              <a:rPr lang="da-DK" sz="3600" dirty="0">
                <a:solidFill>
                  <a:srgbClr val="CB4D5B"/>
                </a:solidFill>
                <a:latin typeface="Calibri"/>
                <a:ea typeface="Calibri"/>
                <a:cs typeface="Calibri"/>
                <a:sym typeface="Calibri"/>
              </a:rPr>
              <a:t> </a:t>
            </a:r>
            <a:r>
              <a:rPr lang="da-DK" sz="3600" dirty="0">
                <a:latin typeface="Calibri"/>
                <a:ea typeface="Calibri"/>
                <a:cs typeface="Calibri"/>
                <a:sym typeface="Calibri"/>
              </a:rPr>
              <a:t>de</a:t>
            </a:r>
            <a:r>
              <a:rPr lang="da-DK" sz="3600" dirty="0">
                <a:solidFill>
                  <a:srgbClr val="CB4D5B"/>
                </a:solidFill>
                <a:latin typeface="Calibri"/>
                <a:ea typeface="Calibri"/>
                <a:cs typeface="Calibri"/>
                <a:sym typeface="Calibri"/>
              </a:rPr>
              <a:t> </a:t>
            </a:r>
            <a:r>
              <a:rPr lang="da-DK" sz="3600" b="0" i="0" u="none" strike="noStrike" cap="none" dirty="0">
                <a:solidFill>
                  <a:srgbClr val="CB4D5B"/>
                </a:solidFill>
                <a:latin typeface="Calibri"/>
                <a:ea typeface="Calibri"/>
                <a:cs typeface="Calibri"/>
                <a:sym typeface="Calibri"/>
              </a:rPr>
              <a:t>aktiviteter </a:t>
            </a:r>
            <a:r>
              <a:rPr lang="da-DK" sz="3600" b="0" i="0" u="none" strike="noStrike" cap="none" dirty="0">
                <a:latin typeface="Calibri"/>
                <a:ea typeface="Calibri"/>
                <a:cs typeface="Calibri"/>
                <a:sym typeface="Calibri"/>
              </a:rPr>
              <a:t>som i fandt fre</a:t>
            </a:r>
            <a:r>
              <a:rPr lang="da-DK" sz="3600" dirty="0">
                <a:latin typeface="Calibri"/>
                <a:ea typeface="Calibri"/>
                <a:cs typeface="Calibri"/>
                <a:sym typeface="Calibri"/>
              </a:rPr>
              <a:t>m til på w</a:t>
            </a:r>
            <a:r>
              <a:rPr lang="da-DK" sz="3600" b="0" i="0" u="none" strike="noStrike" cap="none" dirty="0">
                <a:latin typeface="Calibri"/>
                <a:ea typeface="Calibri"/>
                <a:cs typeface="Calibri"/>
                <a:sym typeface="Calibri"/>
              </a:rPr>
              <a:t>orkshopdag 1 </a:t>
            </a:r>
            <a:endParaRPr lang="da-DK" sz="3600" b="0" i="0" u="none" strike="noStrike" cap="none" dirty="0">
              <a:solidFill>
                <a:srgbClr val="CB4D5B"/>
              </a:solidFill>
              <a:latin typeface="Calibri"/>
              <a:ea typeface="Calibri"/>
              <a:cs typeface="Calibri"/>
              <a:sym typeface="Calibri"/>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5826">
            <a:off x="6005609" y="2206065"/>
            <a:ext cx="2856624" cy="428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84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7"/>
            <a:ext cx="8229600" cy="1143000"/>
          </a:xfrm>
        </p:spPr>
        <p:txBody>
          <a:bodyPr/>
          <a:lstStyle/>
          <a:p>
            <a:r>
              <a:rPr lang="da-DK" dirty="0">
                <a:solidFill>
                  <a:srgbClr val="005E6E"/>
                </a:solidFill>
                <a:latin typeface="Arial" panose="020B0604020202020204" pitchFamily="34" charset="0"/>
                <a:cs typeface="Arial" panose="020B0604020202020204" pitchFamily="34" charset="0"/>
              </a:rPr>
              <a:t>Dagens program</a:t>
            </a:r>
          </a:p>
        </p:txBody>
      </p:sp>
      <p:sp>
        <p:nvSpPr>
          <p:cNvPr id="5" name="Pladsholder til tekst 2"/>
          <p:cNvSpPr txBox="1">
            <a:spLocks/>
          </p:cNvSpPr>
          <p:nvPr/>
        </p:nvSpPr>
        <p:spPr>
          <a:xfrm>
            <a:off x="457200" y="160020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a-DK" i="1" dirty="0"/>
              <a:t>Præsentationsfase</a:t>
            </a:r>
            <a:r>
              <a:rPr lang="da-DK" dirty="0"/>
              <a:t>: </a:t>
            </a:r>
            <a:r>
              <a:rPr lang="da-DK" dirty="0">
                <a:solidFill>
                  <a:srgbClr val="CB4D5B"/>
                </a:solidFill>
              </a:rPr>
              <a:t>Aktiviteter fra workshopdag 1 (+ evt. nye idéer til aktiviteter)</a:t>
            </a:r>
          </a:p>
          <a:p>
            <a:endParaRPr lang="da-DK" dirty="0"/>
          </a:p>
          <a:p>
            <a:r>
              <a:rPr lang="da-DK" i="1" dirty="0"/>
              <a:t>Aktivitetsfase</a:t>
            </a:r>
            <a:r>
              <a:rPr lang="da-DK" dirty="0"/>
              <a:t>: </a:t>
            </a:r>
            <a:r>
              <a:rPr lang="da-DK" dirty="0">
                <a:solidFill>
                  <a:srgbClr val="CB4D5B"/>
                </a:solidFill>
              </a:rPr>
              <a:t>Vi er aktive sammen</a:t>
            </a:r>
          </a:p>
          <a:p>
            <a:pPr indent="0">
              <a:buFont typeface="Arial" panose="020B0604020202020204" pitchFamily="34" charset="0"/>
              <a:buNone/>
            </a:pPr>
            <a:endParaRPr lang="da-DK" dirty="0"/>
          </a:p>
          <a:p>
            <a:r>
              <a:rPr lang="da-DK" i="1" dirty="0"/>
              <a:t>Planlægningsfase</a:t>
            </a:r>
            <a:r>
              <a:rPr lang="da-DK" dirty="0"/>
              <a:t>: </a:t>
            </a:r>
            <a:r>
              <a:rPr lang="da-DK" dirty="0">
                <a:solidFill>
                  <a:srgbClr val="CB4D5B"/>
                </a:solidFill>
              </a:rPr>
              <a:t>Hvordan kan aktiviteterne blive realiseret og implementeret på jeres skole?</a:t>
            </a:r>
          </a:p>
        </p:txBody>
      </p:sp>
    </p:spTree>
    <p:extLst>
      <p:ext uri="{BB962C8B-B14F-4D97-AF65-F5344CB8AC3E}">
        <p14:creationId xmlns:p14="http://schemas.microsoft.com/office/powerpoint/2010/main" val="1387465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245" y="0"/>
            <a:ext cx="4778003" cy="687659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4071470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20873786">
            <a:off x="1602433" y="1066939"/>
            <a:ext cx="5939750" cy="1152128"/>
          </a:xfrm>
        </p:spPr>
        <p:txBody>
          <a:bodyPr/>
          <a:lstStyle/>
          <a:p>
            <a:r>
              <a:rPr lang="da-DK" b="1" dirty="0">
                <a:solidFill>
                  <a:srgbClr val="005E6E"/>
                </a:solidFill>
              </a:rPr>
              <a:t>Nu skal vi i gang!</a:t>
            </a:r>
          </a:p>
        </p:txBody>
      </p:sp>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412" y="3068960"/>
            <a:ext cx="4463988" cy="2975992"/>
          </a:xfrm>
          <a:prstGeom prst="rect">
            <a:avLst/>
          </a:prstGeom>
        </p:spPr>
      </p:pic>
      <p:pic>
        <p:nvPicPr>
          <p:cNvPr id="4" name="Bille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22421">
            <a:off x="4951425" y="3318712"/>
            <a:ext cx="3635896" cy="2423931"/>
          </a:xfrm>
          <a:prstGeom prst="rect">
            <a:avLst/>
          </a:prstGeom>
        </p:spPr>
      </p:pic>
    </p:spTree>
    <p:extLst>
      <p:ext uri="{BB962C8B-B14F-4D97-AF65-F5344CB8AC3E}">
        <p14:creationId xmlns:p14="http://schemas.microsoft.com/office/powerpoint/2010/main" val="296041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725214" y="1204109"/>
            <a:ext cx="2002054" cy="1000756"/>
          </a:xfrm>
        </p:spPr>
        <p:txBody>
          <a:bodyPr>
            <a:normAutofit/>
          </a:bodyPr>
          <a:lstStyle/>
          <a:p>
            <a:r>
              <a:rPr lang="da-DK" sz="2800" dirty="0">
                <a:solidFill>
                  <a:srgbClr val="FFFFFF"/>
                </a:solidFill>
              </a:rPr>
              <a:t>Fastholdelse</a:t>
            </a:r>
          </a:p>
        </p:txBody>
      </p:sp>
      <p:sp>
        <p:nvSpPr>
          <p:cNvPr id="3" name="Pladsholder til indhold 2"/>
          <p:cNvSpPr>
            <a:spLocks noGrp="1"/>
          </p:cNvSpPr>
          <p:nvPr>
            <p:ph idx="1"/>
          </p:nvPr>
        </p:nvSpPr>
        <p:spPr>
          <a:xfrm>
            <a:off x="538067" y="4377852"/>
            <a:ext cx="6493479" cy="2440915"/>
          </a:xfrm>
        </p:spPr>
        <p:txBody>
          <a:bodyPr>
            <a:normAutofit/>
          </a:bodyPr>
          <a:lstStyle/>
          <a:p>
            <a:pPr>
              <a:lnSpc>
                <a:spcPct val="150000"/>
              </a:lnSpc>
            </a:pPr>
            <a:r>
              <a:rPr lang="da-DK" sz="1600" dirty="0"/>
              <a:t>Brug overbliksarket til at lave en plan</a:t>
            </a:r>
          </a:p>
          <a:p>
            <a:pPr>
              <a:lnSpc>
                <a:spcPct val="150000"/>
              </a:lnSpc>
            </a:pPr>
            <a:r>
              <a:rPr lang="da-DK" sz="1600" dirty="0"/>
              <a:t>Lav møder i frokostpausen </a:t>
            </a:r>
          </a:p>
          <a:p>
            <a:pPr>
              <a:lnSpc>
                <a:spcPct val="150000"/>
              </a:lnSpc>
            </a:pPr>
            <a:r>
              <a:rPr lang="da-DK" sz="1600" dirty="0"/>
              <a:t>Lav en Facebookgruppe så I kan planlægge videre </a:t>
            </a:r>
          </a:p>
          <a:p>
            <a:pPr>
              <a:lnSpc>
                <a:spcPct val="150000"/>
              </a:lnSpc>
            </a:pPr>
            <a:r>
              <a:rPr lang="da-DK" sz="1600" dirty="0"/>
              <a:t>Hold fast i jeres aktivitet!</a:t>
            </a:r>
          </a:p>
          <a:p>
            <a:pPr>
              <a:lnSpc>
                <a:spcPct val="150000"/>
              </a:lnSpc>
            </a:pPr>
            <a:r>
              <a:rPr lang="da-DK" sz="1600" dirty="0"/>
              <a:t>Skab opmærksomhed på jeres idé/aktivitet via sociale medier</a:t>
            </a:r>
          </a:p>
        </p:txBody>
      </p:sp>
      <p:pic>
        <p:nvPicPr>
          <p:cNvPr id="5" name="Billede 6">
            <a:extLst>
              <a:ext uri="{FF2B5EF4-FFF2-40B4-BE49-F238E27FC236}">
                <a16:creationId xmlns:a16="http://schemas.microsoft.com/office/drawing/2014/main" id="{EC352BEF-4C96-4F40-A157-012D563012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483"/>
          <a:stretch/>
        </p:blipFill>
        <p:spPr>
          <a:xfrm>
            <a:off x="3211702" y="23442"/>
            <a:ext cx="5911904" cy="3981622"/>
          </a:xfrm>
          <a:prstGeom prst="rect">
            <a:avLst/>
          </a:prstGeom>
        </p:spPr>
      </p:pic>
    </p:spTree>
    <p:extLst>
      <p:ext uri="{BB962C8B-B14F-4D97-AF65-F5344CB8AC3E}">
        <p14:creationId xmlns:p14="http://schemas.microsoft.com/office/powerpoint/2010/main" val="1876007191"/>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962</Words>
  <Application>Microsoft Office PowerPoint</Application>
  <PresentationFormat>On-screen Show (4:3)</PresentationFormat>
  <Paragraphs>65</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Galdeano</vt:lpstr>
      <vt:lpstr>Kontortema</vt:lpstr>
      <vt:lpstr>Young &amp; Active: Workshopdag 2</vt:lpstr>
      <vt:lpstr>PowerPoint Presentation</vt:lpstr>
      <vt:lpstr>Dagens program</vt:lpstr>
      <vt:lpstr>PowerPoint Presentation</vt:lpstr>
      <vt:lpstr>Nu skal vi i gang!</vt:lpstr>
      <vt:lpstr>Fastholdelse</vt:lpstr>
    </vt:vector>
  </TitlesOfParts>
  <Company>Syddansk Unversitet - University of Southern Denmark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&amp; Active</dc:title>
  <dc:creator>Emma Lauritsen</dc:creator>
  <cp:lastModifiedBy>Stine Kjær Wehner</cp:lastModifiedBy>
  <cp:revision>49</cp:revision>
  <cp:lastPrinted>2018-05-17T07:53:57Z</cp:lastPrinted>
  <dcterms:created xsi:type="dcterms:W3CDTF">2018-05-14T11:37:36Z</dcterms:created>
  <dcterms:modified xsi:type="dcterms:W3CDTF">2020-06-16T08:44:56Z</dcterms:modified>
</cp:coreProperties>
</file>