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handoutMasterIdLst>
    <p:handoutMasterId r:id="rId19"/>
  </p:handoutMasterIdLst>
  <p:sldIdLst>
    <p:sldId id="256" r:id="rId2"/>
    <p:sldId id="276" r:id="rId3"/>
    <p:sldId id="265" r:id="rId4"/>
    <p:sldId id="257" r:id="rId5"/>
    <p:sldId id="280" r:id="rId6"/>
    <p:sldId id="274" r:id="rId7"/>
    <p:sldId id="275" r:id="rId8"/>
    <p:sldId id="268" r:id="rId9"/>
    <p:sldId id="269" r:id="rId10"/>
    <p:sldId id="282" r:id="rId11"/>
    <p:sldId id="260" r:id="rId12"/>
    <p:sldId id="264" r:id="rId13"/>
    <p:sldId id="266" r:id="rId14"/>
    <p:sldId id="273" r:id="rId15"/>
    <p:sldId id="278" r:id="rId16"/>
    <p:sldId id="279"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Galdeano" panose="020B0604020202020204"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rine Sidenius Duus" initials="KSD" lastIdx="3" clrIdx="0"/>
  <p:cmAuthor id="2" name="Katrine Sidenius Duss" initials="KSD"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6776"/>
    <a:srgbClr val="CB4D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43" autoAdjust="0"/>
    <p:restoredTop sz="75786" autoAdjust="0"/>
  </p:normalViewPr>
  <p:slideViewPr>
    <p:cSldViewPr>
      <p:cViewPr varScale="1">
        <p:scale>
          <a:sx n="86" d="100"/>
          <a:sy n="86" d="100"/>
        </p:scale>
        <p:origin x="1932" y="90"/>
      </p:cViewPr>
      <p:guideLst>
        <p:guide orient="horz" pos="2160"/>
        <p:guide pos="2880"/>
      </p:guideLst>
    </p:cSldViewPr>
  </p:slideViewPr>
  <p:notesTextViewPr>
    <p:cViewPr>
      <p:scale>
        <a:sx n="1" d="1"/>
        <a:sy n="1" d="1"/>
      </p:scale>
      <p:origin x="0" y="-82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84614" y="0"/>
            <a:ext cx="2971800" cy="457200"/>
          </a:xfrm>
          <a:prstGeom prst="rect">
            <a:avLst/>
          </a:prstGeom>
        </p:spPr>
        <p:txBody>
          <a:bodyPr vert="horz" lIns="91440" tIns="45720" rIns="91440" bIns="45720" rtlCol="0"/>
          <a:lstStyle>
            <a:lvl1pPr algn="r">
              <a:defRPr sz="1200"/>
            </a:lvl1pPr>
          </a:lstStyle>
          <a:p>
            <a:fld id="{8B548B44-8BD6-46F0-9CFE-58858E469DB9}" type="datetimeFigureOut">
              <a:rPr lang="da-DK" smtClean="0"/>
              <a:t>16-06-2020</a:t>
            </a:fld>
            <a:endParaRPr lang="da-DK"/>
          </a:p>
        </p:txBody>
      </p:sp>
      <p:sp>
        <p:nvSpPr>
          <p:cNvPr id="4" name="Pladsholder til sidefod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84614" y="8685213"/>
            <a:ext cx="2971800" cy="457200"/>
          </a:xfrm>
          <a:prstGeom prst="rect">
            <a:avLst/>
          </a:prstGeom>
        </p:spPr>
        <p:txBody>
          <a:bodyPr vert="horz" lIns="91440" tIns="45720" rIns="91440" bIns="45720" rtlCol="0" anchor="b"/>
          <a:lstStyle>
            <a:lvl1pPr algn="r">
              <a:defRPr sz="1200"/>
            </a:lvl1pPr>
          </a:lstStyle>
          <a:p>
            <a:fld id="{D40959AE-87F8-460E-A6E7-BD89297B5092}" type="slidenum">
              <a:rPr lang="da-DK" smtClean="0"/>
              <a:t>‹#›</a:t>
            </a:fld>
            <a:endParaRPr lang="da-DK"/>
          </a:p>
        </p:txBody>
      </p:sp>
    </p:spTree>
    <p:extLst>
      <p:ext uri="{BB962C8B-B14F-4D97-AF65-F5344CB8AC3E}">
        <p14:creationId xmlns:p14="http://schemas.microsoft.com/office/powerpoint/2010/main" val="2534475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1"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da-DK" sz="1200" b="0" i="0" u="none" strike="noStrike" cap="none">
                <a:solidFill>
                  <a:schemeClr val="dk1"/>
                </a:solidFill>
                <a:latin typeface="Calibri"/>
                <a:ea typeface="Calibri"/>
                <a:cs typeface="Calibri"/>
                <a:sym typeface="Calibri"/>
              </a:rPr>
              <a:t>‹#›</a:t>
            </a:fld>
            <a:endParaRPr lang="da-DK"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381582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1"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da-DK" sz="1200" b="0" i="1" u="none" strike="noStrike" kern="1200" cap="none" dirty="0">
                <a:solidFill>
                  <a:srgbClr val="FF0000"/>
                </a:solidFill>
                <a:effectLst/>
                <a:latin typeface="Calibri"/>
                <a:ea typeface="Calibri"/>
                <a:cs typeface="Calibri"/>
                <a:sym typeface="Calibri"/>
              </a:rPr>
              <a:t>Vi har skrevet et kort manuskript i noterne, så I kan se, hvad vi har tænkt med hvert slide. I bestemmer selvfølgelig selv, hvad I vil sige. I er velkomne til at tilpasse præsentationerne, som I ønsker.</a:t>
            </a:r>
          </a:p>
          <a:p>
            <a:pPr marL="0" marR="0" lvl="0" indent="0" algn="l" rtl="0">
              <a:spcBef>
                <a:spcPts val="0"/>
              </a:spcBef>
              <a:spcAft>
                <a:spcPts val="0"/>
              </a:spcAft>
              <a:buClr>
                <a:schemeClr val="dk1"/>
              </a:buClr>
              <a:buSzPct val="25000"/>
              <a:buFont typeface="Calibri"/>
              <a:buNone/>
            </a:pPr>
            <a:endParaRPr lang="da-DK"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lang="da-DK"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da-DK" sz="1200" b="0" i="0" u="none" strike="noStrike" cap="none" dirty="0">
                <a:solidFill>
                  <a:schemeClr val="dk1"/>
                </a:solidFill>
                <a:latin typeface="Calibri"/>
                <a:ea typeface="Calibri"/>
                <a:cs typeface="Calibri"/>
                <a:sym typeface="Calibri"/>
              </a:rPr>
              <a:t>Velkommen til denne workshop, der går under navnet Young &amp; Active. </a:t>
            </a:r>
            <a:r>
              <a:rPr lang="da-DK" sz="1200" b="0" i="0" u="none" strike="noStrike" cap="none" baseline="0" dirty="0">
                <a:solidFill>
                  <a:schemeClr val="dk1"/>
                </a:solidFill>
                <a:latin typeface="Calibri"/>
                <a:ea typeface="Calibri"/>
                <a:cs typeface="Calibri"/>
                <a:sym typeface="Calibri"/>
              </a:rPr>
              <a:t>Young &amp; Active er et koncept, der er udviklet af en forskningsgruppe fra Statens Institut for Folkesundhed ved Syddansk Universitet i samarbejde med en række idræts-og innovationsstuderende. </a:t>
            </a:r>
          </a:p>
          <a:p>
            <a:pPr marL="0" marR="0" lvl="0" indent="0" algn="l" rtl="0">
              <a:spcBef>
                <a:spcPts val="0"/>
              </a:spcBef>
              <a:spcAft>
                <a:spcPts val="0"/>
              </a:spcAft>
              <a:buClr>
                <a:schemeClr val="dk1"/>
              </a:buClr>
              <a:buSzPct val="25000"/>
              <a:buFont typeface="Calibri"/>
              <a:buNone/>
            </a:pPr>
            <a:endParaRPr lang="da-DK"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da-DK" sz="1200" b="0" i="0" u="none" strike="noStrike" cap="none" baseline="0" dirty="0">
                <a:solidFill>
                  <a:schemeClr val="dk1"/>
                </a:solidFill>
                <a:latin typeface="Calibri"/>
                <a:ea typeface="Calibri"/>
                <a:cs typeface="Calibri"/>
                <a:sym typeface="Calibri"/>
              </a:rPr>
              <a:t>Workshoppen giver jer mulighed for at få medindflydelse på jeres skoletid ved at igangsætte aktiviteter, der styrker sammenhold og fællesskab. Det er jeres skoletid, og det er jeres ønsker for bevægelse- og fælleskabsaktiviteter for det kommende år, vi skal arbejde med i dag. </a:t>
            </a:r>
          </a:p>
          <a:p>
            <a:pPr marL="0" marR="0" lvl="0" indent="0" algn="l" rtl="0">
              <a:spcBef>
                <a:spcPts val="0"/>
              </a:spcBef>
              <a:spcAft>
                <a:spcPts val="0"/>
              </a:spcAft>
              <a:buClr>
                <a:schemeClr val="dk1"/>
              </a:buClr>
              <a:buSzPct val="25000"/>
              <a:buFont typeface="Calibri"/>
              <a:buNone/>
            </a:pPr>
            <a:endParaRPr lang="da-DK" sz="1200" b="0" i="0" u="none" strike="noStrike" cap="none" baseline="0" dirty="0">
              <a:solidFill>
                <a:schemeClr val="dk1"/>
              </a:solidFill>
              <a:latin typeface="Calibri"/>
              <a:ea typeface="Calibri"/>
              <a:cs typeface="Calibri"/>
              <a:sym typeface="Calibri"/>
            </a:endParaRPr>
          </a:p>
        </p:txBody>
      </p:sp>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i="1" dirty="0"/>
              <a:t>Formål med slide; At I demonstrer hvilke faciliteter, rekvisitter og strukturer/rammer som I har på skolens område.</a:t>
            </a:r>
          </a:p>
          <a:p>
            <a:endParaRPr lang="da-DK" i="1" dirty="0"/>
          </a:p>
          <a:p>
            <a:r>
              <a:rPr lang="da-DK" i="1" dirty="0"/>
              <a:t>Ovenstående er eksempler – dem skal I bytte ud med jeres egne rammer og fysiske miljø. </a:t>
            </a:r>
          </a:p>
          <a:p>
            <a:endParaRPr lang="da-DK" i="1" dirty="0"/>
          </a:p>
          <a:p>
            <a:r>
              <a:rPr lang="da-DK" i="0" dirty="0"/>
              <a:t>Ved at I viser og forklarer de muligheder som skolen i forvejen har og tilbyder, så kan eleverne indtænke dette, når de lige om lidt skal brainstorme på aktiviteter de gerne vil lave for og med hinanden. </a:t>
            </a:r>
          </a:p>
          <a:p>
            <a:r>
              <a:rPr lang="da-DK" i="0" dirty="0"/>
              <a:t>Det er med til at sikre, at eleverne allerede fra starten ved, hvad de har af muligheder og hvordan de kan arrangere og strukturere deres aktiviteter og idéer ud fra skolens fysiske rammer og miljø. </a:t>
            </a:r>
          </a:p>
          <a:p>
            <a:endParaRPr lang="da-DK" i="0" dirty="0"/>
          </a:p>
          <a:p>
            <a:r>
              <a:rPr lang="da-DK" i="0" dirty="0"/>
              <a:t>Et tænkt eksempel:</a:t>
            </a:r>
          </a:p>
          <a:p>
            <a:r>
              <a:rPr lang="da-DK" i="0" dirty="0"/>
              <a:t>Fx kan det være, at en gruppe elever gerne vil stå for noget YOGA og MINDFULLNESS på skolen. Dog ved de ikke hvornår de kan lægge det, så deres medstuderende kan deltage. Hvis skolen allerede tilbyder torsdagscafe om eftermiddagen (1. torsdag i måneden), så kunne denne ramme, som i forvejen er der, danne udgangspunktet for hvornår gruppen kan afholde deres YOGA og MINDFULLNESS aktiviteter.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da-DK" sz="1200" b="0" i="0" u="none" strike="noStrike" cap="none" smtClean="0">
                <a:solidFill>
                  <a:schemeClr val="dk1"/>
                </a:solidFill>
                <a:latin typeface="Calibri"/>
                <a:ea typeface="Calibri"/>
                <a:cs typeface="Calibri"/>
                <a:sym typeface="Calibri"/>
              </a:rPr>
              <a:t>10</a:t>
            </a:fld>
            <a:endParaRPr lang="da-DK"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5477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da-DK" sz="1200" b="0" i="1" u="none" strike="noStrike" cap="none" dirty="0">
                <a:solidFill>
                  <a:schemeClr val="dk1"/>
                </a:solidFill>
                <a:latin typeface="Calibri"/>
                <a:ea typeface="Calibri"/>
                <a:cs typeface="Calibri"/>
                <a:sym typeface="Calibri"/>
              </a:rPr>
              <a:t>Formål med </a:t>
            </a:r>
            <a:r>
              <a:rPr lang="da-DK" sz="1200" b="0" i="1" u="none" strike="noStrike" cap="none" dirty="0" err="1">
                <a:solidFill>
                  <a:schemeClr val="dk1"/>
                </a:solidFill>
                <a:latin typeface="Calibri"/>
                <a:ea typeface="Calibri"/>
                <a:cs typeface="Calibri"/>
                <a:sym typeface="Calibri"/>
              </a:rPr>
              <a:t>slidet</a:t>
            </a:r>
            <a:r>
              <a:rPr lang="da-DK" sz="1200" b="0" i="1" u="none" strike="noStrike" cap="none" dirty="0">
                <a:solidFill>
                  <a:schemeClr val="dk1"/>
                </a:solidFill>
                <a:latin typeface="Calibri"/>
                <a:ea typeface="Calibri"/>
                <a:cs typeface="Calibri"/>
                <a:sym typeface="Calibri"/>
              </a:rPr>
              <a:t>: At vise og fortælle eleverne at bevægelse er andet end de mere traditionelle aktiviteter, man måske ofte kommer til at tænke på, når man snakker om bevægelse og motion. </a:t>
            </a:r>
          </a:p>
          <a:p>
            <a:pPr marL="0" marR="0" lvl="0" indent="0" algn="l" rtl="0">
              <a:spcBef>
                <a:spcPts val="0"/>
              </a:spcBef>
              <a:buClr>
                <a:schemeClr val="dk1"/>
              </a:buClr>
              <a:buSzPct val="25000"/>
              <a:buFont typeface="Calibri"/>
              <a:buNone/>
            </a:pPr>
            <a:endParaRPr lang="da-DK"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da-DK" sz="1200" b="0" i="0" u="none" strike="noStrike" cap="none" dirty="0">
                <a:solidFill>
                  <a:schemeClr val="dk1"/>
                </a:solidFill>
                <a:latin typeface="Calibri"/>
                <a:ea typeface="Calibri"/>
                <a:cs typeface="Calibri"/>
                <a:sym typeface="Calibri"/>
              </a:rPr>
              <a:t>Men</a:t>
            </a:r>
            <a:r>
              <a:rPr lang="da-DK" sz="1200" b="0" i="0" u="none" strike="noStrike" cap="none" baseline="0" dirty="0">
                <a:solidFill>
                  <a:schemeClr val="dk1"/>
                </a:solidFill>
                <a:latin typeface="Calibri"/>
                <a:ea typeface="Calibri"/>
                <a:cs typeface="Calibri"/>
                <a:sym typeface="Calibri"/>
              </a:rPr>
              <a:t> hvilken slags bevægelse, skal der så indgå i de aktiviteter, I finder på? </a:t>
            </a:r>
            <a:r>
              <a:rPr lang="da-DK" sz="1200" b="0" i="0" u="none" strike="noStrike" cap="none" dirty="0">
                <a:solidFill>
                  <a:schemeClr val="dk1"/>
                </a:solidFill>
                <a:latin typeface="Calibri"/>
                <a:ea typeface="Calibri"/>
                <a:cs typeface="Calibri"/>
                <a:sym typeface="Calibri"/>
              </a:rPr>
              <a:t>Bevægelse</a:t>
            </a:r>
            <a:r>
              <a:rPr lang="da-DK" sz="1200" b="0" i="0" u="none" strike="noStrike" cap="none" baseline="0" dirty="0">
                <a:solidFill>
                  <a:schemeClr val="dk1"/>
                </a:solidFill>
                <a:latin typeface="Calibri"/>
                <a:ea typeface="Calibri"/>
                <a:cs typeface="Calibri"/>
                <a:sym typeface="Calibri"/>
              </a:rPr>
              <a:t> er rigtig mange ting, hvilket denne figur illustrerer. Bevægelse er, som I kan se, ikke kun fodbold eller elitesport. Det kan også være en gåtur, yoga eller en spontan dans.  Det kan være en </a:t>
            </a:r>
            <a:r>
              <a:rPr lang="da-DK" sz="1200" b="0" i="0" u="none" strike="noStrike" cap="none" baseline="0" dirty="0" err="1">
                <a:solidFill>
                  <a:schemeClr val="dk1"/>
                </a:solidFill>
                <a:latin typeface="Calibri"/>
                <a:ea typeface="Calibri"/>
                <a:cs typeface="Calibri"/>
                <a:sym typeface="Calibri"/>
              </a:rPr>
              <a:t>walk</a:t>
            </a:r>
            <a:r>
              <a:rPr lang="da-DK" sz="1200" b="0" i="0" u="none" strike="noStrike" cap="none" baseline="0" dirty="0">
                <a:solidFill>
                  <a:schemeClr val="dk1"/>
                </a:solidFill>
                <a:latin typeface="Calibri"/>
                <a:ea typeface="Calibri"/>
                <a:cs typeface="Calibri"/>
                <a:sym typeface="Calibri"/>
              </a:rPr>
              <a:t> &amp; talk i undervisningen. Vi opfordrer jer til at tænke bredt og ud af boksen. Hvilken form for bevægelse synes I er sjov? Hvilke aktiviteter/tilbud, kunne I godt tænke jer var på vores skole? Hvad vil I gerne mødes og lave sammen med jeres kammerater før, under eller efter skoletid?  </a:t>
            </a:r>
            <a:endParaRPr sz="1200" b="0" i="0" u="none" strike="noStrike" cap="none" dirty="0">
              <a:solidFill>
                <a:schemeClr val="dk1"/>
              </a:solidFill>
              <a:latin typeface="Calibri"/>
              <a:ea typeface="Calibri"/>
              <a:cs typeface="Calibri"/>
              <a:sym typeface="Calibri"/>
            </a:endParaRPr>
          </a:p>
        </p:txBody>
      </p:sp>
      <p:sp>
        <p:nvSpPr>
          <p:cNvPr id="113" name="Shape 1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da-DK" sz="1200" b="0" i="0" u="none" strike="noStrike" cap="none">
                <a:solidFill>
                  <a:schemeClr val="dk1"/>
                </a:solidFill>
                <a:latin typeface="Calibri"/>
                <a:ea typeface="Calibri"/>
                <a:cs typeface="Calibri"/>
                <a:sym typeface="Calibri"/>
              </a:rPr>
              <a:t>11</a:t>
            </a:fld>
            <a:endParaRPr lang="da-DK"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1"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da-DK" sz="1200" b="0" i="0" u="none" strike="noStrike" cap="none" baseline="0" dirty="0">
                <a:solidFill>
                  <a:schemeClr val="dk1"/>
                </a:solidFill>
                <a:latin typeface="Calibri"/>
                <a:ea typeface="Calibri"/>
                <a:cs typeface="Calibri"/>
                <a:sym typeface="Calibri"/>
              </a:rPr>
              <a:t>Idéen bag Young &amp; Active er, at det er jer, der skaber aktiviteter for jer selv og til hinanden (med støtte fra relevante personer på skolen eller i lokale foreninger) og dermed er aktiviteterne på skolen også de aktiviteter, som I gerne vil have og deltage i. </a:t>
            </a:r>
            <a:endParaRPr lang="da-DK"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lang="da-DK"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da-DK" sz="1200" b="0" i="0" u="none" strike="noStrike" cap="none" dirty="0">
                <a:solidFill>
                  <a:schemeClr val="dk1"/>
                </a:solidFill>
                <a:latin typeface="Calibri"/>
                <a:ea typeface="Calibri"/>
                <a:cs typeface="Calibri"/>
                <a:sym typeface="Calibri"/>
              </a:rPr>
              <a:t>Det er således meningen, at workshoppen gentages </a:t>
            </a:r>
            <a:r>
              <a:rPr lang="da-DK" sz="1200" b="0" i="0" u="none" strike="noStrike" cap="none" baseline="0" dirty="0">
                <a:solidFill>
                  <a:schemeClr val="dk1"/>
                </a:solidFill>
                <a:latin typeface="Calibri"/>
                <a:ea typeface="Calibri"/>
                <a:cs typeface="Calibri"/>
                <a:sym typeface="Calibri"/>
              </a:rPr>
              <a:t>hvert år for de nye 1.g’elever. På den måde sikres det, at de tilbud og aktiviteter, der er på skolen, også matcher nye elevers ønsker og præferencer. Det kan også være, I synes, det er nogle fede aktiviteter, der allerede foregår på skolen. I kan så bidrage til, at aktiviteterne kan fortsætte, og at endnu flere elever får kendskab til dem og lyst til at deltage i dem.</a:t>
            </a:r>
          </a:p>
        </p:txBody>
      </p:sp>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2" name="Shape 212"/>
          <p:cNvSpPr txBox="1">
            <a:spLocks noGrp="1"/>
          </p:cNvSpPr>
          <p:nvPr>
            <p:ph type="body" idx="1"/>
          </p:nvPr>
        </p:nvSpPr>
        <p:spPr>
          <a:xfrm>
            <a:off x="685801" y="4343400"/>
            <a:ext cx="5486399" cy="4114800"/>
          </a:xfrm>
          <a:prstGeom prst="rect">
            <a:avLst/>
          </a:prstGeom>
          <a:noFill/>
          <a:ln>
            <a:noFill/>
          </a:ln>
        </p:spPr>
        <p:txBody>
          <a:bodyPr lIns="91425" tIns="91425" rIns="91425" bIns="91425" anchor="t" anchorCtr="0">
            <a:noAutofit/>
          </a:bodyPr>
          <a:lstStyle/>
          <a:p>
            <a:r>
              <a:rPr lang="da-DK" baseline="0" dirty="0"/>
              <a:t>De idræts- og innovationsstuderende har udviklet en række spilleregler for dagen for at skabe den sjoveste og mest produktive workshop for alle. </a:t>
            </a:r>
          </a:p>
          <a:p>
            <a:endParaRPr lang="da-DK" baseline="0" dirty="0"/>
          </a:p>
          <a:p>
            <a:pPr marL="228600" indent="-228600">
              <a:buAutoNum type="arabicPeriod"/>
            </a:pPr>
            <a:r>
              <a:rPr lang="da-DK" baseline="0" dirty="0"/>
              <a:t>Det første bud handler om aktiv deltagelse. Det betyder, at alle er med til alle aktiviteter, for så bliver det bare meget sjovere: Så på med JA-hatten!</a:t>
            </a:r>
          </a:p>
          <a:p>
            <a:pPr marL="228600" indent="-228600">
              <a:buAutoNum type="arabicPeriod"/>
            </a:pPr>
            <a:r>
              <a:rPr lang="da-DK" baseline="0" dirty="0"/>
              <a:t>Når jeg/andre af facilitatorerne ”båtter i hornet” </a:t>
            </a:r>
            <a:r>
              <a:rPr lang="da-DK" i="1" baseline="0" dirty="0"/>
              <a:t>(eller fløjter eller hvad facilitatorerne vælger), </a:t>
            </a:r>
            <a:r>
              <a:rPr lang="da-DK" i="0" baseline="0" dirty="0"/>
              <a:t>rettes fokus mod den, der gør det.</a:t>
            </a:r>
          </a:p>
          <a:p>
            <a:pPr marL="228600" indent="-228600">
              <a:buAutoNum type="arabicPeriod"/>
            </a:pPr>
            <a:r>
              <a:rPr lang="da-DK" i="0" baseline="0" dirty="0"/>
              <a:t>Vi skal være kreative og nytænkende – innovative – i dag. Derfor er det vigtigt at bygge videre på idéerne, i stedet for at sige ”nej”, hvis det ikke var det, man selv havde tænkt. Det kalder vi ”ja og…”-princippet. </a:t>
            </a:r>
          </a:p>
          <a:p>
            <a:pPr marL="228600" indent="-228600">
              <a:buAutoNum type="arabicPeriod"/>
            </a:pPr>
            <a:r>
              <a:rPr lang="da-DK" i="0" baseline="0" dirty="0"/>
              <a:t>Ingen idéer er dårlige eller forkerte, så i dag er der ingen diskussion: alle idéer er gode og kan justeres så de bliver ekstra gode!</a:t>
            </a:r>
          </a:p>
          <a:p>
            <a:pPr marL="228600" indent="-228600">
              <a:buAutoNum type="arabicPeriod"/>
            </a:pPr>
            <a:r>
              <a:rPr lang="da-DK" i="0" baseline="0" dirty="0"/>
              <a:t>Det femte bud er lidt mere konkret: Husk, kun én idé pr. post-it, ellers bliver der forvirring.</a:t>
            </a:r>
          </a:p>
          <a:p>
            <a:pPr marL="228600" indent="-228600">
              <a:buAutoNum type="arabicPeriod"/>
            </a:pPr>
            <a:r>
              <a:rPr lang="da-DK" i="0" baseline="0" dirty="0"/>
              <a:t>Nu kommer det sidste og måske vigtigste bud: Alle er nærværende og lyttende den næste 1,5 time. Det betyder ingen mobiltelefoner fremme ud over i pauserne – </a:t>
            </a:r>
            <a:r>
              <a:rPr lang="da-DK" i="1" baseline="0" dirty="0"/>
              <a:t>Benyt gerne følgende øvelse til at illustrere det 6. bud: Bed en elev om at komme op og fortælle om sin dag fra han/hun stod op til han/hun mødte til workshoppen (Hvad har du lavet indtil nu?). Når eleven har fortalt et stykke tid, tag da så en mobiltelefon frem og begynd at kigge på den, eller kig rundt i lokalet, på dine negle, hvisk noget til en anden facilitator. Spørg når eleven er færdig med at fortælle, hvad han/hun og de andre elever syntes om dig og din opførsel. – Forhåbentligt vil svaret være, at det ikke var særlig rart, og at du fremstod uinteresseret eller var irriterende. Påpeg, at det er præcis derfor, det er vigtig at lægge mobilen væk og være NÆRVÆRENDE og LYTTENDE.  </a:t>
            </a:r>
            <a:endParaRPr lang="da-DK" sz="1200" b="0" i="1" u="none" strike="noStrike" cap="none" dirty="0">
              <a:solidFill>
                <a:srgbClr val="FF0000"/>
              </a:solidFill>
              <a:latin typeface="Calibri"/>
              <a:ea typeface="Calibri"/>
              <a:cs typeface="Calibri"/>
              <a:sym typeface="Calibri"/>
            </a:endParaRPr>
          </a:p>
        </p:txBody>
      </p:sp>
      <p:sp>
        <p:nvSpPr>
          <p:cNvPr id="213" name="Shape 2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da-DK" sz="1200" b="0" i="0" u="none" strike="noStrike" cap="none">
                <a:solidFill>
                  <a:schemeClr val="dk1"/>
                </a:solidFill>
                <a:latin typeface="Calibri"/>
                <a:ea typeface="Calibri"/>
                <a:cs typeface="Calibri"/>
                <a:sym typeface="Calibri"/>
              </a:rPr>
              <a:t>13</a:t>
            </a:fld>
            <a:endParaRPr lang="da-DK"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Hvad</a:t>
            </a:r>
            <a:r>
              <a:rPr lang="da-DK" baseline="0" dirty="0"/>
              <a:t> skal der ske nu? Dagens program ser ud som følger:</a:t>
            </a:r>
          </a:p>
          <a:p>
            <a:endParaRPr lang="da-DK" baseline="0" dirty="0"/>
          </a:p>
          <a:p>
            <a:r>
              <a:rPr lang="da-DK" baseline="0" dirty="0"/>
              <a:t>Først skal I brainstorme over idéer til aktiviteter, der kunne være sjove. </a:t>
            </a:r>
          </a:p>
          <a:p>
            <a:endParaRPr lang="da-DK" baseline="0" dirty="0"/>
          </a:p>
          <a:p>
            <a:r>
              <a:rPr lang="da-DK" baseline="0" dirty="0"/>
              <a:t>Herefter skal I udvælge nogle aktiviteter, I ønsker at arbejde videre med og igangsætte som konkrete tilbud for eleverne på skolen </a:t>
            </a:r>
          </a:p>
          <a:p>
            <a:endParaRPr lang="da-DK" baseline="0" dirty="0"/>
          </a:p>
          <a:p>
            <a:r>
              <a:rPr lang="da-DK" baseline="0" dirty="0"/>
              <a:t>Til slut vil vi informere jer om, hvordan I skal bruge tiden frem til 2. workshopdag.</a:t>
            </a:r>
          </a:p>
          <a:p>
            <a:endParaRPr lang="da-DK" baseline="0" dirty="0"/>
          </a:p>
          <a:p>
            <a:r>
              <a:rPr lang="da-DK" baseline="0" dirty="0"/>
              <a:t>Og undervejs vil der i dag indgå forskellige sjove bevægelseslege, som alle kan være med til. </a:t>
            </a:r>
            <a:endParaRPr lang="da-DK" dirty="0"/>
          </a:p>
        </p:txBody>
      </p:sp>
      <p:sp>
        <p:nvSpPr>
          <p:cNvPr id="4" name="Pladsholder til diasnumm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da-DK" sz="1200" b="0" i="0" u="none" strike="noStrike" cap="none" smtClean="0">
                <a:solidFill>
                  <a:schemeClr val="dk1"/>
                </a:solidFill>
                <a:latin typeface="Calibri"/>
                <a:ea typeface="Calibri"/>
                <a:cs typeface="Calibri"/>
                <a:sym typeface="Calibri"/>
              </a:rPr>
              <a:t>14</a:t>
            </a:fld>
            <a:endParaRPr lang="da-DK"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5506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Calibri"/>
              <a:buNone/>
              <a:tabLst/>
              <a:defRPr/>
            </a:pPr>
            <a:r>
              <a:rPr lang="da-DK" dirty="0"/>
              <a:t>Vi minder</a:t>
            </a:r>
            <a:r>
              <a:rPr lang="da-DK" baseline="0" dirty="0"/>
              <a:t> lige om formålet igen. </a:t>
            </a:r>
          </a:p>
          <a:p>
            <a:pPr marL="0" marR="0" indent="0" algn="l" defTabSz="914400" rtl="0" eaLnBrk="1" fontAlgn="auto" latinLnBrk="0" hangingPunct="1">
              <a:lnSpc>
                <a:spcPct val="100000"/>
              </a:lnSpc>
              <a:spcBef>
                <a:spcPts val="0"/>
              </a:spcBef>
              <a:spcAft>
                <a:spcPts val="0"/>
              </a:spcAft>
              <a:buClr>
                <a:schemeClr val="dk1"/>
              </a:buClr>
              <a:buSzTx/>
              <a:buFont typeface="Calibri"/>
              <a:buNone/>
              <a:tabLst/>
              <a:defRPr/>
            </a:pPr>
            <a:r>
              <a:rPr lang="da-DK" baseline="0" dirty="0"/>
              <a:t>I elever skal finde på aktiviteter, der kan være sjove for jer, og som kan blive til virkelighed her på skolen. Det er jer, der skal finde på, og jer, der skal føre det ud i livet!</a:t>
            </a:r>
            <a:endParaRPr lang="da-DK" dirty="0"/>
          </a:p>
          <a:p>
            <a:pPr marL="0" marR="0" indent="0" algn="l" defTabSz="914400" rtl="0" eaLnBrk="1" fontAlgn="auto" latinLnBrk="0" hangingPunct="1">
              <a:lnSpc>
                <a:spcPct val="100000"/>
              </a:lnSpc>
              <a:spcBef>
                <a:spcPts val="0"/>
              </a:spcBef>
              <a:spcAft>
                <a:spcPts val="0"/>
              </a:spcAft>
              <a:buClr>
                <a:schemeClr val="dk1"/>
              </a:buClr>
              <a:buSzTx/>
              <a:buFont typeface="Calibri"/>
              <a:buNone/>
              <a:tabLst/>
              <a:defRPr/>
            </a:pPr>
            <a:r>
              <a:rPr lang="da-DK" sz="1200" dirty="0">
                <a:latin typeface="Calibri" panose="020F0502020204030204" pitchFamily="34" charset="0"/>
              </a:rPr>
              <a:t>Det er jeres mulighed for at få indflydelse på jeres skoletid.</a:t>
            </a:r>
          </a:p>
        </p:txBody>
      </p:sp>
      <p:sp>
        <p:nvSpPr>
          <p:cNvPr id="4" name="Pladsholder til diasnumm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da-DK" sz="1200" b="0" i="0" u="none" strike="noStrike" cap="none" smtClean="0">
                <a:solidFill>
                  <a:schemeClr val="dk1"/>
                </a:solidFill>
                <a:latin typeface="Calibri"/>
                <a:ea typeface="Calibri"/>
                <a:cs typeface="Calibri"/>
                <a:sym typeface="Calibri"/>
              </a:rPr>
              <a:t>15</a:t>
            </a:fld>
            <a:endParaRPr lang="da-DK"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2929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1" dirty="0"/>
              <a:t>Dette slide vises som afslutning</a:t>
            </a:r>
            <a:r>
              <a:rPr lang="da-DK" b="0" i="1" baseline="0" dirty="0"/>
              <a:t> på workshopdag 1 (husk at indsæt dato/dag for 2. workshopdag)</a:t>
            </a:r>
          </a:p>
          <a:p>
            <a:endParaRPr lang="da-DK" dirty="0"/>
          </a:p>
          <a:p>
            <a:r>
              <a:rPr lang="da-DK" dirty="0"/>
              <a:t>TAK for engageret</a:t>
            </a:r>
            <a:r>
              <a:rPr lang="da-DK" baseline="0" dirty="0"/>
              <a:t> deltagelse i dag! </a:t>
            </a:r>
          </a:p>
          <a:p>
            <a:r>
              <a:rPr lang="da-DK" baseline="0" dirty="0"/>
              <a:t>Husk, at det ikke slutter her: Vi mødes (snart?) igen og arbejder sammen om, hvordan aktiviteterne fra i dag kan blive en fast del af skolen. </a:t>
            </a:r>
          </a:p>
          <a:p>
            <a:endParaRPr lang="da-DK" baseline="0" dirty="0"/>
          </a:p>
          <a:p>
            <a:pPr marL="0" marR="0" lvl="0" indent="0" algn="l" rtl="0">
              <a:spcBef>
                <a:spcPts val="0"/>
              </a:spcBef>
              <a:buClr>
                <a:schemeClr val="dk1"/>
              </a:buClr>
              <a:buSzPct val="25000"/>
              <a:buFont typeface="Calibri"/>
              <a:buNone/>
            </a:pPr>
            <a:r>
              <a:rPr lang="da-DK" sz="1200" b="0" i="0" u="none" strike="noStrike" cap="none" baseline="0" dirty="0">
                <a:solidFill>
                  <a:schemeClr val="dk1"/>
                </a:solidFill>
                <a:latin typeface="Calibri"/>
                <a:ea typeface="Calibri"/>
                <a:cs typeface="Calibri"/>
                <a:sym typeface="Calibri"/>
              </a:rPr>
              <a:t>Vi minder om det, vi sagde i starten. De aktiviteter, I har udvalgt i dag, skal I præsentere næste gang på den anden workshopdag. På workshopdag 2 skal I planlægge, hvordan I kan få aktiviteterne igangsat som konkrete tilbud på jeres skole. Den plan skal I så føre ud i livet efter workshoppen med hjælp fra relevante støttepersoner fx ledelse, lærere, andre elever, ældre elever, lokale foreninger, elevråd osv.</a:t>
            </a:r>
          </a:p>
          <a:p>
            <a:pPr marL="0" marR="0" lvl="0" indent="0" algn="l" rtl="0">
              <a:spcBef>
                <a:spcPts val="0"/>
              </a:spcBef>
              <a:buClr>
                <a:schemeClr val="dk1"/>
              </a:buClr>
              <a:buSzPct val="25000"/>
              <a:buFont typeface="Calibri"/>
              <a:buNone/>
            </a:pPr>
            <a:endParaRPr lang="da-DK" sz="1200" b="0" i="0" u="none" strike="noStrike" cap="none" baseline="0" dirty="0">
              <a:solidFill>
                <a:schemeClr val="dk1"/>
              </a:solidFill>
              <a:latin typeface="Calibri"/>
              <a:ea typeface="Calibri"/>
              <a:cs typeface="Calibri"/>
              <a:sym typeface="Calibri"/>
            </a:endParaRPr>
          </a:p>
          <a:p>
            <a:r>
              <a:rPr lang="da-DK" sz="1200" b="0" i="0" u="none" strike="noStrike" cap="none" baseline="0" dirty="0">
                <a:solidFill>
                  <a:schemeClr val="dk1"/>
                </a:solidFill>
                <a:latin typeface="Calibri"/>
                <a:ea typeface="Calibri"/>
                <a:cs typeface="Calibri"/>
                <a:sym typeface="Calibri"/>
              </a:rPr>
              <a:t>Frem til næste workshopdag har I en tænkepause, hvor I har mulighed for at arbejde videre med de aktiviteter, vi har udvalgt i dag. Og hvis I </a:t>
            </a:r>
            <a:r>
              <a:rPr lang="da-DK" sz="1200" b="0" i="0" u="none" strike="noStrike" kern="1200" cap="none" dirty="0">
                <a:solidFill>
                  <a:schemeClr val="dk1"/>
                </a:solidFill>
                <a:effectLst/>
                <a:latin typeface="Calibri"/>
                <a:ea typeface="Calibri"/>
                <a:cs typeface="Calibri"/>
                <a:sym typeface="Calibri"/>
              </a:rPr>
              <a:t>har en aktivitet, som I gerne vil arbejde videre med f.eks. en idé, der blev sorteret fra under udvælgelsesprocessen eller får en idé til en ny aktivitet inden næste workshopdag, så må I gerne medbringe denne. I kan evt. finde sammen med nogle venner/veninder/andre elever og invitere dem med til dag 2, så I kan arbejde videre med aktiviteten sammen</a:t>
            </a:r>
            <a:r>
              <a:rPr lang="da-DK" sz="1200" b="0" i="1" u="none" strike="noStrike" kern="1200" cap="none" dirty="0">
                <a:solidFill>
                  <a:schemeClr val="dk1"/>
                </a:solidFill>
                <a:effectLst/>
                <a:latin typeface="Calibri"/>
                <a:ea typeface="Calibri"/>
                <a:cs typeface="Calibri"/>
                <a:sym typeface="Calibri"/>
              </a:rPr>
              <a:t>.</a:t>
            </a:r>
            <a:endParaRPr lang="da-DK" sz="1200" b="0" i="0" u="none" strike="noStrike" kern="1200" cap="none" dirty="0">
              <a:solidFill>
                <a:schemeClr val="dk1"/>
              </a:solidFill>
              <a:effectLst/>
              <a:latin typeface="Calibri"/>
              <a:ea typeface="Calibri"/>
              <a:cs typeface="Calibri"/>
              <a:sym typeface="Calibri"/>
            </a:endParaRPr>
          </a:p>
          <a:p>
            <a:r>
              <a:rPr lang="da-DK" sz="1200" b="0" i="0" u="none" strike="noStrike" kern="1200" cap="none" dirty="0">
                <a:solidFill>
                  <a:schemeClr val="dk1"/>
                </a:solidFill>
                <a:effectLst/>
                <a:latin typeface="Calibri"/>
                <a:ea typeface="Calibri"/>
                <a:cs typeface="Calibri"/>
                <a:sym typeface="Calibri"/>
              </a:rPr>
              <a:t>Husk! I kan skabe forandring og gøre en forskel her på skolen.</a:t>
            </a:r>
            <a:r>
              <a:rPr lang="en-US" sz="1200" b="0" i="0" u="none" strike="noStrike" kern="1200" cap="none" dirty="0">
                <a:solidFill>
                  <a:schemeClr val="dk1"/>
                </a:solidFill>
                <a:effectLst/>
                <a:latin typeface="Calibri"/>
                <a:ea typeface="Calibri"/>
                <a:cs typeface="Calibri"/>
                <a:sym typeface="Calibri"/>
              </a:rPr>
              <a:t> </a:t>
            </a:r>
            <a:endParaRPr lang="da-DK" sz="1200" b="0" i="0" u="none" strike="noStrike" cap="none" baseline="0" dirty="0">
              <a:solidFill>
                <a:schemeClr val="dk1"/>
              </a:solidFill>
              <a:latin typeface="Calibri"/>
              <a:ea typeface="Calibri"/>
              <a:cs typeface="Calibri"/>
              <a:sym typeface="Calibri"/>
            </a:endParaRPr>
          </a:p>
          <a:p>
            <a:endParaRPr lang="da-DK" baseline="0" dirty="0"/>
          </a:p>
          <a:p>
            <a:r>
              <a:rPr lang="da-DK" b="1" i="1" baseline="0" dirty="0"/>
              <a:t>NB</a:t>
            </a:r>
            <a:r>
              <a:rPr lang="da-DK" i="1" baseline="0" dirty="0"/>
              <a:t>: Husk at indsamle og gemme elevernes forslag til aktiviteter (idé-arket) til brug på workshopdag 2. </a:t>
            </a:r>
          </a:p>
          <a:p>
            <a:endParaRPr lang="da-DK" baseline="0" dirty="0"/>
          </a:p>
          <a:p>
            <a:r>
              <a:rPr lang="da-DK" i="1" baseline="0" dirty="0"/>
              <a:t>I må på skolen – forinden workshoppen - vælge, om I vil gøre workshopdag 2 obligatorisk for alle eller blot for de ildsjæle, der har mod på at tage teten til at realisere aktiviteterne.</a:t>
            </a:r>
          </a:p>
          <a:p>
            <a:endParaRPr lang="da-DK" baseline="0" dirty="0"/>
          </a:p>
          <a:p>
            <a:endParaRPr lang="da-DK" baseline="0" dirty="0"/>
          </a:p>
          <a:p>
            <a:endParaRPr lang="da-DK" dirty="0"/>
          </a:p>
        </p:txBody>
      </p:sp>
      <p:sp>
        <p:nvSpPr>
          <p:cNvPr id="4" name="Pladsholder til diasnumm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da-DK" sz="1200" b="0" i="0" u="none" strike="noStrike" cap="none" smtClean="0">
                <a:solidFill>
                  <a:schemeClr val="dk1"/>
                </a:solidFill>
                <a:latin typeface="Calibri"/>
                <a:ea typeface="Calibri"/>
                <a:cs typeface="Calibri"/>
                <a:sym typeface="Calibri"/>
              </a:rPr>
              <a:t>16</a:t>
            </a:fld>
            <a:endParaRPr lang="da-DK"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2091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t>Formål med </a:t>
            </a:r>
            <a:r>
              <a:rPr lang="da-DK" i="1" dirty="0" err="1"/>
              <a:t>slidet</a:t>
            </a:r>
            <a:r>
              <a:rPr lang="da-DK" i="1" dirty="0"/>
              <a:t>: At eleverne prøver at tænke anderledes om deres fremtidige skolegang og kan begynde at forestille sig at bevægelse kan blive en del af hverdagen. </a:t>
            </a:r>
          </a:p>
          <a:p>
            <a:endParaRPr lang="da-DK" dirty="0"/>
          </a:p>
          <a:p>
            <a:r>
              <a:rPr lang="da-DK" dirty="0"/>
              <a:t>For at komme ind i tankegangen</a:t>
            </a:r>
            <a:r>
              <a:rPr lang="da-DK" baseline="0" dirty="0"/>
              <a:t> </a:t>
            </a:r>
            <a:r>
              <a:rPr lang="da-DK" dirty="0"/>
              <a:t>bag Young &amp; Active kan I prøve at forestille jer en skoletid, der kunne minde om livet på en efterskole. </a:t>
            </a:r>
          </a:p>
          <a:p>
            <a:r>
              <a:rPr lang="da-DK" dirty="0"/>
              <a:t>Mange af jer</a:t>
            </a:r>
            <a:r>
              <a:rPr lang="da-DK" baseline="0" dirty="0"/>
              <a:t> kommer måske direkte fra efterskolen. Andre har nok hørt om det særlige fællesskab, der skabes på en efterskole! </a:t>
            </a:r>
          </a:p>
          <a:p>
            <a:r>
              <a:rPr lang="da-DK" baseline="0" dirty="0"/>
              <a:t>Nu er I lige startet på skolen, (og måske har I hørt, at det kan være hårdt eller allerede oplevet det?). Så hvordan kan det også blive en god skoletid? Hvad kan gøre pauserne sjove, eller hvordan kan man samles før/efter skoletid? Kunne det være gennem bevægelse og ikke-faglige aktiviteter lidt ligesom på en efterskole?</a:t>
            </a:r>
          </a:p>
          <a:p>
            <a:endParaRPr lang="da-DK" baseline="0" dirty="0"/>
          </a:p>
          <a:p>
            <a:endParaRPr lang="da-DK" baseline="0" dirty="0"/>
          </a:p>
        </p:txBody>
      </p:sp>
      <p:sp>
        <p:nvSpPr>
          <p:cNvPr id="4" name="Pladsholder til diasnumm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da-DK" sz="1200" b="0" i="0" u="none" strike="noStrike" cap="none" smtClean="0">
                <a:solidFill>
                  <a:schemeClr val="dk1"/>
                </a:solidFill>
                <a:latin typeface="Calibri"/>
                <a:ea typeface="Calibri"/>
                <a:cs typeface="Calibri"/>
                <a:sym typeface="Calibri"/>
              </a:rPr>
              <a:t>2</a:t>
            </a:fld>
            <a:endParaRPr lang="da-DK"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4846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685801"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da-DK" sz="1200" b="0" i="0" u="none" strike="noStrike" cap="none" dirty="0">
                <a:solidFill>
                  <a:schemeClr val="dk1"/>
                </a:solidFill>
                <a:latin typeface="Calibri"/>
                <a:ea typeface="Calibri"/>
                <a:cs typeface="Calibri"/>
                <a:sym typeface="Calibri"/>
              </a:rPr>
              <a:t>I dag skal I finde på idéer til</a:t>
            </a:r>
            <a:r>
              <a:rPr lang="da-DK" sz="1200" b="0" i="0" u="none" strike="noStrike" cap="none" baseline="0" dirty="0">
                <a:solidFill>
                  <a:schemeClr val="dk1"/>
                </a:solidFill>
                <a:latin typeface="Calibri"/>
                <a:ea typeface="Calibri"/>
                <a:cs typeface="Calibri"/>
                <a:sym typeface="Calibri"/>
              </a:rPr>
              <a:t> aktiviteter, der kan foregå på skolen før, under eller efter undervisningen. Aktiviteter, der bidrager til at opbygge fællesskaber i klassen, på tværs af klasser og årgange og få mere bevægelse ind i skoledagen. Fokus er altså på, at det skal være nogle aktiviteter, I kan være sammen om, og at det indebærer bevægelse (det handler derfor ikke om at lave kageklubber og fredagsbarer).  </a:t>
            </a:r>
          </a:p>
          <a:p>
            <a:pPr marL="0" marR="0" lvl="0" indent="0" algn="l" rtl="0">
              <a:spcBef>
                <a:spcPts val="0"/>
              </a:spcBef>
              <a:buClr>
                <a:schemeClr val="dk1"/>
              </a:buClr>
              <a:buSzPct val="25000"/>
              <a:buFont typeface="Calibri"/>
              <a:buNone/>
            </a:pPr>
            <a:endParaRPr lang="da-DK"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lang="da-DK"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lang="da-DK" sz="1200" b="0" i="1"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1" u="none" strike="noStrike" cap="none" dirty="0">
              <a:solidFill>
                <a:schemeClr val="dk1"/>
              </a:solidFill>
              <a:latin typeface="Calibri"/>
              <a:ea typeface="Calibri"/>
              <a:cs typeface="Calibri"/>
              <a:sym typeface="Calibri"/>
            </a:endParaRPr>
          </a:p>
        </p:txBody>
      </p:sp>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1"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da-DK" sz="1200" b="0" i="0" u="none" strike="noStrike" cap="none" baseline="0" dirty="0">
                <a:solidFill>
                  <a:schemeClr val="dk1"/>
                </a:solidFill>
                <a:latin typeface="Calibri"/>
                <a:ea typeface="Calibri"/>
                <a:cs typeface="Calibri"/>
                <a:sym typeface="Calibri"/>
              </a:rPr>
              <a:t>Her kan I se en tidslinje over, hvordan workshoppen kommer til at forløbe. Workshoppen foregår over to dage. </a:t>
            </a:r>
          </a:p>
          <a:p>
            <a:pPr marL="0" marR="0" lvl="0" indent="0" algn="l" rtl="0">
              <a:spcBef>
                <a:spcPts val="0"/>
              </a:spcBef>
              <a:buClr>
                <a:schemeClr val="dk1"/>
              </a:buClr>
              <a:buSzPct val="25000"/>
              <a:buFont typeface="Calibri"/>
              <a:buNone/>
            </a:pPr>
            <a:endParaRPr lang="da-DK"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da-DK" sz="1200" b="0" i="0" u="none" strike="noStrike" cap="none" baseline="0" dirty="0">
                <a:solidFill>
                  <a:schemeClr val="dk1"/>
                </a:solidFill>
                <a:latin typeface="Calibri"/>
                <a:ea typeface="Calibri"/>
                <a:cs typeface="Calibri"/>
                <a:sym typeface="Calibri"/>
              </a:rPr>
              <a:t>I dag skal I være kreative, brainstorme og finde på aktiviteter. I skal også udvælge, hvilke af jeres idéer til aktiviteter, I vil arbejde videre med at udvikle. Gennem hele dagen vil vi lave forskellige lege og bevægelsesaktiviteter.</a:t>
            </a:r>
          </a:p>
          <a:p>
            <a:pPr marL="0" marR="0" lvl="0" indent="0" algn="l" rtl="0">
              <a:spcBef>
                <a:spcPts val="0"/>
              </a:spcBef>
              <a:buClr>
                <a:schemeClr val="dk1"/>
              </a:buClr>
              <a:buSzPct val="25000"/>
              <a:buFont typeface="Calibri"/>
              <a:buNone/>
            </a:pPr>
            <a:r>
              <a:rPr lang="da-DK" sz="1200" b="0" i="0" u="none" strike="noStrike" cap="none" baseline="0" dirty="0">
                <a:solidFill>
                  <a:schemeClr val="dk1"/>
                </a:solidFill>
                <a:latin typeface="Calibri"/>
                <a:ea typeface="Calibri"/>
                <a:cs typeface="Calibri"/>
                <a:sym typeface="Calibri"/>
              </a:rPr>
              <a:t> </a:t>
            </a:r>
          </a:p>
          <a:p>
            <a:pPr marL="0" marR="0" lvl="0" indent="0" algn="l" rtl="0">
              <a:spcBef>
                <a:spcPts val="0"/>
              </a:spcBef>
              <a:buClr>
                <a:schemeClr val="dk1"/>
              </a:buClr>
              <a:buSzPct val="25000"/>
              <a:buFont typeface="Calibri"/>
              <a:buNone/>
            </a:pPr>
            <a:r>
              <a:rPr lang="da-DK" sz="1200" b="0" i="0" u="none" strike="noStrike" cap="none" baseline="0" dirty="0">
                <a:solidFill>
                  <a:schemeClr val="dk1"/>
                </a:solidFill>
                <a:latin typeface="Calibri"/>
                <a:ea typeface="Calibri"/>
                <a:cs typeface="Calibri"/>
                <a:sym typeface="Calibri"/>
              </a:rPr>
              <a:t>De aktiviteter I udvikler og udvælger i dag, skal I præsentere næste gang på den anden workshopdag. På anden workshopdag skal I planlægge, hvordan I kan få aktiviteterne igangsat som konkrete tilbud på jeres skole. Den plan skal I føre ud i livet efter workshoppen med hjælp fra relevante støttepersoner fx ledelse, lærere, andre elever, ældre elever, elevråd, lokale foreninger.</a:t>
            </a:r>
          </a:p>
          <a:p>
            <a:pPr marL="0" marR="0" lvl="0" indent="0" algn="l" rtl="0">
              <a:spcBef>
                <a:spcPts val="0"/>
              </a:spcBef>
              <a:buClr>
                <a:schemeClr val="dk1"/>
              </a:buClr>
              <a:buSzPct val="25000"/>
              <a:buFont typeface="Calibri"/>
              <a:buNone/>
            </a:pPr>
            <a:endParaRPr lang="da-DK"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da-DK" sz="1200" b="0" i="0" u="none" strike="noStrike" cap="none" baseline="0" dirty="0">
                <a:solidFill>
                  <a:schemeClr val="dk1"/>
                </a:solidFill>
                <a:latin typeface="Calibri"/>
                <a:ea typeface="Calibri"/>
                <a:cs typeface="Calibri"/>
                <a:sym typeface="Calibri"/>
              </a:rPr>
              <a:t>Mellem de to workshopdage er der en tænkepause, hvor I har mulighed for at arbejde videre med de aktiviteter, I finder på i dag. Måske kommer I også i tanke om andre aktiviteter, I kunne tænke jer foregik på skolen. De idéer er I selvfølgelig velkomne til at tage med til præsentationen på anden workshopdag. </a:t>
            </a:r>
          </a:p>
          <a:p>
            <a:pPr marL="0" marR="0" lvl="0" indent="0" algn="l" rtl="0">
              <a:spcBef>
                <a:spcPts val="0"/>
              </a:spcBef>
              <a:buClr>
                <a:schemeClr val="dk1"/>
              </a:buClr>
              <a:buSzPct val="25000"/>
              <a:buFont typeface="Calibri"/>
              <a:buNone/>
            </a:pPr>
            <a:endParaRPr lang="da-DK"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lang="da-DK" sz="1200" b="0" i="0" u="none" strike="noStrike" cap="none" baseline="0" dirty="0">
              <a:solidFill>
                <a:schemeClr val="dk1"/>
              </a:solidFill>
              <a:latin typeface="Calibri"/>
              <a:ea typeface="Calibri"/>
              <a:cs typeface="Calibri"/>
              <a:sym typeface="Calibri"/>
            </a:endParaRPr>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da-DK" dirty="0"/>
              <a:t>Formål med </a:t>
            </a:r>
            <a:r>
              <a:rPr lang="da-DK" dirty="0" err="1"/>
              <a:t>slidet</a:t>
            </a:r>
            <a:r>
              <a:rPr lang="da-DK" dirty="0"/>
              <a:t>: </a:t>
            </a:r>
            <a:r>
              <a:rPr lang="da-DK" i="1" dirty="0"/>
              <a:t>At</a:t>
            </a:r>
            <a:r>
              <a:rPr lang="da-DK" dirty="0"/>
              <a:t> </a:t>
            </a:r>
            <a:r>
              <a:rPr lang="da-DK" i="1" dirty="0"/>
              <a:t>fremhæve, at det forløb eleverne nu skal i gang med, er mere end workshoppen. Det er en proces, hvor de aktivt og kontinuerligt skal være med til at skabe en god skoletid med fællesskab og bevægelse. </a:t>
            </a:r>
          </a:p>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endParaRPr lang="da-DK" i="1" dirty="0"/>
          </a:p>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da-DK" i="0" dirty="0"/>
              <a:t>Workshoppen skal I se som en kickstart på en længere proces, som varer hele jeres skoletid. Det betyder, at de to workshopdage vi afholder for og sammen med jer, er en mulighed for at starte aktiviteter op, som I kan deltage i de næste 2-3 år. Så efter workshoppen skal I aktivt arbejde for at få stablet aktiviteterne på benene og holde fast i aktiviteterne. Der vil sikkert også komme et behov for at tilpasse jeres aktiviteter, når de er kommet i gang. Det vigtigste hele vejen i gennem er, at I deltager i aktiviteterne. Alt det kommer vi mere ind på under anden workshopdag. </a:t>
            </a:r>
          </a:p>
          <a:p>
            <a:endParaRPr lang="da-DK" dirty="0"/>
          </a:p>
        </p:txBody>
      </p:sp>
      <p:sp>
        <p:nvSpPr>
          <p:cNvPr id="4" name="Pladsholder til slidenumm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da-DK" sz="1200" b="0" i="0" u="none" strike="noStrike" cap="none" smtClean="0">
                <a:solidFill>
                  <a:schemeClr val="dk1"/>
                </a:solidFill>
                <a:latin typeface="Calibri"/>
                <a:ea typeface="Calibri"/>
                <a:cs typeface="Calibri"/>
                <a:sym typeface="Calibri"/>
              </a:rPr>
              <a:t>5</a:t>
            </a:fld>
            <a:endParaRPr lang="da-DK"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6633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t>Formål med </a:t>
            </a:r>
            <a:r>
              <a:rPr lang="da-DK" i="1" dirty="0" err="1"/>
              <a:t>slidet</a:t>
            </a:r>
            <a:r>
              <a:rPr lang="da-DK" i="1" dirty="0"/>
              <a:t>: De ældre elever, der hjælper til på workshoppen kan fortælle om deres oplevelser/erfaringer med aktiviteter, der tidligere har foregået på skolen.</a:t>
            </a:r>
          </a:p>
          <a:p>
            <a:endParaRPr lang="da-DK" i="1" dirty="0"/>
          </a:p>
          <a:p>
            <a:r>
              <a:rPr lang="da-DK" i="1" dirty="0"/>
              <a:t>Dette</a:t>
            </a:r>
            <a:r>
              <a:rPr lang="da-DK" i="1" baseline="0" dirty="0"/>
              <a:t> slide slettes, hvis ikke der er eksempler at indsætte</a:t>
            </a:r>
            <a:endParaRPr lang="da-DK" i="1" dirty="0"/>
          </a:p>
        </p:txBody>
      </p:sp>
      <p:sp>
        <p:nvSpPr>
          <p:cNvPr id="4" name="Pladsholder til diasnumm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da-DK" sz="1200" b="0" i="0" u="none" strike="noStrike" cap="none" smtClean="0">
                <a:solidFill>
                  <a:schemeClr val="dk1"/>
                </a:solidFill>
                <a:latin typeface="Calibri"/>
                <a:ea typeface="Calibri"/>
                <a:cs typeface="Calibri"/>
                <a:sym typeface="Calibri"/>
              </a:rPr>
              <a:t>6</a:t>
            </a:fld>
            <a:endParaRPr lang="da-DK"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5853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t>Formål med </a:t>
            </a:r>
            <a:r>
              <a:rPr lang="da-DK" i="1" dirty="0" err="1"/>
              <a:t>slidet</a:t>
            </a:r>
            <a:r>
              <a:rPr lang="da-DK" i="1" dirty="0"/>
              <a:t>: At I kan vise nogle eksempler på aktiviteter som er startet på baggrund af Young &amp; Active. Hvis I selv har eksempler på aktiviteter fra jeres skole til forrige slide, kan dette slide fravælges.</a:t>
            </a:r>
          </a:p>
          <a:p>
            <a:endParaRPr lang="da-DK" i="1" dirty="0"/>
          </a:p>
          <a:p>
            <a:r>
              <a:rPr lang="da-DK" i="1" dirty="0"/>
              <a:t>To gode historier:</a:t>
            </a:r>
          </a:p>
          <a:p>
            <a:endParaRPr lang="da-DK" i="1" dirty="0"/>
          </a:p>
          <a:p>
            <a:r>
              <a:rPr lang="da-DK" i="0" dirty="0"/>
              <a:t>Ultimate: På et gymnasium fik en gruppe drenge oprettet et </a:t>
            </a:r>
            <a:r>
              <a:rPr lang="da-DK" i="0" dirty="0" err="1"/>
              <a:t>ultimate</a:t>
            </a:r>
            <a:r>
              <a:rPr lang="da-DK" i="0" dirty="0"/>
              <a:t> hold med hjælp fra en lærer på gymnasiet. Holdet startede ugentlige træningssessioner med ambitionen om at deltage i turneringer. </a:t>
            </a:r>
          </a:p>
          <a:p>
            <a:endParaRPr lang="da-DK" i="0" dirty="0"/>
          </a:p>
          <a:p>
            <a:r>
              <a:rPr lang="da-DK" i="0" dirty="0"/>
              <a:t>Udendørs bordtennis: Flere gymnasier har anskaffet udendørs bordtennisborde, som skaber masser af aktivitet og møder på tværs af klasser og årgange i pauserne. Flere har også afholdt turneringer. </a:t>
            </a:r>
          </a:p>
          <a:p>
            <a:endParaRPr lang="da-DK" i="0" dirty="0"/>
          </a:p>
          <a:p>
            <a:r>
              <a:rPr lang="da-DK" i="0" dirty="0"/>
              <a:t>Hvilke gode historier vil I kunne fortælle til næste års 1. </a:t>
            </a:r>
            <a:r>
              <a:rPr lang="da-DK" i="0" dirty="0" err="1"/>
              <a:t>g’ere</a:t>
            </a:r>
            <a:r>
              <a:rPr lang="da-DK" i="0" dirty="0"/>
              <a:t>?</a:t>
            </a:r>
          </a:p>
        </p:txBody>
      </p:sp>
      <p:sp>
        <p:nvSpPr>
          <p:cNvPr id="4" name="Pladsholder til diasnumm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da-DK" sz="1200" b="0" i="0" u="none" strike="noStrike" cap="none" smtClean="0">
                <a:solidFill>
                  <a:schemeClr val="dk1"/>
                </a:solidFill>
                <a:latin typeface="Calibri"/>
                <a:ea typeface="Calibri"/>
                <a:cs typeface="Calibri"/>
                <a:sym typeface="Calibri"/>
              </a:rPr>
              <a:t>7</a:t>
            </a:fld>
            <a:endParaRPr lang="da-DK"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6095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1"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da-DK" sz="1200" b="0" i="1" u="none" strike="noStrike" cap="none" dirty="0">
                <a:solidFill>
                  <a:schemeClr val="dk1"/>
                </a:solidFill>
                <a:latin typeface="Calibri"/>
                <a:ea typeface="Calibri"/>
                <a:cs typeface="Calibri"/>
                <a:sym typeface="Calibri"/>
              </a:rPr>
              <a:t>Formål med </a:t>
            </a:r>
            <a:r>
              <a:rPr lang="da-DK" sz="1200" b="0" i="1" u="none" strike="noStrike" cap="none" dirty="0" err="1">
                <a:solidFill>
                  <a:schemeClr val="dk1"/>
                </a:solidFill>
                <a:latin typeface="Calibri"/>
                <a:ea typeface="Calibri"/>
                <a:cs typeface="Calibri"/>
                <a:sym typeface="Calibri"/>
              </a:rPr>
              <a:t>slidet</a:t>
            </a:r>
            <a:r>
              <a:rPr lang="da-DK" sz="1200" b="0" i="1" u="none" strike="noStrike" cap="none" dirty="0">
                <a:solidFill>
                  <a:schemeClr val="dk1"/>
                </a:solidFill>
                <a:latin typeface="Calibri"/>
                <a:ea typeface="Calibri"/>
                <a:cs typeface="Calibri"/>
                <a:sym typeface="Calibri"/>
              </a:rPr>
              <a:t>: At pointere de positive effekter bevægelse, særligt de mentale. NB: Det handler om bevægelse for at have det godt, at kunne koncentrere sig i timerne  og at have det sjovt sammen med kammeraterne. Vi ønsker, at give alle elever mulighed for at bevæge sig – ikke bare dem, der er aktive i forvejen eller har et særligt talent indenfor en sportsgren. Det er vigtigt ikke at give</a:t>
            </a:r>
            <a:r>
              <a:rPr lang="da-DK" sz="1200" b="0" i="1" u="none" strike="noStrike" cap="none" baseline="0" dirty="0">
                <a:solidFill>
                  <a:schemeClr val="dk1"/>
                </a:solidFill>
                <a:latin typeface="Calibri"/>
                <a:ea typeface="Calibri"/>
                <a:cs typeface="Calibri"/>
                <a:sym typeface="Calibri"/>
              </a:rPr>
              <a:t> eleverne følelsen af ”løftede pegefingre”  eller at fokusere på sundhedsgevinster langt ude i fremtiden, de alligevel ikke kan forholde sig til. </a:t>
            </a:r>
            <a:endParaRPr lang="da-DK" sz="1200" b="0" i="1"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lang="da-DK"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da-DK" sz="1200" b="0" i="0" u="none" strike="noStrike" cap="none" dirty="0">
                <a:solidFill>
                  <a:schemeClr val="dk1"/>
                </a:solidFill>
                <a:latin typeface="Calibri"/>
                <a:ea typeface="Calibri"/>
                <a:cs typeface="Calibri"/>
                <a:sym typeface="Calibri"/>
              </a:rPr>
              <a:t>Bevægelse er</a:t>
            </a:r>
            <a:r>
              <a:rPr lang="da-DK" sz="1200" b="0" i="0" u="none" strike="noStrike" cap="none" baseline="0" dirty="0">
                <a:solidFill>
                  <a:schemeClr val="dk1"/>
                </a:solidFill>
                <a:latin typeface="Calibri"/>
                <a:ea typeface="Calibri"/>
                <a:cs typeface="Calibri"/>
                <a:sym typeface="Calibri"/>
              </a:rPr>
              <a:t> godt for en masse ting, og det ved I jo selvfølgelig godt! Fokus i Young &amp; Active er ikke nødvendigvis på at få pulsen op, men mere på nogle af de andre positive ting, som bevægelse medfører!</a:t>
            </a:r>
            <a:r>
              <a:rPr lang="da-DK" sz="1200" b="0" i="0" u="none" strike="noStrike" kern="1200" cap="none" dirty="0">
                <a:solidFill>
                  <a:schemeClr val="dk1"/>
                </a:solidFill>
                <a:effectLst/>
                <a:latin typeface="Calibri"/>
                <a:ea typeface="Calibri"/>
                <a:cs typeface="Calibri"/>
                <a:sym typeface="Calibri"/>
              </a:rPr>
              <a:t> Young &amp; Active handler om at skabe aktiviteter, hvor man bevæger sig sammen med sine kammerater, hvilket på én gang kan give en pause fra alle afleveringerne og lektierne, men samtidig også kan give ekstra energi til at komme igennem de mange afleveringer og lektier.  </a:t>
            </a:r>
          </a:p>
          <a:p>
            <a:pPr marL="0" marR="0" lvl="0" indent="0" algn="l" rtl="0">
              <a:spcBef>
                <a:spcPts val="0"/>
              </a:spcBef>
              <a:buClr>
                <a:schemeClr val="dk1"/>
              </a:buClr>
              <a:buSzPct val="25000"/>
              <a:buFont typeface="Calibri"/>
              <a:buNone/>
            </a:pPr>
            <a:endParaRPr lang="da-DK" sz="1200" b="0" i="1"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da-DK" sz="1200" b="0" i="1" u="none" strike="noStrike" cap="none" baseline="0" dirty="0">
                <a:solidFill>
                  <a:schemeClr val="dk1"/>
                </a:solidFill>
                <a:latin typeface="Calibri"/>
                <a:ea typeface="Calibri"/>
                <a:cs typeface="Calibri"/>
                <a:sym typeface="Calibri"/>
              </a:rPr>
              <a:t>Gennemgå (punkterne</a:t>
            </a:r>
            <a:r>
              <a:rPr lang="da-DK" sz="1200" b="0" i="0" u="none" strike="noStrike" cap="none" baseline="0" dirty="0">
                <a:solidFill>
                  <a:schemeClr val="dk1"/>
                </a:solidFill>
                <a:latin typeface="Calibri"/>
                <a:ea typeface="Calibri"/>
                <a:cs typeface="Calibri"/>
                <a:sym typeface="Calibri"/>
              </a:rPr>
              <a:t>). </a:t>
            </a:r>
          </a:p>
          <a:p>
            <a:pPr marL="0" marR="0" lvl="0" indent="0" algn="l" rtl="0">
              <a:spcBef>
                <a:spcPts val="0"/>
              </a:spcBef>
              <a:buClr>
                <a:schemeClr val="dk1"/>
              </a:buClr>
              <a:buSzPct val="25000"/>
              <a:buFont typeface="Calibri"/>
              <a:buNone/>
            </a:pPr>
            <a:endParaRPr lang="da-DK"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da-DK" sz="1200" b="0" i="0" u="none" strike="noStrike" cap="none" baseline="0" dirty="0">
                <a:solidFill>
                  <a:schemeClr val="dk1"/>
                </a:solidFill>
                <a:latin typeface="Calibri"/>
                <a:ea typeface="Calibri"/>
                <a:cs typeface="Calibri"/>
                <a:sym typeface="Calibri"/>
              </a:rPr>
              <a:t>Her er også et citat fra en gymnasieelev </a:t>
            </a:r>
            <a:r>
              <a:rPr lang="da-DK" sz="1200" b="0" i="1" u="none" strike="noStrike" cap="none" baseline="0" dirty="0">
                <a:solidFill>
                  <a:schemeClr val="dk1"/>
                </a:solidFill>
                <a:latin typeface="Calibri"/>
                <a:ea typeface="Calibri"/>
                <a:cs typeface="Calibri"/>
                <a:sym typeface="Calibri"/>
              </a:rPr>
              <a:t>(læs evt. citatet højt) </a:t>
            </a:r>
            <a:r>
              <a:rPr lang="da-DK" sz="1200" b="0" i="0" u="none" strike="noStrike" cap="none" baseline="0" dirty="0">
                <a:solidFill>
                  <a:schemeClr val="dk1"/>
                </a:solidFill>
                <a:latin typeface="Calibri"/>
                <a:ea typeface="Calibri"/>
                <a:cs typeface="Calibri"/>
                <a:sym typeface="Calibri"/>
              </a:rPr>
              <a:t>– det er måske noget, I kan nikke genkendende til. Det er i hvert fald et udsagn, som  projektgruppen bag Young &amp; Active har hørt gentaget af rigtig mange gymnasieelever! </a:t>
            </a:r>
          </a:p>
          <a:p>
            <a:r>
              <a:rPr lang="da-DK" sz="1200" b="0" i="0" u="none" strike="noStrike" kern="1200" cap="none" dirty="0">
                <a:solidFill>
                  <a:schemeClr val="dk1"/>
                </a:solidFill>
                <a:effectLst/>
                <a:latin typeface="Calibri"/>
                <a:ea typeface="Calibri"/>
                <a:cs typeface="Calibri"/>
                <a:sym typeface="Calibri"/>
              </a:rPr>
              <a:t> </a:t>
            </a:r>
            <a:endParaRPr lang="da-DK"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da-DK"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685801"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da-DK" sz="1200" b="0" i="1" u="none" strike="noStrike" cap="none" dirty="0">
                <a:solidFill>
                  <a:schemeClr val="dk1"/>
                </a:solidFill>
                <a:latin typeface="Calibri"/>
                <a:ea typeface="Calibri"/>
                <a:cs typeface="Calibri"/>
                <a:sym typeface="Calibri"/>
              </a:rPr>
              <a:t>Formål med </a:t>
            </a:r>
            <a:r>
              <a:rPr lang="da-DK" sz="1200" b="0" i="1" u="none" strike="noStrike" cap="none" dirty="0" err="1">
                <a:solidFill>
                  <a:schemeClr val="dk1"/>
                </a:solidFill>
                <a:latin typeface="Calibri"/>
                <a:ea typeface="Calibri"/>
                <a:cs typeface="Calibri"/>
                <a:sym typeface="Calibri"/>
              </a:rPr>
              <a:t>slidet</a:t>
            </a:r>
            <a:r>
              <a:rPr lang="da-DK" sz="1200" b="0" i="1" u="none" strike="noStrike" cap="none" dirty="0">
                <a:solidFill>
                  <a:schemeClr val="dk1"/>
                </a:solidFill>
                <a:latin typeface="Calibri"/>
                <a:ea typeface="Calibri"/>
                <a:cs typeface="Calibri"/>
                <a:sym typeface="Calibri"/>
              </a:rPr>
              <a:t>: At lægge vægt på, hvorfor det er vigtigt, at aktiviteterne er gruppeaktiviteter. </a:t>
            </a:r>
          </a:p>
          <a:p>
            <a:pPr marL="0" marR="0" lvl="0" indent="0" algn="l" rtl="0">
              <a:spcBef>
                <a:spcPts val="0"/>
              </a:spcBef>
              <a:buClr>
                <a:schemeClr val="dk1"/>
              </a:buClr>
              <a:buSzPct val="25000"/>
              <a:buFont typeface="Calibri"/>
              <a:buNone/>
            </a:pPr>
            <a:endParaRPr lang="da-DK"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da-DK" sz="1200" b="0" i="0" u="none" strike="noStrike" cap="none" dirty="0">
                <a:solidFill>
                  <a:schemeClr val="dk1"/>
                </a:solidFill>
                <a:latin typeface="Calibri"/>
                <a:ea typeface="Calibri"/>
                <a:cs typeface="Calibri"/>
                <a:sym typeface="Calibri"/>
              </a:rPr>
              <a:t>Bevægelse er</a:t>
            </a:r>
            <a:r>
              <a:rPr lang="da-DK" sz="1200" b="0" i="0" u="none" strike="noStrike" cap="none" baseline="0" dirty="0">
                <a:solidFill>
                  <a:schemeClr val="dk1"/>
                </a:solidFill>
                <a:latin typeface="Calibri"/>
                <a:ea typeface="Calibri"/>
                <a:cs typeface="Calibri"/>
                <a:sym typeface="Calibri"/>
              </a:rPr>
              <a:t> også en god måde at være sammen med andre på. </a:t>
            </a:r>
          </a:p>
          <a:p>
            <a:pPr marL="0" marR="0" lvl="0" indent="0" algn="l" rtl="0">
              <a:spcBef>
                <a:spcPts val="0"/>
              </a:spcBef>
              <a:buClr>
                <a:schemeClr val="dk1"/>
              </a:buClr>
              <a:buSzPct val="25000"/>
              <a:buFont typeface="Calibri"/>
              <a:buNone/>
            </a:pPr>
            <a:r>
              <a:rPr lang="da-DK" sz="1200" b="0" i="0" u="none" strike="noStrike" cap="none" baseline="0" dirty="0">
                <a:solidFill>
                  <a:schemeClr val="dk1"/>
                </a:solidFill>
                <a:latin typeface="Calibri"/>
                <a:ea typeface="Calibri"/>
                <a:cs typeface="Calibri"/>
                <a:sym typeface="Calibri"/>
              </a:rPr>
              <a:t>Når man bevæger sig med andre, er det med til at skabe og styrke fællesskaber. </a:t>
            </a:r>
          </a:p>
          <a:p>
            <a:pPr marL="0" marR="0" lvl="0" indent="0" algn="l" rtl="0">
              <a:spcBef>
                <a:spcPts val="0"/>
              </a:spcBef>
              <a:buClr>
                <a:schemeClr val="dk1"/>
              </a:buClr>
              <a:buSzPct val="25000"/>
              <a:buFont typeface="Calibri"/>
              <a:buNone/>
            </a:pPr>
            <a:endParaRPr lang="da-DK"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da-DK" sz="1200" b="0" i="0" u="none" strike="noStrike" cap="none" baseline="0" dirty="0">
                <a:solidFill>
                  <a:schemeClr val="dk1"/>
                </a:solidFill>
                <a:latin typeface="Calibri"/>
                <a:ea typeface="Calibri"/>
                <a:cs typeface="Calibri"/>
                <a:sym typeface="Calibri"/>
              </a:rPr>
              <a:t>Derudover er det ofte også lettere at få bevæget sig, når man skal mødes med andre og gøre det, hvilket I sikkert kender fra jer selv!</a:t>
            </a:r>
          </a:p>
          <a:p>
            <a:pPr marL="0" marR="0" lvl="0" indent="0" algn="l" rtl="0">
              <a:spcBef>
                <a:spcPts val="0"/>
              </a:spcBef>
              <a:buClr>
                <a:schemeClr val="dk1"/>
              </a:buClr>
              <a:buSzPct val="25000"/>
              <a:buFont typeface="Calibri"/>
              <a:buNone/>
            </a:pPr>
            <a:endParaRPr lang="da-DK"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da-DK" sz="1200" b="0" i="0" u="none" strike="noStrike" cap="none" baseline="0" dirty="0">
                <a:solidFill>
                  <a:schemeClr val="dk1"/>
                </a:solidFill>
                <a:latin typeface="Calibri"/>
                <a:ea typeface="Calibri"/>
                <a:cs typeface="Calibri"/>
                <a:sym typeface="Calibri"/>
              </a:rPr>
              <a:t>Her er citater fra elever, der beskriver dette.</a:t>
            </a:r>
          </a:p>
          <a:p>
            <a:pPr marL="0" marR="0" lvl="0" indent="0" algn="l" rtl="0">
              <a:spcBef>
                <a:spcPts val="0"/>
              </a:spcBef>
              <a:buClr>
                <a:schemeClr val="dk1"/>
              </a:buClr>
              <a:buSzPct val="25000"/>
              <a:buFont typeface="Calibri"/>
              <a:buNone/>
            </a:pPr>
            <a:endParaRPr lang="da-DK"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lang="da-DK"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lang="da-DK"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49" name="Shape 2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da-DK" sz="1000" b="0" i="0" u="none" strike="noStrike" cap="none">
                <a:solidFill>
                  <a:schemeClr val="dk2"/>
                </a:solidFill>
                <a:latin typeface="Galdeano"/>
                <a:ea typeface="Galdeano"/>
                <a:cs typeface="Galdeano"/>
                <a:sym typeface="Galdeano"/>
              </a:rPr>
              <a:t>‹#›</a:t>
            </a:fld>
            <a:endParaRPr lang="da-DK" sz="1000" b="0" i="0" u="none" strike="noStrike" cap="none">
              <a:solidFill>
                <a:schemeClr val="dk2"/>
              </a:solidFill>
              <a:latin typeface="Galdeano"/>
              <a:ea typeface="Galdeano"/>
              <a:cs typeface="Galdeano"/>
              <a:sym typeface="Galdean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el og lodret teks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4" name="Shape 74"/>
          <p:cNvSpPr txBox="1">
            <a:spLocks noGrp="1"/>
          </p:cNvSpPr>
          <p:nvPr>
            <p:ph type="body" idx="1"/>
          </p:nvPr>
        </p:nvSpPr>
        <p:spPr>
          <a:xfrm rot="5400000">
            <a:off x="2309017" y="-251618"/>
            <a:ext cx="4525963"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da-DK" sz="1000" b="0" i="0" u="none" strike="noStrike" cap="none">
                <a:solidFill>
                  <a:schemeClr val="dk2"/>
                </a:solidFill>
                <a:latin typeface="Galdeano"/>
                <a:ea typeface="Galdeano"/>
                <a:cs typeface="Galdeano"/>
                <a:sym typeface="Galdeano"/>
              </a:rPr>
              <a:t>‹#›</a:t>
            </a:fld>
            <a:endParaRPr lang="da-DK" sz="1000" b="0" i="0" u="none" strike="noStrike" cap="none">
              <a:solidFill>
                <a:schemeClr val="dk2"/>
              </a:solidFill>
              <a:latin typeface="Galdeano"/>
              <a:ea typeface="Galdeano"/>
              <a:cs typeface="Galdeano"/>
              <a:sym typeface="Galdean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Lodret titel og teks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0" name="Shape 80"/>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da-DK" sz="1000" b="0" i="0" u="none" strike="noStrike" cap="none">
                <a:solidFill>
                  <a:schemeClr val="dk2"/>
                </a:solidFill>
                <a:latin typeface="Galdeano"/>
                <a:ea typeface="Galdeano"/>
                <a:cs typeface="Galdeano"/>
                <a:sym typeface="Galdeano"/>
              </a:rPr>
              <a:t>‹#›</a:t>
            </a:fld>
            <a:endParaRPr lang="da-DK" sz="1000" b="0" i="0" u="none" strike="noStrike" cap="none">
              <a:solidFill>
                <a:schemeClr val="dk2"/>
              </a:solidFill>
              <a:latin typeface="Galdeano"/>
              <a:ea typeface="Galdeano"/>
              <a:cs typeface="Galdeano"/>
              <a:sym typeface="Galdean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3" name="Shape 23"/>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Shape 2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da-DK" sz="1000" b="0" i="0" u="none" strike="noStrike" cap="none">
                <a:solidFill>
                  <a:schemeClr val="dk2"/>
                </a:solidFill>
                <a:latin typeface="Galdeano"/>
                <a:ea typeface="Galdeano"/>
                <a:cs typeface="Galdeano"/>
                <a:sym typeface="Galdeano"/>
              </a:rPr>
              <a:t>‹#›</a:t>
            </a:fld>
            <a:endParaRPr lang="da-DK" sz="1000" b="0" i="0" u="none" strike="noStrike" cap="none">
              <a:solidFill>
                <a:schemeClr val="dk2"/>
              </a:solidFill>
              <a:latin typeface="Galdeano"/>
              <a:ea typeface="Galdeano"/>
              <a:cs typeface="Galdeano"/>
              <a:sym typeface="Galdean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8" name="Shape 2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Shape 3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da-DK" sz="1000" b="0" i="0" u="none" strike="noStrike" cap="none">
                <a:solidFill>
                  <a:schemeClr val="dk2"/>
                </a:solidFill>
                <a:latin typeface="Galdeano"/>
                <a:ea typeface="Galdeano"/>
                <a:cs typeface="Galdeano"/>
                <a:sym typeface="Galdeano"/>
              </a:rPr>
              <a:t>‹#›</a:t>
            </a:fld>
            <a:endParaRPr lang="da-DK" sz="1000" b="0" i="0" u="none" strike="noStrike" cap="none">
              <a:solidFill>
                <a:schemeClr val="dk2"/>
              </a:solidFill>
              <a:latin typeface="Galdeano"/>
              <a:ea typeface="Galdeano"/>
              <a:cs typeface="Galdeano"/>
              <a:sym typeface="Galdean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Afsnitsoverskrif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4" name="Shape 3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Shape 3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da-DK" sz="1000" b="0" i="0" u="none" strike="noStrike" cap="none">
                <a:solidFill>
                  <a:schemeClr val="dk2"/>
                </a:solidFill>
                <a:latin typeface="Galdeano"/>
                <a:ea typeface="Galdeano"/>
                <a:cs typeface="Galdeano"/>
                <a:sym typeface="Galdeano"/>
              </a:rPr>
              <a:t>‹#›</a:t>
            </a:fld>
            <a:endParaRPr lang="da-DK" sz="1000" b="0" i="0" u="none" strike="noStrike" cap="none">
              <a:solidFill>
                <a:schemeClr val="dk2"/>
              </a:solidFill>
              <a:latin typeface="Galdeano"/>
              <a:ea typeface="Galdeano"/>
              <a:cs typeface="Galdeano"/>
              <a:sym typeface="Galdean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0" name="Shape 40"/>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3" name="Shape 4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da-DK" sz="1000" b="0" i="0" u="none" strike="noStrike" cap="none">
                <a:solidFill>
                  <a:schemeClr val="dk2"/>
                </a:solidFill>
                <a:latin typeface="Galdeano"/>
                <a:ea typeface="Galdeano"/>
                <a:cs typeface="Galdeano"/>
                <a:sym typeface="Galdeano"/>
              </a:rPr>
              <a:t>‹#›</a:t>
            </a:fld>
            <a:endParaRPr lang="da-DK" sz="1000" b="0" i="0" u="none" strike="noStrike" cap="none">
              <a:solidFill>
                <a:schemeClr val="dk2"/>
              </a:solidFill>
              <a:latin typeface="Galdeano"/>
              <a:ea typeface="Galdeano"/>
              <a:cs typeface="Galdeano"/>
              <a:sym typeface="Galdean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7" name="Shape 47"/>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Shape 5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da-DK" sz="1000" b="0" i="0" u="none" strike="noStrike" cap="none">
                <a:solidFill>
                  <a:schemeClr val="dk2"/>
                </a:solidFill>
                <a:latin typeface="Galdeano"/>
                <a:ea typeface="Galdeano"/>
                <a:cs typeface="Galdeano"/>
                <a:sym typeface="Galdeano"/>
              </a:rPr>
              <a:t>‹#›</a:t>
            </a:fld>
            <a:endParaRPr lang="da-DK" sz="1000" b="0" i="0" u="none" strike="noStrike" cap="none">
              <a:solidFill>
                <a:schemeClr val="dk2"/>
              </a:solidFill>
              <a:latin typeface="Galdeano"/>
              <a:ea typeface="Galdeano"/>
              <a:cs typeface="Galdeano"/>
              <a:sym typeface="Galdean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Tomt">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da-DK" sz="1000" b="0" i="0" u="none" strike="noStrike" cap="none">
                <a:solidFill>
                  <a:schemeClr val="dk2"/>
                </a:solidFill>
                <a:latin typeface="Galdeano"/>
                <a:ea typeface="Galdeano"/>
                <a:cs typeface="Galdeano"/>
                <a:sym typeface="Galdeano"/>
              </a:rPr>
              <a:t>‹#›</a:t>
            </a:fld>
            <a:endParaRPr lang="da-DK" sz="1000" b="0" i="0" u="none" strike="noStrike" cap="none">
              <a:solidFill>
                <a:schemeClr val="dk2"/>
              </a:solidFill>
              <a:latin typeface="Galdeano"/>
              <a:ea typeface="Galdeano"/>
              <a:cs typeface="Galdeano"/>
              <a:sym typeface="Galdean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Indhold med billedteks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0" name="Shape 60"/>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da-DK" sz="1000" b="0" i="0" u="none" strike="noStrike" cap="none">
                <a:solidFill>
                  <a:schemeClr val="dk2"/>
                </a:solidFill>
                <a:latin typeface="Galdeano"/>
                <a:ea typeface="Galdeano"/>
                <a:cs typeface="Galdeano"/>
                <a:sym typeface="Galdeano"/>
              </a:rPr>
              <a:t>‹#›</a:t>
            </a:fld>
            <a:endParaRPr lang="da-DK" sz="1000" b="0" i="0" u="none" strike="noStrike" cap="none">
              <a:solidFill>
                <a:schemeClr val="dk2"/>
              </a:solidFill>
              <a:latin typeface="Galdeano"/>
              <a:ea typeface="Galdeano"/>
              <a:cs typeface="Galdeano"/>
              <a:sym typeface="Galdean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Billede med billedteks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Shape 7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da-DK" sz="1000" b="0" i="0" u="none" strike="noStrike" cap="none">
                <a:solidFill>
                  <a:schemeClr val="dk2"/>
                </a:solidFill>
                <a:latin typeface="Galdeano"/>
                <a:ea typeface="Galdeano"/>
                <a:cs typeface="Galdeano"/>
                <a:sym typeface="Galdeano"/>
              </a:rPr>
              <a:t>‹#›</a:t>
            </a:fld>
            <a:endParaRPr lang="da-DK" sz="1000" b="0" i="0" u="none" strike="noStrike" cap="none">
              <a:solidFill>
                <a:schemeClr val="dk2"/>
              </a:solidFill>
              <a:latin typeface="Galdeano"/>
              <a:ea typeface="Galdeano"/>
              <a:cs typeface="Galdeano"/>
              <a:sym typeface="Galdeano"/>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da-DK" sz="1000" b="0" i="0" u="none" strike="noStrike" cap="none">
                <a:solidFill>
                  <a:schemeClr val="dk2"/>
                </a:solidFill>
                <a:latin typeface="Galdeano"/>
                <a:ea typeface="Galdeano"/>
                <a:cs typeface="Galdeano"/>
                <a:sym typeface="Galdeano"/>
              </a:rPr>
              <a:t>‹#›</a:t>
            </a:fld>
            <a:endParaRPr lang="da-DK" sz="1000" b="0" i="0" u="none" strike="noStrike" cap="none">
              <a:solidFill>
                <a:schemeClr val="dk2"/>
              </a:solidFill>
              <a:latin typeface="Galdeano"/>
              <a:ea typeface="Galdeano"/>
              <a:cs typeface="Galdeano"/>
              <a:sym typeface="Galdean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ctrTitle"/>
          </p:nvPr>
        </p:nvSpPr>
        <p:spPr>
          <a:xfrm>
            <a:off x="624412" y="260648"/>
            <a:ext cx="7772400" cy="964704"/>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Galdeano"/>
              <a:buNone/>
            </a:pPr>
            <a:r>
              <a:rPr lang="da-DK" sz="3600" b="1" i="0" u="none" strike="noStrike" cap="none" dirty="0">
                <a:solidFill>
                  <a:srgbClr val="005E6E"/>
                </a:solidFill>
                <a:latin typeface="Arial"/>
                <a:ea typeface="Arial"/>
                <a:cs typeface="Arial"/>
                <a:sym typeface="Arial"/>
              </a:rPr>
              <a:t>Young &amp; Active: </a:t>
            </a:r>
            <a:r>
              <a:rPr lang="da-DK" sz="3600" dirty="0">
                <a:solidFill>
                  <a:srgbClr val="005E6E"/>
                </a:solidFill>
                <a:latin typeface="Arial"/>
                <a:ea typeface="Arial"/>
                <a:cs typeface="Arial"/>
                <a:sym typeface="Arial"/>
              </a:rPr>
              <a:t>W</a:t>
            </a:r>
            <a:r>
              <a:rPr lang="da-DK" sz="3600" b="0" i="0" u="none" strike="noStrike" cap="none" dirty="0">
                <a:solidFill>
                  <a:srgbClr val="005E6E"/>
                </a:solidFill>
                <a:latin typeface="Arial"/>
                <a:ea typeface="Arial"/>
                <a:cs typeface="Arial"/>
                <a:sym typeface="Arial"/>
              </a:rPr>
              <a:t>orkshopdag 1</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68760"/>
            <a:ext cx="7858335" cy="4474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5.png"/>
          <p:cNvPicPr/>
          <p:nvPr/>
        </p:nvPicPr>
        <p:blipFill>
          <a:blip r:embed="rId4" cstate="print"/>
          <a:stretch>
            <a:fillRect/>
          </a:stretch>
        </p:blipFill>
        <p:spPr>
          <a:xfrm>
            <a:off x="6834076" y="5897724"/>
            <a:ext cx="1635821" cy="648072"/>
          </a:xfrm>
          <a:prstGeom prst="rect">
            <a:avLst/>
          </a:prstGeom>
        </p:spPr>
      </p:pic>
      <p:pic>
        <p:nvPicPr>
          <p:cNvPr id="8" name="Shape 89"/>
          <p:cNvPicPr preferRelativeResize="0"/>
          <p:nvPr/>
        </p:nvPicPr>
        <p:blipFill rotWithShape="1">
          <a:blip r:embed="rId5">
            <a:alphaModFix/>
          </a:blip>
          <a:srcRect l="1382" r="78729"/>
          <a:stretch/>
        </p:blipFill>
        <p:spPr>
          <a:xfrm>
            <a:off x="611560" y="5741749"/>
            <a:ext cx="1669014" cy="895200"/>
          </a:xfrm>
          <a:prstGeom prst="rect">
            <a:avLst/>
          </a:prstGeom>
          <a:noFill/>
          <a:ln>
            <a:noFill/>
          </a:ln>
        </p:spPr>
      </p:pic>
      <p:sp>
        <p:nvSpPr>
          <p:cNvPr id="9" name="Tekstboks 8"/>
          <p:cNvSpPr txBox="1"/>
          <p:nvPr/>
        </p:nvSpPr>
        <p:spPr>
          <a:xfrm>
            <a:off x="2587024" y="5835715"/>
            <a:ext cx="3384377" cy="707886"/>
          </a:xfrm>
          <a:prstGeom prst="rect">
            <a:avLst/>
          </a:prstGeom>
          <a:noFill/>
        </p:spPr>
        <p:txBody>
          <a:bodyPr wrap="square" rtlCol="0">
            <a:spAutoFit/>
          </a:bodyPr>
          <a:lstStyle/>
          <a:p>
            <a:pPr algn="ctr"/>
            <a:r>
              <a:rPr lang="da-DK" sz="2000" b="1" dirty="0"/>
              <a:t>Center for </a:t>
            </a:r>
          </a:p>
          <a:p>
            <a:pPr algn="ctr"/>
            <a:r>
              <a:rPr lang="da-DK" sz="2000" b="1" dirty="0"/>
              <a:t>Interventionsforskning</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D690-9F3C-463A-A22C-E0A14490F140}"/>
              </a:ext>
            </a:extLst>
          </p:cNvPr>
          <p:cNvSpPr>
            <a:spLocks noGrp="1"/>
          </p:cNvSpPr>
          <p:nvPr>
            <p:ph type="title"/>
          </p:nvPr>
        </p:nvSpPr>
        <p:spPr/>
        <p:txBody>
          <a:bodyPr/>
          <a:lstStyle/>
          <a:p>
            <a:r>
              <a:rPr lang="da-DK" dirty="0">
                <a:solidFill>
                  <a:srgbClr val="0E6776"/>
                </a:solidFill>
              </a:rPr>
              <a:t>Skolens egne faciliteter og rammer</a:t>
            </a:r>
            <a:endParaRPr lang="da-DK" dirty="0"/>
          </a:p>
        </p:txBody>
      </p:sp>
      <p:sp>
        <p:nvSpPr>
          <p:cNvPr id="3" name="Text Placeholder 2">
            <a:extLst>
              <a:ext uri="{FF2B5EF4-FFF2-40B4-BE49-F238E27FC236}">
                <a16:creationId xmlns:a16="http://schemas.microsoft.com/office/drawing/2014/main" id="{4FBB7CC0-E6C1-4E77-A947-54E214A5DF52}"/>
              </a:ext>
            </a:extLst>
          </p:cNvPr>
          <p:cNvSpPr>
            <a:spLocks noGrp="1"/>
          </p:cNvSpPr>
          <p:nvPr>
            <p:ph type="body" idx="1"/>
          </p:nvPr>
        </p:nvSpPr>
        <p:spPr/>
        <p:txBody>
          <a:bodyPr/>
          <a:lstStyle/>
          <a:p>
            <a:r>
              <a:rPr lang="da-DK" dirty="0"/>
              <a:t>Faciliteter </a:t>
            </a:r>
          </a:p>
        </p:txBody>
      </p:sp>
      <p:sp>
        <p:nvSpPr>
          <p:cNvPr id="5" name="Text Placeholder 4">
            <a:extLst>
              <a:ext uri="{FF2B5EF4-FFF2-40B4-BE49-F238E27FC236}">
                <a16:creationId xmlns:a16="http://schemas.microsoft.com/office/drawing/2014/main" id="{7ED726B6-A931-4946-ABD7-5EE6FB522DCC}"/>
              </a:ext>
            </a:extLst>
          </p:cNvPr>
          <p:cNvSpPr>
            <a:spLocks noGrp="1"/>
          </p:cNvSpPr>
          <p:nvPr>
            <p:ph type="body" idx="3"/>
          </p:nvPr>
        </p:nvSpPr>
        <p:spPr>
          <a:xfrm>
            <a:off x="3670261" y="1535112"/>
            <a:ext cx="5942300" cy="639762"/>
          </a:xfrm>
        </p:spPr>
        <p:txBody>
          <a:bodyPr/>
          <a:lstStyle/>
          <a:p>
            <a:r>
              <a:rPr lang="da-DK" dirty="0"/>
              <a:t>Rammer og struktur for bevægelse</a:t>
            </a:r>
          </a:p>
        </p:txBody>
      </p:sp>
      <p:sp>
        <p:nvSpPr>
          <p:cNvPr id="6" name="Text Placeholder 5">
            <a:extLst>
              <a:ext uri="{FF2B5EF4-FFF2-40B4-BE49-F238E27FC236}">
                <a16:creationId xmlns:a16="http://schemas.microsoft.com/office/drawing/2014/main" id="{F08DB578-85F5-46E3-85B3-375FDFECA029}"/>
              </a:ext>
            </a:extLst>
          </p:cNvPr>
          <p:cNvSpPr>
            <a:spLocks noGrp="1"/>
          </p:cNvSpPr>
          <p:nvPr>
            <p:ph type="body" idx="4"/>
          </p:nvPr>
        </p:nvSpPr>
        <p:spPr>
          <a:xfrm>
            <a:off x="3851921" y="2174875"/>
            <a:ext cx="4834878" cy="3951286"/>
          </a:xfrm>
        </p:spPr>
        <p:txBody>
          <a:bodyPr/>
          <a:lstStyle/>
          <a:p>
            <a:pPr>
              <a:lnSpc>
                <a:spcPct val="150000"/>
              </a:lnSpc>
            </a:pPr>
            <a:r>
              <a:rPr lang="da-DK" dirty="0"/>
              <a:t> Fredagstræning (kl. 7-8) </a:t>
            </a:r>
          </a:p>
          <a:p>
            <a:pPr>
              <a:lnSpc>
                <a:spcPct val="150000"/>
              </a:lnSpc>
            </a:pPr>
            <a:r>
              <a:rPr lang="da-DK" dirty="0"/>
              <a:t> Torsdagsidræt (4. modul)</a:t>
            </a:r>
          </a:p>
          <a:p>
            <a:pPr>
              <a:lnSpc>
                <a:spcPct val="150000"/>
              </a:lnSpc>
            </a:pPr>
            <a:r>
              <a:rPr lang="da-DK" dirty="0"/>
              <a:t>  Morgenløb (hver onsdag kl. 9)</a:t>
            </a:r>
          </a:p>
          <a:p>
            <a:pPr>
              <a:lnSpc>
                <a:spcPct val="150000"/>
              </a:lnSpc>
            </a:pPr>
            <a:r>
              <a:rPr lang="da-DK" dirty="0"/>
              <a:t> Frikvarters-stafetter (Klasserne skiftes til at arrangere en stafet i spisepausen)</a:t>
            </a:r>
          </a:p>
          <a:p>
            <a:pPr>
              <a:lnSpc>
                <a:spcPct val="150000"/>
              </a:lnSpc>
            </a:pPr>
            <a:r>
              <a:rPr lang="da-DK" dirty="0"/>
              <a:t> Torsdagscafé (1. torsdag i måneden) </a:t>
            </a:r>
          </a:p>
        </p:txBody>
      </p:sp>
      <p:pic>
        <p:nvPicPr>
          <p:cNvPr id="8" name="Picture 7">
            <a:extLst>
              <a:ext uri="{FF2B5EF4-FFF2-40B4-BE49-F238E27FC236}">
                <a16:creationId xmlns:a16="http://schemas.microsoft.com/office/drawing/2014/main" id="{76975343-B679-4B92-B97B-48ED26436524}"/>
              </a:ext>
            </a:extLst>
          </p:cNvPr>
          <p:cNvPicPr>
            <a:picLocks noChangeAspect="1"/>
          </p:cNvPicPr>
          <p:nvPr/>
        </p:nvPicPr>
        <p:blipFill>
          <a:blip r:embed="rId3"/>
          <a:stretch>
            <a:fillRect/>
          </a:stretch>
        </p:blipFill>
        <p:spPr>
          <a:xfrm rot="1404907">
            <a:off x="430285" y="2486786"/>
            <a:ext cx="2481708" cy="1776381"/>
          </a:xfrm>
          <a:prstGeom prst="rect">
            <a:avLst/>
          </a:prstGeom>
        </p:spPr>
      </p:pic>
      <p:pic>
        <p:nvPicPr>
          <p:cNvPr id="9" name="Picture 8">
            <a:extLst>
              <a:ext uri="{FF2B5EF4-FFF2-40B4-BE49-F238E27FC236}">
                <a16:creationId xmlns:a16="http://schemas.microsoft.com/office/drawing/2014/main" id="{A1189D6E-BD17-46AE-A4D8-1AF57FD0D7F6}"/>
              </a:ext>
            </a:extLst>
          </p:cNvPr>
          <p:cNvPicPr>
            <a:picLocks noChangeAspect="1"/>
          </p:cNvPicPr>
          <p:nvPr/>
        </p:nvPicPr>
        <p:blipFill>
          <a:blip r:embed="rId4"/>
          <a:stretch>
            <a:fillRect/>
          </a:stretch>
        </p:blipFill>
        <p:spPr>
          <a:xfrm rot="20721538">
            <a:off x="632470" y="4081628"/>
            <a:ext cx="3195326" cy="2098552"/>
          </a:xfrm>
          <a:prstGeom prst="rect">
            <a:avLst/>
          </a:prstGeom>
        </p:spPr>
      </p:pic>
    </p:spTree>
    <p:extLst>
      <p:ext uri="{BB962C8B-B14F-4D97-AF65-F5344CB8AC3E}">
        <p14:creationId xmlns:p14="http://schemas.microsoft.com/office/powerpoint/2010/main" val="884149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cxnSp>
        <p:nvCxnSpPr>
          <p:cNvPr id="115" name="Shape 115"/>
          <p:cNvCxnSpPr/>
          <p:nvPr/>
        </p:nvCxnSpPr>
        <p:spPr>
          <a:xfrm>
            <a:off x="4572000" y="692695"/>
            <a:ext cx="0" cy="5328590"/>
          </a:xfrm>
          <a:prstGeom prst="straightConnector1">
            <a:avLst/>
          </a:prstGeom>
          <a:noFill/>
          <a:ln w="57150" cap="flat" cmpd="sng">
            <a:solidFill>
              <a:schemeClr val="dk1"/>
            </a:solidFill>
            <a:prstDash val="solid"/>
            <a:round/>
            <a:headEnd type="stealth" w="lg" len="lg"/>
            <a:tailEnd type="stealth" w="lg" len="lg"/>
          </a:ln>
        </p:spPr>
      </p:cxnSp>
      <p:cxnSp>
        <p:nvCxnSpPr>
          <p:cNvPr id="116" name="Shape 116"/>
          <p:cNvCxnSpPr/>
          <p:nvPr/>
        </p:nvCxnSpPr>
        <p:spPr>
          <a:xfrm flipH="1">
            <a:off x="683567" y="3212975"/>
            <a:ext cx="7848873" cy="0"/>
          </a:xfrm>
          <a:prstGeom prst="straightConnector1">
            <a:avLst/>
          </a:prstGeom>
          <a:noFill/>
          <a:ln w="57150" cap="flat" cmpd="sng">
            <a:solidFill>
              <a:schemeClr val="dk1"/>
            </a:solidFill>
            <a:prstDash val="solid"/>
            <a:round/>
            <a:headEnd type="stealth" w="lg" len="lg"/>
            <a:tailEnd type="stealth" w="lg" len="lg"/>
          </a:ln>
        </p:spPr>
      </p:cxnSp>
      <p:sp>
        <p:nvSpPr>
          <p:cNvPr id="117" name="Shape 117"/>
          <p:cNvSpPr txBox="1"/>
          <p:nvPr/>
        </p:nvSpPr>
        <p:spPr>
          <a:xfrm>
            <a:off x="7668344" y="2636912"/>
            <a:ext cx="1222386" cy="369332"/>
          </a:xfrm>
          <a:prstGeom prst="rect">
            <a:avLst/>
          </a:prstGeom>
          <a:solidFill>
            <a:schemeClr val="lt1"/>
          </a:solidFill>
          <a:ln w="15875" cap="flat" cmpd="sng">
            <a:solidFill>
              <a:srgbClr val="1C80B5"/>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da-DK" sz="1800" b="0" i="0" u="none" strike="noStrike" cap="none" dirty="0">
                <a:solidFill>
                  <a:schemeClr val="dk1"/>
                </a:solidFill>
                <a:latin typeface="Calibri"/>
                <a:ea typeface="Calibri"/>
                <a:cs typeface="Calibri"/>
                <a:sym typeface="Calibri"/>
              </a:rPr>
              <a:t>Traditionel</a:t>
            </a:r>
          </a:p>
        </p:txBody>
      </p:sp>
      <p:sp>
        <p:nvSpPr>
          <p:cNvPr id="118" name="Shape 118"/>
          <p:cNvSpPr txBox="1"/>
          <p:nvPr/>
        </p:nvSpPr>
        <p:spPr>
          <a:xfrm>
            <a:off x="4359574" y="6084617"/>
            <a:ext cx="500458" cy="369332"/>
          </a:xfrm>
          <a:prstGeom prst="rect">
            <a:avLst/>
          </a:prstGeom>
          <a:solidFill>
            <a:schemeClr val="lt1"/>
          </a:solidFill>
          <a:ln w="15875" cap="flat" cmpd="sng">
            <a:solidFill>
              <a:srgbClr val="1C80B5"/>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da-DK" sz="1800" b="0" i="0" u="none" strike="noStrike" cap="none" dirty="0">
                <a:solidFill>
                  <a:schemeClr val="dk1"/>
                </a:solidFill>
                <a:latin typeface="Calibri"/>
                <a:ea typeface="Calibri"/>
                <a:cs typeface="Calibri"/>
                <a:sym typeface="Calibri"/>
              </a:rPr>
              <a:t>Let</a:t>
            </a:r>
          </a:p>
        </p:txBody>
      </p:sp>
      <p:sp>
        <p:nvSpPr>
          <p:cNvPr id="119" name="Shape 119"/>
          <p:cNvSpPr txBox="1"/>
          <p:nvPr/>
        </p:nvSpPr>
        <p:spPr>
          <a:xfrm>
            <a:off x="4178822" y="260648"/>
            <a:ext cx="753218" cy="369332"/>
          </a:xfrm>
          <a:prstGeom prst="rect">
            <a:avLst/>
          </a:prstGeom>
          <a:solidFill>
            <a:schemeClr val="lt1"/>
          </a:solidFill>
          <a:ln w="15875" cap="flat" cmpd="sng">
            <a:solidFill>
              <a:srgbClr val="1C80B5"/>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da-DK" sz="1800" b="0" i="0" u="none" strike="noStrike" cap="none" dirty="0">
                <a:solidFill>
                  <a:schemeClr val="dk1"/>
                </a:solidFill>
                <a:latin typeface="Calibri"/>
                <a:ea typeface="Calibri"/>
                <a:cs typeface="Calibri"/>
                <a:sym typeface="Calibri"/>
              </a:rPr>
              <a:t>Hårdt</a:t>
            </a:r>
          </a:p>
        </p:txBody>
      </p:sp>
      <p:sp>
        <p:nvSpPr>
          <p:cNvPr id="120" name="Shape 120"/>
          <p:cNvSpPr txBox="1"/>
          <p:nvPr/>
        </p:nvSpPr>
        <p:spPr>
          <a:xfrm>
            <a:off x="188716" y="2655591"/>
            <a:ext cx="1354856" cy="369332"/>
          </a:xfrm>
          <a:prstGeom prst="rect">
            <a:avLst/>
          </a:prstGeom>
          <a:solidFill>
            <a:schemeClr val="lt1"/>
          </a:solidFill>
          <a:ln w="15875" cap="flat" cmpd="sng">
            <a:solidFill>
              <a:srgbClr val="1C80B5"/>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da-DK" sz="1800" b="0" i="0" u="none" strike="noStrike" cap="none">
                <a:solidFill>
                  <a:schemeClr val="dk1"/>
                </a:solidFill>
                <a:latin typeface="Calibri"/>
                <a:ea typeface="Calibri"/>
                <a:cs typeface="Calibri"/>
                <a:sym typeface="Calibri"/>
              </a:rPr>
              <a:t>Utraditionel</a:t>
            </a:r>
          </a:p>
        </p:txBody>
      </p:sp>
      <p:sp>
        <p:nvSpPr>
          <p:cNvPr id="121" name="Shape 121"/>
          <p:cNvSpPr txBox="1"/>
          <p:nvPr/>
        </p:nvSpPr>
        <p:spPr>
          <a:xfrm>
            <a:off x="1115626" y="4869150"/>
            <a:ext cx="1187700"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Teater Sport</a:t>
            </a:r>
          </a:p>
        </p:txBody>
      </p:sp>
      <p:sp>
        <p:nvSpPr>
          <p:cNvPr id="122" name="Shape 122"/>
          <p:cNvSpPr txBox="1"/>
          <p:nvPr/>
        </p:nvSpPr>
        <p:spPr>
          <a:xfrm>
            <a:off x="4701404" y="2566625"/>
            <a:ext cx="806700"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Dans</a:t>
            </a:r>
          </a:p>
        </p:txBody>
      </p:sp>
      <p:sp>
        <p:nvSpPr>
          <p:cNvPr id="123" name="Shape 123"/>
          <p:cNvSpPr txBox="1"/>
          <p:nvPr/>
        </p:nvSpPr>
        <p:spPr>
          <a:xfrm rot="1593903">
            <a:off x="6727791" y="2151814"/>
            <a:ext cx="928415" cy="2616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Badminton</a:t>
            </a:r>
          </a:p>
        </p:txBody>
      </p:sp>
      <p:sp>
        <p:nvSpPr>
          <p:cNvPr id="124" name="Shape 124"/>
          <p:cNvSpPr txBox="1"/>
          <p:nvPr/>
        </p:nvSpPr>
        <p:spPr>
          <a:xfrm rot="1593903">
            <a:off x="7085823" y="1584264"/>
            <a:ext cx="857307" cy="2616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Fodbold</a:t>
            </a:r>
          </a:p>
        </p:txBody>
      </p:sp>
      <p:sp>
        <p:nvSpPr>
          <p:cNvPr id="125" name="Shape 125"/>
          <p:cNvSpPr txBox="1"/>
          <p:nvPr/>
        </p:nvSpPr>
        <p:spPr>
          <a:xfrm rot="-753566">
            <a:off x="1781005" y="2329531"/>
            <a:ext cx="974007" cy="26158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Skateboard</a:t>
            </a:r>
          </a:p>
        </p:txBody>
      </p:sp>
      <p:sp>
        <p:nvSpPr>
          <p:cNvPr id="126" name="Shape 126"/>
          <p:cNvSpPr txBox="1"/>
          <p:nvPr/>
        </p:nvSpPr>
        <p:spPr>
          <a:xfrm rot="457338">
            <a:off x="6876216" y="2638936"/>
            <a:ext cx="1067531" cy="2615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Håndbold</a:t>
            </a:r>
          </a:p>
        </p:txBody>
      </p:sp>
      <p:sp>
        <p:nvSpPr>
          <p:cNvPr id="127" name="Shape 127"/>
          <p:cNvSpPr txBox="1"/>
          <p:nvPr/>
        </p:nvSpPr>
        <p:spPr>
          <a:xfrm>
            <a:off x="1169446" y="1379500"/>
            <a:ext cx="1098298"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err="1">
                <a:solidFill>
                  <a:schemeClr val="dk1"/>
                </a:solidFill>
                <a:latin typeface="Galdeano"/>
                <a:ea typeface="Galdeano"/>
                <a:cs typeface="Galdeano"/>
                <a:sym typeface="Galdeano"/>
              </a:rPr>
              <a:t>Cheerleading</a:t>
            </a:r>
            <a:r>
              <a:rPr lang="da-DK" sz="1100" b="0" i="0" u="none" strike="noStrike" cap="none" dirty="0">
                <a:solidFill>
                  <a:schemeClr val="dk1"/>
                </a:solidFill>
                <a:latin typeface="Galdeano"/>
                <a:ea typeface="Galdeano"/>
                <a:cs typeface="Galdeano"/>
                <a:sym typeface="Galdeano"/>
              </a:rPr>
              <a:t> </a:t>
            </a:r>
          </a:p>
        </p:txBody>
      </p:sp>
      <p:sp>
        <p:nvSpPr>
          <p:cNvPr id="128" name="Shape 128"/>
          <p:cNvSpPr txBox="1"/>
          <p:nvPr/>
        </p:nvSpPr>
        <p:spPr>
          <a:xfrm>
            <a:off x="3109537" y="4277637"/>
            <a:ext cx="670375" cy="2616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Friluftliv</a:t>
            </a:r>
          </a:p>
        </p:txBody>
      </p:sp>
      <p:sp>
        <p:nvSpPr>
          <p:cNvPr id="129" name="Shape 129"/>
          <p:cNvSpPr txBox="1"/>
          <p:nvPr/>
        </p:nvSpPr>
        <p:spPr>
          <a:xfrm>
            <a:off x="881334" y="2090000"/>
            <a:ext cx="1098378" cy="2616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Adventure race</a:t>
            </a:r>
          </a:p>
        </p:txBody>
      </p:sp>
      <p:sp>
        <p:nvSpPr>
          <p:cNvPr id="130" name="Shape 130"/>
          <p:cNvSpPr txBox="1"/>
          <p:nvPr/>
        </p:nvSpPr>
        <p:spPr>
          <a:xfrm>
            <a:off x="2987824" y="1704326"/>
            <a:ext cx="612489" cy="214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Roning</a:t>
            </a:r>
          </a:p>
        </p:txBody>
      </p:sp>
      <p:sp>
        <p:nvSpPr>
          <p:cNvPr id="131" name="Shape 131"/>
          <p:cNvSpPr txBox="1"/>
          <p:nvPr/>
        </p:nvSpPr>
        <p:spPr>
          <a:xfrm>
            <a:off x="5187501" y="4921900"/>
            <a:ext cx="944399"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Floorball</a:t>
            </a:r>
          </a:p>
        </p:txBody>
      </p:sp>
      <p:sp>
        <p:nvSpPr>
          <p:cNvPr id="132" name="Shape 132"/>
          <p:cNvSpPr txBox="1"/>
          <p:nvPr/>
        </p:nvSpPr>
        <p:spPr>
          <a:xfrm>
            <a:off x="7156885" y="3748750"/>
            <a:ext cx="871499"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Gymnastik</a:t>
            </a:r>
          </a:p>
        </p:txBody>
      </p:sp>
      <p:sp>
        <p:nvSpPr>
          <p:cNvPr id="133" name="Shape 133"/>
          <p:cNvSpPr txBox="1"/>
          <p:nvPr/>
        </p:nvSpPr>
        <p:spPr>
          <a:xfrm rot="-1037006">
            <a:off x="6787747" y="5627374"/>
            <a:ext cx="566478" cy="261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Golf</a:t>
            </a:r>
          </a:p>
        </p:txBody>
      </p:sp>
      <p:sp>
        <p:nvSpPr>
          <p:cNvPr id="135" name="Shape 135"/>
          <p:cNvSpPr txBox="1"/>
          <p:nvPr/>
        </p:nvSpPr>
        <p:spPr>
          <a:xfrm rot="-1142244">
            <a:off x="5763271" y="3452989"/>
            <a:ext cx="1236106" cy="26156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Styrketræning</a:t>
            </a:r>
          </a:p>
        </p:txBody>
      </p:sp>
      <p:sp>
        <p:nvSpPr>
          <p:cNvPr id="136" name="Shape 136"/>
          <p:cNvSpPr txBox="1"/>
          <p:nvPr/>
        </p:nvSpPr>
        <p:spPr>
          <a:xfrm rot="-1048293">
            <a:off x="5073467" y="3675356"/>
            <a:ext cx="846345" cy="26553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Fitness</a:t>
            </a:r>
          </a:p>
        </p:txBody>
      </p:sp>
      <p:sp>
        <p:nvSpPr>
          <p:cNvPr id="137" name="Shape 137"/>
          <p:cNvSpPr txBox="1"/>
          <p:nvPr/>
        </p:nvSpPr>
        <p:spPr>
          <a:xfrm rot="-1037148">
            <a:off x="6286571" y="3795499"/>
            <a:ext cx="931889" cy="2616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Kampsport</a:t>
            </a:r>
          </a:p>
        </p:txBody>
      </p:sp>
      <p:sp>
        <p:nvSpPr>
          <p:cNvPr id="138" name="Shape 138"/>
          <p:cNvSpPr txBox="1"/>
          <p:nvPr/>
        </p:nvSpPr>
        <p:spPr>
          <a:xfrm rot="-1036846">
            <a:off x="5585143" y="2588225"/>
            <a:ext cx="993757" cy="261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Basketball</a:t>
            </a:r>
          </a:p>
        </p:txBody>
      </p:sp>
      <p:sp>
        <p:nvSpPr>
          <p:cNvPr id="139" name="Shape 139"/>
          <p:cNvSpPr txBox="1"/>
          <p:nvPr/>
        </p:nvSpPr>
        <p:spPr>
          <a:xfrm>
            <a:off x="6269894" y="4353435"/>
            <a:ext cx="577401" cy="2616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Atletik</a:t>
            </a:r>
          </a:p>
        </p:txBody>
      </p:sp>
      <p:sp>
        <p:nvSpPr>
          <p:cNvPr id="140" name="Shape 140"/>
          <p:cNvSpPr txBox="1"/>
          <p:nvPr/>
        </p:nvSpPr>
        <p:spPr>
          <a:xfrm>
            <a:off x="5940175" y="1510325"/>
            <a:ext cx="939599"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Svømning</a:t>
            </a:r>
          </a:p>
        </p:txBody>
      </p:sp>
      <p:sp>
        <p:nvSpPr>
          <p:cNvPr id="141" name="Shape 141"/>
          <p:cNvSpPr txBox="1"/>
          <p:nvPr/>
        </p:nvSpPr>
        <p:spPr>
          <a:xfrm>
            <a:off x="7058477" y="4721400"/>
            <a:ext cx="897899"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Volleyball</a:t>
            </a:r>
          </a:p>
        </p:txBody>
      </p:sp>
      <p:sp>
        <p:nvSpPr>
          <p:cNvPr id="142" name="Shape 142"/>
          <p:cNvSpPr txBox="1"/>
          <p:nvPr/>
        </p:nvSpPr>
        <p:spPr>
          <a:xfrm>
            <a:off x="4964500" y="5366575"/>
            <a:ext cx="1064399"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Beachvolley</a:t>
            </a:r>
          </a:p>
        </p:txBody>
      </p:sp>
      <p:sp>
        <p:nvSpPr>
          <p:cNvPr id="143" name="Shape 143"/>
          <p:cNvSpPr txBox="1"/>
          <p:nvPr/>
        </p:nvSpPr>
        <p:spPr>
          <a:xfrm rot="1049710">
            <a:off x="3251558" y="5077300"/>
            <a:ext cx="942886" cy="26161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Bordfodbold</a:t>
            </a:r>
          </a:p>
        </p:txBody>
      </p:sp>
      <p:sp>
        <p:nvSpPr>
          <p:cNvPr id="144" name="Shape 144"/>
          <p:cNvSpPr txBox="1"/>
          <p:nvPr/>
        </p:nvSpPr>
        <p:spPr>
          <a:xfrm>
            <a:off x="4544213" y="4101050"/>
            <a:ext cx="1035899"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Bordtennis</a:t>
            </a:r>
          </a:p>
        </p:txBody>
      </p:sp>
      <p:sp>
        <p:nvSpPr>
          <p:cNvPr id="145" name="Shape 145"/>
          <p:cNvSpPr txBox="1"/>
          <p:nvPr/>
        </p:nvSpPr>
        <p:spPr>
          <a:xfrm>
            <a:off x="4860023" y="1484775"/>
            <a:ext cx="688499"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Rugby</a:t>
            </a:r>
          </a:p>
        </p:txBody>
      </p:sp>
      <p:sp>
        <p:nvSpPr>
          <p:cNvPr id="146" name="Shape 146"/>
          <p:cNvSpPr txBox="1"/>
          <p:nvPr/>
        </p:nvSpPr>
        <p:spPr>
          <a:xfrm>
            <a:off x="3392085" y="2276875"/>
            <a:ext cx="1035899"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err="1">
                <a:solidFill>
                  <a:schemeClr val="dk1"/>
                </a:solidFill>
                <a:latin typeface="Galdeano"/>
                <a:ea typeface="Galdeano"/>
                <a:cs typeface="Galdeano"/>
                <a:sym typeface="Galdeano"/>
              </a:rPr>
              <a:t>Flagfootball</a:t>
            </a:r>
            <a:endParaRPr lang="da-DK" sz="1100" b="0" i="0" u="none" strike="noStrike" cap="none" dirty="0">
              <a:solidFill>
                <a:schemeClr val="dk1"/>
              </a:solidFill>
              <a:latin typeface="Galdeano"/>
              <a:ea typeface="Galdeano"/>
              <a:cs typeface="Galdeano"/>
              <a:sym typeface="Galdeano"/>
            </a:endParaRPr>
          </a:p>
        </p:txBody>
      </p:sp>
      <p:sp>
        <p:nvSpPr>
          <p:cNvPr id="147" name="Shape 147"/>
          <p:cNvSpPr txBox="1"/>
          <p:nvPr/>
        </p:nvSpPr>
        <p:spPr>
          <a:xfrm>
            <a:off x="4643998" y="1988850"/>
            <a:ext cx="1440300"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Amerikansk fodbold </a:t>
            </a:r>
          </a:p>
        </p:txBody>
      </p:sp>
      <p:sp>
        <p:nvSpPr>
          <p:cNvPr id="148" name="Shape 148"/>
          <p:cNvSpPr txBox="1"/>
          <p:nvPr/>
        </p:nvSpPr>
        <p:spPr>
          <a:xfrm>
            <a:off x="1877449" y="5281650"/>
            <a:ext cx="841800"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Petanque</a:t>
            </a:r>
          </a:p>
        </p:txBody>
      </p:sp>
      <p:sp>
        <p:nvSpPr>
          <p:cNvPr id="149" name="Shape 149"/>
          <p:cNvSpPr txBox="1"/>
          <p:nvPr/>
        </p:nvSpPr>
        <p:spPr>
          <a:xfrm>
            <a:off x="2232172" y="4662475"/>
            <a:ext cx="1187700"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err="1">
                <a:solidFill>
                  <a:schemeClr val="dk1"/>
                </a:solidFill>
                <a:latin typeface="Galdeano"/>
                <a:ea typeface="Galdeano"/>
                <a:cs typeface="Galdeano"/>
                <a:sym typeface="Galdeano"/>
              </a:rPr>
              <a:t>Frissbee</a:t>
            </a:r>
            <a:r>
              <a:rPr lang="da-DK" sz="1100" b="0" i="0" u="none" strike="noStrike" cap="none" dirty="0">
                <a:solidFill>
                  <a:schemeClr val="dk1"/>
                </a:solidFill>
                <a:latin typeface="Galdeano"/>
                <a:ea typeface="Galdeano"/>
                <a:cs typeface="Galdeano"/>
                <a:sym typeface="Galdeano"/>
              </a:rPr>
              <a:t>-golf</a:t>
            </a:r>
          </a:p>
        </p:txBody>
      </p:sp>
      <p:sp>
        <p:nvSpPr>
          <p:cNvPr id="150" name="Shape 150"/>
          <p:cNvSpPr txBox="1"/>
          <p:nvPr/>
        </p:nvSpPr>
        <p:spPr>
          <a:xfrm rot="1198416">
            <a:off x="1023058" y="3495553"/>
            <a:ext cx="1081128" cy="26174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Fodbold golf</a:t>
            </a:r>
          </a:p>
        </p:txBody>
      </p:sp>
      <p:sp>
        <p:nvSpPr>
          <p:cNvPr id="151" name="Shape 151"/>
          <p:cNvSpPr txBox="1"/>
          <p:nvPr/>
        </p:nvSpPr>
        <p:spPr>
          <a:xfrm rot="1199372">
            <a:off x="2638380" y="2058354"/>
            <a:ext cx="685391" cy="26174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err="1">
                <a:solidFill>
                  <a:schemeClr val="dk1"/>
                </a:solidFill>
                <a:latin typeface="Galdeano"/>
                <a:ea typeface="Galdeano"/>
                <a:cs typeface="Galdeano"/>
                <a:sym typeface="Galdeano"/>
              </a:rPr>
              <a:t>Futsal</a:t>
            </a:r>
            <a:endParaRPr lang="da-DK" sz="1100" b="0" i="0" u="none" strike="noStrike" cap="none" dirty="0">
              <a:solidFill>
                <a:schemeClr val="dk1"/>
              </a:solidFill>
              <a:latin typeface="Galdeano"/>
              <a:ea typeface="Galdeano"/>
              <a:cs typeface="Galdeano"/>
              <a:sym typeface="Galdeano"/>
            </a:endParaRPr>
          </a:p>
        </p:txBody>
      </p:sp>
      <p:sp>
        <p:nvSpPr>
          <p:cNvPr id="152" name="Shape 152"/>
          <p:cNvSpPr txBox="1"/>
          <p:nvPr/>
        </p:nvSpPr>
        <p:spPr>
          <a:xfrm rot="-588892">
            <a:off x="3458432" y="4605323"/>
            <a:ext cx="881704" cy="2615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Trampolin</a:t>
            </a:r>
          </a:p>
        </p:txBody>
      </p:sp>
      <p:sp>
        <p:nvSpPr>
          <p:cNvPr id="153" name="Shape 153"/>
          <p:cNvSpPr txBox="1"/>
          <p:nvPr/>
        </p:nvSpPr>
        <p:spPr>
          <a:xfrm rot="1198192">
            <a:off x="2586630" y="2707354"/>
            <a:ext cx="665834" cy="2617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Yoga</a:t>
            </a:r>
          </a:p>
        </p:txBody>
      </p:sp>
      <p:sp>
        <p:nvSpPr>
          <p:cNvPr id="154" name="Shape 154"/>
          <p:cNvSpPr txBox="1"/>
          <p:nvPr/>
        </p:nvSpPr>
        <p:spPr>
          <a:xfrm rot="-753886">
            <a:off x="1324322" y="4299680"/>
            <a:ext cx="881203" cy="26158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Fodvolley </a:t>
            </a:r>
          </a:p>
        </p:txBody>
      </p:sp>
      <p:sp>
        <p:nvSpPr>
          <p:cNvPr id="155" name="Shape 155"/>
          <p:cNvSpPr txBox="1"/>
          <p:nvPr/>
        </p:nvSpPr>
        <p:spPr>
          <a:xfrm>
            <a:off x="2164422" y="3642601"/>
            <a:ext cx="806630" cy="2616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Fodtennis </a:t>
            </a:r>
          </a:p>
        </p:txBody>
      </p:sp>
      <p:sp>
        <p:nvSpPr>
          <p:cNvPr id="156" name="Shape 156"/>
          <p:cNvSpPr txBox="1"/>
          <p:nvPr/>
        </p:nvSpPr>
        <p:spPr>
          <a:xfrm rot="-1124071">
            <a:off x="6026359" y="941941"/>
            <a:ext cx="852783" cy="26136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Triatlon</a:t>
            </a:r>
          </a:p>
        </p:txBody>
      </p:sp>
      <p:sp>
        <p:nvSpPr>
          <p:cNvPr id="157" name="Shape 157"/>
          <p:cNvSpPr txBox="1"/>
          <p:nvPr/>
        </p:nvSpPr>
        <p:spPr>
          <a:xfrm rot="-1123917">
            <a:off x="4788999" y="917823"/>
            <a:ext cx="805253" cy="2616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Crossfit</a:t>
            </a:r>
          </a:p>
        </p:txBody>
      </p:sp>
      <p:sp>
        <p:nvSpPr>
          <p:cNvPr id="158" name="Shape 158"/>
          <p:cNvSpPr txBox="1"/>
          <p:nvPr/>
        </p:nvSpPr>
        <p:spPr>
          <a:xfrm>
            <a:off x="2336176" y="967850"/>
            <a:ext cx="939680" cy="2616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err="1">
                <a:solidFill>
                  <a:schemeClr val="dk1"/>
                </a:solidFill>
                <a:latin typeface="Galdeano"/>
                <a:ea typeface="Galdeano"/>
                <a:cs typeface="Galdeano"/>
                <a:sym typeface="Galdeano"/>
              </a:rPr>
              <a:t>Free</a:t>
            </a:r>
            <a:r>
              <a:rPr lang="da-DK" sz="1100" b="0" i="0" u="none" strike="noStrike" cap="none" dirty="0">
                <a:solidFill>
                  <a:schemeClr val="dk1"/>
                </a:solidFill>
                <a:latin typeface="Galdeano"/>
                <a:ea typeface="Galdeano"/>
                <a:cs typeface="Galdeano"/>
                <a:sym typeface="Galdeano"/>
              </a:rPr>
              <a:t> </a:t>
            </a:r>
            <a:r>
              <a:rPr lang="da-DK" sz="1100" b="0" i="0" u="none" strike="noStrike" cap="none" dirty="0" err="1">
                <a:solidFill>
                  <a:schemeClr val="dk1"/>
                </a:solidFill>
                <a:latin typeface="Galdeano"/>
                <a:ea typeface="Galdeano"/>
                <a:cs typeface="Galdeano"/>
                <a:sym typeface="Galdeano"/>
              </a:rPr>
              <a:t>runnnig</a:t>
            </a:r>
            <a:endParaRPr lang="da-DK" sz="1100" b="0" i="0" u="none" strike="noStrike" cap="none" dirty="0">
              <a:solidFill>
                <a:schemeClr val="dk1"/>
              </a:solidFill>
              <a:latin typeface="Galdeano"/>
              <a:ea typeface="Galdeano"/>
              <a:cs typeface="Galdeano"/>
              <a:sym typeface="Galdeano"/>
            </a:endParaRPr>
          </a:p>
        </p:txBody>
      </p:sp>
      <p:sp>
        <p:nvSpPr>
          <p:cNvPr id="159" name="Shape 159"/>
          <p:cNvSpPr txBox="1"/>
          <p:nvPr/>
        </p:nvSpPr>
        <p:spPr>
          <a:xfrm rot="-754098">
            <a:off x="2099101" y="1492097"/>
            <a:ext cx="921759" cy="4512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Parkour</a:t>
            </a:r>
          </a:p>
        </p:txBody>
      </p:sp>
      <p:sp>
        <p:nvSpPr>
          <p:cNvPr id="160" name="Shape 160"/>
          <p:cNvSpPr txBox="1"/>
          <p:nvPr/>
        </p:nvSpPr>
        <p:spPr>
          <a:xfrm>
            <a:off x="4610788" y="3289750"/>
            <a:ext cx="753300"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Tennis</a:t>
            </a:r>
          </a:p>
        </p:txBody>
      </p:sp>
      <p:sp>
        <p:nvSpPr>
          <p:cNvPr id="161" name="Shape 161"/>
          <p:cNvSpPr txBox="1"/>
          <p:nvPr/>
        </p:nvSpPr>
        <p:spPr>
          <a:xfrm>
            <a:off x="6231221" y="4944550"/>
            <a:ext cx="871499"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Hockey</a:t>
            </a:r>
          </a:p>
        </p:txBody>
      </p:sp>
      <p:sp>
        <p:nvSpPr>
          <p:cNvPr id="162" name="Shape 162"/>
          <p:cNvSpPr txBox="1"/>
          <p:nvPr/>
        </p:nvSpPr>
        <p:spPr>
          <a:xfrm rot="1049370">
            <a:off x="3292429" y="3723381"/>
            <a:ext cx="1195882" cy="26168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Rulleskøjter</a:t>
            </a:r>
          </a:p>
        </p:txBody>
      </p:sp>
      <p:sp>
        <p:nvSpPr>
          <p:cNvPr id="163" name="Shape 163"/>
          <p:cNvSpPr txBox="1"/>
          <p:nvPr/>
        </p:nvSpPr>
        <p:spPr>
          <a:xfrm rot="233038">
            <a:off x="6092080" y="1929074"/>
            <a:ext cx="801641" cy="261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Squash</a:t>
            </a:r>
          </a:p>
        </p:txBody>
      </p:sp>
      <p:sp>
        <p:nvSpPr>
          <p:cNvPr id="164" name="Shape 164"/>
          <p:cNvSpPr txBox="1"/>
          <p:nvPr/>
        </p:nvSpPr>
        <p:spPr>
          <a:xfrm>
            <a:off x="2722088" y="5656200"/>
            <a:ext cx="841800"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Gå ture</a:t>
            </a:r>
          </a:p>
        </p:txBody>
      </p:sp>
      <p:sp>
        <p:nvSpPr>
          <p:cNvPr id="165" name="Shape 165"/>
          <p:cNvSpPr txBox="1"/>
          <p:nvPr/>
        </p:nvSpPr>
        <p:spPr>
          <a:xfrm>
            <a:off x="7614347" y="2095550"/>
            <a:ext cx="500400"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Løb</a:t>
            </a:r>
          </a:p>
        </p:txBody>
      </p:sp>
      <p:sp>
        <p:nvSpPr>
          <p:cNvPr id="166" name="Shape 166"/>
          <p:cNvSpPr txBox="1"/>
          <p:nvPr/>
        </p:nvSpPr>
        <p:spPr>
          <a:xfrm>
            <a:off x="849553" y="4039875"/>
            <a:ext cx="917100"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a:solidFill>
                  <a:schemeClr val="dk1"/>
                </a:solidFill>
                <a:latin typeface="Galdeano"/>
                <a:ea typeface="Galdeano"/>
                <a:cs typeface="Galdeano"/>
                <a:sym typeface="Galdeano"/>
              </a:rPr>
              <a:t>Rollespil</a:t>
            </a:r>
          </a:p>
        </p:txBody>
      </p:sp>
      <p:sp>
        <p:nvSpPr>
          <p:cNvPr id="167" name="Shape 167"/>
          <p:cNvSpPr txBox="1"/>
          <p:nvPr/>
        </p:nvSpPr>
        <p:spPr>
          <a:xfrm rot="-754098">
            <a:off x="591034" y="1692701"/>
            <a:ext cx="720778" cy="2616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Løbehjul</a:t>
            </a:r>
          </a:p>
        </p:txBody>
      </p:sp>
      <p:sp>
        <p:nvSpPr>
          <p:cNvPr id="54" name="Shape 150">
            <a:extLst>
              <a:ext uri="{FF2B5EF4-FFF2-40B4-BE49-F238E27FC236}">
                <a16:creationId xmlns:a16="http://schemas.microsoft.com/office/drawing/2014/main" id="{B9B8BE2C-2102-480C-B136-56297F5E2142}"/>
              </a:ext>
            </a:extLst>
          </p:cNvPr>
          <p:cNvSpPr txBox="1"/>
          <p:nvPr/>
        </p:nvSpPr>
        <p:spPr>
          <a:xfrm rot="1198416">
            <a:off x="1470042" y="1065662"/>
            <a:ext cx="1081128" cy="26174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Padle tennis</a:t>
            </a:r>
          </a:p>
        </p:txBody>
      </p:sp>
      <p:sp>
        <p:nvSpPr>
          <p:cNvPr id="55" name="Shape 150">
            <a:extLst>
              <a:ext uri="{FF2B5EF4-FFF2-40B4-BE49-F238E27FC236}">
                <a16:creationId xmlns:a16="http://schemas.microsoft.com/office/drawing/2014/main" id="{048566F6-F596-45AA-A655-4AF01DA00741}"/>
              </a:ext>
            </a:extLst>
          </p:cNvPr>
          <p:cNvSpPr txBox="1"/>
          <p:nvPr/>
        </p:nvSpPr>
        <p:spPr>
          <a:xfrm rot="1198416">
            <a:off x="2027173" y="4327295"/>
            <a:ext cx="1081128" cy="26174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SUP-Board</a:t>
            </a:r>
          </a:p>
        </p:txBody>
      </p:sp>
      <p:sp>
        <p:nvSpPr>
          <p:cNvPr id="56" name="Shape 131">
            <a:extLst>
              <a:ext uri="{FF2B5EF4-FFF2-40B4-BE49-F238E27FC236}">
                <a16:creationId xmlns:a16="http://schemas.microsoft.com/office/drawing/2014/main" id="{1FB7EF97-5506-4BCB-9D29-0682B750B4A3}"/>
              </a:ext>
            </a:extLst>
          </p:cNvPr>
          <p:cNvSpPr txBox="1"/>
          <p:nvPr/>
        </p:nvSpPr>
        <p:spPr>
          <a:xfrm>
            <a:off x="5228252" y="4459800"/>
            <a:ext cx="577402" cy="20267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Kajak</a:t>
            </a:r>
          </a:p>
        </p:txBody>
      </p:sp>
      <p:sp>
        <p:nvSpPr>
          <p:cNvPr id="57" name="Shape 131">
            <a:extLst>
              <a:ext uri="{FF2B5EF4-FFF2-40B4-BE49-F238E27FC236}">
                <a16:creationId xmlns:a16="http://schemas.microsoft.com/office/drawing/2014/main" id="{D818BC85-0B90-4874-9FF8-F4BD4F6F5DB8}"/>
              </a:ext>
            </a:extLst>
          </p:cNvPr>
          <p:cNvSpPr txBox="1"/>
          <p:nvPr/>
        </p:nvSpPr>
        <p:spPr>
          <a:xfrm>
            <a:off x="6832578" y="5214240"/>
            <a:ext cx="674837" cy="21506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ldeano"/>
              <a:buNone/>
            </a:pPr>
            <a:r>
              <a:rPr lang="da-DK" sz="1100" b="0" i="0" u="none" strike="noStrike" cap="none" dirty="0">
                <a:solidFill>
                  <a:schemeClr val="dk1"/>
                </a:solidFill>
                <a:latin typeface="Galdeano"/>
                <a:ea typeface="Galdeano"/>
                <a:cs typeface="Galdeano"/>
                <a:sym typeface="Galdeano"/>
              </a:rPr>
              <a:t>Kanotur</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6" name="Title 1">
            <a:extLst>
              <a:ext uri="{FF2B5EF4-FFF2-40B4-BE49-F238E27FC236}">
                <a16:creationId xmlns:a16="http://schemas.microsoft.com/office/drawing/2014/main" id="{596F7D70-3A92-4682-BBFC-ECEFA92B0264}"/>
              </a:ext>
            </a:extLst>
          </p:cNvPr>
          <p:cNvSpPr txBox="1">
            <a:spLocks/>
          </p:cNvSpPr>
          <p:nvPr/>
        </p:nvSpPr>
        <p:spPr>
          <a:xfrm>
            <a:off x="515358" y="342426"/>
            <a:ext cx="8198296" cy="1325563"/>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da-DK" dirty="0">
                <a:solidFill>
                  <a:srgbClr val="0E6776"/>
                </a:solidFill>
                <a:latin typeface="+mj-lt"/>
              </a:rPr>
              <a:t>Af elever - for elever</a:t>
            </a:r>
          </a:p>
        </p:txBody>
      </p:sp>
      <p:sp>
        <p:nvSpPr>
          <p:cNvPr id="8" name="Content Placeholder 2">
            <a:extLst>
              <a:ext uri="{FF2B5EF4-FFF2-40B4-BE49-F238E27FC236}">
                <a16:creationId xmlns:a16="http://schemas.microsoft.com/office/drawing/2014/main" id="{A44E39D6-287F-43CB-A5E2-65946DD42ABC}"/>
              </a:ext>
            </a:extLst>
          </p:cNvPr>
          <p:cNvSpPr txBox="1">
            <a:spLocks/>
          </p:cNvSpPr>
          <p:nvPr/>
        </p:nvSpPr>
        <p:spPr>
          <a:xfrm>
            <a:off x="482178" y="1340768"/>
            <a:ext cx="8198296" cy="4351338"/>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indent="0">
              <a:buNone/>
            </a:pPr>
            <a:endParaRPr lang="da-DK" dirty="0"/>
          </a:p>
          <a:p>
            <a:r>
              <a:rPr lang="da-DK" dirty="0"/>
              <a:t> I udvikler, I igangsætter, I deltager </a:t>
            </a:r>
          </a:p>
          <a:p>
            <a:endParaRPr lang="da-DK" dirty="0"/>
          </a:p>
          <a:p>
            <a:r>
              <a:rPr lang="da-DK" dirty="0"/>
              <a:t> Workshops hvert år for de nye 1. g elever</a:t>
            </a:r>
          </a:p>
          <a:p>
            <a:pPr lvl="1" indent="0">
              <a:buNone/>
            </a:pPr>
            <a:endParaRPr lang="da-DK" dirty="0"/>
          </a:p>
          <a:p>
            <a:pPr indent="0">
              <a:buNone/>
            </a:pPr>
            <a:endParaRPr lang="da-DK" dirty="0"/>
          </a:p>
          <a:p>
            <a:pPr indent="0">
              <a:buNone/>
            </a:pPr>
            <a:endParaRPr lang="da-DK" dirty="0"/>
          </a:p>
        </p:txBody>
      </p:sp>
      <p:pic>
        <p:nvPicPr>
          <p:cNvPr id="4114" name="Picture 18" descr="C:\Users\emml\AppData\Local\Microsoft\Windows\Temporary Internet Files\Content.IE5\ATTNQ2K8\kids_exchanging_gifts[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441" y="3645024"/>
            <a:ext cx="4285258" cy="27018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245" y="0"/>
            <a:ext cx="4778003" cy="687659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0E6776"/>
                </a:solidFill>
                <a:latin typeface="+mj-lt"/>
              </a:rPr>
              <a:t>Dagens program</a:t>
            </a:r>
          </a:p>
        </p:txBody>
      </p:sp>
      <p:sp>
        <p:nvSpPr>
          <p:cNvPr id="3" name="Pladsholder til tekst 2"/>
          <p:cNvSpPr>
            <a:spLocks noGrp="1"/>
          </p:cNvSpPr>
          <p:nvPr>
            <p:ph type="body" idx="1"/>
          </p:nvPr>
        </p:nvSpPr>
        <p:spPr/>
        <p:txBody>
          <a:bodyPr/>
          <a:lstStyle/>
          <a:p>
            <a:r>
              <a:rPr lang="da-DK" dirty="0"/>
              <a:t> </a:t>
            </a:r>
            <a:r>
              <a:rPr lang="da-DK" dirty="0">
                <a:solidFill>
                  <a:srgbClr val="0E6776"/>
                </a:solidFill>
              </a:rPr>
              <a:t>Brainstorm</a:t>
            </a:r>
            <a:r>
              <a:rPr lang="da-DK" dirty="0"/>
              <a:t> over aktiviteter</a:t>
            </a:r>
          </a:p>
          <a:p>
            <a:pPr indent="0">
              <a:buNone/>
            </a:pPr>
            <a:endParaRPr lang="da-DK" dirty="0"/>
          </a:p>
          <a:p>
            <a:r>
              <a:rPr lang="da-DK" dirty="0"/>
              <a:t> Udvælgelse af </a:t>
            </a:r>
            <a:r>
              <a:rPr lang="da-DK" dirty="0">
                <a:solidFill>
                  <a:srgbClr val="CB4D5B"/>
                </a:solidFill>
              </a:rPr>
              <a:t>aktiviteter</a:t>
            </a:r>
          </a:p>
          <a:p>
            <a:pPr indent="0">
              <a:buNone/>
            </a:pPr>
            <a:endParaRPr lang="da-DK" dirty="0"/>
          </a:p>
          <a:p>
            <a:r>
              <a:rPr lang="da-DK" dirty="0"/>
              <a:t> Afrunding og hvad nu?</a:t>
            </a:r>
          </a:p>
          <a:p>
            <a:endParaRPr lang="da-DK" dirty="0"/>
          </a:p>
          <a:p>
            <a:pPr lvl="2"/>
            <a:r>
              <a:rPr lang="da-DK" dirty="0">
                <a:solidFill>
                  <a:schemeClr val="tx1"/>
                </a:solidFill>
              </a:rPr>
              <a:t> Og i løbet af dagen er der selvfølgelig forskellige </a:t>
            </a:r>
            <a:r>
              <a:rPr lang="da-DK" dirty="0">
                <a:solidFill>
                  <a:srgbClr val="CB4D5B"/>
                </a:solidFill>
              </a:rPr>
              <a:t>bevægelseslege</a:t>
            </a:r>
            <a:r>
              <a:rPr lang="da-DK" dirty="0">
                <a:solidFill>
                  <a:schemeClr val="tx1"/>
                </a:solidFill>
              </a:rPr>
              <a:t>!</a:t>
            </a:r>
          </a:p>
        </p:txBody>
      </p:sp>
      <p:pic>
        <p:nvPicPr>
          <p:cNvPr id="4" name="Shape 259"/>
          <p:cNvPicPr preferRelativeResize="0"/>
          <p:nvPr/>
        </p:nvPicPr>
        <p:blipFill rotWithShape="1">
          <a:blip r:embed="rId3">
            <a:alphaModFix/>
          </a:blip>
          <a:srcRect/>
          <a:stretch/>
        </p:blipFill>
        <p:spPr>
          <a:xfrm rot="20350406">
            <a:off x="5428839" y="1942854"/>
            <a:ext cx="3395717" cy="2252211"/>
          </a:xfrm>
          <a:prstGeom prst="rect">
            <a:avLst/>
          </a:prstGeom>
          <a:noFill/>
          <a:ln>
            <a:noFill/>
          </a:ln>
        </p:spPr>
      </p:pic>
    </p:spTree>
    <p:extLst>
      <p:ext uri="{BB962C8B-B14F-4D97-AF65-F5344CB8AC3E}">
        <p14:creationId xmlns:p14="http://schemas.microsoft.com/office/powerpoint/2010/main" val="46234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solidFill>
                  <a:srgbClr val="0E6776"/>
                </a:solidFill>
                <a:latin typeface="Arial" panose="020B0604020202020204" pitchFamily="34" charset="0"/>
                <a:cs typeface="Arial" panose="020B0604020202020204" pitchFamily="34" charset="0"/>
              </a:rPr>
              <a:t>Og husk nu!</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429000"/>
            <a:ext cx="5323288" cy="2742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827584" y="1628800"/>
            <a:ext cx="7704856" cy="1569660"/>
          </a:xfrm>
          <a:prstGeom prst="rect">
            <a:avLst/>
          </a:prstGeom>
          <a:noFill/>
        </p:spPr>
        <p:txBody>
          <a:bodyPr wrap="square" rtlCol="0">
            <a:spAutoFit/>
          </a:bodyPr>
          <a:lstStyle/>
          <a:p>
            <a:r>
              <a:rPr lang="da-DK" sz="2400" dirty="0">
                <a:latin typeface="Calibri" panose="020F0502020204030204" pitchFamily="34" charset="0"/>
              </a:rPr>
              <a:t>Dagen i dag handler om, at I kommer med nogle </a:t>
            </a:r>
            <a:r>
              <a:rPr lang="da-DK" sz="2400" b="1" dirty="0">
                <a:solidFill>
                  <a:srgbClr val="CB4D5B"/>
                </a:solidFill>
                <a:latin typeface="Calibri" panose="020F0502020204030204" pitchFamily="34" charset="0"/>
              </a:rPr>
              <a:t>idéer til aktiviteter og udvikler aktiviteter</a:t>
            </a:r>
            <a:r>
              <a:rPr lang="da-DK" sz="2400" dirty="0">
                <a:latin typeface="Calibri" panose="020F0502020204030204" pitchFamily="34" charset="0"/>
              </a:rPr>
              <a:t>, der kan blive en fast del af skolen – aktiviteter som kan fremme trivsel, fællesskab og bevægelse på skolen</a:t>
            </a:r>
          </a:p>
        </p:txBody>
      </p:sp>
    </p:spTree>
    <p:extLst>
      <p:ext uri="{BB962C8B-B14F-4D97-AF65-F5344CB8AC3E}">
        <p14:creationId xmlns:p14="http://schemas.microsoft.com/office/powerpoint/2010/main" val="3631588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54B1B9-4F2C-420D-93A1-34A14AB83BC6}"/>
              </a:ext>
            </a:extLst>
          </p:cNvPr>
          <p:cNvPicPr>
            <a:picLocks noChangeAspect="1"/>
          </p:cNvPicPr>
          <p:nvPr/>
        </p:nvPicPr>
        <p:blipFill>
          <a:blip r:embed="rId3"/>
          <a:stretch>
            <a:fillRect/>
          </a:stretch>
        </p:blipFill>
        <p:spPr>
          <a:xfrm>
            <a:off x="323528" y="3212976"/>
            <a:ext cx="4419578" cy="3314684"/>
          </a:xfrm>
          <a:prstGeom prst="rect">
            <a:avLst/>
          </a:prstGeom>
        </p:spPr>
      </p:pic>
      <p:sp>
        <p:nvSpPr>
          <p:cNvPr id="2" name="Titel 1"/>
          <p:cNvSpPr>
            <a:spLocks noGrp="1"/>
          </p:cNvSpPr>
          <p:nvPr>
            <p:ph type="title"/>
          </p:nvPr>
        </p:nvSpPr>
        <p:spPr/>
        <p:txBody>
          <a:bodyPr/>
          <a:lstStyle/>
          <a:p>
            <a:r>
              <a:rPr lang="da-DK" dirty="0">
                <a:solidFill>
                  <a:srgbClr val="0E6776"/>
                </a:solidFill>
                <a:latin typeface="Arial" panose="020B0604020202020204" pitchFamily="34" charset="0"/>
                <a:cs typeface="Arial" panose="020B0604020202020204" pitchFamily="34" charset="0"/>
              </a:rPr>
              <a:t>Tid til afrunding</a:t>
            </a:r>
          </a:p>
        </p:txBody>
      </p:sp>
      <p:sp>
        <p:nvSpPr>
          <p:cNvPr id="3" name="Pladsholder til tekst 2"/>
          <p:cNvSpPr>
            <a:spLocks noGrp="1"/>
          </p:cNvSpPr>
          <p:nvPr>
            <p:ph type="body" idx="1"/>
          </p:nvPr>
        </p:nvSpPr>
        <p:spPr>
          <a:xfrm>
            <a:off x="457200" y="1196752"/>
            <a:ext cx="8507288" cy="4320481"/>
          </a:xfrm>
        </p:spPr>
        <p:txBody>
          <a:bodyPr/>
          <a:lstStyle/>
          <a:p>
            <a:pPr indent="0">
              <a:buNone/>
            </a:pPr>
            <a:r>
              <a:rPr lang="da-DK" dirty="0">
                <a:solidFill>
                  <a:srgbClr val="CB4D5B"/>
                </a:solidFill>
              </a:rPr>
              <a:t>TAK</a:t>
            </a:r>
            <a:r>
              <a:rPr lang="da-DK" dirty="0"/>
              <a:t> for i dag!</a:t>
            </a:r>
          </a:p>
          <a:p>
            <a:pPr indent="0">
              <a:buNone/>
            </a:pPr>
            <a:endParaRPr lang="da-DK" sz="800" dirty="0"/>
          </a:p>
          <a:p>
            <a:pPr indent="0">
              <a:buNone/>
            </a:pPr>
            <a:r>
              <a:rPr lang="da-DK" dirty="0"/>
              <a:t>Arbejdet er ikke slut, og aktiviteterne må ikke gå i glemmebogen! </a:t>
            </a:r>
          </a:p>
          <a:p>
            <a:pPr indent="0">
              <a:buNone/>
            </a:pPr>
            <a:endParaRPr lang="da-DK" sz="700" dirty="0"/>
          </a:p>
          <a:p>
            <a:pPr indent="0">
              <a:buNone/>
            </a:pPr>
            <a:r>
              <a:rPr lang="da-DK" dirty="0"/>
              <a:t>					Vi mødes igen </a:t>
            </a:r>
            <a:r>
              <a:rPr lang="da-DK" dirty="0">
                <a:solidFill>
                  <a:srgbClr val="FF0000"/>
                </a:solidFill>
                <a:highlight>
                  <a:srgbClr val="FFFF00"/>
                </a:highlight>
              </a:rPr>
              <a:t>XX(dag) </a:t>
            </a:r>
            <a:r>
              <a:rPr lang="da-DK" dirty="0">
                <a:solidFill>
                  <a:srgbClr val="FF0000"/>
                </a:solidFill>
              </a:rPr>
              <a:t>					</a:t>
            </a:r>
            <a:r>
              <a:rPr lang="da-DK" dirty="0">
                <a:solidFill>
                  <a:schemeClr val="tx1"/>
                </a:solidFill>
              </a:rPr>
              <a:t>og arbejder videre på, 					hvordan aktiviteterne 					kan blive til konkrete 						tilbud på skolen</a:t>
            </a:r>
          </a:p>
        </p:txBody>
      </p:sp>
    </p:spTree>
    <p:extLst>
      <p:ext uri="{BB962C8B-B14F-4D97-AF65-F5344CB8AC3E}">
        <p14:creationId xmlns:p14="http://schemas.microsoft.com/office/powerpoint/2010/main" val="2393765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0E6776"/>
                </a:solidFill>
                <a:latin typeface="+mj-lt"/>
              </a:rPr>
              <a:t>Forestil jer et </a:t>
            </a:r>
            <a:br>
              <a:rPr lang="da-DK" dirty="0">
                <a:solidFill>
                  <a:srgbClr val="0E6776"/>
                </a:solidFill>
                <a:latin typeface="+mj-lt"/>
              </a:rPr>
            </a:br>
            <a:r>
              <a:rPr lang="da-DK" dirty="0">
                <a:solidFill>
                  <a:srgbClr val="0E6776"/>
                </a:solidFill>
                <a:latin typeface="+mj-lt"/>
              </a:rPr>
              <a:t>skoleliv hvor…</a:t>
            </a:r>
          </a:p>
        </p:txBody>
      </p:sp>
      <p:sp>
        <p:nvSpPr>
          <p:cNvPr id="3" name="Pladsholder til tekst 2"/>
          <p:cNvSpPr>
            <a:spLocks noGrp="1"/>
          </p:cNvSpPr>
          <p:nvPr>
            <p:ph type="body" idx="1"/>
          </p:nvPr>
        </p:nvSpPr>
        <p:spPr>
          <a:xfrm>
            <a:off x="457200" y="1600200"/>
            <a:ext cx="8229600" cy="4637112"/>
          </a:xfrm>
        </p:spPr>
        <p:txBody>
          <a:bodyPr/>
          <a:lstStyle/>
          <a:p>
            <a:pPr indent="0">
              <a:buNone/>
            </a:pPr>
            <a:r>
              <a:rPr lang="da-DK" sz="2800" dirty="0">
                <a:solidFill>
                  <a:schemeClr val="tx1"/>
                </a:solidFill>
              </a:rPr>
              <a:t>… </a:t>
            </a:r>
            <a:r>
              <a:rPr lang="da-DK" sz="2800" dirty="0">
                <a:solidFill>
                  <a:srgbClr val="0E6776"/>
                </a:solidFill>
              </a:rPr>
              <a:t>bevægelse</a:t>
            </a:r>
            <a:r>
              <a:rPr lang="da-DK" sz="2800" dirty="0"/>
              <a:t> er en naturlig</a:t>
            </a:r>
          </a:p>
          <a:p>
            <a:pPr indent="0">
              <a:buNone/>
            </a:pPr>
            <a:r>
              <a:rPr lang="da-DK" sz="2800" dirty="0">
                <a:solidFill>
                  <a:schemeClr val="tx1"/>
                </a:solidFill>
              </a:rPr>
              <a:t>del af skoledagen</a:t>
            </a:r>
          </a:p>
          <a:p>
            <a:pPr indent="0">
              <a:buNone/>
            </a:pPr>
            <a:endParaRPr lang="da-DK" sz="2800" dirty="0">
              <a:solidFill>
                <a:schemeClr val="tx1"/>
              </a:solidFill>
            </a:endParaRPr>
          </a:p>
          <a:p>
            <a:pPr indent="0">
              <a:buNone/>
            </a:pPr>
            <a:r>
              <a:rPr lang="da-DK" sz="2800" dirty="0">
                <a:solidFill>
                  <a:schemeClr val="tx1"/>
                </a:solidFill>
              </a:rPr>
              <a:t>… I kan deltage i forskellige </a:t>
            </a:r>
          </a:p>
          <a:p>
            <a:pPr indent="0">
              <a:buNone/>
            </a:pPr>
            <a:r>
              <a:rPr lang="da-DK" sz="2800" dirty="0">
                <a:solidFill>
                  <a:srgbClr val="CB4D5B"/>
                </a:solidFill>
              </a:rPr>
              <a:t>aktiviteter</a:t>
            </a:r>
            <a:r>
              <a:rPr lang="da-DK" sz="2800" dirty="0">
                <a:solidFill>
                  <a:schemeClr val="tx1"/>
                </a:solidFill>
              </a:rPr>
              <a:t>, I selv har fundet på</a:t>
            </a:r>
          </a:p>
          <a:p>
            <a:pPr indent="0">
              <a:buNone/>
            </a:pPr>
            <a:endParaRPr lang="da-DK" sz="2800" dirty="0">
              <a:solidFill>
                <a:schemeClr val="tx1"/>
              </a:solidFill>
            </a:endParaRPr>
          </a:p>
          <a:p>
            <a:pPr indent="0">
              <a:buNone/>
            </a:pPr>
            <a:r>
              <a:rPr lang="da-DK" sz="2800" dirty="0"/>
              <a:t>… stærke </a:t>
            </a:r>
            <a:r>
              <a:rPr lang="da-DK" sz="2800" dirty="0">
                <a:solidFill>
                  <a:srgbClr val="0E6776"/>
                </a:solidFill>
              </a:rPr>
              <a:t>fællesskaber</a:t>
            </a:r>
            <a:r>
              <a:rPr lang="da-DK" sz="2800" dirty="0"/>
              <a:t> opstår på tværs af klasser og årgange, fordi I er aktive sammen</a:t>
            </a:r>
          </a:p>
        </p:txBody>
      </p:sp>
    </p:spTree>
    <p:extLst>
      <p:ext uri="{BB962C8B-B14F-4D97-AF65-F5344CB8AC3E}">
        <p14:creationId xmlns:p14="http://schemas.microsoft.com/office/powerpoint/2010/main" val="840193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Galdeano"/>
              <a:buNone/>
            </a:pPr>
            <a:r>
              <a:rPr lang="da-DK" sz="4800" b="0" i="0" u="none" strike="noStrike" cap="none" dirty="0">
                <a:solidFill>
                  <a:srgbClr val="0E6776"/>
                </a:solidFill>
                <a:latin typeface="Arial"/>
                <a:ea typeface="Arial"/>
                <a:cs typeface="Arial"/>
                <a:sym typeface="Arial"/>
              </a:rPr>
              <a:t>Formålet</a:t>
            </a:r>
            <a:r>
              <a:rPr lang="da-DK" sz="4800" b="0" i="0" u="none" strike="noStrike" cap="none" dirty="0">
                <a:solidFill>
                  <a:srgbClr val="005E6E"/>
                </a:solidFill>
                <a:latin typeface="Arial"/>
                <a:ea typeface="Arial"/>
                <a:cs typeface="Arial"/>
                <a:sym typeface="Arial"/>
              </a:rPr>
              <a:t> med dagen</a:t>
            </a:r>
          </a:p>
        </p:txBody>
      </p:sp>
      <p:sp>
        <p:nvSpPr>
          <p:cNvPr id="208" name="Shape 208"/>
          <p:cNvSpPr/>
          <p:nvPr/>
        </p:nvSpPr>
        <p:spPr>
          <a:xfrm>
            <a:off x="322575" y="1916831"/>
            <a:ext cx="4784152" cy="317009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B4D5B"/>
              </a:buClr>
              <a:buSzPct val="25000"/>
              <a:buFont typeface="Calibri"/>
              <a:buNone/>
            </a:pPr>
            <a:r>
              <a:rPr lang="da-DK" sz="4000" b="0" i="0" u="none" strike="noStrike" cap="none" dirty="0">
                <a:solidFill>
                  <a:schemeClr val="tx1"/>
                </a:solidFill>
                <a:latin typeface="Calibri"/>
                <a:ea typeface="Calibri"/>
                <a:cs typeface="Calibri"/>
                <a:sym typeface="Calibri"/>
              </a:rPr>
              <a:t>At</a:t>
            </a:r>
            <a:r>
              <a:rPr lang="da-DK" sz="4000" b="0" i="0" u="none" strike="noStrike" cap="none" dirty="0">
                <a:solidFill>
                  <a:srgbClr val="CB4D5B"/>
                </a:solidFill>
                <a:latin typeface="Calibri"/>
                <a:ea typeface="Calibri"/>
                <a:cs typeface="Calibri"/>
                <a:sym typeface="Calibri"/>
              </a:rPr>
              <a:t> I udvikler aktiviteter, </a:t>
            </a:r>
            <a:br>
              <a:rPr lang="da-DK" sz="4000" b="0" i="0" u="none" strike="noStrike" cap="none" dirty="0">
                <a:solidFill>
                  <a:srgbClr val="CB4D5B"/>
                </a:solidFill>
                <a:latin typeface="Calibri"/>
                <a:ea typeface="Calibri"/>
                <a:cs typeface="Calibri"/>
                <a:sym typeface="Calibri"/>
              </a:rPr>
            </a:br>
            <a:r>
              <a:rPr lang="da-DK" sz="4000" b="0" i="0" u="none" strike="noStrike" cap="none" dirty="0">
                <a:solidFill>
                  <a:schemeClr val="tx1"/>
                </a:solidFill>
                <a:latin typeface="Calibri"/>
                <a:ea typeface="Calibri"/>
                <a:cs typeface="Calibri"/>
                <a:sym typeface="Calibri"/>
              </a:rPr>
              <a:t>der kan være med til </a:t>
            </a:r>
            <a:br>
              <a:rPr lang="da-DK" sz="4000" b="0" i="0" u="none" strike="noStrike" cap="none" dirty="0">
                <a:solidFill>
                  <a:schemeClr val="tx1"/>
                </a:solidFill>
                <a:latin typeface="Calibri"/>
                <a:ea typeface="Calibri"/>
                <a:cs typeface="Calibri"/>
                <a:sym typeface="Calibri"/>
              </a:rPr>
            </a:br>
            <a:r>
              <a:rPr lang="da-DK" sz="4000" b="0" i="0" u="none" strike="noStrike" cap="none" dirty="0">
                <a:solidFill>
                  <a:schemeClr val="tx1"/>
                </a:solidFill>
                <a:latin typeface="Calibri"/>
                <a:ea typeface="Calibri"/>
                <a:cs typeface="Calibri"/>
                <a:sym typeface="Calibri"/>
              </a:rPr>
              <a:t>at </a:t>
            </a:r>
            <a:r>
              <a:rPr lang="da-DK" sz="4000" b="0" i="0" u="none" strike="noStrike" cap="none" dirty="0">
                <a:solidFill>
                  <a:srgbClr val="CB4D5B"/>
                </a:solidFill>
                <a:latin typeface="Calibri"/>
                <a:ea typeface="Calibri"/>
                <a:cs typeface="Calibri"/>
                <a:sym typeface="Calibri"/>
              </a:rPr>
              <a:t>fremme </a:t>
            </a:r>
            <a:r>
              <a:rPr lang="da-DK" sz="4000" dirty="0">
                <a:solidFill>
                  <a:srgbClr val="CB4D5B"/>
                </a:solidFill>
                <a:latin typeface="Calibri"/>
                <a:ea typeface="Calibri"/>
                <a:cs typeface="Calibri"/>
                <a:sym typeface="Calibri"/>
              </a:rPr>
              <a:t>fællesskab og bevægelse</a:t>
            </a:r>
            <a:endParaRPr lang="da-DK" sz="4000" b="0" i="0" u="none" strike="noStrike" cap="none" dirty="0">
              <a:solidFill>
                <a:srgbClr val="CB4D5B"/>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014AC389-A1B0-4AC2-8963-D8E612FAF0B9}"/>
              </a:ext>
            </a:extLst>
          </p:cNvPr>
          <p:cNvPicPr>
            <a:picLocks noChangeAspect="1"/>
          </p:cNvPicPr>
          <p:nvPr/>
        </p:nvPicPr>
        <p:blipFill>
          <a:blip r:embed="rId3"/>
          <a:stretch>
            <a:fillRect/>
          </a:stretch>
        </p:blipFill>
        <p:spPr>
          <a:xfrm>
            <a:off x="5940152" y="2060848"/>
            <a:ext cx="2433035" cy="364955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a:spLocks noGrp="1"/>
          </p:cNvSpPr>
          <p:nvPr>
            <p:ph type="title"/>
          </p:nvPr>
        </p:nvSpPr>
        <p:spPr>
          <a:xfrm>
            <a:off x="457200" y="274637"/>
            <a:ext cx="8229600" cy="164219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Galdeano"/>
              <a:buNone/>
            </a:pPr>
            <a:endParaRPr lang="da-DK" sz="4400" b="0" i="0" u="none" strike="noStrike" cap="none" dirty="0">
              <a:solidFill>
                <a:srgbClr val="005E6E"/>
              </a:solidFill>
              <a:latin typeface="Arial"/>
              <a:ea typeface="Arial"/>
              <a:cs typeface="Arial"/>
              <a:sym typeface="Arial"/>
            </a:endParaRPr>
          </a:p>
        </p:txBody>
      </p:sp>
      <p:pic>
        <p:nvPicPr>
          <p:cNvPr id="1026" name="Picture 2" descr="O:\Børneprogrammet\Healthy High School\Young &amp; Active\Y &amp; A år 3\Materialer\Tidslinje workshop 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222"/>
            <a:ext cx="9134996" cy="67457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D42EC4-7421-40B4-8EEB-D532BBACCF97}"/>
              </a:ext>
            </a:extLst>
          </p:cNvPr>
          <p:cNvSpPr>
            <a:spLocks noGrp="1"/>
          </p:cNvSpPr>
          <p:nvPr>
            <p:ph type="title"/>
          </p:nvPr>
        </p:nvSpPr>
        <p:spPr/>
        <p:txBody>
          <a:bodyPr/>
          <a:lstStyle/>
          <a:p>
            <a:endParaRPr lang="da-DK"/>
          </a:p>
        </p:txBody>
      </p:sp>
      <p:pic>
        <p:nvPicPr>
          <p:cNvPr id="6" name="Billede 5">
            <a:extLst>
              <a:ext uri="{FF2B5EF4-FFF2-40B4-BE49-F238E27FC236}">
                <a16:creationId xmlns:a16="http://schemas.microsoft.com/office/drawing/2014/main" id="{C9A83110-4186-4D5A-A917-D2342EFE8F3B}"/>
              </a:ext>
            </a:extLst>
          </p:cNvPr>
          <p:cNvPicPr>
            <a:picLocks noChangeAspect="1"/>
          </p:cNvPicPr>
          <p:nvPr/>
        </p:nvPicPr>
        <p:blipFill>
          <a:blip r:embed="rId3"/>
          <a:stretch>
            <a:fillRect/>
          </a:stretch>
        </p:blipFill>
        <p:spPr>
          <a:xfrm>
            <a:off x="0" y="196799"/>
            <a:ext cx="9144000" cy="6464401"/>
          </a:xfrm>
          <a:prstGeom prst="rect">
            <a:avLst/>
          </a:prstGeom>
        </p:spPr>
      </p:pic>
    </p:spTree>
    <p:extLst>
      <p:ext uri="{BB962C8B-B14F-4D97-AF65-F5344CB8AC3E}">
        <p14:creationId xmlns:p14="http://schemas.microsoft.com/office/powerpoint/2010/main" val="3552987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332656"/>
            <a:ext cx="8229600" cy="1143000"/>
          </a:xfrm>
        </p:spPr>
        <p:txBody>
          <a:bodyPr/>
          <a:lstStyle/>
          <a:p>
            <a:r>
              <a:rPr lang="da-DK" dirty="0">
                <a:solidFill>
                  <a:srgbClr val="0E6776"/>
                </a:solidFill>
                <a:latin typeface="+mj-lt"/>
              </a:rPr>
              <a:t>Aktiviteter fra Young &amp; Active</a:t>
            </a:r>
          </a:p>
        </p:txBody>
      </p:sp>
      <p:sp>
        <p:nvSpPr>
          <p:cNvPr id="3" name="Pladsholder til tekst 2"/>
          <p:cNvSpPr>
            <a:spLocks noGrp="1"/>
          </p:cNvSpPr>
          <p:nvPr>
            <p:ph type="body" idx="1"/>
          </p:nvPr>
        </p:nvSpPr>
        <p:spPr/>
        <p:txBody>
          <a:bodyPr/>
          <a:lstStyle/>
          <a:p>
            <a:r>
              <a:rPr lang="da-DK" dirty="0"/>
              <a:t> </a:t>
            </a:r>
            <a:r>
              <a:rPr lang="da-DK" i="1" dirty="0"/>
              <a:t>Indsæt evt. eksempler/billeder på de aktiviteter, der tidligere har foregået på skolen</a:t>
            </a:r>
          </a:p>
          <a:p>
            <a:endParaRPr lang="da-DK" i="1" dirty="0"/>
          </a:p>
          <a:p>
            <a:endParaRPr lang="da-DK" i="1" dirty="0"/>
          </a:p>
        </p:txBody>
      </p:sp>
    </p:spTree>
    <p:extLst>
      <p:ext uri="{BB962C8B-B14F-4D97-AF65-F5344CB8AC3E}">
        <p14:creationId xmlns:p14="http://schemas.microsoft.com/office/powerpoint/2010/main" val="3130893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165033"/>
            <a:ext cx="5076056" cy="2855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569" y="1149299"/>
            <a:ext cx="3427391" cy="243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414185" y="108957"/>
            <a:ext cx="8229600" cy="1143000"/>
          </a:xfrm>
        </p:spPr>
        <p:txBody>
          <a:bodyPr/>
          <a:lstStyle/>
          <a:p>
            <a:r>
              <a:rPr lang="da-DK" dirty="0">
                <a:solidFill>
                  <a:srgbClr val="0E6776"/>
                </a:solidFill>
                <a:latin typeface="+mj-lt"/>
              </a:rPr>
              <a:t>To gode historier</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461" y="3109156"/>
            <a:ext cx="3754524" cy="3754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8985" y="4020315"/>
            <a:ext cx="3750919" cy="2815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felt 2">
            <a:extLst>
              <a:ext uri="{FF2B5EF4-FFF2-40B4-BE49-F238E27FC236}">
                <a16:creationId xmlns:a16="http://schemas.microsoft.com/office/drawing/2014/main" id="{DD2A0480-84CF-4D1E-AB23-707C0D6054AE}"/>
              </a:ext>
            </a:extLst>
          </p:cNvPr>
          <p:cNvSpPr txBox="1"/>
          <p:nvPr/>
        </p:nvSpPr>
        <p:spPr>
          <a:xfrm rot="1656258">
            <a:off x="2896175" y="3391056"/>
            <a:ext cx="3744416" cy="584775"/>
          </a:xfrm>
          <a:prstGeom prst="rect">
            <a:avLst/>
          </a:prstGeom>
          <a:noFill/>
        </p:spPr>
        <p:txBody>
          <a:bodyPr wrap="square" rtlCol="0">
            <a:spAutoFit/>
          </a:bodyPr>
          <a:lstStyle/>
          <a:p>
            <a:r>
              <a:rPr lang="da-DK" sz="3200" b="1" dirty="0">
                <a:solidFill>
                  <a:srgbClr val="CB4D5B"/>
                </a:solidFill>
                <a:effectLst>
                  <a:outerShdw blurRad="38100" dist="38100" dir="2700000" algn="tl">
                    <a:srgbClr val="000000">
                      <a:alpha val="43137"/>
                    </a:srgbClr>
                  </a:outerShdw>
                </a:effectLst>
              </a:rPr>
              <a:t>Ultimate</a:t>
            </a:r>
          </a:p>
        </p:txBody>
      </p:sp>
      <p:sp>
        <p:nvSpPr>
          <p:cNvPr id="4" name="Tekstfelt 3">
            <a:extLst>
              <a:ext uri="{FF2B5EF4-FFF2-40B4-BE49-F238E27FC236}">
                <a16:creationId xmlns:a16="http://schemas.microsoft.com/office/drawing/2014/main" id="{E61A3936-2E75-4239-B45F-01F57B8DDB60}"/>
              </a:ext>
            </a:extLst>
          </p:cNvPr>
          <p:cNvSpPr txBox="1"/>
          <p:nvPr/>
        </p:nvSpPr>
        <p:spPr>
          <a:xfrm rot="20449418">
            <a:off x="4116139" y="4126970"/>
            <a:ext cx="2376264" cy="830997"/>
          </a:xfrm>
          <a:prstGeom prst="rect">
            <a:avLst/>
          </a:prstGeom>
          <a:noFill/>
        </p:spPr>
        <p:txBody>
          <a:bodyPr wrap="square" rtlCol="0">
            <a:spAutoFit/>
          </a:bodyPr>
          <a:lstStyle/>
          <a:p>
            <a:pPr algn="ctr"/>
            <a:r>
              <a:rPr lang="da-DK" sz="2400" b="1" dirty="0">
                <a:solidFill>
                  <a:srgbClr val="0E6776"/>
                </a:solidFill>
                <a:effectLst>
                  <a:outerShdw blurRad="38100" dist="38100" dir="2700000" algn="tl">
                    <a:srgbClr val="000000">
                      <a:alpha val="43137"/>
                    </a:srgbClr>
                  </a:outerShdw>
                </a:effectLst>
              </a:rPr>
              <a:t>Udendørs bordtennis</a:t>
            </a:r>
          </a:p>
        </p:txBody>
      </p:sp>
    </p:spTree>
    <p:extLst>
      <p:ext uri="{BB962C8B-B14F-4D97-AF65-F5344CB8AC3E}">
        <p14:creationId xmlns:p14="http://schemas.microsoft.com/office/powerpoint/2010/main" val="4177161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ctrTitle"/>
          </p:nvPr>
        </p:nvSpPr>
        <p:spPr>
          <a:xfrm>
            <a:off x="683568" y="332656"/>
            <a:ext cx="7772400" cy="72008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Galdeano"/>
              <a:buNone/>
            </a:pPr>
            <a:r>
              <a:rPr lang="da-DK" sz="3600" dirty="0">
                <a:solidFill>
                  <a:srgbClr val="005E6E"/>
                </a:solidFill>
                <a:latin typeface="Arial"/>
                <a:ea typeface="Arial"/>
                <a:cs typeface="Arial"/>
                <a:sym typeface="Arial"/>
              </a:rPr>
              <a:t>B</a:t>
            </a:r>
            <a:r>
              <a:rPr lang="da-DK" sz="3600" b="0" i="0" u="none" strike="noStrike" cap="none" dirty="0">
                <a:solidFill>
                  <a:srgbClr val="005E6E"/>
                </a:solidFill>
                <a:latin typeface="Arial"/>
                <a:ea typeface="Arial"/>
                <a:cs typeface="Arial"/>
                <a:sym typeface="Arial"/>
              </a:rPr>
              <a:t>evægelse er godt, fordi:</a:t>
            </a:r>
          </a:p>
        </p:txBody>
      </p:sp>
      <p:sp>
        <p:nvSpPr>
          <p:cNvPr id="234" name="Shape 234"/>
          <p:cNvSpPr txBox="1">
            <a:spLocks noGrp="1"/>
          </p:cNvSpPr>
          <p:nvPr>
            <p:ph type="subTitle" idx="1"/>
          </p:nvPr>
        </p:nvSpPr>
        <p:spPr>
          <a:xfrm>
            <a:off x="323527" y="1772816"/>
            <a:ext cx="4968553" cy="3986277"/>
          </a:xfrm>
          <a:prstGeom prst="rect">
            <a:avLst/>
          </a:prstGeom>
          <a:noFill/>
          <a:ln>
            <a:noFill/>
          </a:ln>
        </p:spPr>
        <p:txBody>
          <a:bodyPr lIns="91425" tIns="45700" rIns="91425" bIns="45700" anchor="t" anchorCtr="0">
            <a:noAutofit/>
          </a:bodyPr>
          <a:lstStyle/>
          <a:p>
            <a:pPr lvl="0" algn="l">
              <a:spcBef>
                <a:spcPts val="0"/>
              </a:spcBef>
              <a:buClr>
                <a:srgbClr val="CB4D5B"/>
              </a:buClr>
              <a:buSzPct val="140000"/>
            </a:pPr>
            <a:endParaRPr lang="da-DK" sz="1600" b="0" i="1" u="none" strike="noStrike" cap="none" dirty="0">
              <a:solidFill>
                <a:srgbClr val="CB4D5B"/>
              </a:solidFill>
              <a:latin typeface="Galdeano"/>
              <a:sym typeface="Galdeano"/>
            </a:endParaRPr>
          </a:p>
          <a:p>
            <a:pPr marL="285750" lvl="0" indent="-285750" algn="l">
              <a:spcBef>
                <a:spcPts val="0"/>
              </a:spcBef>
              <a:buClrTx/>
              <a:buSzPct val="140000"/>
              <a:buFont typeface="Arial"/>
              <a:buChar char="•"/>
            </a:pPr>
            <a:r>
              <a:rPr lang="da-DK" sz="1600" b="0" i="0" u="none" strike="noStrike" cap="none" dirty="0">
                <a:solidFill>
                  <a:schemeClr val="tx1"/>
                </a:solidFill>
                <a:latin typeface="Calibri"/>
                <a:ea typeface="Calibri"/>
                <a:cs typeface="Calibri"/>
                <a:sym typeface="Calibri"/>
              </a:rPr>
              <a:t>Det </a:t>
            </a:r>
            <a:r>
              <a:rPr lang="da-DK" sz="1600" b="0" i="0" u="none" strike="noStrike" cap="none" dirty="0">
                <a:solidFill>
                  <a:srgbClr val="CB4D5B"/>
                </a:solidFill>
                <a:latin typeface="Calibri"/>
                <a:ea typeface="Calibri"/>
                <a:cs typeface="Calibri"/>
                <a:sym typeface="Calibri"/>
              </a:rPr>
              <a:t>gør dig glad</a:t>
            </a:r>
          </a:p>
          <a:p>
            <a:pPr marL="0" marR="0" lvl="0" indent="0" algn="l" rtl="0">
              <a:lnSpc>
                <a:spcPct val="100000"/>
              </a:lnSpc>
              <a:spcBef>
                <a:spcPts val="0"/>
              </a:spcBef>
              <a:spcAft>
                <a:spcPts val="0"/>
              </a:spcAft>
              <a:buClr>
                <a:srgbClr val="CB4D5B"/>
              </a:buClr>
              <a:buSzPct val="25000"/>
              <a:buFont typeface="Arial"/>
              <a:buNone/>
            </a:pPr>
            <a:endParaRPr sz="1600" b="0" i="0" u="none" strike="noStrike" cap="none" dirty="0">
              <a:solidFill>
                <a:schemeClr val="tx1"/>
              </a:solidFill>
              <a:latin typeface="Calibri"/>
              <a:ea typeface="Calibri"/>
              <a:cs typeface="Calibri"/>
              <a:sym typeface="Calibri"/>
            </a:endParaRPr>
          </a:p>
          <a:p>
            <a:pPr marL="285750" marR="0" lvl="0" indent="-285750" algn="l" rtl="0">
              <a:lnSpc>
                <a:spcPct val="100000"/>
              </a:lnSpc>
              <a:spcBef>
                <a:spcPts val="0"/>
              </a:spcBef>
              <a:spcAft>
                <a:spcPts val="0"/>
              </a:spcAft>
              <a:buClrTx/>
              <a:buSzPct val="140000"/>
              <a:buFont typeface="Arial"/>
              <a:buChar char="•"/>
            </a:pPr>
            <a:r>
              <a:rPr lang="da-DK" sz="1600" b="0" i="0" u="none" strike="noStrike" cap="none" dirty="0">
                <a:solidFill>
                  <a:schemeClr val="tx1"/>
                </a:solidFill>
                <a:latin typeface="Calibri"/>
                <a:ea typeface="Calibri"/>
                <a:cs typeface="Calibri"/>
                <a:sym typeface="Calibri"/>
              </a:rPr>
              <a:t>Det giver dig en følelse af </a:t>
            </a:r>
            <a:r>
              <a:rPr lang="da-DK" sz="1600" b="0" i="0" u="none" strike="noStrike" cap="none" dirty="0">
                <a:solidFill>
                  <a:srgbClr val="CB4D5B"/>
                </a:solidFill>
                <a:latin typeface="Calibri"/>
                <a:ea typeface="Calibri"/>
                <a:cs typeface="Calibri"/>
                <a:sym typeface="Calibri"/>
              </a:rPr>
              <a:t>øget overskud </a:t>
            </a:r>
            <a:r>
              <a:rPr lang="da-DK" sz="1600" b="0" i="0" u="none" strike="noStrike" cap="none" dirty="0">
                <a:solidFill>
                  <a:schemeClr val="tx1"/>
                </a:solidFill>
                <a:latin typeface="Calibri"/>
                <a:ea typeface="Calibri"/>
                <a:cs typeface="Calibri"/>
                <a:sym typeface="Calibri"/>
              </a:rPr>
              <a:t>i hverdagen</a:t>
            </a:r>
          </a:p>
          <a:p>
            <a:pPr marL="285750" marR="0" lvl="0" indent="-285750" algn="l" rtl="0">
              <a:lnSpc>
                <a:spcPct val="100000"/>
              </a:lnSpc>
              <a:spcBef>
                <a:spcPts val="0"/>
              </a:spcBef>
              <a:spcAft>
                <a:spcPts val="0"/>
              </a:spcAft>
              <a:buClr>
                <a:srgbClr val="CB4D5B"/>
              </a:buClr>
              <a:buSzPct val="25000"/>
              <a:buFont typeface="Arial"/>
              <a:buNone/>
            </a:pPr>
            <a:endParaRPr sz="1600" b="0" i="0" u="none" strike="noStrike" cap="none" dirty="0">
              <a:solidFill>
                <a:schemeClr val="tx1"/>
              </a:solidFill>
              <a:latin typeface="Calibri"/>
              <a:ea typeface="Calibri"/>
              <a:cs typeface="Calibri"/>
              <a:sym typeface="Calibri"/>
            </a:endParaRPr>
          </a:p>
          <a:p>
            <a:pPr marL="285750" marR="0" lvl="0" indent="-285750" algn="l" rtl="0">
              <a:lnSpc>
                <a:spcPct val="100000"/>
              </a:lnSpc>
              <a:spcBef>
                <a:spcPts val="0"/>
              </a:spcBef>
              <a:spcAft>
                <a:spcPts val="0"/>
              </a:spcAft>
              <a:buClrTx/>
              <a:buSzPct val="140000"/>
              <a:buFont typeface="Arial"/>
              <a:buChar char="•"/>
            </a:pPr>
            <a:r>
              <a:rPr lang="da-DK" sz="1600" dirty="0">
                <a:solidFill>
                  <a:schemeClr val="tx1"/>
                </a:solidFill>
              </a:rPr>
              <a:t>Din </a:t>
            </a:r>
            <a:r>
              <a:rPr lang="da-DK" sz="1600" dirty="0">
                <a:solidFill>
                  <a:srgbClr val="0E6776"/>
                </a:solidFill>
              </a:rPr>
              <a:t>h</a:t>
            </a:r>
            <a:r>
              <a:rPr lang="da-DK" sz="1600" b="0" i="0" u="none" strike="noStrike" cap="none" dirty="0">
                <a:solidFill>
                  <a:srgbClr val="0E6776"/>
                </a:solidFill>
                <a:latin typeface="Calibri"/>
                <a:ea typeface="Calibri"/>
                <a:cs typeface="Calibri"/>
                <a:sym typeface="Calibri"/>
              </a:rPr>
              <a:t>ukommelse</a:t>
            </a:r>
            <a:r>
              <a:rPr lang="da-DK" sz="1600" b="0" i="0" u="none" strike="noStrike" cap="none" dirty="0">
                <a:solidFill>
                  <a:schemeClr val="tx1"/>
                </a:solidFill>
                <a:latin typeface="Calibri"/>
                <a:ea typeface="Calibri"/>
                <a:cs typeface="Calibri"/>
                <a:sym typeface="Calibri"/>
              </a:rPr>
              <a:t> og </a:t>
            </a:r>
            <a:r>
              <a:rPr lang="da-DK" sz="1600" b="0" i="0" u="none" strike="noStrike" cap="none" dirty="0">
                <a:solidFill>
                  <a:srgbClr val="0E6776"/>
                </a:solidFill>
                <a:latin typeface="Calibri"/>
                <a:ea typeface="Calibri"/>
                <a:cs typeface="Calibri"/>
                <a:sym typeface="Calibri"/>
              </a:rPr>
              <a:t>indlæringsevne styrkes</a:t>
            </a:r>
          </a:p>
          <a:p>
            <a:pPr marL="285750" marR="0" lvl="0" indent="-285750" algn="l" rtl="0">
              <a:lnSpc>
                <a:spcPct val="100000"/>
              </a:lnSpc>
              <a:spcBef>
                <a:spcPts val="0"/>
              </a:spcBef>
              <a:spcAft>
                <a:spcPts val="0"/>
              </a:spcAft>
              <a:buClr>
                <a:srgbClr val="CB4D5B"/>
              </a:buClr>
              <a:buSzPct val="25000"/>
              <a:buFont typeface="Arial"/>
              <a:buNone/>
            </a:pPr>
            <a:endParaRPr sz="1600" b="0" i="0" u="none" strike="noStrike" cap="none" dirty="0">
              <a:solidFill>
                <a:schemeClr val="tx1"/>
              </a:solidFill>
              <a:latin typeface="Calibri"/>
              <a:ea typeface="Calibri"/>
              <a:cs typeface="Calibri"/>
              <a:sym typeface="Calibri"/>
            </a:endParaRPr>
          </a:p>
          <a:p>
            <a:pPr marL="285750" marR="0" lvl="0" indent="-285750" algn="l" rtl="0">
              <a:lnSpc>
                <a:spcPct val="100000"/>
              </a:lnSpc>
              <a:spcBef>
                <a:spcPts val="0"/>
              </a:spcBef>
              <a:spcAft>
                <a:spcPts val="0"/>
              </a:spcAft>
              <a:buClrTx/>
              <a:buSzPct val="140000"/>
              <a:buFont typeface="Arial"/>
              <a:buChar char="•"/>
            </a:pPr>
            <a:r>
              <a:rPr lang="da-DK" sz="1600" b="0" i="0" u="none" strike="noStrike" cap="none" dirty="0">
                <a:solidFill>
                  <a:schemeClr val="tx1"/>
                </a:solidFill>
                <a:latin typeface="Calibri"/>
                <a:ea typeface="Calibri"/>
                <a:cs typeface="Calibri"/>
                <a:sym typeface="Calibri"/>
              </a:rPr>
              <a:t>Det </a:t>
            </a:r>
            <a:r>
              <a:rPr lang="da-DK" sz="1600" b="0" i="0" u="none" strike="noStrike" cap="none" dirty="0">
                <a:solidFill>
                  <a:srgbClr val="0E6776"/>
                </a:solidFill>
                <a:latin typeface="Calibri"/>
                <a:ea typeface="Calibri"/>
                <a:cs typeface="Calibri"/>
                <a:sym typeface="Calibri"/>
              </a:rPr>
              <a:t>sænker stressniveauet</a:t>
            </a:r>
          </a:p>
          <a:p>
            <a:pPr marR="0" lvl="0" algn="l" rtl="0">
              <a:lnSpc>
                <a:spcPct val="100000"/>
              </a:lnSpc>
              <a:spcBef>
                <a:spcPts val="0"/>
              </a:spcBef>
              <a:spcAft>
                <a:spcPts val="0"/>
              </a:spcAft>
              <a:buClr>
                <a:srgbClr val="CB4D5B"/>
              </a:buClr>
              <a:buSzPct val="140000"/>
            </a:pPr>
            <a:endParaRPr lang="da-DK" sz="1600" b="0" i="0" u="none" strike="noStrike" cap="none" dirty="0">
              <a:solidFill>
                <a:schemeClr val="tx1"/>
              </a:solidFill>
              <a:latin typeface="Calibri"/>
              <a:ea typeface="Calibri"/>
              <a:cs typeface="Calibri"/>
              <a:sym typeface="Calibri"/>
            </a:endParaRPr>
          </a:p>
          <a:p>
            <a:pPr marL="285750" marR="0" lvl="0" indent="-285750" algn="l" rtl="0">
              <a:lnSpc>
                <a:spcPct val="100000"/>
              </a:lnSpc>
              <a:spcBef>
                <a:spcPts val="0"/>
              </a:spcBef>
              <a:spcAft>
                <a:spcPts val="0"/>
              </a:spcAft>
              <a:buClrTx/>
              <a:buSzPct val="140000"/>
              <a:buFont typeface="Arial"/>
              <a:buChar char="•"/>
            </a:pPr>
            <a:r>
              <a:rPr lang="da-DK" sz="1600" dirty="0">
                <a:solidFill>
                  <a:schemeClr val="tx1"/>
                </a:solidFill>
              </a:rPr>
              <a:t>Det giver en </a:t>
            </a:r>
            <a:r>
              <a:rPr lang="da-DK" sz="1600" dirty="0">
                <a:solidFill>
                  <a:srgbClr val="CB4D5B"/>
                </a:solidFill>
              </a:rPr>
              <a:t>pause i en travl hverdag</a:t>
            </a:r>
            <a:endParaRPr lang="da-DK" sz="1600" b="0" i="0" u="none" strike="noStrike" cap="none" dirty="0">
              <a:solidFill>
                <a:srgbClr val="CB4D5B"/>
              </a:solidFill>
              <a:sym typeface="Calibri"/>
            </a:endParaRPr>
          </a:p>
          <a:p>
            <a:pPr marL="285750" marR="0" lvl="0" indent="-285750" algn="l" rtl="0">
              <a:lnSpc>
                <a:spcPct val="100000"/>
              </a:lnSpc>
              <a:spcBef>
                <a:spcPts val="0"/>
              </a:spcBef>
              <a:spcAft>
                <a:spcPts val="0"/>
              </a:spcAft>
              <a:buClr>
                <a:srgbClr val="CB4D5B"/>
              </a:buClr>
              <a:buSzPct val="25000"/>
              <a:buFont typeface="Arial"/>
              <a:buNone/>
            </a:pPr>
            <a:endParaRPr sz="1600" b="0" i="0" u="none" strike="noStrike" cap="none" dirty="0">
              <a:solidFill>
                <a:schemeClr val="tx1"/>
              </a:solidFill>
              <a:latin typeface="Calibri"/>
              <a:ea typeface="Calibri"/>
              <a:cs typeface="Calibri"/>
              <a:sym typeface="Calibri"/>
            </a:endParaRPr>
          </a:p>
          <a:p>
            <a:pPr marL="285750" marR="0" lvl="0" indent="-285750" algn="l" rtl="0">
              <a:lnSpc>
                <a:spcPct val="100000"/>
              </a:lnSpc>
              <a:spcBef>
                <a:spcPts val="0"/>
              </a:spcBef>
              <a:spcAft>
                <a:spcPts val="0"/>
              </a:spcAft>
              <a:buClrTx/>
              <a:buSzPct val="140000"/>
              <a:buFont typeface="Arial"/>
              <a:buChar char="•"/>
            </a:pPr>
            <a:r>
              <a:rPr lang="da-DK" sz="1600" b="0" i="0" u="none" strike="noStrike" cap="none" dirty="0">
                <a:solidFill>
                  <a:schemeClr val="tx1"/>
                </a:solidFill>
                <a:latin typeface="Calibri"/>
                <a:ea typeface="Calibri"/>
                <a:cs typeface="Calibri"/>
                <a:sym typeface="Calibri"/>
              </a:rPr>
              <a:t>Det giver en </a:t>
            </a:r>
            <a:r>
              <a:rPr lang="da-DK" sz="1600" b="0" i="0" u="none" strike="noStrike" cap="none" dirty="0">
                <a:solidFill>
                  <a:srgbClr val="0E6776"/>
                </a:solidFill>
                <a:latin typeface="Calibri"/>
                <a:ea typeface="Calibri"/>
                <a:cs typeface="Calibri"/>
                <a:sym typeface="Calibri"/>
              </a:rPr>
              <a:t>bedre nattesøvn</a:t>
            </a:r>
          </a:p>
          <a:p>
            <a:pPr marL="285750" marR="0" lvl="0" indent="-285750" algn="l" rtl="0">
              <a:lnSpc>
                <a:spcPct val="100000"/>
              </a:lnSpc>
              <a:spcBef>
                <a:spcPts val="0"/>
              </a:spcBef>
              <a:spcAft>
                <a:spcPts val="0"/>
              </a:spcAft>
              <a:buClr>
                <a:srgbClr val="CB4D5B"/>
              </a:buClr>
              <a:buSzPct val="140000"/>
              <a:buFont typeface="Arial"/>
              <a:buChar char="•"/>
            </a:pPr>
            <a:endParaRPr lang="da-DK" sz="1600" dirty="0">
              <a:solidFill>
                <a:srgbClr val="CB4D5B"/>
              </a:solidFill>
              <a:ea typeface="Galdeano"/>
              <a:cs typeface="Galdeano"/>
            </a:endParaRPr>
          </a:p>
          <a:p>
            <a:pPr marR="0" lvl="0" algn="l" rtl="0">
              <a:lnSpc>
                <a:spcPct val="100000"/>
              </a:lnSpc>
              <a:spcBef>
                <a:spcPts val="0"/>
              </a:spcBef>
              <a:spcAft>
                <a:spcPts val="0"/>
              </a:spcAft>
              <a:buClr>
                <a:srgbClr val="CB4D5B"/>
              </a:buClr>
              <a:buSzPct val="140000"/>
            </a:pPr>
            <a:br>
              <a:rPr lang="da-DK" sz="1800" b="0" i="1" u="none" strike="noStrike" cap="none" dirty="0">
                <a:solidFill>
                  <a:srgbClr val="FFFFFF"/>
                </a:solidFill>
                <a:latin typeface="Galdeano"/>
                <a:ea typeface="Galdeano"/>
                <a:cs typeface="Galdeano"/>
                <a:sym typeface="Galdeano"/>
              </a:rPr>
            </a:br>
            <a:endParaRPr lang="da-DK" sz="1800" b="0" i="1" u="none" strike="noStrike" cap="none" dirty="0">
              <a:solidFill>
                <a:srgbClr val="FFFFFF"/>
              </a:solidFill>
              <a:latin typeface="Galdeano"/>
              <a:ea typeface="Galdeano"/>
              <a:cs typeface="Galdeano"/>
              <a:sym typeface="Galdeano"/>
            </a:endParaRPr>
          </a:p>
        </p:txBody>
      </p:sp>
      <p:sp>
        <p:nvSpPr>
          <p:cNvPr id="16" name="Rektangulær billedforklaring 15"/>
          <p:cNvSpPr/>
          <p:nvPr/>
        </p:nvSpPr>
        <p:spPr>
          <a:xfrm rot="735808">
            <a:off x="5130290" y="3605887"/>
            <a:ext cx="3186059" cy="1530945"/>
          </a:xfrm>
          <a:prstGeom prst="wedgeRectCallout">
            <a:avLst>
              <a:gd name="adj1" fmla="val -25736"/>
              <a:gd name="adj2" fmla="val 82657"/>
            </a:avLst>
          </a:prstGeom>
        </p:spPr>
        <p:style>
          <a:lnRef idx="1">
            <a:schemeClr val="accent2"/>
          </a:lnRef>
          <a:fillRef idx="2">
            <a:schemeClr val="accent2"/>
          </a:fillRef>
          <a:effectRef idx="1">
            <a:schemeClr val="accent2"/>
          </a:effectRef>
          <a:fontRef idx="minor">
            <a:schemeClr val="dk1"/>
          </a:fontRef>
        </p:style>
        <p:txBody>
          <a:bodyPr rtlCol="0" anchor="ctr"/>
          <a:lstStyle/>
          <a:p>
            <a:r>
              <a:rPr lang="da-DK" sz="1600" i="1" dirty="0">
                <a:latin typeface="+mj-lt"/>
                <a:cs typeface="Times New Roman" panose="02020603050405020304" pitchFamily="18" charset="0"/>
              </a:rPr>
              <a:t>”Man bliver udmattet, når man går i skole, synes jeg, når man sidder stille så meget. Man bliver meget træt i kroppen og i hovedet.”</a:t>
            </a:r>
            <a:endParaRPr lang="da-DK" sz="1600" dirty="0">
              <a:latin typeface="+mj-lt"/>
              <a:cs typeface="Times New Roman" panose="02020603050405020304" pitchFamily="18" charset="0"/>
            </a:endParaRPr>
          </a:p>
        </p:txBody>
      </p:sp>
      <p:pic>
        <p:nvPicPr>
          <p:cNvPr id="2055" name="Picture 7" descr="C:\Users\emml\AppData\Local\Microsoft\Windows\Temporary Internet Files\Content.IE5\WMXO1U1Y\brain-exercises-as-activities-for-senior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054202"/>
            <a:ext cx="2664295" cy="19854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ctrTitle"/>
          </p:nvPr>
        </p:nvSpPr>
        <p:spPr>
          <a:xfrm>
            <a:off x="107504" y="188640"/>
            <a:ext cx="8856982" cy="1296144"/>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Galdeano"/>
              <a:buNone/>
            </a:pPr>
            <a:r>
              <a:rPr lang="da-DK" sz="3600" dirty="0">
                <a:solidFill>
                  <a:srgbClr val="005E6E"/>
                </a:solidFill>
                <a:latin typeface="Arial"/>
                <a:ea typeface="Arial"/>
                <a:cs typeface="Arial"/>
                <a:sym typeface="Arial"/>
              </a:rPr>
              <a:t>B</a:t>
            </a:r>
            <a:r>
              <a:rPr lang="da-DK" sz="3600" b="0" i="0" u="none" strike="noStrike" cap="none" dirty="0">
                <a:solidFill>
                  <a:srgbClr val="005E6E"/>
                </a:solidFill>
                <a:latin typeface="Arial"/>
                <a:ea typeface="Arial"/>
                <a:cs typeface="Arial"/>
                <a:sym typeface="Arial"/>
              </a:rPr>
              <a:t>evægelse sammen med andre</a:t>
            </a:r>
            <a:br>
              <a:rPr lang="da-DK" sz="3600" b="0" i="0" u="none" strike="noStrike" cap="none" dirty="0">
                <a:solidFill>
                  <a:srgbClr val="005E6E"/>
                </a:solidFill>
                <a:latin typeface="Arial"/>
                <a:ea typeface="Arial"/>
                <a:cs typeface="Arial"/>
                <a:sym typeface="Arial"/>
              </a:rPr>
            </a:br>
            <a:r>
              <a:rPr lang="da-DK" sz="3600" b="0" i="0" u="none" strike="noStrike" cap="none" dirty="0">
                <a:solidFill>
                  <a:srgbClr val="005E6E"/>
                </a:solidFill>
                <a:latin typeface="Arial"/>
                <a:ea typeface="Arial"/>
                <a:cs typeface="Arial"/>
                <a:sym typeface="Arial"/>
              </a:rPr>
              <a:t> er godt fordi:</a:t>
            </a:r>
          </a:p>
        </p:txBody>
      </p:sp>
      <p:sp>
        <p:nvSpPr>
          <p:cNvPr id="252" name="Shape 252"/>
          <p:cNvSpPr txBox="1">
            <a:spLocks noGrp="1"/>
          </p:cNvSpPr>
          <p:nvPr>
            <p:ph type="subTitle" idx="1"/>
          </p:nvPr>
        </p:nvSpPr>
        <p:spPr>
          <a:xfrm>
            <a:off x="463346" y="1699185"/>
            <a:ext cx="7336903" cy="2016224"/>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Tx/>
              <a:buSzPct val="140000"/>
              <a:buFont typeface="Arial" panose="020B0604020202020204" pitchFamily="34" charset="0"/>
              <a:buChar char="•"/>
            </a:pPr>
            <a:r>
              <a:rPr lang="da-DK" sz="2000" b="0" i="0" u="none" strike="noStrike" cap="none" dirty="0">
                <a:solidFill>
                  <a:schemeClr val="tx1"/>
                </a:solidFill>
                <a:latin typeface="Calibri"/>
                <a:ea typeface="Calibri"/>
                <a:cs typeface="Calibri"/>
                <a:sym typeface="Calibri"/>
              </a:rPr>
              <a:t>Det  kan give anledning til </a:t>
            </a:r>
            <a:r>
              <a:rPr lang="da-DK" sz="2000" b="0" i="0" u="none" strike="noStrike" cap="none" dirty="0">
                <a:solidFill>
                  <a:srgbClr val="CB4D5B"/>
                </a:solidFill>
                <a:latin typeface="Calibri"/>
                <a:ea typeface="Calibri"/>
                <a:cs typeface="Calibri"/>
                <a:sym typeface="Calibri"/>
              </a:rPr>
              <a:t>nye venskaber og fællesskaber </a:t>
            </a:r>
            <a:endParaRPr lang="da-DK" sz="2000" b="0" i="0" u="none" strike="noStrike" cap="none" dirty="0">
              <a:solidFill>
                <a:schemeClr val="tx1"/>
              </a:solidFill>
              <a:latin typeface="Calibri"/>
              <a:ea typeface="Calibri"/>
              <a:cs typeface="Calibri"/>
              <a:sym typeface="Calibri"/>
            </a:endParaRPr>
          </a:p>
          <a:p>
            <a:pPr marL="342900" marR="0" lvl="0" indent="-342900" algn="l" rtl="0">
              <a:lnSpc>
                <a:spcPct val="90000"/>
              </a:lnSpc>
              <a:spcBef>
                <a:spcPts val="400"/>
              </a:spcBef>
              <a:spcAft>
                <a:spcPts val="0"/>
              </a:spcAft>
              <a:buClrTx/>
              <a:buSzPct val="25000"/>
              <a:buFont typeface="Arial" panose="020B0604020202020204" pitchFamily="34" charset="0"/>
              <a:buChar char="•"/>
            </a:pPr>
            <a:endParaRPr sz="2000" b="0" i="0" u="none" strike="noStrike" cap="none" dirty="0">
              <a:solidFill>
                <a:schemeClr val="tx1"/>
              </a:solidFill>
              <a:latin typeface="Calibri"/>
              <a:ea typeface="Calibri"/>
              <a:cs typeface="Calibri"/>
              <a:sym typeface="Calibri"/>
            </a:endParaRPr>
          </a:p>
          <a:p>
            <a:pPr marL="342900" marR="0" lvl="0" indent="-342900" algn="l" rtl="0">
              <a:lnSpc>
                <a:spcPct val="90000"/>
              </a:lnSpc>
              <a:spcBef>
                <a:spcPts val="400"/>
              </a:spcBef>
              <a:spcAft>
                <a:spcPts val="0"/>
              </a:spcAft>
              <a:buClrTx/>
              <a:buSzPct val="140000"/>
              <a:buFont typeface="Arial" panose="020B0604020202020204" pitchFamily="34" charset="0"/>
              <a:buChar char="•"/>
            </a:pPr>
            <a:r>
              <a:rPr lang="da-DK" sz="2000" b="0" i="0" u="none" strike="noStrike" cap="none" dirty="0">
                <a:solidFill>
                  <a:schemeClr val="tx1"/>
                </a:solidFill>
                <a:latin typeface="Calibri"/>
                <a:ea typeface="Calibri"/>
                <a:cs typeface="Calibri"/>
                <a:sym typeface="Calibri"/>
              </a:rPr>
              <a:t>Det føles </a:t>
            </a:r>
            <a:r>
              <a:rPr lang="da-DK" sz="2000" b="0" i="0" u="none" strike="noStrike" cap="none" dirty="0">
                <a:solidFill>
                  <a:srgbClr val="0E6776"/>
                </a:solidFill>
                <a:latin typeface="Calibri"/>
                <a:ea typeface="Calibri"/>
                <a:cs typeface="Calibri"/>
                <a:sym typeface="Calibri"/>
              </a:rPr>
              <a:t>lettere at være aktiv</a:t>
            </a:r>
            <a:r>
              <a:rPr lang="da-DK" sz="2000" b="0" i="0" u="none" strike="noStrike" cap="none" dirty="0">
                <a:solidFill>
                  <a:schemeClr val="tx1"/>
                </a:solidFill>
                <a:latin typeface="Calibri"/>
                <a:ea typeface="Calibri"/>
                <a:cs typeface="Calibri"/>
                <a:sym typeface="Calibri"/>
              </a:rPr>
              <a:t>, når man er det </a:t>
            </a:r>
            <a:r>
              <a:rPr lang="da-DK" sz="2000" b="0" i="0" u="none" strike="noStrike" cap="none" dirty="0">
                <a:solidFill>
                  <a:srgbClr val="0E6776"/>
                </a:solidFill>
                <a:latin typeface="Calibri"/>
                <a:ea typeface="Calibri"/>
                <a:cs typeface="Calibri"/>
                <a:sym typeface="Calibri"/>
              </a:rPr>
              <a:t>sammen med andre</a:t>
            </a:r>
          </a:p>
          <a:p>
            <a:pPr marL="342900" marR="0" lvl="0" indent="-342900" algn="l" rtl="0">
              <a:lnSpc>
                <a:spcPct val="90000"/>
              </a:lnSpc>
              <a:spcBef>
                <a:spcPts val="400"/>
              </a:spcBef>
              <a:spcAft>
                <a:spcPts val="0"/>
              </a:spcAft>
              <a:buClr>
                <a:srgbClr val="CB4D5B"/>
              </a:buClr>
              <a:buSzPct val="25000"/>
              <a:buFont typeface="Arial"/>
              <a:buNone/>
            </a:pPr>
            <a:endParaRPr sz="2000" b="0" i="0" u="none" strike="noStrike" cap="none" dirty="0">
              <a:solidFill>
                <a:srgbClr val="CB4D5B"/>
              </a:solidFill>
              <a:latin typeface="Calibri"/>
              <a:ea typeface="Calibri"/>
              <a:cs typeface="Calibri"/>
              <a:sym typeface="Calibri"/>
            </a:endParaRPr>
          </a:p>
          <a:p>
            <a:pPr marL="0" marR="0" lvl="0" indent="0" algn="l" rtl="0">
              <a:lnSpc>
                <a:spcPct val="90000"/>
              </a:lnSpc>
              <a:spcBef>
                <a:spcPts val="400"/>
              </a:spcBef>
              <a:spcAft>
                <a:spcPts val="0"/>
              </a:spcAft>
              <a:buClr>
                <a:srgbClr val="CB4D5B"/>
              </a:buClr>
              <a:buSzPct val="25000"/>
              <a:buFont typeface="Noto Sans Symbols"/>
              <a:buNone/>
            </a:pPr>
            <a:endParaRPr sz="2000" b="0" i="0" u="none" strike="noStrike" cap="none" dirty="0">
              <a:solidFill>
                <a:srgbClr val="FFFFFF"/>
              </a:solidFill>
              <a:latin typeface="Galdeano"/>
              <a:ea typeface="Galdeano"/>
              <a:cs typeface="Galdeano"/>
              <a:sym typeface="Galdeano"/>
            </a:endParaRPr>
          </a:p>
        </p:txBody>
      </p:sp>
      <p:sp>
        <p:nvSpPr>
          <p:cNvPr id="5" name="Afrundet rektangulær billedforklaring 4"/>
          <p:cNvSpPr/>
          <p:nvPr/>
        </p:nvSpPr>
        <p:spPr>
          <a:xfrm>
            <a:off x="342636" y="4869160"/>
            <a:ext cx="3130136" cy="1345975"/>
          </a:xfrm>
          <a:prstGeom prst="wedgeRoundRectCallout">
            <a:avLst>
              <a:gd name="adj1" fmla="val -17253"/>
              <a:gd name="adj2" fmla="val 91559"/>
              <a:gd name="adj3" fmla="val 16667"/>
            </a:avLst>
          </a:prstGeom>
          <a:solidFill>
            <a:srgbClr val="CB4D5B"/>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nSpc>
                <a:spcPct val="115000"/>
              </a:lnSpc>
              <a:spcAft>
                <a:spcPts val="1000"/>
              </a:spcAft>
            </a:pPr>
            <a:r>
              <a:rPr lang="da-DK" sz="1500" i="1" dirty="0">
                <a:latin typeface="+mj-lt"/>
                <a:ea typeface="Calibri" panose="020F0502020204030204" pitchFamily="34" charset="0"/>
                <a:cs typeface="Times New Roman" panose="02020603050405020304" pitchFamily="18" charset="0"/>
              </a:rPr>
              <a:t>”Og det skaber, synes jeg i hvert fald, meget mere sammenhold at man kan få lov til at bevæge sig i stedet for at sidde og analysere digte sammen”</a:t>
            </a:r>
            <a:endParaRPr lang="da-DK" sz="1500" dirty="0">
              <a:latin typeface="+mj-lt"/>
              <a:ea typeface="Calibri" panose="020F0502020204030204" pitchFamily="34" charset="0"/>
              <a:cs typeface="Times New Roman" panose="02020603050405020304" pitchFamily="18" charset="0"/>
            </a:endParaRPr>
          </a:p>
        </p:txBody>
      </p:sp>
      <p:sp>
        <p:nvSpPr>
          <p:cNvPr id="2" name="Afrundet rektangulær billedforklaring 1"/>
          <p:cNvSpPr/>
          <p:nvPr/>
        </p:nvSpPr>
        <p:spPr>
          <a:xfrm>
            <a:off x="2051720" y="2870075"/>
            <a:ext cx="4116402" cy="1411433"/>
          </a:xfrm>
          <a:prstGeom prst="wedgeRoundRectCallout">
            <a:avLst>
              <a:gd name="adj1" fmla="val -27723"/>
              <a:gd name="adj2" fmla="val 8132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chemeClr val="dk1"/>
              </a:buClr>
              <a:buSzPct val="25000"/>
              <a:defRPr/>
            </a:pPr>
            <a:r>
              <a:rPr lang="da-DK" sz="1500" i="1" dirty="0">
                <a:latin typeface="+mj-lt"/>
                <a:ea typeface="Calibri" panose="020F0502020204030204" pitchFamily="34" charset="0"/>
                <a:cs typeface="Times New Roman" panose="02020603050405020304" pitchFamily="18" charset="0"/>
              </a:rPr>
              <a:t>”Det var sjovt, men det var også fordi, det var nogle mennesker, jeg ikke havde snakket med før, som jeg var i gruppe med… og det var også på tværs af klasser… det var noget af det første, vi lavede på tværs af klasser” </a:t>
            </a:r>
            <a:endParaRPr lang="da-DK" sz="1500" dirty="0">
              <a:latin typeface="+mj-lt"/>
              <a:cs typeface="Times New Roman" panose="02020603050405020304" pitchFamily="18" charset="0"/>
            </a:endParaRPr>
          </a:p>
        </p:txBody>
      </p:sp>
      <p:pic>
        <p:nvPicPr>
          <p:cNvPr id="7" name="Picture 2">
            <a:extLst>
              <a:ext uri="{FF2B5EF4-FFF2-40B4-BE49-F238E27FC236}">
                <a16:creationId xmlns:a16="http://schemas.microsoft.com/office/drawing/2014/main" id="{0515A1FD-10C7-4E9F-A1D1-6685C5BC37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380513">
            <a:off x="5701483" y="3551001"/>
            <a:ext cx="3381131" cy="22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theme/theme1.xml><?xml version="1.0" encoding="utf-8"?>
<a:theme xmlns:a="http://schemas.openxmlformats.org/drawingml/2006/main" name="Kontortema">
  <a:themeElements>
    <a:clrScheme name="Kont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3924</TotalTime>
  <Words>2948</Words>
  <Application>Microsoft Office PowerPoint</Application>
  <PresentationFormat>On-screen Show (4:3)</PresentationFormat>
  <Paragraphs>238</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Noto Sans Symbols</vt:lpstr>
      <vt:lpstr>Arial</vt:lpstr>
      <vt:lpstr>Galdeano</vt:lpstr>
      <vt:lpstr>Kontortema</vt:lpstr>
      <vt:lpstr>Young &amp; Active: Workshopdag 1</vt:lpstr>
      <vt:lpstr>Forestil jer et  skoleliv hvor…</vt:lpstr>
      <vt:lpstr>Formålet med dagen</vt:lpstr>
      <vt:lpstr>PowerPoint Presentation</vt:lpstr>
      <vt:lpstr>PowerPoint Presentation</vt:lpstr>
      <vt:lpstr>Aktiviteter fra Young &amp; Active</vt:lpstr>
      <vt:lpstr>To gode historier</vt:lpstr>
      <vt:lpstr>Bevægelse er godt, fordi:</vt:lpstr>
      <vt:lpstr>Bevægelse sammen med andre  er godt fordi:</vt:lpstr>
      <vt:lpstr>Skolens egne faciliteter og rammer</vt:lpstr>
      <vt:lpstr>PowerPoint Presentation</vt:lpstr>
      <vt:lpstr>PowerPoint Presentation</vt:lpstr>
      <vt:lpstr>PowerPoint Presentation</vt:lpstr>
      <vt:lpstr>Dagens program</vt:lpstr>
      <vt:lpstr>Og husk nu!</vt:lpstr>
      <vt:lpstr>Tid til afrunding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Young &amp; Active</dc:title>
  <dc:creator>Emma Lauritsen</dc:creator>
  <cp:lastModifiedBy>Stine Kjær Wehner</cp:lastModifiedBy>
  <cp:revision>120</cp:revision>
  <cp:lastPrinted>2018-05-17T07:52:21Z</cp:lastPrinted>
  <dcterms:modified xsi:type="dcterms:W3CDTF">2020-06-16T08:30:58Z</dcterms:modified>
</cp:coreProperties>
</file>