
<file path=[Content_Types].xml><?xml version="1.0" encoding="utf-8"?>
<Types xmlns="http://schemas.openxmlformats.org/package/2006/content-types">
  <Default Extension="bin" ContentType="image/x-em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8"/>
  </p:notesMasterIdLst>
  <p:sldIdLst>
    <p:sldId id="3499" r:id="rId6"/>
    <p:sldId id="34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2" autoAdjust="0"/>
  </p:normalViewPr>
  <p:slideViewPr>
    <p:cSldViewPr snapToGrid="0" showGuides="1">
      <p:cViewPr varScale="1">
        <p:scale>
          <a:sx n="159" d="100"/>
          <a:sy n="159" d="100"/>
        </p:scale>
        <p:origin x="306" y="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D72A38B-F9FA-4036-A084-652409E98F08}" type="datetimeFigureOut">
              <a:rPr lang="en-GB"/>
              <a:pPr/>
              <a:t>21/05/2025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436F85-577F-4A92-A47F-D540A2BCC821}" type="slidenum">
              <a:rPr lang="en-GB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in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033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9300" cy="6858000"/>
          </a:xfrm>
          <a:solidFill>
            <a:schemeClr val="bg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692401" y="1076109"/>
            <a:ext cx="4680000" cy="182273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overskrift, maksimalt 3 linjer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692400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20" name="Logo black">
            <a:extLst>
              <a:ext uri="{FF2B5EF4-FFF2-40B4-BE49-F238E27FC236}">
                <a16:creationId xmlns:a16="http://schemas.microsoft.com/office/drawing/2014/main" id="{1421C492-A651-4EE4-BB8B-C6886E7B5C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400" y="6294893"/>
            <a:ext cx="784800" cy="211840"/>
          </a:xfrm>
          <a:prstGeom prst="rect">
            <a:avLst/>
          </a:prstGeom>
        </p:spPr>
      </p:pic>
      <p:sp>
        <p:nvSpPr>
          <p:cNvPr id="30" name="Date Placeholder 14">
            <a:extLst>
              <a:ext uri="{FF2B5EF4-FFF2-40B4-BE49-F238E27FC236}">
                <a16:creationId xmlns:a16="http://schemas.microsoft.com/office/drawing/2014/main" id="{2C4B35A0-F8F7-420F-9E06-CC0AAAA0B84F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77BCC6E7-9279-FA89-A785-CF0077EE4743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07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tekst (C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6710399" y="1700213"/>
            <a:ext cx="4677070" cy="1436392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 dirty="0"/>
              <a:t>Overskrift i </a:t>
            </a:r>
            <a:r>
              <a:rPr lang="da-DK" dirty="0" err="1"/>
              <a:t>maks</a:t>
            </a:r>
            <a:r>
              <a:rPr lang="da-DK" dirty="0"/>
              <a:t> 2 linjer</a:t>
            </a:r>
            <a:endParaRPr lang="da-DK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FAAEFF0-FCE4-48D6-A0D1-A458F3CD3E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21E6D3-406B-4DA0-9B5A-6A2F208BAF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10399" y="452437"/>
            <a:ext cx="4659277" cy="790493"/>
          </a:xfrm>
        </p:spPr>
        <p:txBody>
          <a:bodyPr anchor="b" anchorCtr="0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da-DK" dirty="0"/>
              <a:t>Klik for at indsætte tekst (f.eks. job titel)</a:t>
            </a:r>
            <a:endParaRPr lang="da-DK"/>
          </a:p>
        </p:txBody>
      </p:sp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411163" y="1016000"/>
            <a:ext cx="4043879" cy="4804038"/>
          </a:xfrm>
          <a:noFill/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4AC2696B-BD55-4932-A36E-BCC4318F22B0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1D0A-163E-46D9-B4AE-DA279145732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A9685AE-678B-466E-B97B-590BC795CFD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3" name="Logo black">
            <a:extLst>
              <a:ext uri="{FF2B5EF4-FFF2-40B4-BE49-F238E27FC236}">
                <a16:creationId xmlns:a16="http://schemas.microsoft.com/office/drawing/2014/main" id="{16CDF92D-C78F-4CBE-853B-4E3CD39D2A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4" name="TextBox 19">
            <a:extLst>
              <a:ext uri="{FF2B5EF4-FFF2-40B4-BE49-F238E27FC236}">
                <a16:creationId xmlns:a16="http://schemas.microsoft.com/office/drawing/2014/main" id="{84BAC96C-D3F0-4589-BA68-661284F36D77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72234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360EC57D-D72D-43A3-90BC-3ACC9F8BC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36B2A848-B2AD-472A-AC10-0002D162D52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D6F82-73FC-4F13-BFEC-9200E77E152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8304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A71C01-3350-42F9-9392-0F3379095A9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932902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A09C85-3CCC-44AB-A808-AA96845B12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32902" y="2733129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1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/>
              <a:t>Klik for at 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F35B7FD-E0E2-4581-BAC7-8858E530AF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934000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C92166-E723-47D5-9A87-3354EB28C4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32112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252000" indent="0">
              <a:buNone/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AE23DA26-37CC-4CA7-8253-FD9AB459D2E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474740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  <a:lvl2pPr marL="252000" indent="0">
              <a:buNone/>
              <a:defRPr sz="1000"/>
            </a:lvl2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2682726-03AB-4490-8664-993881FA0B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59663" y="273240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62625AB-198B-4F37-9382-C78FD9118D5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459663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8AE7F93-F2C6-4199-8D16-CFB4D977F6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73948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33E6A-A4F4-491B-846E-1DACC83D9BB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8E8B2-EC82-4BE1-85C6-8F2725969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2921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6F8A6A9-890A-4EA2-8FA4-EA834B1A12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05F52FC-7E26-46C0-8E8B-4445D500B9C7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B1D99-4B52-4731-AEC4-C722464A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B452C39-88DE-4155-8ED8-643714B1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10962000" cy="671967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3" y="1989138"/>
            <a:ext cx="10961237" cy="38644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22" name="Logo black">
            <a:extLst>
              <a:ext uri="{FF2B5EF4-FFF2-40B4-BE49-F238E27FC236}">
                <a16:creationId xmlns:a16="http://schemas.microsoft.com/office/drawing/2014/main" id="{CAAF367F-3818-457C-9EE1-320E9050AE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61292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rt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BBCAF46D-9983-4AEE-9B8A-24654CDEDDB0}"/>
              </a:ext>
            </a:extLst>
          </p:cNvPr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60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pic>
        <p:nvPicPr>
          <p:cNvPr id="7" name="Logo black">
            <a:extLst>
              <a:ext uri="{FF2B5EF4-FFF2-40B4-BE49-F238E27FC236}">
                <a16:creationId xmlns:a16="http://schemas.microsoft.com/office/drawing/2014/main" id="{E6E48129-FB3C-4F39-A5A1-63313B41D3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00" y="6296400"/>
            <a:ext cx="786874" cy="212400"/>
          </a:xfrm>
          <a:prstGeom prst="rect">
            <a:avLst/>
          </a:prstGeom>
        </p:spPr>
      </p:pic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D4E1389B-CA3B-4709-956D-F396D960B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8A94F1C1-AE36-4BBA-B958-8FC614A9472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5C6B8E24-66E4-1DDA-ADCF-C1D6EB952142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752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pic>
        <p:nvPicPr>
          <p:cNvPr id="13" name="Logo black">
            <a:extLst>
              <a:ext uri="{FF2B5EF4-FFF2-40B4-BE49-F238E27FC236}">
                <a16:creationId xmlns:a16="http://schemas.microsoft.com/office/drawing/2014/main" id="{8790A71A-B09B-4B5F-9D31-846A17201C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D63CFED0-47FC-4852-81C1-6B705FD6417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69D838CB-E753-1CD5-AF9E-101E63EE7002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0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A915360E-F247-49FB-821B-5399F132647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FB068F22-0263-44BB-8333-C5643293F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8" name="Date Placeholder 14">
            <a:extLst>
              <a:ext uri="{FF2B5EF4-FFF2-40B4-BE49-F238E27FC236}">
                <a16:creationId xmlns:a16="http://schemas.microsoft.com/office/drawing/2014/main" id="{2D08A2CA-4B19-4B39-B540-F97244C446A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003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D41ADC-5992-4476-8E55-8A709AA1B4B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73356" y="1700212"/>
            <a:ext cx="4693920" cy="41417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Date Placeholder 14">
            <a:extLst>
              <a:ext uri="{FF2B5EF4-FFF2-40B4-BE49-F238E27FC236}">
                <a16:creationId xmlns:a16="http://schemas.microsoft.com/office/drawing/2014/main" id="{BBCDE8CE-8147-4B12-B358-7B7ACA92F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ACE2053-07AA-42FA-A789-E1430CAF798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CBB1C-1FE3-42F2-ACED-70B0664062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96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5366267" cy="1884283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56000" y="1028246"/>
            <a:ext cx="5216400" cy="48253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22" name="Logo black">
            <a:extLst>
              <a:ext uri="{FF2B5EF4-FFF2-40B4-BE49-F238E27FC236}">
                <a16:creationId xmlns:a16="http://schemas.microsoft.com/office/drawing/2014/main" id="{CAAF367F-3818-457C-9EE1-320E9050AE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1771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92202" y="1006605"/>
            <a:ext cx="4680000" cy="193833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99C08-64C3-4ADA-9CD2-FBE2ED8551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pic>
        <p:nvPicPr>
          <p:cNvPr id="16" name="Logo black">
            <a:extLst>
              <a:ext uri="{FF2B5EF4-FFF2-40B4-BE49-F238E27FC236}">
                <a16:creationId xmlns:a16="http://schemas.microsoft.com/office/drawing/2014/main" id="{B52757AD-346A-4AA0-A5D6-36F8B1FE48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A09FC7B4-885C-4F9D-BD71-AE2FBDB3869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8FEE58-0FE9-4218-904C-188D46CD214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22432" y="1000443"/>
            <a:ext cx="5077365" cy="485315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F302217-B569-449A-8422-B6650C9BB08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58D7263E-B2E5-4CB9-9AAF-C0006E4A040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D1BE9BA7-ED5E-4943-A249-9704A0A8F736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654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B9A67-E62D-400C-BC42-A3A96AAED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1" y="1028247"/>
            <a:ext cx="2502000" cy="432000"/>
          </a:xfrm>
        </p:spPr>
        <p:txBody>
          <a:bodyPr/>
          <a:lstStyle>
            <a:lvl1pPr>
              <a:lnSpc>
                <a:spcPct val="110000"/>
              </a:lnSpc>
              <a:defRPr sz="1200"/>
            </a:lvl1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60E8CAC-51BD-4862-8B6E-BD3E315677C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1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5135A09-8F8A-4D87-8C43-B3A0A80BE2F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73164" y="1028246"/>
            <a:ext cx="2502000" cy="432000"/>
          </a:xfrm>
        </p:spPr>
        <p:txBody>
          <a:bodyPr/>
          <a:lstStyle>
            <a:lvl1pPr marL="0" indent="0" algn="l">
              <a:buNone/>
              <a:defRPr sz="1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62D92C6-668E-491E-B394-72897FAB308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73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0F1B1F1-CA40-4EA4-AB68-69DBBD61ED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35163" y="1028246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DBEE0FF-2C0E-499E-ACAF-B6F421AF13D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35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091117C-5AED-4416-88BA-F1C88ACD7A2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97162" y="1028247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66F31E1-769E-4E9A-9DCC-2C64321A89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997161" y="1475354"/>
            <a:ext cx="2501999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8" name="Date Placeholder 14">
            <a:extLst>
              <a:ext uri="{FF2B5EF4-FFF2-40B4-BE49-F238E27FC236}">
                <a16:creationId xmlns:a16="http://schemas.microsoft.com/office/drawing/2014/main" id="{1DCD95D8-07B6-42C0-8767-A640B7CA853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88C40-671D-463C-8463-D77B96C28D88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93800-6F51-413B-BA21-0A9967FF338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195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0400" y="1028247"/>
            <a:ext cx="11379347" cy="1602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400" y="3369040"/>
            <a:ext cx="11371905" cy="24729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Første niveau, bullet 16 </a:t>
            </a:r>
            <a:r>
              <a:rPr lang="da-DK" dirty="0" err="1"/>
              <a:t>pkt</a:t>
            </a:r>
            <a:endParaRPr lang="da-DK" dirty="0"/>
          </a:p>
          <a:p>
            <a:pPr lvl="1"/>
            <a:r>
              <a:rPr lang="da-DK" dirty="0"/>
              <a:t>Andet niveau, bullet 14 </a:t>
            </a:r>
            <a:r>
              <a:rPr lang="da-DK" dirty="0" err="1"/>
              <a:t>pkt</a:t>
            </a:r>
            <a:endParaRPr lang="da-DK" dirty="0"/>
          </a:p>
          <a:p>
            <a:pPr lvl="2"/>
            <a:r>
              <a:rPr lang="da-DK" dirty="0"/>
              <a:t>Tredje niveau, bullet 12 </a:t>
            </a:r>
            <a:r>
              <a:rPr lang="da-DK" dirty="0" err="1"/>
              <a:t>pkt</a:t>
            </a:r>
            <a:endParaRPr lang="da-DK" dirty="0"/>
          </a:p>
          <a:p>
            <a:pPr lvl="3"/>
            <a:r>
              <a:rPr lang="da-DK" dirty="0"/>
              <a:t>Fjerde niveau, Header bold 16 </a:t>
            </a:r>
            <a:r>
              <a:rPr lang="da-DK" dirty="0" err="1"/>
              <a:t>pkt</a:t>
            </a:r>
            <a:endParaRPr lang="da-DK" dirty="0"/>
          </a:p>
          <a:p>
            <a:pPr lvl="4"/>
            <a:r>
              <a:rPr lang="da-DK" dirty="0"/>
              <a:t>Femte niveau, Body </a:t>
            </a:r>
            <a:r>
              <a:rPr lang="da-DK" dirty="0" err="1"/>
              <a:t>regular</a:t>
            </a:r>
            <a:r>
              <a:rPr lang="da-DK" dirty="0"/>
              <a:t> 16 </a:t>
            </a:r>
            <a:r>
              <a:rPr lang="da-DK" dirty="0" err="1"/>
              <a:t>pkt</a:t>
            </a:r>
            <a:endParaRPr lang="da-DK" dirty="0"/>
          </a:p>
          <a:p>
            <a:pPr lvl="5"/>
            <a:r>
              <a:rPr lang="da-DK" dirty="0"/>
              <a:t>Sjette niveau, bullet 12 </a:t>
            </a:r>
            <a:r>
              <a:rPr lang="da-DK" dirty="0" err="1"/>
              <a:t>pkt</a:t>
            </a:r>
            <a:endParaRPr lang="da-DK" dirty="0"/>
          </a:p>
          <a:p>
            <a:pPr lvl="6"/>
            <a:r>
              <a:rPr lang="da-DK" dirty="0"/>
              <a:t>Syvende niveau, bullet 12 </a:t>
            </a:r>
            <a:r>
              <a:rPr lang="da-DK" dirty="0" err="1"/>
              <a:t>pkt</a:t>
            </a:r>
            <a:r>
              <a:rPr lang="da-DK" dirty="0"/>
              <a:t> (indryk 1 gang)</a:t>
            </a:r>
          </a:p>
          <a:p>
            <a:pPr lvl="7"/>
            <a:r>
              <a:rPr lang="da-DK" dirty="0"/>
              <a:t>Ottende niveau, Header bold, 12 </a:t>
            </a:r>
            <a:r>
              <a:rPr lang="da-DK" dirty="0" err="1"/>
              <a:t>pkt</a:t>
            </a:r>
            <a:endParaRPr lang="da-DK" dirty="0"/>
          </a:p>
          <a:p>
            <a:pPr lvl="8"/>
            <a:r>
              <a:rPr lang="da-DK" dirty="0"/>
              <a:t>Niende niveau, Body </a:t>
            </a:r>
            <a:r>
              <a:rPr lang="da-DK" dirty="0" err="1"/>
              <a:t>regular</a:t>
            </a:r>
            <a:r>
              <a:rPr lang="da-DK" dirty="0"/>
              <a:t>, 12 </a:t>
            </a:r>
            <a:r>
              <a:rPr lang="da-DK" dirty="0" err="1"/>
              <a:t>pkt</a:t>
            </a:r>
            <a:endParaRPr lang="da-DK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A56ADEC3-98E1-4CEA-9AF5-46F4CDD2F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pic>
        <p:nvPicPr>
          <p:cNvPr id="25" name="Logo black">
            <a:extLst>
              <a:ext uri="{FF2B5EF4-FFF2-40B4-BE49-F238E27FC236}">
                <a16:creationId xmlns:a16="http://schemas.microsoft.com/office/drawing/2014/main" id="{860AC4C2-E6D6-4DCE-950A-C298C0AE9B87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46" y="6294893"/>
            <a:ext cx="784800" cy="21184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00">
                <a:noFill/>
              </a:defRPr>
            </a:lvl1pPr>
          </a:lstStyle>
          <a:p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7DF98717-AAEA-4E2B-96B8-AAAFF896C0E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21-05-2025</a:t>
            </a:fld>
            <a:endParaRPr lang="da-DK" dirty="0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FEA46720-1AC7-3FC2-4AB2-8DA6DE7D6F8D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2" r:id="rId2"/>
    <p:sldLayoutId id="2147483679" r:id="rId3"/>
    <p:sldLayoutId id="2147483680" r:id="rId4"/>
    <p:sldLayoutId id="2147483688" r:id="rId5"/>
    <p:sldLayoutId id="2147483690" r:id="rId6"/>
    <p:sldLayoutId id="2147483686" r:id="rId7"/>
    <p:sldLayoutId id="2147483682" r:id="rId8"/>
    <p:sldLayoutId id="2147483689" r:id="rId9"/>
    <p:sldLayoutId id="2147483676" r:id="rId10"/>
    <p:sldLayoutId id="2147483654" r:id="rId11"/>
    <p:sldLayoutId id="2147483685" r:id="rId12"/>
    <p:sldLayoutId id="2147483691" r:id="rId13"/>
    <p:sldLayoutId id="2147483662" r:id="rId14"/>
  </p:sldLayoutIdLst>
  <p:hf hdr="0"/>
  <p:txStyles>
    <p:titleStyle>
      <a:lvl1pPr algn="l" defTabSz="914400" rtl="0" eaLnBrk="1" latinLnBrk="0" hangingPunct="1">
        <a:lnSpc>
          <a:spcPct val="97000"/>
        </a:lnSpc>
        <a:spcBef>
          <a:spcPct val="0"/>
        </a:spcBef>
        <a:buNone/>
        <a:tabLst>
          <a:tab pos="1438275" algn="l"/>
        </a:tabLs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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85" userDrawn="1">
          <p15:clr>
            <a:srgbClr val="F26B43"/>
          </p15:clr>
        </p15:guide>
        <p15:guide id="4" orient="horz" pos="1071" userDrawn="1">
          <p15:clr>
            <a:srgbClr val="F26B43"/>
          </p15:clr>
        </p15:guide>
        <p15:guide id="5" pos="259" userDrawn="1">
          <p15:clr>
            <a:srgbClr val="F26B43"/>
          </p15:clr>
        </p15:guide>
        <p15:guide id="6" pos="7421" userDrawn="1">
          <p15:clr>
            <a:srgbClr val="F26B43"/>
          </p15:clr>
        </p15:guide>
        <p15:guide id="7" orient="horz" pos="1253" userDrawn="1">
          <p15:clr>
            <a:srgbClr val="F26B43"/>
          </p15:clr>
        </p15:guide>
        <p15:guide id="8" orient="horz" pos="3680" userDrawn="1">
          <p15:clr>
            <a:srgbClr val="F26B43"/>
          </p15:clr>
        </p15:guide>
        <p15:guide id="9" orient="horz" pos="3916" userDrawn="1">
          <p15:clr>
            <a:srgbClr val="F26B43"/>
          </p15:clr>
        </p15:guide>
        <p15:guide id="10" orient="horz" pos="4094" userDrawn="1">
          <p15:clr>
            <a:srgbClr val="F26B43"/>
          </p15:clr>
        </p15:guide>
        <p15:guide id="11" pos="5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rg@sdu.dk" TargetMode="External"/><Relationship Id="rId2" Type="http://schemas.openxmlformats.org/officeDocument/2006/relationships/hyperlink" Target="https://sdunet.dk/en/servicesider/hr/kompetenceudvikling/udvalg-og-handleplan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89800-8349-37DF-D26B-5F12F7FBA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Annual</a:t>
            </a:r>
            <a:r>
              <a:rPr lang="da-DK" dirty="0"/>
              <a:t> </a:t>
            </a:r>
            <a:r>
              <a:rPr lang="da-DK" dirty="0" err="1"/>
              <a:t>discussion</a:t>
            </a:r>
            <a:r>
              <a:rPr lang="da-DK" dirty="0"/>
              <a:t> on </a:t>
            </a:r>
            <a:r>
              <a:rPr lang="da-DK" dirty="0" err="1"/>
              <a:t>career</a:t>
            </a:r>
            <a:r>
              <a:rPr lang="da-DK" dirty="0"/>
              <a:t> and </a:t>
            </a:r>
            <a:r>
              <a:rPr lang="da-DK" dirty="0" err="1"/>
              <a:t>skills</a:t>
            </a:r>
            <a:r>
              <a:rPr lang="da-DK" dirty="0"/>
              <a:t> </a:t>
            </a:r>
            <a:r>
              <a:rPr lang="da-DK" dirty="0" err="1"/>
              <a:t>development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B73CE-B881-5DE6-DE03-0042608D567C}"/>
              </a:ext>
            </a:extLst>
          </p:cNvPr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rgbClr val="354450"/>
                </a:solidFill>
                <a:latin typeface="Helvetica"/>
                <a:cs typeface="Helvetica"/>
              </a:rPr>
              <a:t>The agenda for the </a:t>
            </a:r>
            <a:r>
              <a:rPr lang="da-DK" dirty="0" err="1"/>
              <a:t>Annual</a:t>
            </a:r>
            <a:r>
              <a:rPr lang="da-DK" dirty="0"/>
              <a:t> </a:t>
            </a:r>
            <a:r>
              <a:rPr lang="da-DK" dirty="0" err="1"/>
              <a:t>discussion</a:t>
            </a:r>
            <a:r>
              <a:rPr lang="da-DK" dirty="0"/>
              <a:t> on </a:t>
            </a:r>
            <a:r>
              <a:rPr lang="da-DK" dirty="0" err="1"/>
              <a:t>career</a:t>
            </a:r>
            <a:r>
              <a:rPr lang="da-DK" dirty="0"/>
              <a:t> and </a:t>
            </a:r>
            <a:r>
              <a:rPr lang="da-DK" dirty="0" err="1"/>
              <a:t>skills</a:t>
            </a:r>
            <a:r>
              <a:rPr lang="da-DK" dirty="0"/>
              <a:t> </a:t>
            </a:r>
            <a:r>
              <a:rPr lang="da-DK" dirty="0" err="1"/>
              <a:t>development</a:t>
            </a:r>
            <a:r>
              <a:rPr lang="da-DK" dirty="0"/>
              <a:t> </a:t>
            </a:r>
            <a:r>
              <a:rPr lang="en-US" sz="1600" dirty="0">
                <a:solidFill>
                  <a:srgbClr val="354450"/>
                </a:solidFill>
                <a:latin typeface="Helvetica"/>
                <a:cs typeface="Helvetica"/>
              </a:rPr>
              <a:t>is fixed, and there is a summary template to be used for the discussion.</a:t>
            </a:r>
            <a:br>
              <a:rPr lang="da-DK" sz="1600" dirty="0">
                <a:solidFill>
                  <a:srgbClr val="354450"/>
                </a:solidFill>
                <a:latin typeface="Helvetica"/>
                <a:cs typeface="Helvetica"/>
              </a:rPr>
            </a:br>
            <a:endParaRPr lang="da-DK" sz="1600" dirty="0">
              <a:latin typeface="Helvetica"/>
              <a:cs typeface="Helvetica"/>
            </a:endParaRPr>
          </a:p>
          <a:p>
            <a:pPr marL="251460" indent="-251460"/>
            <a:r>
              <a:rPr lang="en-US" sz="1600" dirty="0">
                <a:solidFill>
                  <a:srgbClr val="354450"/>
                </a:solidFill>
                <a:latin typeface="Helvetica"/>
                <a:cs typeface="Helvetica"/>
              </a:rPr>
              <a:t>The template can be found on SDU HR's </a:t>
            </a:r>
            <a:r>
              <a:rPr lang="en-US" sz="1600" dirty="0">
                <a:solidFill>
                  <a:srgbClr val="354450"/>
                </a:solidFill>
                <a:latin typeface="Helvetica"/>
                <a:cs typeface="Helvetica"/>
                <a:hlinkClick r:id="rId2"/>
              </a:rPr>
              <a:t>service page about the Action Plan for Career and Skills Development</a:t>
            </a:r>
            <a:r>
              <a:rPr lang="en-US" dirty="0">
                <a:solidFill>
                  <a:srgbClr val="354450"/>
                </a:solidFill>
                <a:latin typeface="Helvetica"/>
                <a:cs typeface="Helvetica"/>
              </a:rPr>
              <a:t>.</a:t>
            </a:r>
            <a:endParaRPr lang="da-DK" dirty="0">
              <a:solidFill>
                <a:srgbClr val="354450"/>
              </a:solidFill>
              <a:latin typeface="Helvetica"/>
              <a:cs typeface="Helvetica"/>
            </a:endParaRPr>
          </a:p>
          <a:p>
            <a:pPr marL="0" indent="0">
              <a:buNone/>
            </a:pPr>
            <a:endParaRPr lang="da-DK" sz="1600" dirty="0">
              <a:solidFill>
                <a:srgbClr val="354450"/>
              </a:solidFill>
              <a:latin typeface="Helvetica"/>
              <a:cs typeface="Helvetica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354450"/>
                </a:solidFill>
                <a:latin typeface="Helvetica"/>
                <a:cs typeface="Helvetica"/>
              </a:rPr>
              <a:t>On the SDU HR service page you will find all relevant material for the discussion.</a:t>
            </a:r>
          </a:p>
          <a:p>
            <a:pPr marL="0" indent="0">
              <a:buNone/>
            </a:pPr>
            <a:endParaRPr lang="en-US" dirty="0">
              <a:solidFill>
                <a:srgbClr val="354450"/>
              </a:solidFill>
              <a:latin typeface="Helvetica"/>
              <a:cs typeface="Helvetica"/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354450"/>
                </a:solidFill>
                <a:latin typeface="Helvetica"/>
                <a:cs typeface="Helvetica"/>
              </a:rPr>
              <a:t>If you prepare minutes of the discussion yourself, the minutes must be sent to </a:t>
            </a:r>
            <a:r>
              <a:rPr lang="en-US" sz="1600" dirty="0">
                <a:solidFill>
                  <a:srgbClr val="354450"/>
                </a:solidFill>
                <a:latin typeface="Helvetica"/>
                <a:cs typeface="Helvetica"/>
                <a:hlinkClick r:id="rId3"/>
              </a:rPr>
              <a:t>org@sdu.dk</a:t>
            </a:r>
            <a:r>
              <a:rPr lang="en-US" sz="1600" dirty="0">
                <a:solidFill>
                  <a:srgbClr val="354450"/>
                </a:solidFill>
                <a:latin typeface="Helvetica"/>
                <a:cs typeface="Helvetica"/>
              </a:rPr>
              <a:t> in continuation of the discussion.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BF31E-42A3-D1A6-03A3-3AACB9D0D43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B7FC67D-9D50-43A2-AB74-1A82A02EB915}" type="datetime1">
              <a:rPr lang="da-DK" smtClean="0"/>
              <a:t>21-05-2025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83286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142E9-5A5B-373D-7F00-909EEA3BD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B70BD-DF43-8254-06A1-0CCE89E9F901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92219" y="1028246"/>
            <a:ext cx="6380181" cy="4825354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en-US" dirty="0"/>
              <a:t>Welcome and presentations</a:t>
            </a:r>
          </a:p>
          <a:p>
            <a:pPr marL="251460" indent="-251460"/>
            <a:r>
              <a:rPr lang="en-US" dirty="0"/>
              <a:t>The framework for the discussion: Action plan for career and skills development at SDU</a:t>
            </a:r>
          </a:p>
          <a:p>
            <a:pPr marL="251460" indent="-251460"/>
            <a:r>
              <a:rPr lang="en-US" dirty="0"/>
              <a:t>The institute's strategy, opportunities and challenges: </a:t>
            </a:r>
            <a:r>
              <a:rPr lang="en-US" b="1" dirty="0"/>
              <a:t>Focus on research</a:t>
            </a:r>
            <a:endParaRPr lang="en-US" b="1" dirty="0">
              <a:cs typeface="Arial"/>
            </a:endParaRPr>
          </a:p>
          <a:p>
            <a:pPr marL="502920" lvl="1" indent="-251460"/>
            <a:r>
              <a:rPr lang="en-US" dirty="0"/>
              <a:t>Need for career and skills development</a:t>
            </a:r>
            <a:endParaRPr lang="en-US" dirty="0">
              <a:cs typeface="Arial"/>
            </a:endParaRPr>
          </a:p>
          <a:p>
            <a:pPr marL="502920" lvl="1" indent="-251460"/>
            <a:r>
              <a:rPr lang="en-US" dirty="0"/>
              <a:t>Career and skills development offers at SDU</a:t>
            </a:r>
            <a:endParaRPr lang="en-US" dirty="0">
              <a:cs typeface="Arial"/>
            </a:endParaRPr>
          </a:p>
          <a:p>
            <a:pPr marL="502920" lvl="1" indent="-251460"/>
            <a:r>
              <a:rPr lang="en-US" dirty="0"/>
              <a:t>Match between offers and the institute's needs</a:t>
            </a:r>
            <a:endParaRPr lang="en-US" dirty="0">
              <a:cs typeface="Arial"/>
            </a:endParaRPr>
          </a:p>
          <a:p>
            <a:pPr marL="251460" indent="-251460"/>
            <a:r>
              <a:rPr lang="en-US" dirty="0"/>
              <a:t>Institute strategy, opportunities and challenges: </a:t>
            </a:r>
            <a:r>
              <a:rPr lang="en-US" b="1" dirty="0"/>
              <a:t>Focus on education</a:t>
            </a:r>
            <a:endParaRPr lang="en-US" b="1" dirty="0">
              <a:cs typeface="Arial"/>
            </a:endParaRPr>
          </a:p>
          <a:p>
            <a:pPr marL="502920" lvl="1" indent="-251460"/>
            <a:r>
              <a:rPr lang="en-US" dirty="0"/>
              <a:t>Need for career and skills development</a:t>
            </a:r>
            <a:endParaRPr lang="en-US" dirty="0">
              <a:cs typeface="Arial"/>
            </a:endParaRPr>
          </a:p>
          <a:p>
            <a:pPr marL="502920" lvl="1" indent="-251460"/>
            <a:r>
              <a:rPr lang="en-US" dirty="0"/>
              <a:t>Career and skills development offers at SDU</a:t>
            </a:r>
            <a:endParaRPr lang="en-US" dirty="0">
              <a:cs typeface="Arial"/>
            </a:endParaRPr>
          </a:p>
          <a:p>
            <a:pPr marL="502920" lvl="1" indent="-251460"/>
            <a:r>
              <a:rPr lang="en-US" dirty="0"/>
              <a:t>Match between offers and the institute's needs</a:t>
            </a:r>
            <a:endParaRPr lang="en-US" dirty="0">
              <a:cs typeface="Arial"/>
            </a:endParaRPr>
          </a:p>
          <a:p>
            <a:pPr marL="251460" indent="-251460"/>
            <a:r>
              <a:rPr lang="en-US" dirty="0"/>
              <a:t>Institute strategy, opportunities and challenges: </a:t>
            </a:r>
            <a:r>
              <a:rPr lang="en-US" b="1" dirty="0"/>
              <a:t>Focus on collaboration</a:t>
            </a:r>
            <a:endParaRPr lang="en-US" b="1" dirty="0">
              <a:cs typeface="Arial"/>
            </a:endParaRPr>
          </a:p>
          <a:p>
            <a:pPr marL="502920" lvl="1" indent="-251460"/>
            <a:r>
              <a:rPr lang="en-US" dirty="0"/>
              <a:t>Need for career and skills development</a:t>
            </a:r>
            <a:endParaRPr lang="en-US" dirty="0">
              <a:cs typeface="Arial"/>
            </a:endParaRPr>
          </a:p>
          <a:p>
            <a:pPr marL="502920" lvl="1" indent="-251460"/>
            <a:r>
              <a:rPr lang="en-US" dirty="0"/>
              <a:t>Career and skills development offers at SDU</a:t>
            </a:r>
            <a:endParaRPr lang="en-US" dirty="0">
              <a:cs typeface="Arial"/>
            </a:endParaRPr>
          </a:p>
          <a:p>
            <a:pPr marL="502920" lvl="1" indent="-251460"/>
            <a:r>
              <a:rPr lang="en-US" dirty="0"/>
              <a:t>Match between offers and the institute's needs</a:t>
            </a:r>
            <a:endParaRPr lang="en-US" dirty="0">
              <a:cs typeface="Arial"/>
            </a:endParaRPr>
          </a:p>
          <a:p>
            <a:pPr marL="251460" indent="-251460"/>
            <a:r>
              <a:rPr lang="en-US" dirty="0"/>
              <a:t>Identification of forward-looking areas of action</a:t>
            </a:r>
          </a:p>
          <a:p>
            <a:pPr marL="251460" indent="-251460"/>
            <a:r>
              <a:rPr lang="en-US" dirty="0"/>
              <a:t>SDU HR/Centre for Teaching and Learning prepares a summary of the discussion</a:t>
            </a:r>
            <a:endParaRPr lang="da-DK" dirty="0">
              <a:cs typeface="Arial"/>
            </a:endParaRPr>
          </a:p>
          <a:p>
            <a:pPr marL="251460" indent="-251460"/>
            <a:endParaRPr lang="da-DK" dirty="0">
              <a:cs typeface="Arial"/>
            </a:endParaRPr>
          </a:p>
          <a:p>
            <a:pPr marL="251460" indent="-251460"/>
            <a:endParaRPr lang="da-DK" dirty="0">
              <a:cs typeface="Arial"/>
            </a:endParaRPr>
          </a:p>
          <a:p>
            <a:pPr marL="503555" lvl="1" indent="-251460"/>
            <a:endParaRPr lang="da-DK" dirty="0">
              <a:cs typeface="Arial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AC0C-FA3B-DAA4-851A-4BC8E01A9E1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4B7FC67D-9D50-43A2-AB74-1A82A02EB915}" type="datetime1">
              <a:rPr lang="da-DK" smtClean="0"/>
              <a:t>21-05-2025</a:t>
            </a:fld>
            <a:endParaRPr lang="da-D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8B43FD-A999-1135-D6A6-C074A1C42321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1078" y="2223665"/>
            <a:ext cx="4027789" cy="402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874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kgautier\AppData\Local\Templafy\AddIns\PowerPointVsto\Program.png"/>
</p:tagLst>
</file>

<file path=ppt/theme/theme1.xml><?xml version="1.0" encoding="utf-8"?>
<a:theme xmlns:a="http://schemas.openxmlformats.org/drawingml/2006/main" name="Blank">
  <a:themeElements>
    <a:clrScheme name="SDU">
      <a:dk1>
        <a:srgbClr val="000000"/>
      </a:dk1>
      <a:lt1>
        <a:sysClr val="window" lastClr="FFFFFF"/>
      </a:lt1>
      <a:dk2>
        <a:srgbClr val="7A6040"/>
      </a:dk2>
      <a:lt2>
        <a:srgbClr val="DDCBA4"/>
      </a:lt2>
      <a:accent1>
        <a:srgbClr val="AEB862"/>
      </a:accent1>
      <a:accent2>
        <a:srgbClr val="789D4A"/>
      </a:accent2>
      <a:accent3>
        <a:srgbClr val="F2C75C"/>
      </a:accent3>
      <a:accent4>
        <a:srgbClr val="E07E3C"/>
      </a:accent4>
      <a:accent5>
        <a:srgbClr val="E1BBB4"/>
      </a:accent5>
      <a:accent6>
        <a:srgbClr val="D05A57"/>
      </a:accent6>
      <a:hlink>
        <a:srgbClr val="0563C1"/>
      </a:hlink>
      <a:folHlink>
        <a:srgbClr val="954F72"/>
      </a:folHlink>
    </a:clrScheme>
    <a:fontScheme name="SD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lIns="72000" tIns="72000" rIns="72000" bIns="72000" rtlCol="0" anchor="ctr"/>
      <a:lstStyle>
        <a:defPPr algn="ctr">
          <a:defRPr sz="160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/>
        </a:defPPr>
      </a:lstStyle>
    </a:txDef>
  </a:objectDefaults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  <a:extLst>
    <a:ext uri="{05A4C25C-085E-4340-85A3-A5531E510DB2}">
      <thm15:themeFamily xmlns:thm15="http://schemas.microsoft.com/office/thememl/2012/main" name="SDU widescreen.potx" id="{1C4F8E8D-0334-4267-96F7-9CAC143C1229}" vid="{6887ADA9-E5D5-4F4B-ACE2-4324069191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TemplafyFormConfiguration><![CDATA[{"formFields":[],"formDataEntries":[]}]]></TemplafyFormConfiguration>
</file>

<file path=customXml/item2.xml><?xml version="1.0" encoding="utf-8"?>
<TemplafySlideFormConfiguration><![CDATA[{"formFields":[],"formDataEntries":[]}]]></TemplafySlideFormConfiguration>
</file>

<file path=customXml/item3.xml><?xml version="1.0" encoding="utf-8"?>
<TemplafySlideTemplateConfiguration><![CDATA[{"slideVersion":1,"isValidatorEnabled":false,"isLocked":false,"elementsMetadata":[],"slideId":"637926266035515761","enableDocumentContentUpdater":false,"version":"2.0"}]]></TemplafySlideTemplateConfiguration>
</file>

<file path=customXml/item4.xml><?xml version="1.0" encoding="utf-8"?>
<TemplafyTemplateConfiguration><![CDATA[{"elementsMetadata":[],"transformationConfigurations":[],"templateName":"blank","templateDescription":"","enableDocumentContentUpdater":false,"version":"2.0"}]]></TemplafyTemplateConfiguration>
</file>

<file path=customXml/itemProps1.xml><?xml version="1.0" encoding="utf-8"?>
<ds:datastoreItem xmlns:ds="http://schemas.openxmlformats.org/officeDocument/2006/customXml" ds:itemID="{8A405656-6C4F-4C73-958C-1744EC0D04F1}">
  <ds:schemaRefs/>
</ds:datastoreItem>
</file>

<file path=customXml/itemProps2.xml><?xml version="1.0" encoding="utf-8"?>
<ds:datastoreItem xmlns:ds="http://schemas.openxmlformats.org/officeDocument/2006/customXml" ds:itemID="{36DF640F-FDA4-4DAC-9AC0-9A12226415DA}">
  <ds:schemaRefs/>
</ds:datastoreItem>
</file>

<file path=customXml/itemProps3.xml><?xml version="1.0" encoding="utf-8"?>
<ds:datastoreItem xmlns:ds="http://schemas.openxmlformats.org/officeDocument/2006/customXml" ds:itemID="{BAE0BCB8-EE3A-4095-9541-C1F1A3784F92}">
  <ds:schemaRefs/>
</ds:datastoreItem>
</file>

<file path=customXml/itemProps4.xml><?xml version="1.0" encoding="utf-8"?>
<ds:datastoreItem xmlns:ds="http://schemas.openxmlformats.org/officeDocument/2006/customXml" ds:itemID="{E3874ABC-2065-4A7D-A58C-B9BA277BFB1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SDU widescreen dateA</Template>
  <TotalTime>4</TotalTime>
  <Words>229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Blank</vt:lpstr>
      <vt:lpstr>Annual discussion on career and skills development</vt:lpstr>
      <vt:lpstr>Agenda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Sladja Zoric</dc:creator>
  <cp:keywords/>
  <dc:description/>
  <cp:lastModifiedBy>Sladja Zoric</cp:lastModifiedBy>
  <cp:revision>2</cp:revision>
  <dcterms:created xsi:type="dcterms:W3CDTF">2024-06-20T06:47:58Z</dcterms:created>
  <dcterms:modified xsi:type="dcterms:W3CDTF">2025-05-21T13:46:12Z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2022-07-05T14:03:23</vt:lpwstr>
  </property>
  <property fmtid="{D5CDD505-2E9C-101B-9397-08002B2CF9AE}" pid="3" name="TemplafyTenantId">
    <vt:lpwstr>sdu</vt:lpwstr>
  </property>
  <property fmtid="{D5CDD505-2E9C-101B-9397-08002B2CF9AE}" pid="4" name="TemplafyTemplateId">
    <vt:lpwstr>637926266032732715</vt:lpwstr>
  </property>
  <property fmtid="{D5CDD505-2E9C-101B-9397-08002B2CF9AE}" pid="5" name="TemplafyUserProfileId">
    <vt:lpwstr>637830417709436583</vt:lpwstr>
  </property>
  <property fmtid="{D5CDD505-2E9C-101B-9397-08002B2CF9AE}" pid="6" name="TemplafyLanguageCode">
    <vt:lpwstr>da-DK</vt:lpwstr>
  </property>
  <property fmtid="{D5CDD505-2E9C-101B-9397-08002B2CF9AE}" pid="7" name="TemplafyFromBlank">
    <vt:bool>true</vt:bool>
  </property>
</Properties>
</file>