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21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7" r:id="rId3"/>
    <p:sldId id="257" r:id="rId4"/>
    <p:sldId id="291" r:id="rId5"/>
    <p:sldId id="258" r:id="rId6"/>
    <p:sldId id="289" r:id="rId7"/>
    <p:sldId id="290" r:id="rId8"/>
    <p:sldId id="261" r:id="rId9"/>
    <p:sldId id="263" r:id="rId10"/>
    <p:sldId id="264" r:id="rId11"/>
    <p:sldId id="278" r:id="rId12"/>
    <p:sldId id="265" r:id="rId13"/>
    <p:sldId id="280" r:id="rId14"/>
    <p:sldId id="266" r:id="rId15"/>
    <p:sldId id="281" r:id="rId16"/>
    <p:sldId id="287" r:id="rId17"/>
    <p:sldId id="285" r:id="rId18"/>
    <p:sldId id="292" r:id="rId19"/>
    <p:sldId id="270" r:id="rId20"/>
    <p:sldId id="262" r:id="rId21"/>
  </p:sldIdLst>
  <p:sldSz cx="12192000" cy="6858000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839B"/>
    <a:srgbClr val="71B4CF"/>
    <a:srgbClr val="4F8EA7"/>
    <a:srgbClr val="3B7F99"/>
    <a:srgbClr val="E8E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92" autoAdjust="0"/>
    <p:restoredTop sz="53630" autoAdjust="0"/>
  </p:normalViewPr>
  <p:slideViewPr>
    <p:cSldViewPr snapToGrid="0">
      <p:cViewPr>
        <p:scale>
          <a:sx n="63" d="100"/>
          <a:sy n="63" d="100"/>
        </p:scale>
        <p:origin x="-159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Relationship Id="rId4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in foster care on September 30
</c:v>
                </c:pt>
              </c:strCache>
            </c:strRef>
          </c:tx>
          <c:spPr>
            <a:ln w="3175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59-41DD-8C71-21E24FED3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da-DK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Sheet1!$B$2:$B$6</c:f>
              <c:numCache>
                <c:formatCode>#,##0</c:formatCode>
                <c:ptCount val="5"/>
                <c:pt idx="0">
                  <c:v>397605</c:v>
                </c:pt>
                <c:pt idx="1">
                  <c:v>397301</c:v>
                </c:pt>
                <c:pt idx="2">
                  <c:v>401213</c:v>
                </c:pt>
                <c:pt idx="3">
                  <c:v>414429</c:v>
                </c:pt>
                <c:pt idx="4">
                  <c:v>427910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6E0-42B4-92D0-32C084EFD8A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Number entered foster care
</c:v>
                </c:pt>
              </c:strCache>
            </c:strRef>
          </c:tx>
          <c:spPr>
            <a:ln w="31750" cap="rnd">
              <a:solidFill>
                <a:srgbClr val="37839B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59-41DD-8C71-21E24FED30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da-DK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Sheet1!$C$2:$C$6</c:f>
              <c:numCache>
                <c:formatCode>#,##0</c:formatCode>
                <c:ptCount val="5"/>
                <c:pt idx="0">
                  <c:v>251450</c:v>
                </c:pt>
                <c:pt idx="1">
                  <c:v>251354</c:v>
                </c:pt>
                <c:pt idx="2">
                  <c:v>254712</c:v>
                </c:pt>
                <c:pt idx="3">
                  <c:v>264555</c:v>
                </c:pt>
                <c:pt idx="4">
                  <c:v>269509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6E0-42B4-92D0-32C084EFD8A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0184960"/>
        <c:axId val="50186496"/>
      </c:lineChart>
      <c:catAx>
        <c:axId val="5018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da-DK"/>
          </a:p>
        </c:txPr>
        <c:crossAx val="50186496"/>
        <c:crosses val="autoZero"/>
        <c:auto val="1"/>
        <c:lblAlgn val="ctr"/>
        <c:lblOffset val="100"/>
        <c:noMultiLvlLbl val="0"/>
      </c:catAx>
      <c:valAx>
        <c:axId val="50186496"/>
        <c:scaling>
          <c:orientation val="minMax"/>
          <c:max val="450000"/>
          <c:min val="24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Number of Children</a:t>
                </a:r>
              </a:p>
            </c:rich>
          </c:tx>
          <c:layout>
            <c:manualLayout>
              <c:xMode val="edge"/>
              <c:yMode val="edge"/>
              <c:x val="2.9547267027251068E-3"/>
              <c:y val="0.1647445575052118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 w="254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da-DK"/>
          </a:p>
        </c:txPr>
        <c:crossAx val="50184960"/>
        <c:crosses val="autoZero"/>
        <c:crossBetween val="between"/>
        <c:majorUnit val="30000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da-DK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da-DK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Estimated Means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51.236260000000001</c:v>
                </c:pt>
                <c:pt idx="1">
                  <c:v>52.088769999999997</c:v>
                </c:pt>
                <c:pt idx="2">
                  <c:v>53.163319999999999</c:v>
                </c:pt>
                <c:pt idx="3">
                  <c:v>51.874070000000003</c:v>
                </c:pt>
                <c:pt idx="4">
                  <c:v>52.476900000000001</c:v>
                </c:pt>
                <c:pt idx="5">
                  <c:v>51.721780000000003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29B-4E8D-AA57-C00B83111D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Sample Means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51.76464</c:v>
                </c:pt>
                <c:pt idx="1">
                  <c:v>51.892069999999997</c:v>
                </c:pt>
                <c:pt idx="2">
                  <c:v>52.019489999999998</c:v>
                </c:pt>
                <c:pt idx="3">
                  <c:v>52.146909999999998</c:v>
                </c:pt>
                <c:pt idx="4">
                  <c:v>52.274329999999999</c:v>
                </c:pt>
                <c:pt idx="5">
                  <c:v>52.40175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29B-4E8D-AA57-C00B83111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696704"/>
        <c:axId val="64699008"/>
      </c:lineChart>
      <c:catAx>
        <c:axId val="64696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Age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da-DK"/>
          </a:p>
        </c:txPr>
        <c:crossAx val="64699008"/>
        <c:crosses val="autoZero"/>
        <c:auto val="1"/>
        <c:lblAlgn val="ctr"/>
        <c:lblOffset val="100"/>
        <c:noMultiLvlLbl val="0"/>
      </c:catAx>
      <c:valAx>
        <c:axId val="64699008"/>
        <c:scaling>
          <c:orientation val="minMax"/>
          <c:max val="7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CBCL Internalizing T</a:t>
                </a:r>
                <a:r>
                  <a:rPr lang="en-US" sz="2400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Score</a:t>
                </a:r>
              </a:p>
            </c:rich>
          </c:tx>
          <c:layout>
            <c:manualLayout>
              <c:xMode val="edge"/>
              <c:yMode val="edge"/>
              <c:x val="3.8338438249002019E-3"/>
              <c:y val="4.9400860060875163E-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254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da-DK"/>
          </a:p>
        </c:txPr>
        <c:crossAx val="64696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 and Consistent Sample Means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64.367720000000006</c:v>
                </c:pt>
                <c:pt idx="1">
                  <c:v>67.337710000000001</c:v>
                </c:pt>
                <c:pt idx="2">
                  <c:v>66.927170000000004</c:v>
                </c:pt>
                <c:pt idx="3">
                  <c:v>65.628619999999998</c:v>
                </c:pt>
                <c:pt idx="4">
                  <c:v>64.066109999999995</c:v>
                </c:pt>
                <c:pt idx="5">
                  <c:v>63.545900000000003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29B-4E8D-AA57-C00B83111D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and Consistent Estimated Means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66.257729999999995</c:v>
                </c:pt>
                <c:pt idx="1">
                  <c:v>65.929929999999999</c:v>
                </c:pt>
                <c:pt idx="2">
                  <c:v>65.602130000000002</c:v>
                </c:pt>
                <c:pt idx="3">
                  <c:v>65.274320000000003</c:v>
                </c:pt>
                <c:pt idx="4">
                  <c:v>64.946520000000007</c:v>
                </c:pt>
                <c:pt idx="5">
                  <c:v>64.618709999999993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29B-4E8D-AA57-C00B83111D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Moderate and Increasing Sample Means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50.940910000000002</c:v>
                </c:pt>
                <c:pt idx="1">
                  <c:v>52.367100000000001</c:v>
                </c:pt>
                <c:pt idx="2">
                  <c:v>54.070599999999999</c:v>
                </c:pt>
                <c:pt idx="3">
                  <c:v>53.108960000000003</c:v>
                </c:pt>
                <c:pt idx="4">
                  <c:v>54.796810000000001</c:v>
                </c:pt>
                <c:pt idx="5">
                  <c:v>53.637860000000003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67FE-48A8-B1B7-55C15C082C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Moderate and Increasing Estimated Means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</c:numCache>
            </c:numRef>
          </c:cat>
          <c:val>
            <c:numRef>
              <c:f>Sheet1!$E$2:$E$7</c:f>
              <c:numCache>
                <c:formatCode>General</c:formatCode>
                <c:ptCount val="6"/>
                <c:pt idx="0">
                  <c:v>51.620959999999997</c:v>
                </c:pt>
                <c:pt idx="1">
                  <c:v>52.256419999999999</c:v>
                </c:pt>
                <c:pt idx="2">
                  <c:v>52.891869999999997</c:v>
                </c:pt>
                <c:pt idx="3">
                  <c:v>53.527320000000003</c:v>
                </c:pt>
                <c:pt idx="4">
                  <c:v>54.162779999999998</c:v>
                </c:pt>
                <c:pt idx="5">
                  <c:v>54.798229999999997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67FE-48A8-B1B7-55C15C082C8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Low and Consistent Sample Means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</c:numCache>
            </c:numRef>
          </c:cat>
          <c:val>
            <c:numRef>
              <c:f>Sheet1!$F$2:$F$7</c:f>
              <c:numCache>
                <c:formatCode>General</c:formatCode>
                <c:ptCount val="6"/>
                <c:pt idx="0">
                  <c:v>44.96584</c:v>
                </c:pt>
                <c:pt idx="1">
                  <c:v>43.817869999999999</c:v>
                </c:pt>
                <c:pt idx="2">
                  <c:v>44.275329999999997</c:v>
                </c:pt>
                <c:pt idx="3">
                  <c:v>42.42136</c:v>
                </c:pt>
                <c:pt idx="4">
                  <c:v>42.452950000000001</c:v>
                </c:pt>
                <c:pt idx="5">
                  <c:v>42.396569999999997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67FE-48A8-B1B7-55C15C082C8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Low and Consistent  Estimated Means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6</c:v>
                </c:pt>
                <c:pt idx="1">
                  <c:v>8</c:v>
                </c:pt>
                <c:pt idx="2">
                  <c:v>10</c:v>
                </c:pt>
                <c:pt idx="3">
                  <c:v>12</c:v>
                </c:pt>
                <c:pt idx="4">
                  <c:v>14</c:v>
                </c:pt>
                <c:pt idx="5">
                  <c:v>16</c:v>
                </c:pt>
              </c:numCache>
            </c:numRef>
          </c:cat>
          <c:val>
            <c:numRef>
              <c:f>Sheet1!$G$2:$G$7</c:f>
              <c:numCache>
                <c:formatCode>General</c:formatCode>
                <c:ptCount val="6"/>
                <c:pt idx="0">
                  <c:v>44.797730000000001</c:v>
                </c:pt>
                <c:pt idx="1">
                  <c:v>44.23359</c:v>
                </c:pt>
                <c:pt idx="2">
                  <c:v>43.669440000000002</c:v>
                </c:pt>
                <c:pt idx="3">
                  <c:v>43.105289999999997</c:v>
                </c:pt>
                <c:pt idx="4">
                  <c:v>42.541139999999999</c:v>
                </c:pt>
                <c:pt idx="5">
                  <c:v>41.976990000000001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67FE-48A8-B1B7-55C15C082C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231488"/>
        <c:axId val="65242240"/>
      </c:lineChart>
      <c:catAx>
        <c:axId val="652314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da-DK"/>
          </a:p>
        </c:txPr>
        <c:crossAx val="65242240"/>
        <c:crosses val="autoZero"/>
        <c:auto val="1"/>
        <c:lblAlgn val="ctr"/>
        <c:lblOffset val="100"/>
        <c:noMultiLvlLbl val="0"/>
      </c:catAx>
      <c:valAx>
        <c:axId val="65242240"/>
        <c:scaling>
          <c:orientation val="minMax"/>
          <c:max val="7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CBCL Internalizing T Score</a:t>
                </a:r>
              </a:p>
            </c:rich>
          </c:tx>
          <c:layout>
            <c:manualLayout>
              <c:xMode val="edge"/>
              <c:yMode val="edge"/>
              <c:x val="8.2326191784166513E-3"/>
              <c:y val="1.8230061666488209E-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25400"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da-DK"/>
          </a:p>
        </c:txPr>
        <c:crossAx val="65231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1502" cy="470551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3494" y="0"/>
            <a:ext cx="3071502" cy="470551"/>
          </a:xfrm>
          <a:prstGeom prst="rect">
            <a:avLst/>
          </a:prstGeom>
        </p:spPr>
        <p:txBody>
          <a:bodyPr vert="horz" lIns="92290" tIns="46145" rIns="92290" bIns="46145" rtlCol="0"/>
          <a:lstStyle>
            <a:lvl1pPr algn="r">
              <a:defRPr sz="1200"/>
            </a:lvl1pPr>
          </a:lstStyle>
          <a:p>
            <a:fld id="{F75601B8-6774-4116-9CA2-79FD2E1D1059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050"/>
            <a:ext cx="3071502" cy="470551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3494" y="8902050"/>
            <a:ext cx="3071502" cy="470551"/>
          </a:xfrm>
          <a:prstGeom prst="rect">
            <a:avLst/>
          </a:prstGeom>
        </p:spPr>
        <p:txBody>
          <a:bodyPr vert="horz" lIns="92290" tIns="46145" rIns="92290" bIns="46145" rtlCol="0" anchor="b"/>
          <a:lstStyle>
            <a:lvl1pPr algn="r">
              <a:defRPr sz="1200"/>
            </a:lvl1pPr>
          </a:lstStyle>
          <a:p>
            <a:fld id="{737FE66C-12A4-41DB-97A6-82762F60422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72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7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7"/>
          </a:xfrm>
          <a:prstGeom prst="rect">
            <a:avLst/>
          </a:prstGeom>
        </p:spPr>
        <p:txBody>
          <a:bodyPr vert="horz" lIns="94044" tIns="47022" rIns="94044" bIns="47022" rtlCol="0"/>
          <a:lstStyle>
            <a:lvl1pPr algn="r">
              <a:defRPr sz="1200"/>
            </a:lvl1pPr>
          </a:lstStyle>
          <a:p>
            <a:fld id="{83D7FDBE-85D2-4512-9788-34764A7F3A27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1838" y="1171575"/>
            <a:ext cx="5622925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4" tIns="47022" rIns="94044" bIns="470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3"/>
            <a:ext cx="5669280" cy="3690462"/>
          </a:xfrm>
          <a:prstGeom prst="rect">
            <a:avLst/>
          </a:prstGeom>
        </p:spPr>
        <p:txBody>
          <a:bodyPr vert="horz" lIns="94044" tIns="47022" rIns="94044" bIns="4702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6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6"/>
          </a:xfrm>
          <a:prstGeom prst="rect">
            <a:avLst/>
          </a:prstGeom>
        </p:spPr>
        <p:txBody>
          <a:bodyPr vert="horz" lIns="94044" tIns="47022" rIns="94044" bIns="47022" rtlCol="0" anchor="b"/>
          <a:lstStyle>
            <a:lvl1pPr algn="r">
              <a:defRPr sz="1200"/>
            </a:lvl1pPr>
          </a:lstStyle>
          <a:p>
            <a:fld id="{2D89D664-AB98-42B8-802E-FACB88B53D8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2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1838" y="1171575"/>
            <a:ext cx="5622925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D664-AB98-42B8-802E-FACB88B53D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81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1838" y="1171575"/>
            <a:ext cx="5622925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0439">
              <a:defRPr/>
            </a:pPr>
            <a:endParaRPr lang="en-US" strike="no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D664-AB98-42B8-802E-FACB88B53D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04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1838" y="1171575"/>
            <a:ext cx="5622925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0439">
              <a:defRPr/>
            </a:pP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D664-AB98-42B8-802E-FACB88B53D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0187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1838" y="1171575"/>
            <a:ext cx="5622925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trike="no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D664-AB98-42B8-802E-FACB88B53D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12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1838" y="1171575"/>
            <a:ext cx="5622925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trike="noStrike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D664-AB98-42B8-802E-FACB88B53D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62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1838" y="1171575"/>
            <a:ext cx="5622925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D664-AB98-42B8-802E-FACB88B53D8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84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1838" y="1171575"/>
            <a:ext cx="5622925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D664-AB98-42B8-802E-FACB88B53D8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381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1838" y="1171575"/>
            <a:ext cx="5622925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D664-AB98-42B8-802E-FACB88B53D8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621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1838" y="1171575"/>
            <a:ext cx="5622925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D664-AB98-42B8-802E-FACB88B53D8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313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043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D664-AB98-42B8-802E-FACB88B53D8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958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0439"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D664-AB98-42B8-802E-FACB88B53D8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89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1838" y="1171575"/>
            <a:ext cx="5622925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043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D664-AB98-42B8-802E-FACB88B53D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57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1838" y="1171575"/>
            <a:ext cx="5622925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D664-AB98-42B8-802E-FACB88B53D8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15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1838" y="1171575"/>
            <a:ext cx="5622925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D664-AB98-42B8-802E-FACB88B53D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26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1838" y="1171575"/>
            <a:ext cx="5622925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D664-AB98-42B8-802E-FACB88B53D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83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1838" y="1171575"/>
            <a:ext cx="5622925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0439">
              <a:defRPr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D664-AB98-42B8-802E-FACB88B53D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7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1838" y="1171575"/>
            <a:ext cx="5622925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0439"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D664-AB98-42B8-802E-FACB88B53D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8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1838" y="1171575"/>
            <a:ext cx="5622925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043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D664-AB98-42B8-802E-FACB88B53D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01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1838" y="1171575"/>
            <a:ext cx="5622925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043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D664-AB98-42B8-802E-FACB88B53D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2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1838" y="1171575"/>
            <a:ext cx="5622925" cy="3162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0439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9D664-AB98-42B8-802E-FACB88B53D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18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5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D213-91DA-4ADE-A8B7-EF6B62DCCE3C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6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C1E2B-3660-479C-93CB-CCB99AE13ECA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2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C1E2B-3660-479C-93CB-CCB99AE13ECA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704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C1E2B-3660-479C-93CB-CCB99AE13ECA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2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C1E2B-3660-479C-93CB-CCB99AE13ECA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1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457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C1E2B-3660-479C-93CB-CCB99AE13ECA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6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41059-78C7-4D4E-BCCE-00C3E2AD5DDC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2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4" y="609601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1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CA06-6CEB-409C-8013-AA08AE5B0145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5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C98-490B-4BD7-B150-1B9690802E87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2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9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503B-6882-432D-9A6B-520D1A77F1DB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7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5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4184035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F2B07-C769-4D25-8C96-BC259DA898FD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65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6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6" y="2737247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5" y="2737247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1A0B6-0E36-46FE-A91F-BB1E5B320F23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6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2AF84-42BF-4726-850C-6504AA1F2A6E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55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E7DFA-9CDF-4438-9ED6-210FA66BE3FA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66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2" y="514926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51" indent="0">
              <a:buNone/>
              <a:defRPr sz="1400"/>
            </a:lvl2pPr>
            <a:lvl3pPr marL="914104" indent="0">
              <a:buNone/>
              <a:defRPr sz="1200"/>
            </a:lvl3pPr>
            <a:lvl4pPr marL="1371155" indent="0">
              <a:buNone/>
              <a:defRPr sz="1000"/>
            </a:lvl4pPr>
            <a:lvl5pPr marL="1828205" indent="0">
              <a:buNone/>
              <a:defRPr sz="1000"/>
            </a:lvl5pPr>
            <a:lvl6pPr marL="2285258" indent="0">
              <a:buNone/>
              <a:defRPr sz="1000"/>
            </a:lvl6pPr>
            <a:lvl7pPr marL="2742309" indent="0">
              <a:buNone/>
              <a:defRPr sz="1000"/>
            </a:lvl7pPr>
            <a:lvl8pPr marL="3199360" indent="0">
              <a:buNone/>
              <a:defRPr sz="1000"/>
            </a:lvl8pPr>
            <a:lvl9pPr marL="3656411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1C7D1-3BC0-48CC-82D0-558EF45B70B7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9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5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5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3283-0EA5-4D19-BB1D-159F68462E31}" type="datetime1">
              <a:rPr lang="en-US" smtClean="0"/>
              <a:t>6/21/2017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7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16059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C1E2B-3660-479C-93CB-CCB99AE13ECA}" type="datetime1">
              <a:rPr lang="en-US" smtClean="0"/>
              <a:t>6/21/2017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5" y="604136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4" y="604136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082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  <p:sldLayoutId id="2147484133" r:id="rId12"/>
    <p:sldLayoutId id="2147484134" r:id="rId13"/>
    <p:sldLayoutId id="2147484135" r:id="rId14"/>
    <p:sldLayoutId id="2147484136" r:id="rId15"/>
    <p:sldLayoutId id="2147484137" r:id="rId1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457189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91" indent="-342891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0967" y="1494488"/>
            <a:ext cx="10339388" cy="1913467"/>
          </a:xfrm>
        </p:spPr>
        <p:txBody>
          <a:bodyPr>
            <a:noAutofit/>
          </a:bodyPr>
          <a:lstStyle/>
          <a:p>
            <a:pPr algn="l"/>
            <a:r>
              <a:rPr lang="en-US" sz="4400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Impact of Early Social </a:t>
            </a:r>
            <a:br>
              <a:rPr lang="en-US" sz="4400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on Trajectories of </a:t>
            </a:r>
            <a:br>
              <a:rPr lang="en-US" sz="4400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Internalizing Behavior Problems </a:t>
            </a:r>
            <a:br>
              <a:rPr lang="en-US" sz="4400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Maltreated Foster Care Youth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967" y="3990704"/>
            <a:ext cx="4639779" cy="2287724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Ethan Paschall, M.S.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Dean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Lauterbach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Eastern Michigan University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ESTSS 2017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Contact: epaschal@emich.edu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62639" y="6278428"/>
            <a:ext cx="973667" cy="274320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18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603" y="339997"/>
            <a:ext cx="8534400" cy="1507067"/>
          </a:xfrm>
        </p:spPr>
        <p:txBody>
          <a:bodyPr/>
          <a:lstStyle/>
          <a:p>
            <a:r>
              <a:rPr lang="en-US" cap="none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LONGSCAN - </a:t>
            </a:r>
            <a:r>
              <a:rPr lang="en-US" i="1" cap="none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cap="none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1534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08" y="1292387"/>
            <a:ext cx="9452565" cy="4546600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is from the Consortium for Longitudinal Studies of Child Abuse and Neglect (LONGSCAN), a 5-site longitudinal project started in 1990         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(Hunter et al., 2003).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Five independent sites sharing common procedures, protocols, and instrumentation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332332"/>
              </p:ext>
            </p:extLst>
          </p:nvPr>
        </p:nvGraphicFramePr>
        <p:xfrm>
          <a:off x="684208" y="3114648"/>
          <a:ext cx="10796589" cy="3439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05">
                  <a:extLst>
                    <a:ext uri="{9D8B030D-6E8A-4147-A177-3AD203B41FA5}">
                      <a16:colId xmlns:a16="http://schemas.microsoft.com/office/drawing/2014/main" xmlns="" val="3811101992"/>
                    </a:ext>
                  </a:extLst>
                </a:gridCol>
                <a:gridCol w="603849">
                  <a:extLst>
                    <a:ext uri="{9D8B030D-6E8A-4147-A177-3AD203B41FA5}">
                      <a16:colId xmlns:a16="http://schemas.microsoft.com/office/drawing/2014/main" xmlns="" val="995177588"/>
                    </a:ext>
                  </a:extLst>
                </a:gridCol>
                <a:gridCol w="1242204">
                  <a:extLst>
                    <a:ext uri="{9D8B030D-6E8A-4147-A177-3AD203B41FA5}">
                      <a16:colId xmlns:a16="http://schemas.microsoft.com/office/drawing/2014/main" xmlns="" val="2018213528"/>
                    </a:ext>
                  </a:extLst>
                </a:gridCol>
                <a:gridCol w="7702431">
                  <a:extLst>
                    <a:ext uri="{9D8B030D-6E8A-4147-A177-3AD203B41FA5}">
                      <a16:colId xmlns:a16="http://schemas.microsoft.com/office/drawing/2014/main" xmlns="" val="307136846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827664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54% Boys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African American (93%), White/Hispanic (5%), Multiracial (1%)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63512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Midwest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49% Boys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African American (49%), White (14%), Hispanic (15%), Multiracial (20%)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753065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45% Boys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African American (62%), White (37%), Multiracial (1%)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7457468"/>
                  </a:ext>
                </a:extLst>
              </a:tr>
              <a:tr h="4679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51% Boys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African American (21%), White (52%), Multiracial (21%), Hispanic (2%)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87296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Southwest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47% Boys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African American (38%), White (29%), Hispanic (17%), Multiracial (16%)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70898366"/>
                  </a:ext>
                </a:extLst>
              </a:tr>
              <a:tr h="3810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(Hunter et al., 2003)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8257349"/>
                  </a:ext>
                </a:extLst>
              </a:tr>
            </a:tbl>
          </a:graphicData>
        </a:graphic>
      </p:graphicFrame>
      <p:sp>
        <p:nvSpPr>
          <p:cNvPr id="10" name="Slide Number Placeholder 3"/>
          <p:cNvSpPr txBox="1">
            <a:spLocks/>
          </p:cNvSpPr>
          <p:nvPr/>
        </p:nvSpPr>
        <p:spPr>
          <a:xfrm>
            <a:off x="11271641" y="630306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315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603" y="701007"/>
            <a:ext cx="8534400" cy="1507067"/>
          </a:xfrm>
        </p:spPr>
        <p:txBody>
          <a:bodyPr/>
          <a:lstStyle/>
          <a:p>
            <a:r>
              <a:rPr lang="en-US" cap="none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Southwest Sample - </a:t>
            </a:r>
            <a:r>
              <a:rPr lang="en-US" i="1" cap="none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cap="none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74207" y="6260627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812500"/>
              </p:ext>
            </p:extLst>
          </p:nvPr>
        </p:nvGraphicFramePr>
        <p:xfrm>
          <a:off x="739603" y="1997143"/>
          <a:ext cx="9475864" cy="4263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1932">
                  <a:extLst>
                    <a:ext uri="{9D8B030D-6E8A-4147-A177-3AD203B41FA5}">
                      <a16:colId xmlns:a16="http://schemas.microsoft.com/office/drawing/2014/main" xmlns="" val="2587627078"/>
                    </a:ext>
                  </a:extLst>
                </a:gridCol>
                <a:gridCol w="1491589">
                  <a:extLst>
                    <a:ext uri="{9D8B030D-6E8A-4147-A177-3AD203B41FA5}">
                      <a16:colId xmlns:a16="http://schemas.microsoft.com/office/drawing/2014/main" xmlns="" val="2082281807"/>
                    </a:ext>
                  </a:extLst>
                </a:gridCol>
                <a:gridCol w="1472343">
                  <a:extLst>
                    <a:ext uri="{9D8B030D-6E8A-4147-A177-3AD203B41FA5}">
                      <a16:colId xmlns:a16="http://schemas.microsoft.com/office/drawing/2014/main" xmlns="" val="1262533843"/>
                    </a:ext>
                  </a:extLst>
                </a:gridCol>
              </a:tblGrid>
              <a:tr h="571666">
                <a:tc>
                  <a:txBody>
                    <a:bodyPr/>
                    <a:lstStyle/>
                    <a:p>
                      <a:pPr algn="l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 at Initial Interview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8048540"/>
                  </a:ext>
                </a:extLst>
              </a:tr>
              <a:tr h="554343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Still in non-kin foster care at age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6235396"/>
                  </a:ext>
                </a:extLst>
              </a:tr>
              <a:tr h="554343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Still in kin foster care at age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9279790"/>
                  </a:ext>
                </a:extLst>
              </a:tr>
              <a:tr h="554343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Adopted by non-kin at age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6260881"/>
                  </a:ext>
                </a:extLst>
              </a:tr>
              <a:tr h="554343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Adopted by kin at age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8110029"/>
                  </a:ext>
                </a:extLst>
              </a:tr>
              <a:tr h="554343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Reunified with biological parent at age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9009818"/>
                  </a:ext>
                </a:extLst>
              </a:tr>
              <a:tr h="554343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1018437"/>
                  </a:ext>
                </a:extLst>
              </a:tr>
              <a:tr h="333602">
                <a:tc gridSpan="3"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(Hunter et al., 2003)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26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96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7" y="422385"/>
            <a:ext cx="8534400" cy="1507067"/>
          </a:xfrm>
        </p:spPr>
        <p:txBody>
          <a:bodyPr/>
          <a:lstStyle/>
          <a:p>
            <a:r>
              <a:rPr lang="en-US" cap="none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208" y="1407849"/>
            <a:ext cx="9230497" cy="4816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Outcome Variable: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 Behavior Checklist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(CBCL; Achenbach, 1991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Internalizing Problems                        (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.62-.92 boys;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.66-.92 girls)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Empirically based set of measures from the perspective of the child’s primary caregiver  </a:t>
            </a:r>
          </a:p>
          <a:p>
            <a:pPr marL="0" indent="0">
              <a:buNone/>
            </a:pP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Support: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Family and Friends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(Reid &amp;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Landesman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1986)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 Social Support                         (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.77 family members;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.61 non-family members)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Emotional support perceived by the child from family members and individuals outside of the family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Pictorial Scale of Perceived Competence and Social Acceptance for Young Children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(Harter &amp; Pike, 1984)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.69 Maternal Acceptance;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.72 Peer Acceptance)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24-item measure assessing Peer Acceptance and Maternal Acceptance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30664" y="6223924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83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010" y="130629"/>
            <a:ext cx="8534400" cy="1507067"/>
          </a:xfrm>
        </p:spPr>
        <p:txBody>
          <a:bodyPr/>
          <a:lstStyle/>
          <a:p>
            <a:r>
              <a:rPr lang="en-US" cap="none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Measures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010" y="753533"/>
            <a:ext cx="9086805" cy="59869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(Un)Popularity &amp; Aggression: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Teacher’s Estimation of Child’s Peer Status (TRPA)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Lemerise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Dodge, 1990)              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Peer Relationships (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.84)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scales: Popularity (3 items) and aggression (2 items)  </a:t>
            </a:r>
          </a:p>
          <a:p>
            <a:pPr marL="0" indent="0">
              <a:buNone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Wechsler Preschool and Primary Scale of Intelligence – Revised (WPPSI-R): Short Form Vocabulary and Block Design 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(Wechsler, 1989)                                                         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Cognitive Ability (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.84 Vocabulary;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.85 Block Design) 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subtests recommended for screening and research purposes to assess general intellectual functioning and cognitive ability</a:t>
            </a:r>
            <a:endParaRPr lang="en-US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Trauma Exposure: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Things I have Seen and Heard 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Richters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Martinez, 1990)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Exposure to Violence (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.77) 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items assessing the number of times a child has been exposed to a traumatic event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questions about the number of times a child feels safe in different contexts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number of Child Protective Service (CPS) Allegations of Maltreatment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LONGSCAN review and coding of  CPS files regarding maltreatment history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45177" y="623004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63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602" y="223741"/>
            <a:ext cx="10696575" cy="1507067"/>
          </a:xfrm>
        </p:spPr>
        <p:txBody>
          <a:bodyPr/>
          <a:lstStyle/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– Description Of Sample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780800"/>
              </p:ext>
            </p:extLst>
          </p:nvPr>
        </p:nvGraphicFramePr>
        <p:xfrm>
          <a:off x="257338" y="1088755"/>
          <a:ext cx="11079102" cy="5662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3101">
                  <a:extLst>
                    <a:ext uri="{9D8B030D-6E8A-4147-A177-3AD203B41FA5}">
                      <a16:colId xmlns:a16="http://schemas.microsoft.com/office/drawing/2014/main" xmlns="" val="1106070985"/>
                    </a:ext>
                  </a:extLst>
                </a:gridCol>
                <a:gridCol w="784178">
                  <a:extLst>
                    <a:ext uri="{9D8B030D-6E8A-4147-A177-3AD203B41FA5}">
                      <a16:colId xmlns:a16="http://schemas.microsoft.com/office/drawing/2014/main" xmlns="" val="3051510105"/>
                    </a:ext>
                  </a:extLst>
                </a:gridCol>
                <a:gridCol w="5631823">
                  <a:extLst>
                    <a:ext uri="{9D8B030D-6E8A-4147-A177-3AD203B41FA5}">
                      <a16:colId xmlns:a16="http://schemas.microsoft.com/office/drawing/2014/main" xmlns="" val="3143016812"/>
                    </a:ext>
                  </a:extLst>
                </a:gridCol>
              </a:tblGrid>
              <a:tr h="39322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9967801"/>
                  </a:ext>
                </a:extLst>
              </a:tr>
              <a:tr h="39322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CBCL: </a:t>
                      </a:r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Scores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51-53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Within normal 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3440553"/>
                  </a:ext>
                </a:extLst>
              </a:tr>
              <a:tr h="6920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My Friends and Family: 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Total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emotional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0-50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Fairly high perception of emotional support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2378453"/>
                  </a:ext>
                </a:extLst>
              </a:tr>
              <a:tr h="701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Perceived Social Acceptance: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</a:t>
                      </a:r>
                    </a:p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Total peer acceptance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 1-4. 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Perceived as high acceptance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3790103"/>
                  </a:ext>
                </a:extLst>
              </a:tr>
              <a:tr h="39322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Total maternal acceptance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Perceived as above average acceptance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3338610"/>
                  </a:ext>
                </a:extLst>
              </a:tr>
              <a:tr h="3932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WPPSI-R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Total scaled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stimated </a:t>
                      </a:r>
                      <a:r>
                        <a:rPr lang="en-US" sz="20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IQ of ~90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9204002"/>
                  </a:ext>
                </a:extLst>
              </a:tr>
              <a:tr h="692071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Teacher’s Estimation: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(Un)Popularity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 3-15. 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Fairly unpopular children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0171418"/>
                  </a:ext>
                </a:extLst>
              </a:tr>
              <a:tr h="39322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Aggression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 2-10. 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Slightly below average aggression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0391002"/>
                  </a:ext>
                </a:extLst>
              </a:tr>
              <a:tr h="692071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Things I Have Seen and Heard:</a:t>
                      </a:r>
                    </a:p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Total violence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 0-60.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7690990"/>
                  </a:ext>
                </a:extLst>
              </a:tr>
              <a:tr h="4808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Total sense of safety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 1-16. 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Fairly high sense of safety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8603398"/>
                  </a:ext>
                </a:extLst>
              </a:tr>
              <a:tr h="3932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Maltreatment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Number of allegations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 0-43. </a:t>
                      </a:r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4264515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45177" y="623004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8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807" y="817066"/>
            <a:ext cx="9720072" cy="860812"/>
          </a:xfrm>
        </p:spPr>
        <p:txBody>
          <a:bodyPr/>
          <a:lstStyle/>
          <a:p>
            <a:r>
              <a:rPr lang="en-US" cap="none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Class Model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29110"/>
              </p:ext>
            </p:extLst>
          </p:nvPr>
        </p:nvGraphicFramePr>
        <p:xfrm>
          <a:off x="384363" y="1811214"/>
          <a:ext cx="9603700" cy="5046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72607" y="6138316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15</a:t>
            </a:fld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>
            <a:off x="1463703" y="2760785"/>
            <a:ext cx="8370277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63703" y="2771030"/>
            <a:ext cx="41675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Clinically Significant Cut-Off: 63</a:t>
            </a:r>
          </a:p>
        </p:txBody>
      </p:sp>
    </p:spTree>
    <p:extLst>
      <p:ext uri="{BB962C8B-B14F-4D97-AF65-F5344CB8AC3E}">
        <p14:creationId xmlns:p14="http://schemas.microsoft.com/office/powerpoint/2010/main" val="208722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275" y="382567"/>
            <a:ext cx="8596668" cy="1320800"/>
          </a:xfrm>
        </p:spPr>
        <p:txBody>
          <a:bodyPr/>
          <a:lstStyle/>
          <a:p>
            <a:r>
              <a:rPr lang="en-US" cap="none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Latent Class Growth Analysis (LCGA) Model Fit Indices</a:t>
            </a:r>
            <a:endParaRPr lang="en-US" dirty="0">
              <a:solidFill>
                <a:srgbClr val="37839B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124359"/>
              </p:ext>
            </p:extLst>
          </p:nvPr>
        </p:nvGraphicFramePr>
        <p:xfrm>
          <a:off x="631710" y="2189326"/>
          <a:ext cx="10484439" cy="3741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154">
                  <a:extLst>
                    <a:ext uri="{9D8B030D-6E8A-4147-A177-3AD203B41FA5}">
                      <a16:colId xmlns:a16="http://schemas.microsoft.com/office/drawing/2014/main" xmlns="" val="1286315291"/>
                    </a:ext>
                  </a:extLst>
                </a:gridCol>
                <a:gridCol w="1476102">
                  <a:extLst>
                    <a:ext uri="{9D8B030D-6E8A-4147-A177-3AD203B41FA5}">
                      <a16:colId xmlns:a16="http://schemas.microsoft.com/office/drawing/2014/main" xmlns="" val="981589841"/>
                    </a:ext>
                  </a:extLst>
                </a:gridCol>
                <a:gridCol w="1397726">
                  <a:extLst>
                    <a:ext uri="{9D8B030D-6E8A-4147-A177-3AD203B41FA5}">
                      <a16:colId xmlns:a16="http://schemas.microsoft.com/office/drawing/2014/main" xmlns="" val="2691097485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xmlns="" val="3368795992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xmlns="" val="1184221401"/>
                    </a:ext>
                  </a:extLst>
                </a:gridCol>
                <a:gridCol w="1748531">
                  <a:extLst>
                    <a:ext uri="{9D8B030D-6E8A-4147-A177-3AD203B41FA5}">
                      <a16:colId xmlns:a16="http://schemas.microsoft.com/office/drawing/2014/main" xmlns="" val="500145282"/>
                    </a:ext>
                  </a:extLst>
                </a:gridCol>
                <a:gridCol w="1497777">
                  <a:extLst>
                    <a:ext uri="{9D8B030D-6E8A-4147-A177-3AD203B41FA5}">
                      <a16:colId xmlns:a16="http://schemas.microsoft.com/office/drawing/2014/main" xmlns="" val="3066137896"/>
                    </a:ext>
                  </a:extLst>
                </a:gridCol>
              </a:tblGrid>
              <a:tr h="6617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Classes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Entropy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ABIC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LMR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BLRT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Posterior Probabilities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Smallest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Class</a:t>
                      </a:r>
                      <a:r>
                        <a:rPr lang="en-US" sz="2400" baseline="30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23249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10909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CFI=.96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RMSEA=.06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66398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0.77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11063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&lt;.0044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&lt;.00005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.91-.94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66964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0.69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10975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&lt;.0165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&lt;.00005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.84-.84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530506955"/>
                  </a:ext>
                </a:extLst>
              </a:tr>
              <a:tr h="4552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0.72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10953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 (.10)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&lt;.00005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.85-.91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860742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0.66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10937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NS (.37)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p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&lt;.00005</a:t>
                      </a:r>
                    </a:p>
                  </a:txBody>
                  <a:tcPr marL="88265" marR="8826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.79-.80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53597249"/>
                  </a:ext>
                </a:extLst>
              </a:tr>
              <a:tr h="370840">
                <a:tc gridSpan="7"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Note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 based on most likely latent class membership.  *</a:t>
                      </a:r>
                      <a:r>
                        <a:rPr lang="en-US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&lt; .05, **</a:t>
                      </a:r>
                      <a:r>
                        <a:rPr lang="en-US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&lt; .01, ***</a:t>
                      </a:r>
                      <a:r>
                        <a:rPr lang="en-US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&lt; .001; ABIC = Adjusted Bayesian information criteria; LMR = Lo-</a:t>
                      </a:r>
                      <a:r>
                        <a:rPr lang="en-US" sz="1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Mendell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-Rubin likelihood ratio test; BLRT = bootstrap likelihood ratio test.</a:t>
                      </a:r>
                    </a:p>
                  </a:txBody>
                  <a:tcPr marL="88265" marR="88265" marT="9525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265" marR="88265" marT="9525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265" marR="88265" marT="9525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265" marR="88265" marT="9525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265" marR="88265" marT="9525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96686592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16149" y="6171992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36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566" y="392971"/>
            <a:ext cx="8596668" cy="1320800"/>
          </a:xfrm>
        </p:spPr>
        <p:txBody>
          <a:bodyPr/>
          <a:lstStyle/>
          <a:p>
            <a:r>
              <a:rPr lang="en-US" cap="none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Class Model</a:t>
            </a:r>
            <a:endParaRPr lang="en-US" dirty="0">
              <a:solidFill>
                <a:srgbClr val="37839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241576"/>
              </p:ext>
            </p:extLst>
          </p:nvPr>
        </p:nvGraphicFramePr>
        <p:xfrm>
          <a:off x="0" y="1459523"/>
          <a:ext cx="9829800" cy="5257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30664" y="6223924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17</a:t>
            </a:fld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/>
          <p:cNvSpPr/>
          <p:nvPr/>
        </p:nvSpPr>
        <p:spPr>
          <a:xfrm>
            <a:off x="6722997" y="128676"/>
            <a:ext cx="4354913" cy="145362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41822" y="182823"/>
            <a:ext cx="49278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Missing values in covariates computed using multiple imputation</a:t>
            </a:r>
          </a:p>
        </p:txBody>
      </p:sp>
      <p:sp>
        <p:nvSpPr>
          <p:cNvPr id="14" name="Rectangle: Rounded Corners 13"/>
          <p:cNvSpPr/>
          <p:nvPr/>
        </p:nvSpPr>
        <p:spPr>
          <a:xfrm>
            <a:off x="10692882" y="4088422"/>
            <a:ext cx="1243816" cy="5611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743275" y="4085109"/>
            <a:ext cx="1197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=101</a:t>
            </a:r>
          </a:p>
        </p:txBody>
      </p:sp>
      <p:sp>
        <p:nvSpPr>
          <p:cNvPr id="17" name="Rectangle: Rounded Corners 16"/>
          <p:cNvSpPr/>
          <p:nvPr/>
        </p:nvSpPr>
        <p:spPr>
          <a:xfrm>
            <a:off x="10692882" y="3027160"/>
            <a:ext cx="1243816" cy="5611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=168</a:t>
            </a:r>
          </a:p>
        </p:txBody>
      </p:sp>
      <p:sp>
        <p:nvSpPr>
          <p:cNvPr id="18" name="Rectangle: Rounded Corners 17"/>
          <p:cNvSpPr/>
          <p:nvPr/>
        </p:nvSpPr>
        <p:spPr>
          <a:xfrm>
            <a:off x="10720169" y="2005057"/>
            <a:ext cx="1243816" cy="5611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=53</a:t>
            </a:r>
          </a:p>
        </p:txBody>
      </p:sp>
      <p:sp>
        <p:nvSpPr>
          <p:cNvPr id="20" name="Arrow: Right 19"/>
          <p:cNvSpPr/>
          <p:nvPr/>
        </p:nvSpPr>
        <p:spPr>
          <a:xfrm>
            <a:off x="9159551" y="2005057"/>
            <a:ext cx="1294304" cy="5199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/>
          <p:cNvSpPr/>
          <p:nvPr/>
        </p:nvSpPr>
        <p:spPr>
          <a:xfrm>
            <a:off x="9159551" y="3027160"/>
            <a:ext cx="1294304" cy="5199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/>
          <p:cNvSpPr/>
          <p:nvPr/>
        </p:nvSpPr>
        <p:spPr>
          <a:xfrm>
            <a:off x="9159551" y="4129640"/>
            <a:ext cx="1294304" cy="5199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1072661" y="2338753"/>
            <a:ext cx="7930662" cy="10683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36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180" y="394676"/>
            <a:ext cx="9512886" cy="1507067"/>
          </a:xfrm>
        </p:spPr>
        <p:txBody>
          <a:bodyPr/>
          <a:lstStyle/>
          <a:p>
            <a:r>
              <a:rPr lang="en-US" cap="none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39131" y="6272743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18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08180" y="2733054"/>
            <a:ext cx="10802245" cy="4800150"/>
          </a:xfrm>
        </p:spPr>
        <p:txBody>
          <a:bodyPr numCol="2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 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0.16 - 0.97)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(Un)popularity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 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0.32 - 0.92)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Aggression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 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0.19 - 0.70)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 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0.25 - 0.82)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Trauma Exposure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 (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0.53 - 0.97)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8180" y="1225987"/>
            <a:ext cx="9268866" cy="14292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91" indent="-342891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32" indent="-28574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Surprisingly, none of the covariates were predictive of group membership.</a:t>
            </a:r>
          </a:p>
        </p:txBody>
      </p:sp>
    </p:spTree>
    <p:extLst>
      <p:ext uri="{BB962C8B-B14F-4D97-AF65-F5344CB8AC3E}">
        <p14:creationId xmlns:p14="http://schemas.microsoft.com/office/powerpoint/2010/main" val="361535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857" y="710811"/>
            <a:ext cx="9512886" cy="1507067"/>
          </a:xfrm>
        </p:spPr>
        <p:txBody>
          <a:bodyPr/>
          <a:lstStyle/>
          <a:p>
            <a:r>
              <a:rPr lang="en-US" cap="none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Discussion, Limitations, and Future Directions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39131" y="6272743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19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08180" y="1688573"/>
            <a:ext cx="11132835" cy="494929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1: Three sub-groups identified with most children in the moderate and increasing group that remains within the normal range of symptoms.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2: Early social factors were not predictive of class membership.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Limitations: Changes in primary caregiver not recorded which may have influenced ability to assess internalizing symptoms.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studies could further explore the stability of behavior problems that present at a young age as well as persist beyond age 16.</a:t>
            </a:r>
          </a:p>
        </p:txBody>
      </p:sp>
    </p:spTree>
    <p:extLst>
      <p:ext uri="{BB962C8B-B14F-4D97-AF65-F5344CB8AC3E}">
        <p14:creationId xmlns:p14="http://schemas.microsoft.com/office/powerpoint/2010/main" val="248458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105" y="1083733"/>
            <a:ext cx="11169121" cy="1507067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Goals of the Present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105" y="1921573"/>
            <a:ext cx="8634531" cy="4673600"/>
          </a:xfrm>
        </p:spPr>
        <p:txBody>
          <a:bodyPr>
            <a:normAutofit/>
          </a:bodyPr>
          <a:lstStyle/>
          <a:p>
            <a:pPr marL="457189" indent="-457189">
              <a:buFont typeface="+mj-lt"/>
              <a:buAutoNum type="arabicPeriod"/>
            </a:pPr>
            <a:endParaRPr lang="en-US" dirty="0"/>
          </a:p>
          <a:p>
            <a:pPr marL="457189" indent="-457189"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Estimate the number, size, and shape of internalizing behavior symptom trajectories using Latent Class Growth Analysis (LCGA).</a:t>
            </a:r>
          </a:p>
          <a:p>
            <a:pPr marL="457189" indent="-457189">
              <a:buFont typeface="+mj-lt"/>
              <a:buAutoNum type="arabicPeriod"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189" indent="-457189">
              <a:buFont typeface="+mj-lt"/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relationship between early social factors and trajectories of behavior problems later in life.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33285" y="623004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48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39131" y="6272743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20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76591" y="0"/>
            <a:ext cx="11813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					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Contact: epaschal@emich.edu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" y="772463"/>
            <a:ext cx="11480799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Achenbach, T. (1991). Manual for Child Behavior Problem Checklist/4-18 and 1991 Profile. University of Vermont, Department of Psychiatry, Burlington. </a:t>
            </a:r>
          </a:p>
          <a:p>
            <a:pPr>
              <a:spcAft>
                <a:spcPts val="800"/>
              </a:spcAft>
            </a:pP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Ackerman, P. T., Newton, J. E. O., McPherson, W. B., Jones, J. G., &amp;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Dykman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R. A. (1998). Prevalence of post traumatic stress disorder and other psychiatric diagnoses in three groups of abused children (sexual, physical, and both). Child Abuse 	&amp; Neglect, 22(8), 759-774.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doi:http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://dx.doi.org/10.1016/S0145-2134(98)00062-3</a:t>
            </a:r>
          </a:p>
          <a:p>
            <a:pPr>
              <a:spcAft>
                <a:spcPts val="800"/>
              </a:spcAft>
            </a:pP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Cicchetti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D. (1996). Child maltreatment: Implications for developmental theory and research. Human Development, 39(1), 18-39.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doi:http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://dx.doi.org/10.1159/000278377</a:t>
            </a:r>
          </a:p>
          <a:p>
            <a:pPr>
              <a:spcAft>
                <a:spcPts val="800"/>
              </a:spcAft>
            </a:pP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Clausen, J. M.,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Landsverk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J., Ganger, W., Chadwick, D., &amp;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Litrownik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 (1998). Mental health problems of children in foster care. Journal of Child and Family Studies, 7(3), 283-296.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doi:http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://dx.doi.org/10.1023/A:1022989411119</a:t>
            </a:r>
          </a:p>
          <a:p>
            <a:pPr>
              <a:spcAft>
                <a:spcPts val="800"/>
              </a:spcAft>
            </a:pP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Desbiens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N., &amp;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Gagné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M.-H. (2007). Profiles in the development of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behaivor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disorders among youths with family maltreatment histories. Emotional &amp;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Behavioural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Difficulties, 12(3), 215-240.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doi:http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://dx.doi.org/10.1080/13632750701489964</a:t>
            </a:r>
          </a:p>
          <a:p>
            <a:pPr>
              <a:spcAft>
                <a:spcPts val="800"/>
              </a:spcAft>
            </a:pP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Harter, S., &amp; Pike, R. (1984). The pictorial scales of perceived competence and social acceptance for young children. Child Development, 55, 1969-1982.</a:t>
            </a:r>
          </a:p>
          <a:p>
            <a:pPr>
              <a:spcAft>
                <a:spcPts val="800"/>
              </a:spcAft>
            </a:pP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Higgins, D. J., &amp; McCabe, M. P. (2003). Maltreatment and family dysfunction in childhood and the subsequent adjustment of children and adults. Journal of Family Violence, 18(2), 107-120.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doi:http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://dx.doi.org/10.1023/A:1022841215113</a:t>
            </a:r>
          </a:p>
          <a:p>
            <a:pPr>
              <a:spcAft>
                <a:spcPts val="800"/>
              </a:spcAft>
            </a:pP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Hunter, W., Cox, C.,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Teagle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S., Johnson, R., Mathew, R., Knight, E., . . . Smith, J. (2003). Measures for assessment of functioning and outcomes in longitudinal research on child abuse. Middle childhood, 2. </a:t>
            </a:r>
          </a:p>
          <a:p>
            <a:pPr>
              <a:spcAft>
                <a:spcPts val="800"/>
              </a:spcAft>
            </a:pP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Jung, T., &amp;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Wickrama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K. (2008). An introduction to latent class growth analysis and growth mixture modeling. Social and Personality Psychology Compass, 2(1), 302-317. </a:t>
            </a:r>
          </a:p>
          <a:p>
            <a:pPr>
              <a:spcAft>
                <a:spcPts val="800"/>
              </a:spcAft>
            </a:pP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Lansford, J. E., Malone, P. S., Stevens, K. I., Dodge, K. A., Bates, J. E., &amp; Pettit, G. S. (2006). Developmental trajectories of externalizing and internalizing behaviors: Factors underlying resilience in physically abused children. Development and 	Psychopathology, 18(1), 35-55. doi:10.1017/S0954579406060032</a:t>
            </a:r>
          </a:p>
          <a:p>
            <a:pPr>
              <a:spcAft>
                <a:spcPts val="800"/>
              </a:spcAft>
            </a:pP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Lawrence, C. R., Carlson, E. A., &amp; Egeland, B. (2006). The impact of foster care on development. Development and Psychopathology, 18(1), 57-76.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doi:http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://dx.doi.org/10.1017/S0954579406060044</a:t>
            </a:r>
          </a:p>
          <a:p>
            <a:pPr>
              <a:spcAft>
                <a:spcPts val="800"/>
              </a:spcAft>
            </a:pP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Lemerise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&amp; Dodge, K. (1990). Teacher simulation of peer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sociometric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status instrument: Nashville: Vanderbilt University.</a:t>
            </a:r>
          </a:p>
          <a:p>
            <a:pPr>
              <a:spcAft>
                <a:spcPts val="800"/>
              </a:spcAft>
            </a:pP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Manly, J. T., Kim, J. E.,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Rogosch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F. A., &amp;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Cicchetti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D. (2001). Dimensions of child maltreatment and children's adjustment: Contributions of developmental timing and subtype. Development and Psychopathology, 13(04), 759-782. </a:t>
            </a:r>
          </a:p>
          <a:p>
            <a:pPr>
              <a:spcAft>
                <a:spcPts val="800"/>
              </a:spcAft>
            </a:pP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McCrae, J. S. (2009). Emotional and behavioral problems reported in child welfare over 3 years. Journal of Emotional and Behavioral Disorders, 17(1), 17-28.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doi:http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://dx.doi.org/10.1177/1063426608319141</a:t>
            </a:r>
          </a:p>
          <a:p>
            <a:pPr>
              <a:spcAft>
                <a:spcPts val="800"/>
              </a:spcAft>
            </a:pP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McWey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L. M.,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Acock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&amp; Porter, B. E. (2010). The impact of continued contact with biological parents upon the mental health of children in foster care. Children and Youth Services Review, 32(10), 1338-1345. 	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doi:http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://dx.doi.org/10.1016/j.childyouth.2010.05.003</a:t>
            </a:r>
          </a:p>
          <a:p>
            <a:pPr>
              <a:spcAft>
                <a:spcPts val="800"/>
              </a:spcAft>
            </a:pP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Ney, P. G., Fung, T., &amp;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Wickett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 R. (1994). The worst combinations of child abuse and neglect. Child Abuse &amp; Neglect, 18(9), 705-714.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doi:http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://dx.doi.org/10.1016/0145-2134(94)00037-9</a:t>
            </a:r>
          </a:p>
          <a:p>
            <a:pPr>
              <a:spcAft>
                <a:spcPts val="800"/>
              </a:spcAft>
            </a:pP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Preschool, W. D. W. (1989). primary Scale of Intelligence-Revised WPPSI-R: Short Form Vocabulary and Block Design.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Amersham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The Psychological Corporation.</a:t>
            </a:r>
          </a:p>
          <a:p>
            <a:pPr>
              <a:spcAft>
                <a:spcPts val="800"/>
              </a:spcAft>
            </a:pP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Reid, M., &amp;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Landesman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 (1986). My family and friends: A social support dialogue instrument for children. University of Washington. </a:t>
            </a:r>
          </a:p>
          <a:p>
            <a:pPr>
              <a:spcAft>
                <a:spcPts val="800"/>
              </a:spcAft>
            </a:pP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Richters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 E., &amp; Martinez, P. (1990). Things I have seen and heard: A structured interview for assessing young children’s violence exposure. Rockville, MD: National Institute of Mental Health. </a:t>
            </a:r>
          </a:p>
          <a:p>
            <a:pPr>
              <a:spcAft>
                <a:spcPts val="800"/>
              </a:spcAft>
            </a:pP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Salazar, A. M., Keller, T. E., &amp; Courtney, M. E. (2011). Understanding social support’s role in the relationship between maltreatment and depression in youth with foster care experience. Child Maltreatment, 16(2), 102-113. 	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doi:http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://dx.doi.org/10.1177/1077559511402985</a:t>
            </a:r>
          </a:p>
          <a:p>
            <a:pPr>
              <a:spcAft>
                <a:spcPts val="800"/>
              </a:spcAft>
            </a:pP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U.S. Department of Health &amp; Human Services, Administration for Children and Families, Administration on Children, Youth and Families, Children’s Bureau. (2016). Child maltreatment 2015. </a:t>
            </a:r>
          </a:p>
          <a:p>
            <a:pPr>
              <a:spcAft>
                <a:spcPts val="800"/>
              </a:spcAft>
            </a:pP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Weeks, M.,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Cairney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J., Wild, T. C.,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Ploubidis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G. B., 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Naicker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K., &amp; Colman, I. (2014). Early‐life predictors of internalizing symptom trajectories in Canadian children. Depression and Anxiety, 31(7), 608-616. 	</a:t>
            </a:r>
            <a:r>
              <a:rPr lang="en-US" sz="9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doi:http</a:t>
            </a:r>
            <a:r>
              <a:rPr lang="en-US" sz="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://dx.doi.org/10.1002/da.22235</a:t>
            </a:r>
            <a:endParaRPr lang="en-US" sz="9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91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599547"/>
            <a:ext cx="10440988" cy="1507067"/>
          </a:xfrm>
        </p:spPr>
        <p:txBody>
          <a:bodyPr/>
          <a:lstStyle/>
          <a:p>
            <a:r>
              <a:rPr lang="en-US" cap="none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Foster Care Within The United States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199872" y="6259076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694158"/>
              </p:ext>
            </p:extLst>
          </p:nvPr>
        </p:nvGraphicFramePr>
        <p:xfrm>
          <a:off x="576262" y="1660989"/>
          <a:ext cx="9534892" cy="4963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Speech Bubble: Rectangle 11"/>
          <p:cNvSpPr/>
          <p:nvPr/>
        </p:nvSpPr>
        <p:spPr>
          <a:xfrm>
            <a:off x="8736718" y="1353080"/>
            <a:ext cx="1515292" cy="701901"/>
          </a:xfrm>
          <a:prstGeom prst="wedge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427,910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peech Bubble: Rectangle 12"/>
          <p:cNvSpPr/>
          <p:nvPr/>
        </p:nvSpPr>
        <p:spPr>
          <a:xfrm>
            <a:off x="8736718" y="4200512"/>
            <a:ext cx="1515292" cy="701901"/>
          </a:xfrm>
          <a:prstGeom prst="wedge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269,509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72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43356"/>
            <a:ext cx="10440988" cy="961329"/>
          </a:xfrm>
        </p:spPr>
        <p:txBody>
          <a:bodyPr/>
          <a:lstStyle/>
          <a:p>
            <a:r>
              <a:rPr lang="en-US" cap="none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Reasons for Entering Foster Care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125199" y="6273591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729806"/>
              </p:ext>
            </p:extLst>
          </p:nvPr>
        </p:nvGraphicFramePr>
        <p:xfrm>
          <a:off x="986971" y="1311251"/>
          <a:ext cx="8302171" cy="512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1629">
                  <a:extLst>
                    <a:ext uri="{9D8B030D-6E8A-4147-A177-3AD203B41FA5}">
                      <a16:colId xmlns:a16="http://schemas.microsoft.com/office/drawing/2014/main" xmlns="" val="2608741072"/>
                    </a:ext>
                  </a:extLst>
                </a:gridCol>
                <a:gridCol w="2327775">
                  <a:extLst>
                    <a:ext uri="{9D8B030D-6E8A-4147-A177-3AD203B41FA5}">
                      <a16:colId xmlns:a16="http://schemas.microsoft.com/office/drawing/2014/main" xmlns="" val="3062196957"/>
                    </a:ext>
                  </a:extLst>
                </a:gridCol>
                <a:gridCol w="2252767">
                  <a:extLst>
                    <a:ext uri="{9D8B030D-6E8A-4147-A177-3AD203B41FA5}">
                      <a16:colId xmlns:a16="http://schemas.microsoft.com/office/drawing/2014/main" xmlns="" val="3421817774"/>
                    </a:ext>
                  </a:extLst>
                </a:gridCol>
              </a:tblGrid>
              <a:tr h="870012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Reason for Removal/ Demographics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Percent/</a:t>
                      </a:r>
                    </a:p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42855926"/>
                  </a:ext>
                </a:extLst>
              </a:tr>
              <a:tr h="477103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Neglect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161,791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174368"/>
                  </a:ext>
                </a:extLst>
              </a:tr>
              <a:tr h="477103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Physical Abuse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34,647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2645837"/>
                  </a:ext>
                </a:extLst>
              </a:tr>
              <a:tr h="477103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Sexual Abuse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1884479"/>
                  </a:ext>
                </a:extLst>
              </a:tr>
              <a:tr h="477103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8.6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7103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in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4396778"/>
                  </a:ext>
                </a:extLst>
              </a:tr>
              <a:tr h="793635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222,849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75804547"/>
                  </a:ext>
                </a:extLst>
              </a:tr>
              <a:tr h="793635">
                <a:tc gridSpan="3"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U.S. Department of Health and Human Services, Administration  for Children and Families, Administration on Children, Youth and  Families, Children's Bureau, 2016 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05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646" y="169334"/>
            <a:ext cx="8519297" cy="1507067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We Know About Trauma Exposure: Foster Care Vs. Non-Foster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389" y="1676401"/>
            <a:ext cx="10088292" cy="50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Maltreated children vs. non-maltreated children</a:t>
            </a:r>
          </a:p>
          <a:p>
            <a:pPr lvl="2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62% of maltreated children met criteria for at least one clinically         significant behavioral problem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(McCrae, 2009).</a:t>
            </a:r>
          </a:p>
          <a:p>
            <a:pPr lvl="2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Foster care population vs. non-foster care population </a:t>
            </a:r>
          </a:p>
          <a:p>
            <a:pPr lvl="2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in foster care have 2.5 times the rate of behavior problems in         the clinical or borderline ranges of the Child Behavior Checklist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(CBCL)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(Achenbach, 1991; Clausen et al., 1998). </a:t>
            </a:r>
          </a:p>
          <a:p>
            <a:pPr lvl="2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Experiencing abuse at young ages vs. older ages </a:t>
            </a:r>
          </a:p>
          <a:p>
            <a:pPr lvl="2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Experiencing abuse at a young age will have the strongest impact                 on a child’s early years of development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Cicchetti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1996; Ney et al., 1994). </a:t>
            </a:r>
          </a:p>
          <a:p>
            <a:pPr lvl="2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45177" y="6223924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20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898" y="457201"/>
            <a:ext cx="8401105" cy="1507067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We Know About Trauma Exposure: Internalizing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360" y="1750423"/>
            <a:ext cx="9541417" cy="486711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Maltreatment predicts internalizing/externalizing symptoms</a:t>
            </a:r>
          </a:p>
          <a:p>
            <a:pPr lvl="2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 maltreatment at a young age predicts internalizing and externalizing symptoms in both the general population and foster care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(Ackerman et al., 1998; Higgins &amp; McCabe, 2003; </a:t>
            </a:r>
            <a:r>
              <a:rPr 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McWey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2010).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 presentation is influenced by a number of factors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of the child at the time of abuse, maltreatment type, and severity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(Manly et al., 2001).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Exposure maltreatment has significant negative effects on the development of young children </a:t>
            </a:r>
            <a:r>
              <a:rPr lang="en-US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Cicchetti</a:t>
            </a:r>
            <a:r>
              <a:rPr lang="en-US" alt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1996).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17751" y="6252416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18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406" y="457201"/>
            <a:ext cx="8728303" cy="1507067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We Know About Trauma Exposure: Social Risk and Protective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458" y="1964268"/>
            <a:ext cx="10358926" cy="494755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levels of social and emotional competence 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Linked to future behavior problems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(Lansford et al., 2006)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aggressive behavior at a young age 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Linked to future externalizing behavior problems                            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Desbiens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Gagné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2007; Weeks et al., 2014)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levels of perceived social support </a:t>
            </a:r>
          </a:p>
          <a:p>
            <a:pPr lvl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Linked to future depressive symptoms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(Salazar et al., 2011)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88721" y="6288142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51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533" y="767835"/>
            <a:ext cx="11026776" cy="1507067"/>
          </a:xfrm>
        </p:spPr>
        <p:txBody>
          <a:bodyPr/>
          <a:lstStyle/>
          <a:p>
            <a:r>
              <a:rPr lang="en-US" cap="none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What’s Missing in the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40" y="1758510"/>
            <a:ext cx="8821541" cy="4629980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influence of early social factors on future internalizing behavior problems in children with disrupted social environments.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behavior problems consequences of abuse or specific foster care placement characteristics?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(Lawrence et al., 2006)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 studies have used longitudinal designs to study the developmental trajectories present within this high-risk population.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98571" y="6205928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18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7" y="584201"/>
            <a:ext cx="8534400" cy="1507067"/>
          </a:xfrm>
        </p:spPr>
        <p:txBody>
          <a:bodyPr/>
          <a:lstStyle/>
          <a:p>
            <a:r>
              <a:rPr lang="en-US" cap="none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Basics of </a:t>
            </a:r>
            <a:r>
              <a:rPr lang="en-US" dirty="0">
                <a:solidFill>
                  <a:srgbClr val="37839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LCGA</a:t>
            </a:r>
            <a:endParaRPr lang="en-US" cap="none" dirty="0">
              <a:solidFill>
                <a:srgbClr val="37839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855" y="1982125"/>
            <a:ext cx="8890863" cy="45466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Conventional growth modeling methods assume that all participants come from a single population with a single growth trajectory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(Jung &amp;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Wickrama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2008).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LCGA allows for the examination of: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Subgroups within heterogenous samples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Trajectories taken by each class over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Between-class variability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232264" y="6346163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62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lue Green">
    <a:dk1>
      <a:sysClr val="windowText" lastClr="000000"/>
    </a:dk1>
    <a:lt1>
      <a:sysClr val="window" lastClr="FFFFFF"/>
    </a:lt1>
    <a:dk2>
      <a:srgbClr val="373545"/>
    </a:dk2>
    <a:lt2>
      <a:srgbClr val="CEDBE6"/>
    </a:lt2>
    <a:accent1>
      <a:srgbClr val="3494BA"/>
    </a:accent1>
    <a:accent2>
      <a:srgbClr val="58B6C0"/>
    </a:accent2>
    <a:accent3>
      <a:srgbClr val="75BDA7"/>
    </a:accent3>
    <a:accent4>
      <a:srgbClr val="7A8C8E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  <a:fontScheme name="Corbel">
    <a:majorFont>
      <a:latin typeface="Corbel" panose="020B0503020204020204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orbel" panose="020B0503020204020204"/>
      <a:ea typeface=""/>
      <a:cs typeface=""/>
      <a:font script="Jpan" typeface="HGｺﾞｼｯｸM"/>
      <a:font script="Hang" typeface="HY엽서L"/>
      <a:font script="Hans" typeface="华文楷体"/>
      <a:font script="Hant" typeface="新細明體"/>
      <a:font script="Arab" typeface="Tahoma"/>
      <a:font script="Hebr" typeface="Miriam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Integral">
    <a:fillStyleLst>
      <a:solidFill>
        <a:schemeClr val="phClr"/>
      </a:solidFill>
      <a:gradFill rotWithShape="1">
        <a:gsLst>
          <a:gs pos="0">
            <a:schemeClr val="phClr">
              <a:tint val="83000"/>
              <a:satMod val="100000"/>
              <a:lumMod val="100000"/>
            </a:schemeClr>
          </a:gs>
          <a:gs pos="100000">
            <a:schemeClr val="phClr">
              <a:tint val="61000"/>
              <a:satMod val="150000"/>
              <a:lumMod val="100000"/>
            </a:schemeClr>
          </a:gs>
        </a:gsLst>
        <a:path path="circle">
          <a:fillToRect l="100000" t="100000" r="100000" b="100000"/>
        </a:path>
      </a:gradFill>
      <a:gradFill rotWithShape="1">
        <a:gsLst>
          <a:gs pos="0">
            <a:schemeClr val="phClr">
              <a:tint val="100000"/>
              <a:shade val="85000"/>
              <a:satMod val="100000"/>
              <a:lumMod val="100000"/>
            </a:schemeClr>
          </a:gs>
          <a:gs pos="100000">
            <a:schemeClr val="phClr">
              <a:tint val="90000"/>
              <a:shade val="100000"/>
              <a:satMod val="150000"/>
              <a:lumMod val="100000"/>
            </a:schemeClr>
          </a:gs>
        </a:gsLst>
        <a:path path="circle">
          <a:fillToRect l="100000" t="100000" r="100000" b="10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12700" dir="5400000" algn="ctr" rotWithShape="0">
            <a:srgbClr val="000000">
              <a:alpha val="50000"/>
            </a:srgbClr>
          </a:outerShdw>
        </a:effectLst>
      </a:effectStyle>
      <a:effectStyle>
        <a:effectLst>
          <a:outerShdw blurRad="76200" dist="25400" dir="5400000" algn="ct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contourW="12700" prstMaterial="flat">
          <a:bevelT w="38100" h="44450" prst="angle"/>
          <a:contourClr>
            <a:schemeClr val="phClr">
              <a:shade val="35000"/>
              <a:satMod val="160000"/>
            </a:schemeClr>
          </a:contourClr>
        </a:sp3d>
      </a:effectStyle>
    </a:effectStyleLst>
    <a:bg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tint val="98000"/>
            </a:schemeClr>
            <a:schemeClr val="phClr">
              <a:shade val="89000"/>
              <a:satMod val="145000"/>
            </a:schemeClr>
          </a:duotone>
        </a:blip>
        <a:tile tx="0" ty="0" sx="32000" sy="32000" flip="none" algn="tl"/>
      </a:blipFill>
      <a:blipFill rotWithShape="1">
        <a:blip xmlns:r="http://schemas.openxmlformats.org/officeDocument/2006/relationships" r:embed="rId2">
          <a:duotone>
            <a:schemeClr val="phClr">
              <a:tint val="98000"/>
            </a:schemeClr>
            <a:schemeClr val="phClr">
              <a:shade val="95000"/>
            </a:schemeClr>
          </a:duotone>
        </a:blip>
        <a:tile tx="0" ty="0" sx="32000" sy="32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6317</TotalTime>
  <Words>1683</Words>
  <Application>Microsoft Office PowerPoint</Application>
  <PresentationFormat>Brugerdefineret</PresentationFormat>
  <Paragraphs>341</Paragraphs>
  <Slides>20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20</vt:i4>
      </vt:variant>
    </vt:vector>
  </HeadingPairs>
  <TitlesOfParts>
    <vt:vector size="21" baseType="lpstr">
      <vt:lpstr>Facet</vt:lpstr>
      <vt:lpstr>The Impact of Early Social  Factors on Trajectories of  Internalizing Behavior Problems  Within Maltreated Foster Care Youth</vt:lpstr>
      <vt:lpstr>Goals of the Present Study</vt:lpstr>
      <vt:lpstr>Foster Care Within The United States</vt:lpstr>
      <vt:lpstr>Reasons for Entering Foster Care</vt:lpstr>
      <vt:lpstr>What We Know About Trauma Exposure: Foster Care Vs. Non-Foster Care</vt:lpstr>
      <vt:lpstr>What We Know About Trauma Exposure: Internalizing Symptoms</vt:lpstr>
      <vt:lpstr>What We Know About Trauma Exposure: Social Risk and Protective Factors</vt:lpstr>
      <vt:lpstr>What’s Missing in the Literature</vt:lpstr>
      <vt:lpstr>The Basics of LCGA</vt:lpstr>
      <vt:lpstr>LONGSCAN - N = 1534</vt:lpstr>
      <vt:lpstr>Southwest Sample - N = 322</vt:lpstr>
      <vt:lpstr>Measures Part 1</vt:lpstr>
      <vt:lpstr>Measures Part 2</vt:lpstr>
      <vt:lpstr>Results – Description Of Sample</vt:lpstr>
      <vt:lpstr>One Class Model</vt:lpstr>
      <vt:lpstr>Latent Class Growth Analysis (LCGA) Model Fit Indices</vt:lpstr>
      <vt:lpstr>Three Class Model</vt:lpstr>
      <vt:lpstr>Results</vt:lpstr>
      <vt:lpstr>Discussion, Limitations, and Future Directions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Ethan Paschall</dc:creator>
  <cp:lastModifiedBy>Cecilie Andersen</cp:lastModifiedBy>
  <cp:revision>297</cp:revision>
  <cp:lastPrinted>2017-05-30T05:22:04Z</cp:lastPrinted>
  <dcterms:created xsi:type="dcterms:W3CDTF">2017-04-05T03:56:20Z</dcterms:created>
  <dcterms:modified xsi:type="dcterms:W3CDTF">2017-06-21T07:32:31Z</dcterms:modified>
</cp:coreProperties>
</file>