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6" r:id="rId2"/>
    <p:sldId id="259" r:id="rId3"/>
    <p:sldId id="262" r:id="rId4"/>
    <p:sldId id="311" r:id="rId5"/>
    <p:sldId id="312" r:id="rId6"/>
    <p:sldId id="304" r:id="rId7"/>
    <p:sldId id="313" r:id="rId8"/>
    <p:sldId id="309" r:id="rId9"/>
    <p:sldId id="310" r:id="rId10"/>
    <p:sldId id="282" r:id="rId11"/>
    <p:sldId id="314" r:id="rId12"/>
    <p:sldId id="307" r:id="rId13"/>
  </p:sldIdLst>
  <p:sldSz cx="12161838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6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468" y="132"/>
      </p:cViewPr>
      <p:guideLst>
        <p:guide orient="horz" pos="2160"/>
        <p:guide pos="288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67C198E-C40A-4EB9-9100-C1EEA96EA3CF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EB0C7D7-EC93-431F-BE8F-E182B783A43F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8470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range_716_ppt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1" t="33252" r="3369"/>
          <a:stretch>
            <a:fillRect/>
          </a:stretch>
        </p:blipFill>
        <p:spPr bwMode="auto">
          <a:xfrm>
            <a:off x="0" y="0"/>
            <a:ext cx="12161838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30732" y="1484314"/>
            <a:ext cx="11300374" cy="1368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30732" y="3068638"/>
            <a:ext cx="11300374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30732" y="6245225"/>
            <a:ext cx="11300374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8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75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08125" y="908050"/>
            <a:ext cx="2822982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9178" y="908050"/>
            <a:ext cx="82662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02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7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781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9178" y="2708275"/>
            <a:ext cx="5544616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6491" y="2708275"/>
            <a:ext cx="5544616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03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15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828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9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9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571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range_716_ppt_wid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03" t="58717" r="2190"/>
          <a:stretch>
            <a:fillRect/>
          </a:stretch>
        </p:blipFill>
        <p:spPr bwMode="auto">
          <a:xfrm>
            <a:off x="0" y="0"/>
            <a:ext cx="12161838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9177" y="908050"/>
            <a:ext cx="11291929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9177" y="2708275"/>
            <a:ext cx="11291929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0732" y="1484313"/>
            <a:ext cx="11300374" cy="1873250"/>
          </a:xfrm>
        </p:spPr>
        <p:txBody>
          <a:bodyPr/>
          <a:lstStyle/>
          <a:p>
            <a:pPr algn="ctr" eaLnBrk="1" hangingPunct="1"/>
            <a:r>
              <a:rPr lang="en-GB" altLang="zh-CN" sz="4000" dirty="0" smtClean="0">
                <a:solidFill>
                  <a:srgbClr val="B26D12"/>
                </a:solidFill>
                <a:ea typeface="宋体" panose="02010600030101010101" pitchFamily="2" charset="-122"/>
              </a:rPr>
              <a:t>An Overview of the Emerging Evidence on PTSD </a:t>
            </a:r>
            <a:r>
              <a:rPr lang="en-GB" altLang="zh-CN" sz="4000" dirty="0">
                <a:solidFill>
                  <a:srgbClr val="B26D12"/>
                </a:solidFill>
                <a:ea typeface="宋体" panose="02010600030101010101" pitchFamily="2" charset="-122"/>
              </a:rPr>
              <a:t>in </a:t>
            </a:r>
            <a:r>
              <a:rPr lang="en-GB" altLang="zh-CN" sz="4000" dirty="0" smtClean="0">
                <a:solidFill>
                  <a:srgbClr val="B26D12"/>
                </a:solidFill>
                <a:ea typeface="宋体" panose="02010600030101010101" pitchFamily="2" charset="-122"/>
              </a:rPr>
              <a:t>ICD-11</a:t>
            </a:r>
            <a:r>
              <a:rPr lang="en-US" altLang="zh-CN" sz="2600" dirty="0" smtClean="0">
                <a:solidFill>
                  <a:srgbClr val="B26D12"/>
                </a:solidFill>
                <a:ea typeface="宋体" panose="02010600030101010101" pitchFamily="2" charset="-122"/>
              </a:rPr>
              <a:t> </a:t>
            </a:r>
            <a:endParaRPr lang="en-US" altLang="en-US" sz="2600" dirty="0" smtClean="0">
              <a:solidFill>
                <a:srgbClr val="B26D12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0732" y="4076700"/>
            <a:ext cx="11300374" cy="20891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400" dirty="0" smtClean="0"/>
              <a:t>Chris Brewin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dirty="0" smtClean="0"/>
              <a:t>Clinical Educational &amp; Health Psychology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dirty="0" smtClean="0"/>
              <a:t>University College London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dirty="0" smtClean="0"/>
              <a:t>and Camden &amp; Islington NHS Foundation Trust</a:t>
            </a:r>
            <a:endParaRPr lang="en-US" altLang="en-US" sz="24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solidFill>
                  <a:srgbClr val="B26D12"/>
                </a:solidFill>
              </a:rPr>
              <a:t>Conclusions from 34 empirical reports from four continents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93489" y="1700808"/>
            <a:ext cx="11570638" cy="477619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Factor structure of ICD-11 generally fits the data well and outperforms the DSM 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 several comparisons. This is partly because its structure is simpler and was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informed by previous factor analyses. There may be some specific samples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(accident victims, incest survivors) where the fit is not so good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400" dirty="0" smtClean="0">
              <a:solidFill>
                <a:srgbClr val="000000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In adults PTSD prevalence rates according to the DSM-IV, DSM-5, and ICD-11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formulations are generally comparable although there is consistent evidence for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slightly lower rates of PTSD in adults under ICD-11. ICD-11 is markedly more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stringent than ICD-10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400" dirty="0">
              <a:solidFill>
                <a:srgbClr val="000000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In children and adolescents there is little evidence for any difference in prevalence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rates (at least in community samples). ICD-11 identifies quite a lot of cases missed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by DSM-5. The simpler formulation may be particularly appropriate here.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400" dirty="0" smtClean="0">
              <a:solidFill>
                <a:srgbClr val="000000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solidFill>
                  <a:srgbClr val="B26D12"/>
                </a:solidFill>
              </a:rPr>
              <a:t>Conclusions from 34 empirical reports from four continents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93489" y="1700808"/>
            <a:ext cx="11570638" cy="477619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When stringent comparisons are made there is consistent evidence of less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comorbidity between PTSD and depression under ICD-11 than DSM criteria. This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was a primary aim of ICD-11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A </a:t>
            </a:r>
            <a:r>
              <a:rPr lang="en-GB" altLang="en-US" sz="2400" dirty="0" err="1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taxometric</a:t>
            </a: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analysis has suggested that cases and non-cases are more distinct 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ICD-11 rather than existing on a continuum. This is potentially very helpful for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studies of biological markers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Overall ICD-11 PTSD is associated with a comparable clinical profile and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comparable severity but identifies a slightly different group of individuals. Although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DSM-IV and DSM-5 identify more cases than ICD-11, there are some cases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uniquely identified by ICD-11 and not DSM-5.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This raises important questions for both diagnostic systems about who are in the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non-overlapping groups, whether they would attract other (different) diagnoses,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altLang="en-US" sz="2400" dirty="0" smtClean="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and whether they have different clinical needs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400" dirty="0" smtClean="0">
              <a:solidFill>
                <a:srgbClr val="000000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21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0937" y="764704"/>
            <a:ext cx="11266592" cy="576064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3200" b="1" dirty="0" smtClean="0">
                <a:solidFill>
                  <a:srgbClr val="C45E26"/>
                </a:solidFill>
              </a:rPr>
              <a:t>General references</a:t>
            </a:r>
            <a:endParaRPr lang="en-US" altLang="en-US" sz="3200" b="1" dirty="0" smtClean="0">
              <a:solidFill>
                <a:srgbClr val="C45E2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solidFill>
                  <a:schemeClr val="tx2"/>
                </a:solidFill>
              </a:rPr>
              <a:t>Brewin, C.R. (2013). “I wouldn’t start from here”:  An alternative perspective on PTSD from ICD-11. </a:t>
            </a:r>
            <a:r>
              <a:rPr lang="en-GB" altLang="en-US" sz="2400" i="1" dirty="0" smtClean="0">
                <a:solidFill>
                  <a:schemeClr val="tx2"/>
                </a:solidFill>
              </a:rPr>
              <a:t>Journal of Traumatic Stress, 26</a:t>
            </a:r>
            <a:r>
              <a:rPr lang="en-GB" altLang="en-US" sz="2400" dirty="0" smtClean="0">
                <a:solidFill>
                  <a:schemeClr val="tx2"/>
                </a:solidFill>
              </a:rPr>
              <a:t>, 557–559.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First, M. B., Reed, G. M., Hyman, S. E., &amp; </a:t>
            </a:r>
            <a:r>
              <a:rPr lang="en-GB" sz="2400" dirty="0" err="1"/>
              <a:t>Saxena</a:t>
            </a:r>
            <a:r>
              <a:rPr lang="en-GB" sz="2400" dirty="0"/>
              <a:t>, S. (2015). The development of the ICD-11 clinical descriptions and diagnostic guidelines for mental and behavioural disorders. </a:t>
            </a:r>
            <a:r>
              <a:rPr lang="en-GB" sz="2400" i="1" dirty="0"/>
              <a:t>World Psychiatry, 14</a:t>
            </a:r>
            <a:r>
              <a:rPr lang="en-GB" sz="2400" dirty="0"/>
              <a:t>, 82-90</a:t>
            </a:r>
            <a:r>
              <a:rPr lang="en-GB" sz="2400" dirty="0" smtClean="0"/>
              <a:t>.</a:t>
            </a:r>
            <a:endParaRPr lang="en-GB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solidFill>
                  <a:schemeClr val="tx2"/>
                </a:solidFill>
              </a:rPr>
              <a:t>Friedman, M.J. (2013). Finalizing PTSD in DSM-5: Getting here from there and where to go next. </a:t>
            </a:r>
            <a:r>
              <a:rPr lang="en-GB" altLang="en-US" sz="2400" i="1" dirty="0" smtClean="0">
                <a:solidFill>
                  <a:schemeClr val="tx2"/>
                </a:solidFill>
              </a:rPr>
              <a:t>Journal of Traumatic Stress, 26</a:t>
            </a:r>
            <a:r>
              <a:rPr lang="en-GB" altLang="en-US" sz="2400" dirty="0" smtClean="0">
                <a:solidFill>
                  <a:schemeClr val="tx2"/>
                </a:solidFill>
              </a:rPr>
              <a:t>, 548–556.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err="1" smtClean="0">
                <a:solidFill>
                  <a:schemeClr val="tx2"/>
                </a:solidFill>
              </a:rPr>
              <a:t>Maercker</a:t>
            </a:r>
            <a:r>
              <a:rPr lang="en-GB" altLang="en-US" sz="2400" dirty="0">
                <a:solidFill>
                  <a:schemeClr val="tx2"/>
                </a:solidFill>
              </a:rPr>
              <a:t>, A. et al. (2013). Proposals for mental disorders specifically associated with stress in the ICD-11. </a:t>
            </a:r>
            <a:r>
              <a:rPr lang="en-GB" altLang="en-US" sz="2400" i="1" dirty="0">
                <a:solidFill>
                  <a:schemeClr val="tx2"/>
                </a:solidFill>
              </a:rPr>
              <a:t>Lancet, 381</a:t>
            </a:r>
            <a:r>
              <a:rPr lang="en-GB" altLang="en-US" sz="2400" dirty="0">
                <a:solidFill>
                  <a:schemeClr val="tx2"/>
                </a:solidFill>
              </a:rPr>
              <a:t>, 1683-1685.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err="1">
                <a:solidFill>
                  <a:schemeClr val="tx2"/>
                </a:solidFill>
              </a:rPr>
              <a:t>Maercker</a:t>
            </a:r>
            <a:r>
              <a:rPr lang="en-GB" altLang="en-US" sz="2400" dirty="0">
                <a:solidFill>
                  <a:schemeClr val="tx2"/>
                </a:solidFill>
              </a:rPr>
              <a:t>, A. et al. (2013). Diagnosis and classification of disorders specifically associated with stress: New proposals for ICD-11. </a:t>
            </a:r>
            <a:r>
              <a:rPr lang="en-GB" altLang="en-US" sz="2400" i="1" dirty="0">
                <a:solidFill>
                  <a:schemeClr val="tx2"/>
                </a:solidFill>
              </a:rPr>
              <a:t>World Psychiatry, 12</a:t>
            </a:r>
            <a:r>
              <a:rPr lang="en-GB" altLang="en-US" sz="2400" dirty="0">
                <a:solidFill>
                  <a:schemeClr val="tx2"/>
                </a:solidFill>
              </a:rPr>
              <a:t>, 198–206</a:t>
            </a:r>
            <a:r>
              <a:rPr lang="en-GB" altLang="en-US" sz="24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Reed, G. M. (2010). Toward ICD-11: Improving the clinical utility of WHO's International Classification of Mental Disorders. </a:t>
            </a:r>
            <a:r>
              <a:rPr lang="en-GB" sz="2400" i="1" dirty="0"/>
              <a:t>Professional Psychology-Research and Practice, 41</a:t>
            </a:r>
            <a:r>
              <a:rPr lang="en-GB" sz="2400" dirty="0"/>
              <a:t>, </a:t>
            </a:r>
            <a:r>
              <a:rPr lang="en-GB" sz="2400"/>
              <a:t>457-464</a:t>
            </a:r>
            <a:r>
              <a:rPr lang="en-GB" sz="2400" smtClean="0"/>
              <a:t>.</a:t>
            </a:r>
            <a:endParaRPr lang="en-GB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007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solidFill>
                  <a:srgbClr val="B26D12"/>
                </a:solidFill>
              </a:rPr>
              <a:t>Objectives for ICD-11 PTSD </a:t>
            </a:r>
            <a:endParaRPr lang="en-US" altLang="en-US" dirty="0" smtClean="0">
              <a:solidFill>
                <a:srgbClr val="B26D12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08093" y="1772816"/>
            <a:ext cx="11220140" cy="435334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dirty="0" smtClean="0"/>
              <a:t>Identify </a:t>
            </a:r>
            <a:r>
              <a:rPr lang="en-US" altLang="en-US" dirty="0" smtClean="0"/>
              <a:t>core features from knowledge of what symptoms are unique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to and predictive of PTSD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dirty="0" smtClean="0"/>
              <a:t>Make these core features of the disorder more explicit, so as to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dirty="0"/>
              <a:t> </a:t>
            </a:r>
            <a:r>
              <a:rPr lang="en-GB" altLang="en-US" dirty="0" smtClean="0"/>
              <a:t> (a) simplify diagnosis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dirty="0"/>
              <a:t> </a:t>
            </a:r>
            <a:r>
              <a:rPr lang="en-GB" altLang="en-US" dirty="0" smtClean="0"/>
              <a:t> (b) reduce qualifying combinations of symptoms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dirty="0"/>
              <a:t> </a:t>
            </a:r>
            <a:r>
              <a:rPr lang="en-GB" altLang="en-US" dirty="0" smtClean="0"/>
              <a:t> (c) reduce comorbidity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dirty="0"/>
              <a:t> </a:t>
            </a:r>
            <a:r>
              <a:rPr lang="en-GB" altLang="en-US" dirty="0" smtClean="0"/>
              <a:t> (d) provide a meaningful contrast with DSM-5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dirty="0" smtClean="0"/>
              <a:t>  (e) facilitate clinical utility and scientific research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dirty="0" smtClean="0">
                <a:solidFill>
                  <a:srgbClr val="000000"/>
                </a:solidFill>
              </a:rPr>
              <a:t>Add impairment criterion to address possible over-leniency of ICD-10</a:t>
            </a:r>
            <a:endParaRPr lang="en-US" altLang="en-US" dirty="0" smtClean="0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8593" y="692150"/>
            <a:ext cx="11589640" cy="649288"/>
          </a:xfrm>
        </p:spPr>
        <p:txBody>
          <a:bodyPr/>
          <a:lstStyle/>
          <a:p>
            <a:pPr eaLnBrk="1" hangingPunct="1"/>
            <a:r>
              <a:rPr lang="en-GB" altLang="en-US" sz="2800" dirty="0" smtClean="0">
                <a:solidFill>
                  <a:srgbClr val="B26D12"/>
                </a:solidFill>
              </a:rPr>
              <a:t>Proposed definition of PTSD in ICD-11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31318" y="1484313"/>
            <a:ext cx="11080786" cy="5040312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ea typeface="SimSun"/>
              </a:rPr>
              <a:t>This disorder follows exposure to an extremely threatening or horrific event </a:t>
            </a:r>
            <a:r>
              <a:rPr lang="en-US" sz="2400" dirty="0" smtClean="0">
                <a:ea typeface="SimSun"/>
              </a:rPr>
              <a:t>or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ea typeface="SimSun"/>
              </a:rPr>
              <a:t> </a:t>
            </a:r>
            <a:r>
              <a:rPr lang="en-US" sz="2400" dirty="0" smtClean="0">
                <a:ea typeface="SimSun"/>
              </a:rPr>
              <a:t> </a:t>
            </a:r>
            <a:r>
              <a:rPr lang="en-US" sz="2400" dirty="0">
                <a:ea typeface="SimSun"/>
              </a:rPr>
              <a:t>series of </a:t>
            </a:r>
            <a:r>
              <a:rPr lang="en-US" sz="2400" dirty="0" smtClean="0">
                <a:ea typeface="SimSun"/>
              </a:rPr>
              <a:t>events. </a:t>
            </a:r>
            <a:r>
              <a:rPr lang="en-US" sz="2400" dirty="0">
                <a:ea typeface="SimSun"/>
              </a:rPr>
              <a:t>It consists of 3 core elements: </a:t>
            </a:r>
            <a:r>
              <a:rPr lang="en-US" sz="2400" dirty="0" smtClean="0">
                <a:ea typeface="SimSun"/>
              </a:rPr>
              <a:t>(</a:t>
            </a:r>
            <a:r>
              <a:rPr lang="en-US" sz="2400" dirty="0">
                <a:ea typeface="SimSun"/>
              </a:rPr>
              <a:t>a) </a:t>
            </a:r>
            <a:r>
              <a:rPr lang="en-US" sz="2400" dirty="0" err="1">
                <a:ea typeface="SimSun"/>
              </a:rPr>
              <a:t>Reexperiencing</a:t>
            </a:r>
            <a:r>
              <a:rPr lang="en-US" sz="2400" dirty="0">
                <a:ea typeface="SimSun"/>
              </a:rPr>
              <a:t>: </a:t>
            </a:r>
            <a:r>
              <a:rPr lang="en-US" sz="2400" dirty="0" smtClean="0">
                <a:ea typeface="SimSun"/>
              </a:rPr>
              <a:t>vivid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ea typeface="SimSun"/>
              </a:rPr>
              <a:t> </a:t>
            </a:r>
            <a:r>
              <a:rPr lang="en-US" sz="2400" dirty="0" smtClean="0">
                <a:ea typeface="SimSun"/>
              </a:rPr>
              <a:t> </a:t>
            </a:r>
            <a:r>
              <a:rPr lang="en-US" sz="2400" dirty="0">
                <a:ea typeface="SimSun"/>
              </a:rPr>
              <a:t>intrusive memories, flashbacks, or nightmares that involve </a:t>
            </a:r>
            <a:r>
              <a:rPr lang="en-US" sz="2400" dirty="0" err="1">
                <a:ea typeface="SimSun"/>
              </a:rPr>
              <a:t>reexperiencing</a:t>
            </a:r>
            <a:r>
              <a:rPr lang="en-US" sz="2400" dirty="0">
                <a:ea typeface="SimSun"/>
              </a:rPr>
              <a:t> </a:t>
            </a:r>
            <a:r>
              <a:rPr lang="en-US" sz="2400" dirty="0" smtClean="0">
                <a:ea typeface="SimSun"/>
              </a:rPr>
              <a:t>in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ea typeface="SimSun"/>
              </a:rPr>
              <a:t> </a:t>
            </a:r>
            <a:r>
              <a:rPr lang="en-US" sz="2400" dirty="0" smtClean="0">
                <a:ea typeface="SimSun"/>
              </a:rPr>
              <a:t> </a:t>
            </a:r>
            <a:r>
              <a:rPr lang="en-US" sz="2400" dirty="0">
                <a:ea typeface="SimSun"/>
              </a:rPr>
              <a:t>the present, accompanied by fear or </a:t>
            </a:r>
            <a:r>
              <a:rPr lang="en-US" sz="2400" dirty="0" smtClean="0">
                <a:ea typeface="SimSun"/>
              </a:rPr>
              <a:t>horror; </a:t>
            </a:r>
            <a:r>
              <a:rPr lang="en-US" sz="2400" dirty="0">
                <a:ea typeface="SimSun"/>
              </a:rPr>
              <a:t>(b) Avoidance: marked </a:t>
            </a:r>
            <a:r>
              <a:rPr lang="en-US" sz="2400" dirty="0" smtClean="0">
                <a:ea typeface="SimSun"/>
              </a:rPr>
              <a:t>internal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ea typeface="SimSun"/>
              </a:rPr>
              <a:t> </a:t>
            </a:r>
            <a:r>
              <a:rPr lang="en-US" sz="2400" dirty="0" smtClean="0">
                <a:ea typeface="SimSun"/>
              </a:rPr>
              <a:t> </a:t>
            </a:r>
            <a:r>
              <a:rPr lang="en-US" sz="2400" dirty="0">
                <a:ea typeface="SimSun"/>
              </a:rPr>
              <a:t>avoidance of thoughts and memories or external avoidance of activities </a:t>
            </a:r>
            <a:r>
              <a:rPr lang="en-US" sz="2400" dirty="0" smtClean="0">
                <a:ea typeface="SimSun"/>
              </a:rPr>
              <a:t>or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ea typeface="SimSun"/>
              </a:rPr>
              <a:t> </a:t>
            </a:r>
            <a:r>
              <a:rPr lang="en-US" sz="2400" dirty="0" smtClean="0">
                <a:ea typeface="SimSun"/>
              </a:rPr>
              <a:t> </a:t>
            </a:r>
            <a:r>
              <a:rPr lang="en-US" sz="2400" dirty="0">
                <a:ea typeface="SimSun"/>
              </a:rPr>
              <a:t>situations reminiscent of the traumatic event(s); (c) Hyperarousal: a state </a:t>
            </a:r>
            <a:r>
              <a:rPr lang="en-US" sz="2400" dirty="0" smtClean="0">
                <a:ea typeface="SimSun"/>
              </a:rPr>
              <a:t>of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ea typeface="SimSun"/>
              </a:rPr>
              <a:t> </a:t>
            </a:r>
            <a:r>
              <a:rPr lang="en-US" sz="2400" dirty="0" smtClean="0">
                <a:ea typeface="SimSun"/>
              </a:rPr>
              <a:t> </a:t>
            </a:r>
            <a:r>
              <a:rPr lang="en-US" sz="2400" dirty="0">
                <a:ea typeface="SimSun"/>
              </a:rPr>
              <a:t>perceived current threat in the form of hypervigilance or an enhanced </a:t>
            </a:r>
            <a:r>
              <a:rPr lang="en-US" sz="2400" dirty="0" smtClean="0">
                <a:ea typeface="SimSun"/>
              </a:rPr>
              <a:t>startle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ea typeface="SimSun"/>
              </a:rPr>
              <a:t> </a:t>
            </a:r>
            <a:r>
              <a:rPr lang="en-US" sz="2400" dirty="0" smtClean="0">
                <a:ea typeface="SimSun"/>
              </a:rPr>
              <a:t> </a:t>
            </a:r>
            <a:r>
              <a:rPr lang="en-US" sz="2400" dirty="0">
                <a:ea typeface="SimSun"/>
              </a:rPr>
              <a:t>reaction. The symptoms must also last for several weeks and interfere </a:t>
            </a:r>
            <a:r>
              <a:rPr lang="en-US" sz="2400" dirty="0" smtClean="0">
                <a:ea typeface="SimSun"/>
              </a:rPr>
              <a:t>with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ea typeface="SimSun"/>
              </a:rPr>
              <a:t> </a:t>
            </a:r>
            <a:r>
              <a:rPr lang="en-US" sz="2400" dirty="0" smtClean="0">
                <a:ea typeface="SimSun"/>
              </a:rPr>
              <a:t> </a:t>
            </a:r>
            <a:r>
              <a:rPr lang="en-US" sz="2400" dirty="0">
                <a:ea typeface="SimSun"/>
              </a:rPr>
              <a:t>normal </a:t>
            </a:r>
            <a:r>
              <a:rPr lang="en-US" sz="2400" dirty="0" smtClean="0">
                <a:ea typeface="SimSun"/>
              </a:rPr>
              <a:t>functioning</a:t>
            </a:r>
            <a:endParaRPr lang="en-GB" sz="2400" dirty="0" smtClean="0">
              <a:latin typeface="Times New Roman"/>
              <a:ea typeface="Times New Roman"/>
            </a:endParaRPr>
          </a:p>
          <a:p>
            <a:pPr eaLnBrk="1" hangingPunct="1">
              <a:buFontTx/>
              <a:buNone/>
              <a:defRPr/>
            </a:pPr>
            <a:endParaRPr lang="en-GB" sz="24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8593" y="692150"/>
            <a:ext cx="11589640" cy="649288"/>
          </a:xfrm>
        </p:spPr>
        <p:txBody>
          <a:bodyPr/>
          <a:lstStyle/>
          <a:p>
            <a:pPr eaLnBrk="1" hangingPunct="1"/>
            <a:r>
              <a:rPr lang="en-GB" altLang="en-US" sz="2800" dirty="0" smtClean="0">
                <a:solidFill>
                  <a:srgbClr val="B26D12"/>
                </a:solidFill>
              </a:rPr>
              <a:t>Diagnosing PTSD in ICD-11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31318" y="1484313"/>
            <a:ext cx="11080786" cy="5040312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ea typeface="SimSun"/>
              </a:rPr>
              <a:t>No formal stressor criterion – clinician can use own judgement on what is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ea typeface="SimSun"/>
              </a:rPr>
              <a:t> </a:t>
            </a:r>
            <a:r>
              <a:rPr lang="en-US" sz="2400" dirty="0" smtClean="0">
                <a:ea typeface="SimSun"/>
              </a:rPr>
              <a:t> extremely threatening or horrific. May include events that are subthreshold for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ea typeface="SimSun"/>
              </a:rPr>
              <a:t> </a:t>
            </a:r>
            <a:r>
              <a:rPr lang="en-US" sz="2400" dirty="0" smtClean="0">
                <a:ea typeface="SimSun"/>
              </a:rPr>
              <a:t> DSM-5 (e.g. delusional threats to life experienced in psychotic or drug-induced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ea typeface="SimSun"/>
              </a:rPr>
              <a:t> </a:t>
            </a:r>
            <a:r>
              <a:rPr lang="en-US" sz="2400" dirty="0" smtClean="0">
                <a:ea typeface="SimSun"/>
              </a:rPr>
              <a:t> states) provided there is an appropriate subjective reaction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ea typeface="SimSun"/>
              </a:rPr>
              <a:t>Requires one symptom indicating </a:t>
            </a:r>
            <a:r>
              <a:rPr lang="en-US" sz="2400" dirty="0" err="1" smtClean="0">
                <a:ea typeface="SimSun"/>
              </a:rPr>
              <a:t>reexperiencing</a:t>
            </a:r>
            <a:r>
              <a:rPr lang="en-US" sz="2400" dirty="0" smtClean="0">
                <a:ea typeface="SimSun"/>
              </a:rPr>
              <a:t> </a:t>
            </a:r>
            <a:r>
              <a:rPr lang="en-US" sz="2400" dirty="0">
                <a:ea typeface="SimSun"/>
              </a:rPr>
              <a:t>in the </a:t>
            </a:r>
            <a:r>
              <a:rPr lang="en-US" sz="2400" dirty="0" smtClean="0">
                <a:ea typeface="SimSun"/>
              </a:rPr>
              <a:t>present either during the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ea typeface="SimSun"/>
              </a:rPr>
              <a:t> </a:t>
            </a:r>
            <a:r>
              <a:rPr lang="en-US" sz="2400" dirty="0" smtClean="0">
                <a:ea typeface="SimSun"/>
              </a:rPr>
              <a:t> day or at night (or an emotional reaction to a trauma reminder if there is no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ea typeface="SimSun"/>
              </a:rPr>
              <a:t> </a:t>
            </a:r>
            <a:r>
              <a:rPr lang="en-US" sz="2400" dirty="0" smtClean="0">
                <a:ea typeface="SimSun"/>
              </a:rPr>
              <a:t> explicit memory); one symptom indicating either internal or external deliberate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ea typeface="SimSun"/>
              </a:rPr>
              <a:t> </a:t>
            </a:r>
            <a:r>
              <a:rPr lang="en-US" sz="2400" dirty="0" smtClean="0">
                <a:ea typeface="SimSun"/>
              </a:rPr>
              <a:t> avoidance; one symptom indicating either hypervigilance or enhanced startle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ea typeface="SimSun"/>
              </a:rPr>
              <a:t> </a:t>
            </a:r>
            <a:r>
              <a:rPr lang="en-US" sz="2400" dirty="0" smtClean="0">
                <a:ea typeface="SimSun"/>
              </a:rPr>
              <a:t> reaction</a:t>
            </a:r>
            <a:endParaRPr lang="en-US" sz="2400" dirty="0">
              <a:ea typeface="SimSu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ea typeface="SimSun"/>
              </a:rPr>
              <a:t>Symptoms are fewer in number but more specific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76102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8593" y="692150"/>
            <a:ext cx="11589640" cy="649288"/>
          </a:xfrm>
        </p:spPr>
        <p:txBody>
          <a:bodyPr/>
          <a:lstStyle/>
          <a:p>
            <a:pPr eaLnBrk="1" hangingPunct="1"/>
            <a:r>
              <a:rPr lang="en-GB" altLang="en-US" sz="2800" dirty="0" smtClean="0">
                <a:solidFill>
                  <a:srgbClr val="B26D12"/>
                </a:solidFill>
              </a:rPr>
              <a:t>Evaluating PTSD in ICD-11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31318" y="1484313"/>
            <a:ext cx="11080786" cy="5040312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endParaRPr lang="en-US" sz="2400" dirty="0" smtClean="0">
              <a:ea typeface="SimSu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ea typeface="SimSun"/>
              </a:rPr>
              <a:t>How well does the proposed three-factor structure fit the data?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GB" sz="2400" dirty="0" smtClean="0"/>
              <a:t>What is the prevalence of PTSD under ICD-11 compared to other systems?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GB" sz="2400" dirty="0" smtClean="0"/>
              <a:t>Are the same people </a:t>
            </a:r>
            <a:r>
              <a:rPr lang="en-GB" sz="2400" dirty="0"/>
              <a:t>diagnosed under ICD-11 compared to other systems?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GB" sz="2400" dirty="0" smtClean="0"/>
              <a:t>What are the rates of </a:t>
            </a:r>
            <a:r>
              <a:rPr lang="en-GB" sz="2400" dirty="0"/>
              <a:t>comorbidity under ICD-11 compared to other systems?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FontTx/>
              <a:buNone/>
              <a:defRPr/>
            </a:pPr>
            <a:r>
              <a:rPr lang="en-GB" sz="2400" dirty="0" smtClean="0"/>
              <a:t>Does ICD-11 diagnose cases of similar severity to other systems?</a:t>
            </a:r>
          </a:p>
        </p:txBody>
      </p:sp>
    </p:spTree>
    <p:extLst>
      <p:ext uri="{BB962C8B-B14F-4D97-AF65-F5344CB8AC3E}">
        <p14:creationId xmlns:p14="http://schemas.microsoft.com/office/powerpoint/2010/main" val="193555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38593" y="692150"/>
            <a:ext cx="11589640" cy="649288"/>
          </a:xfrm>
        </p:spPr>
        <p:txBody>
          <a:bodyPr/>
          <a:lstStyle/>
          <a:p>
            <a:pPr eaLnBrk="1" hangingPunct="1"/>
            <a:r>
              <a:rPr lang="en-GB" altLang="en-US" sz="2800" dirty="0" smtClean="0">
                <a:solidFill>
                  <a:srgbClr val="B26D12"/>
                </a:solidFill>
              </a:rPr>
              <a:t>Factor structure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31318" y="1340768"/>
            <a:ext cx="11080786" cy="5183857"/>
          </a:xfrm>
        </p:spPr>
        <p:txBody>
          <a:bodyPr/>
          <a:lstStyle/>
          <a:p>
            <a:pPr marL="0" indent="0">
              <a:lnSpc>
                <a:spcPct val="115000"/>
              </a:lnSpc>
              <a:buFontTx/>
              <a:buNone/>
            </a:pPr>
            <a:endParaRPr lang="en-GB" altLang="en-US" sz="2400" dirty="0" smtClean="0"/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 smtClean="0"/>
              <a:t>West Papuan refugees (</a:t>
            </a:r>
            <a:r>
              <a:rPr lang="en-GB" altLang="en-US" sz="2400" dirty="0" err="1" smtClean="0"/>
              <a:t>Tay</a:t>
            </a:r>
            <a:r>
              <a:rPr lang="en-GB" altLang="en-US" sz="2400" dirty="0" smtClean="0"/>
              <a:t> et al., 2015): 3-factor ICD-11 model had better fit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than a variety of DSM models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fr-FR" altLang="en-US" sz="2400" dirty="0" err="1" smtClean="0"/>
              <a:t>Injury</a:t>
            </a:r>
            <a:r>
              <a:rPr lang="fr-FR" altLang="en-US" sz="2400" dirty="0" smtClean="0"/>
              <a:t> </a:t>
            </a:r>
            <a:r>
              <a:rPr lang="fr-FR" altLang="en-US" sz="2400" dirty="0"/>
              <a:t>patients six </a:t>
            </a:r>
            <a:r>
              <a:rPr lang="fr-FR" altLang="en-US" sz="2400" dirty="0" err="1"/>
              <a:t>years</a:t>
            </a:r>
            <a:r>
              <a:rPr lang="fr-FR" altLang="en-US" sz="2400" dirty="0"/>
              <a:t> post-trauma (Forbes et al., 2015</a:t>
            </a:r>
            <a:r>
              <a:rPr lang="fr-FR" altLang="en-US" sz="2400" dirty="0" smtClean="0"/>
              <a:t>): </a:t>
            </a:r>
            <a:r>
              <a:rPr lang="en-GB" altLang="en-US" sz="2400" dirty="0"/>
              <a:t>3-factor ICD-11 </a:t>
            </a:r>
            <a:r>
              <a:rPr lang="en-GB" altLang="en-US" sz="2400" dirty="0" smtClean="0"/>
              <a:t>model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</a:t>
            </a:r>
            <a:r>
              <a:rPr lang="en-GB" altLang="en-US" sz="2400" dirty="0"/>
              <a:t>had </a:t>
            </a:r>
            <a:r>
              <a:rPr lang="en-GB" altLang="en-US" sz="2400" dirty="0" smtClean="0"/>
              <a:t>excellent fit but 2 factor model was </a:t>
            </a:r>
            <a:r>
              <a:rPr lang="en-GB" altLang="en-US" sz="2400" dirty="0" err="1" smtClean="0"/>
              <a:t>nonsignificantly</a:t>
            </a:r>
            <a:r>
              <a:rPr lang="en-GB" altLang="en-US" sz="2400" dirty="0" smtClean="0"/>
              <a:t> better. One other study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(</a:t>
            </a:r>
            <a:r>
              <a:rPr lang="en-GB" altLang="en-US" sz="2400" dirty="0" err="1" smtClean="0"/>
              <a:t>Haravuori</a:t>
            </a:r>
            <a:r>
              <a:rPr lang="en-GB" altLang="en-US" sz="2400" dirty="0" smtClean="0"/>
              <a:t> et al., 2016) supports a 2-factor structure, the product of a very high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correlation between re-experiencing and avoidance in these samples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 smtClean="0"/>
              <a:t>Over 60s several decades post-trauma (</a:t>
            </a:r>
            <a:r>
              <a:rPr lang="en-GB" altLang="en-US" sz="2400" dirty="0" err="1" smtClean="0"/>
              <a:t>Gl</a:t>
            </a:r>
            <a:r>
              <a:rPr lang="en-GB" sz="2400" dirty="0" err="1" smtClean="0"/>
              <a:t>ü</a:t>
            </a:r>
            <a:r>
              <a:rPr lang="en-GB" altLang="en-US" sz="2400" dirty="0" err="1" smtClean="0"/>
              <a:t>ck</a:t>
            </a:r>
            <a:r>
              <a:rPr lang="en-GB" altLang="en-US" sz="2400" dirty="0" smtClean="0"/>
              <a:t> </a:t>
            </a:r>
            <a:r>
              <a:rPr lang="en-GB" altLang="en-US" sz="2400" dirty="0"/>
              <a:t>et al., </a:t>
            </a:r>
            <a:r>
              <a:rPr lang="en-GB" altLang="en-US" sz="2400" dirty="0" smtClean="0"/>
              <a:t>2016): </a:t>
            </a:r>
            <a:r>
              <a:rPr lang="en-GB" altLang="en-US" sz="2400" dirty="0"/>
              <a:t>1, 2, </a:t>
            </a:r>
            <a:r>
              <a:rPr lang="en-GB" altLang="en-US" sz="2400" dirty="0" smtClean="0"/>
              <a:t>and 3-factor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</a:t>
            </a:r>
            <a:r>
              <a:rPr lang="en-GB" altLang="en-US" sz="2400" dirty="0"/>
              <a:t>models fit the data very </a:t>
            </a:r>
            <a:r>
              <a:rPr lang="en-GB" altLang="en-US" sz="2400" dirty="0" smtClean="0"/>
              <a:t>well. </a:t>
            </a:r>
            <a:r>
              <a:rPr lang="en-GB" altLang="en-US" sz="2400" dirty="0"/>
              <a:t>O</a:t>
            </a:r>
            <a:r>
              <a:rPr lang="en-GB" sz="2400" dirty="0" smtClean="0"/>
              <a:t>ne </a:t>
            </a:r>
            <a:r>
              <a:rPr lang="en-GB" sz="2400" dirty="0"/>
              <a:t>index of model fit </a:t>
            </a:r>
            <a:r>
              <a:rPr lang="en-GB" sz="2400" dirty="0" smtClean="0"/>
              <a:t>favoured </a:t>
            </a:r>
            <a:r>
              <a:rPr lang="en-GB" sz="2400" dirty="0"/>
              <a:t>the 1-factor </a:t>
            </a:r>
            <a:r>
              <a:rPr lang="en-GB" sz="2400" dirty="0" smtClean="0"/>
              <a:t>model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GB" sz="2400" dirty="0"/>
              <a:t> </a:t>
            </a:r>
            <a:r>
              <a:rPr lang="en-GB" sz="2400" dirty="0" smtClean="0"/>
              <a:t> </a:t>
            </a:r>
            <a:r>
              <a:rPr lang="en-GB" sz="2400" dirty="0"/>
              <a:t>but three alternative indices </a:t>
            </a:r>
            <a:r>
              <a:rPr lang="en-GB" sz="2400" dirty="0" smtClean="0"/>
              <a:t>favoured </a:t>
            </a:r>
            <a:r>
              <a:rPr lang="en-GB" sz="2400" dirty="0"/>
              <a:t>the 3-factor model.</a:t>
            </a:r>
          </a:p>
          <a:p>
            <a:pPr marL="0" indent="0">
              <a:lnSpc>
                <a:spcPct val="115000"/>
              </a:lnSpc>
              <a:buFontTx/>
              <a:buNone/>
            </a:pPr>
            <a:endParaRPr lang="en-GB" altLang="en-US" sz="2400" dirty="0" smtClean="0"/>
          </a:p>
          <a:p>
            <a:pPr marL="0" indent="0">
              <a:lnSpc>
                <a:spcPct val="115000"/>
              </a:lnSpc>
              <a:buFontTx/>
              <a:buNone/>
            </a:pPr>
            <a:endParaRPr lang="en-GB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38593" y="692150"/>
            <a:ext cx="11589640" cy="649288"/>
          </a:xfrm>
        </p:spPr>
        <p:txBody>
          <a:bodyPr/>
          <a:lstStyle/>
          <a:p>
            <a:pPr eaLnBrk="1" hangingPunct="1"/>
            <a:r>
              <a:rPr lang="en-GB" altLang="en-US" sz="2800" dirty="0" smtClean="0">
                <a:solidFill>
                  <a:srgbClr val="B26D12"/>
                </a:solidFill>
              </a:rPr>
              <a:t>Factor structure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31318" y="1340768"/>
            <a:ext cx="11080786" cy="5183857"/>
          </a:xfrm>
        </p:spPr>
        <p:txBody>
          <a:bodyPr/>
          <a:lstStyle/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 smtClean="0"/>
              <a:t>Seven independent trauma samples (Hansen et al., </a:t>
            </a:r>
            <a:r>
              <a:rPr lang="en-GB" altLang="en-US" sz="2400" dirty="0"/>
              <a:t>2015): ICD-11 </a:t>
            </a:r>
            <a:r>
              <a:rPr lang="en-GB" altLang="en-US" sz="2400" dirty="0" smtClean="0"/>
              <a:t>3-factor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</a:t>
            </a:r>
            <a:r>
              <a:rPr lang="en-GB" altLang="en-US" sz="2400" dirty="0"/>
              <a:t>structure </a:t>
            </a:r>
            <a:r>
              <a:rPr lang="en-GB" altLang="en-US" sz="2400" dirty="0" smtClean="0"/>
              <a:t>had excellent fit (except in incest victims) - fit was better than the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</a:t>
            </a:r>
            <a:r>
              <a:rPr lang="en-GB" altLang="en-US" sz="2400" dirty="0"/>
              <a:t>DSM-5 4-factor structure and </a:t>
            </a:r>
            <a:r>
              <a:rPr lang="en-GB" altLang="en-US" sz="2400" dirty="0" smtClean="0"/>
              <a:t>alternative 5-factor </a:t>
            </a:r>
            <a:r>
              <a:rPr lang="en-GB" altLang="en-US" sz="2400" dirty="0"/>
              <a:t>and 6-factor DSM-5 </a:t>
            </a:r>
            <a:r>
              <a:rPr lang="en-GB" altLang="en-US" sz="2400" dirty="0" smtClean="0"/>
              <a:t>models,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all of which fit the data poorly. The ICD-11 structure was invariant over men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and women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 smtClean="0"/>
              <a:t>In a sample of former </a:t>
            </a:r>
            <a:r>
              <a:rPr lang="en-GB" altLang="en-US" sz="2400" dirty="0"/>
              <a:t>German political prisoners, using the Impact of </a:t>
            </a:r>
            <a:r>
              <a:rPr lang="en-GB" altLang="en-US" sz="2400" dirty="0" smtClean="0"/>
              <a:t>Event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</a:t>
            </a:r>
            <a:r>
              <a:rPr lang="en-GB" altLang="en-US" sz="2400" dirty="0"/>
              <a:t>Scale - Revised </a:t>
            </a:r>
            <a:r>
              <a:rPr lang="en-GB" altLang="en-US" sz="2400" dirty="0" smtClean="0"/>
              <a:t>to </a:t>
            </a:r>
            <a:r>
              <a:rPr lang="en-GB" altLang="en-US" sz="2400" dirty="0"/>
              <a:t>model ICD-11 </a:t>
            </a:r>
            <a:r>
              <a:rPr lang="en-GB" altLang="en-US" sz="2400" dirty="0" smtClean="0"/>
              <a:t>PTSD, </a:t>
            </a:r>
            <a:r>
              <a:rPr lang="en-GB" altLang="en-US" sz="2400" dirty="0"/>
              <a:t>the three-factor model provided </a:t>
            </a:r>
            <a:r>
              <a:rPr lang="en-GB" altLang="en-US" sz="2400" dirty="0" smtClean="0"/>
              <a:t>an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</a:t>
            </a:r>
            <a:r>
              <a:rPr lang="en-GB" altLang="en-US" sz="2400" dirty="0"/>
              <a:t>excellent representation of the data, but a one-factor model and the </a:t>
            </a:r>
            <a:r>
              <a:rPr lang="en-GB" altLang="en-US" sz="2400" dirty="0" smtClean="0"/>
              <a:t>two-factor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</a:t>
            </a:r>
            <a:r>
              <a:rPr lang="en-GB" altLang="en-US" sz="2400" dirty="0"/>
              <a:t>model of Forbes et al. (2015) were rejected as poor representations of the </a:t>
            </a:r>
            <a:r>
              <a:rPr lang="en-GB" altLang="en-US" sz="2400" dirty="0" smtClean="0"/>
              <a:t>data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(Hyland et al., 2017) </a:t>
            </a:r>
          </a:p>
          <a:p>
            <a:pPr marL="0" indent="0">
              <a:lnSpc>
                <a:spcPct val="115000"/>
              </a:lnSpc>
              <a:buFontTx/>
              <a:buNone/>
            </a:pPr>
            <a:endParaRPr lang="en-GB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0214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38593" y="764704"/>
            <a:ext cx="11589640" cy="792088"/>
          </a:xfrm>
        </p:spPr>
        <p:txBody>
          <a:bodyPr/>
          <a:lstStyle/>
          <a:p>
            <a:pPr eaLnBrk="1" hangingPunct="1"/>
            <a:r>
              <a:rPr lang="en-GB" altLang="en-US" sz="2800" dirty="0" smtClean="0">
                <a:solidFill>
                  <a:srgbClr val="B26D12"/>
                </a:solidFill>
              </a:rPr>
              <a:t>Prevalence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31318" y="1340768"/>
            <a:ext cx="11080786" cy="5183857"/>
          </a:xfrm>
        </p:spPr>
        <p:txBody>
          <a:bodyPr/>
          <a:lstStyle/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 smtClean="0"/>
              <a:t>In 9/14 samples of adults there was a statistically higher prevalence for DSM-IV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or DSM-5 PTSD than ICD-11 PTSD (between 2% and 12%)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In </a:t>
            </a:r>
            <a:r>
              <a:rPr lang="en-GB" altLang="en-US" sz="2400" dirty="0" smtClean="0"/>
              <a:t>1/5 </a:t>
            </a:r>
            <a:r>
              <a:rPr lang="en-GB" altLang="en-US" sz="2400" dirty="0"/>
              <a:t>samples of </a:t>
            </a:r>
            <a:r>
              <a:rPr lang="en-GB" altLang="en-US" sz="2400" dirty="0" smtClean="0"/>
              <a:t>children and adolescents (the only treatment-seeking sample)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there </a:t>
            </a:r>
            <a:r>
              <a:rPr lang="en-GB" altLang="en-US" sz="2400" dirty="0"/>
              <a:t>was a statistically </a:t>
            </a:r>
            <a:r>
              <a:rPr lang="en-GB" altLang="en-US" sz="2400" dirty="0" smtClean="0"/>
              <a:t>higher </a:t>
            </a:r>
            <a:r>
              <a:rPr lang="en-GB" altLang="en-US" sz="2400" dirty="0"/>
              <a:t>prevalence for </a:t>
            </a:r>
            <a:r>
              <a:rPr lang="en-GB" altLang="en-US" sz="2400" dirty="0" smtClean="0"/>
              <a:t>DSM than </a:t>
            </a:r>
            <a:r>
              <a:rPr lang="en-GB" altLang="en-US" sz="2400" dirty="0"/>
              <a:t>ICD-11 PTSD </a:t>
            </a:r>
            <a:r>
              <a:rPr lang="en-GB" altLang="en-US" sz="2400" dirty="0" smtClean="0"/>
              <a:t>(15%)</a:t>
            </a:r>
            <a:endParaRPr lang="en-GB" altLang="en-US" sz="2400" dirty="0"/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 smtClean="0"/>
              <a:t>The criteria </a:t>
            </a:r>
            <a:r>
              <a:rPr lang="en-GB" altLang="en-US" sz="2400" dirty="0"/>
              <a:t>for re-experiencing </a:t>
            </a:r>
            <a:r>
              <a:rPr lang="en-GB" altLang="en-US" sz="2400" dirty="0" smtClean="0"/>
              <a:t>and </a:t>
            </a:r>
            <a:r>
              <a:rPr lang="en-GB" altLang="en-US" sz="2400" dirty="0"/>
              <a:t>hyperarousal </a:t>
            </a:r>
            <a:r>
              <a:rPr lang="en-GB" altLang="en-US" sz="2400" dirty="0" smtClean="0"/>
              <a:t>are </a:t>
            </a:r>
            <a:r>
              <a:rPr lang="en-GB" altLang="en-US" sz="2400" dirty="0"/>
              <a:t>more stringent </a:t>
            </a:r>
            <a:r>
              <a:rPr lang="en-GB" altLang="en-US" sz="2400" dirty="0" smtClean="0"/>
              <a:t>(specific) in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ICD-11 whereas </a:t>
            </a:r>
            <a:r>
              <a:rPr lang="en-GB" altLang="en-US" sz="2400" dirty="0"/>
              <a:t>the criteria for avoidance are more stringent in </a:t>
            </a:r>
            <a:r>
              <a:rPr lang="en-GB" altLang="en-US" sz="2400" dirty="0" smtClean="0"/>
              <a:t>DSM-IV</a:t>
            </a:r>
            <a:endParaRPr lang="en-GB" altLang="en-US" sz="2400" dirty="0"/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 smtClean="0"/>
              <a:t>In 11 samples of adults there </a:t>
            </a:r>
            <a:r>
              <a:rPr lang="en-GB" altLang="en-US" sz="2400" dirty="0"/>
              <a:t>was 74%-97% </a:t>
            </a:r>
            <a:r>
              <a:rPr lang="en-GB" altLang="en-US" sz="2400" dirty="0" smtClean="0"/>
              <a:t>agreement between ICD-11 and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DSM on presence or absence of a PTSD diagnosis. </a:t>
            </a:r>
            <a:r>
              <a:rPr lang="en-GB" altLang="en-US" sz="2400" dirty="0"/>
              <a:t>In </a:t>
            </a:r>
            <a:r>
              <a:rPr lang="en-GB" altLang="en-US" sz="2400" dirty="0" smtClean="0"/>
              <a:t>5 </a:t>
            </a:r>
            <a:r>
              <a:rPr lang="en-GB" altLang="en-US" sz="2400" dirty="0"/>
              <a:t>samples of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  </a:t>
            </a:r>
            <a:r>
              <a:rPr lang="en-GB" altLang="en-US" sz="2400" dirty="0" smtClean="0"/>
              <a:t>children/adolescents the agreement was 65%-97%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 smtClean="0"/>
              <a:t>Overlap in PTSD cases was 53% (55% for DSM-IV vs DSM-5: </a:t>
            </a:r>
            <a:r>
              <a:rPr lang="en-GB" altLang="en-US" sz="2400" dirty="0" err="1" smtClean="0"/>
              <a:t>Hoge</a:t>
            </a:r>
            <a:r>
              <a:rPr lang="en-GB" altLang="en-US" sz="2400" dirty="0" smtClean="0"/>
              <a:t> et al. 2014)</a:t>
            </a:r>
          </a:p>
        </p:txBody>
      </p:sp>
    </p:spTree>
    <p:extLst>
      <p:ext uri="{BB962C8B-B14F-4D97-AF65-F5344CB8AC3E}">
        <p14:creationId xmlns:p14="http://schemas.microsoft.com/office/powerpoint/2010/main" val="112419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38593" y="692150"/>
            <a:ext cx="11589640" cy="649288"/>
          </a:xfrm>
        </p:spPr>
        <p:txBody>
          <a:bodyPr/>
          <a:lstStyle/>
          <a:p>
            <a:pPr eaLnBrk="1" hangingPunct="1"/>
            <a:r>
              <a:rPr lang="en-GB" altLang="en-US" sz="2800" dirty="0" smtClean="0">
                <a:solidFill>
                  <a:srgbClr val="B26D12"/>
                </a:solidFill>
              </a:rPr>
              <a:t>Comorbidity and validity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31318" y="1340768"/>
            <a:ext cx="11080786" cy="5183857"/>
          </a:xfrm>
        </p:spPr>
        <p:txBody>
          <a:bodyPr/>
          <a:lstStyle/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 smtClean="0"/>
              <a:t>Compare those meeting criteria for ICD-11 PTSD but not DSM PTSD with those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meeting criteria for DSM PTSD but not ICD-11 PTSD: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In 4/4 studies less MDD comorbidity under ICD-11; 1 study showed less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comorbidity with fear and distress disorders under ICD-11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 smtClean="0"/>
              <a:t>Some suggestion </a:t>
            </a:r>
            <a:r>
              <a:rPr lang="en-GB" altLang="en-US" sz="2400" dirty="0"/>
              <a:t>that </a:t>
            </a:r>
            <a:r>
              <a:rPr lang="en-GB" altLang="en-US" sz="2400" dirty="0" smtClean="0"/>
              <a:t>pure </a:t>
            </a:r>
            <a:r>
              <a:rPr lang="en-GB" altLang="en-US" sz="2400" dirty="0"/>
              <a:t>ICD-11 cases </a:t>
            </a:r>
            <a:r>
              <a:rPr lang="en-GB" altLang="en-US" sz="2400" dirty="0" smtClean="0"/>
              <a:t>associated </a:t>
            </a:r>
            <a:r>
              <a:rPr lang="en-GB" altLang="en-US" sz="2400" dirty="0"/>
              <a:t>with higher levels </a:t>
            </a:r>
            <a:r>
              <a:rPr lang="en-GB" altLang="en-US" sz="2400" dirty="0" smtClean="0"/>
              <a:t>of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impairment </a:t>
            </a:r>
            <a:r>
              <a:rPr lang="en-GB" altLang="en-US" sz="2400" dirty="0"/>
              <a:t>(Stein et al., 2014), or higher levels of </a:t>
            </a:r>
            <a:r>
              <a:rPr lang="en-GB" altLang="en-US" sz="2400" dirty="0" smtClean="0"/>
              <a:t>trauma </a:t>
            </a:r>
            <a:r>
              <a:rPr lang="en-GB" altLang="en-US" sz="2400" dirty="0"/>
              <a:t>exposure </a:t>
            </a:r>
            <a:r>
              <a:rPr lang="en-GB" altLang="en-US" sz="2400" dirty="0" smtClean="0"/>
              <a:t>in children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(</a:t>
            </a:r>
            <a:r>
              <a:rPr lang="en-GB" altLang="en-US" sz="2400" dirty="0" err="1" smtClean="0"/>
              <a:t>Haravuori</a:t>
            </a:r>
            <a:r>
              <a:rPr lang="en-GB" altLang="en-US" sz="2400" dirty="0" smtClean="0"/>
              <a:t> </a:t>
            </a:r>
            <a:r>
              <a:rPr lang="en-GB" altLang="en-US" sz="2400" dirty="0"/>
              <a:t>et al., 2016) 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 err="1" smtClean="0"/>
              <a:t>Taxometric</a:t>
            </a:r>
            <a:r>
              <a:rPr lang="en-GB" altLang="en-US" sz="2400" dirty="0" smtClean="0"/>
              <a:t> </a:t>
            </a:r>
            <a:r>
              <a:rPr lang="en-GB" altLang="en-US" sz="2400" dirty="0"/>
              <a:t>analyses both using DSM-IV and ICD-11 formulations of </a:t>
            </a:r>
            <a:r>
              <a:rPr lang="en-GB" altLang="en-US" sz="2400" dirty="0" smtClean="0"/>
              <a:t>PTSD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2400" dirty="0" smtClean="0"/>
              <a:t> replicated </a:t>
            </a:r>
            <a:r>
              <a:rPr lang="en-GB" altLang="en-US" sz="2400" dirty="0"/>
              <a:t>the dimensional solution previously found for DSM-IV, </a:t>
            </a:r>
            <a:r>
              <a:rPr lang="en-GB" altLang="en-US" sz="2400" dirty="0" smtClean="0"/>
              <a:t>but</a:t>
            </a:r>
          </a:p>
          <a:p>
            <a:pPr marL="0" indent="0">
              <a:lnSpc>
                <a:spcPct val="115000"/>
              </a:lnSpc>
              <a:buFontTx/>
              <a:buNone/>
            </a:pPr>
            <a:r>
              <a:rPr lang="en-GB" altLang="en-US" sz="2400" dirty="0" smtClean="0"/>
              <a:t>  suggested </a:t>
            </a:r>
            <a:r>
              <a:rPr lang="en-GB" altLang="en-US" sz="2400" dirty="0"/>
              <a:t>a categorical solution for ICD-11 (</a:t>
            </a:r>
            <a:r>
              <a:rPr lang="en-GB" altLang="en-US" sz="2400" dirty="0" err="1"/>
              <a:t>Kliem</a:t>
            </a:r>
            <a:r>
              <a:rPr lang="en-GB" altLang="en-US" sz="2400" dirty="0"/>
              <a:t> et al., 2016</a:t>
            </a:r>
            <a:r>
              <a:rPr lang="en-GB" altLang="en-US" sz="2400" dirty="0" smtClean="0"/>
              <a:t>)</a:t>
            </a:r>
          </a:p>
          <a:p>
            <a:pPr marL="0" indent="0">
              <a:lnSpc>
                <a:spcPct val="115000"/>
              </a:lnSpc>
              <a:buFontTx/>
              <a:buNone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2419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59CBD"/>
      </a:hlink>
      <a:folHlink>
        <a:srgbClr val="B25D86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59CBD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Design 15">
    <a:dk1>
      <a:srgbClr val="000000"/>
    </a:dk1>
    <a:lt1>
      <a:srgbClr val="FFFFFF"/>
    </a:lt1>
    <a:dk2>
      <a:srgbClr val="004359"/>
    </a:dk2>
    <a:lt2>
      <a:srgbClr val="808080"/>
    </a:lt2>
    <a:accent1>
      <a:srgbClr val="7FA1AC"/>
    </a:accent1>
    <a:accent2>
      <a:srgbClr val="004359"/>
    </a:accent2>
    <a:accent3>
      <a:srgbClr val="FFFFFF"/>
    </a:accent3>
    <a:accent4>
      <a:srgbClr val="000000"/>
    </a:accent4>
    <a:accent5>
      <a:srgbClr val="C0CDD2"/>
    </a:accent5>
    <a:accent6>
      <a:srgbClr val="003C50"/>
    </a:accent6>
    <a:hlink>
      <a:srgbClr val="459CBD"/>
    </a:hlink>
    <a:folHlink>
      <a:srgbClr val="B25D86"/>
    </a:folHlink>
  </a:clrScheme>
</a:themeOverride>
</file>

<file path=ppt/theme/themeOverride2.xml><?xml version="1.0" encoding="utf-8"?>
<a:themeOverride xmlns:a="http://schemas.openxmlformats.org/drawingml/2006/main">
  <a:clrScheme name="Custom Design 15">
    <a:dk1>
      <a:srgbClr val="000000"/>
    </a:dk1>
    <a:lt1>
      <a:srgbClr val="FFFFFF"/>
    </a:lt1>
    <a:dk2>
      <a:srgbClr val="004359"/>
    </a:dk2>
    <a:lt2>
      <a:srgbClr val="808080"/>
    </a:lt2>
    <a:accent1>
      <a:srgbClr val="7FA1AC"/>
    </a:accent1>
    <a:accent2>
      <a:srgbClr val="004359"/>
    </a:accent2>
    <a:accent3>
      <a:srgbClr val="FFFFFF"/>
    </a:accent3>
    <a:accent4>
      <a:srgbClr val="000000"/>
    </a:accent4>
    <a:accent5>
      <a:srgbClr val="C0CDD2"/>
    </a:accent5>
    <a:accent6>
      <a:srgbClr val="003C50"/>
    </a:accent6>
    <a:hlink>
      <a:srgbClr val="459CBD"/>
    </a:hlink>
    <a:folHlink>
      <a:srgbClr val="B25D86"/>
    </a:folHlink>
  </a:clrScheme>
</a:themeOverride>
</file>

<file path=ppt/theme/themeOverride3.xml><?xml version="1.0" encoding="utf-8"?>
<a:themeOverride xmlns:a="http://schemas.openxmlformats.org/drawingml/2006/main">
  <a:clrScheme name="Custom Design 15">
    <a:dk1>
      <a:srgbClr val="000000"/>
    </a:dk1>
    <a:lt1>
      <a:srgbClr val="FFFFFF"/>
    </a:lt1>
    <a:dk2>
      <a:srgbClr val="004359"/>
    </a:dk2>
    <a:lt2>
      <a:srgbClr val="808080"/>
    </a:lt2>
    <a:accent1>
      <a:srgbClr val="7FA1AC"/>
    </a:accent1>
    <a:accent2>
      <a:srgbClr val="004359"/>
    </a:accent2>
    <a:accent3>
      <a:srgbClr val="FFFFFF"/>
    </a:accent3>
    <a:accent4>
      <a:srgbClr val="000000"/>
    </a:accent4>
    <a:accent5>
      <a:srgbClr val="C0CDD2"/>
    </a:accent5>
    <a:accent6>
      <a:srgbClr val="003C50"/>
    </a:accent6>
    <a:hlink>
      <a:srgbClr val="459CBD"/>
    </a:hlink>
    <a:folHlink>
      <a:srgbClr val="B25D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11399</TotalTime>
  <Words>1445</Words>
  <Application>Microsoft Office PowerPoint</Application>
  <PresentationFormat>Brugerdefineret</PresentationFormat>
  <Paragraphs>124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Custom Design</vt:lpstr>
      <vt:lpstr>An Overview of the Emerging Evidence on PTSD in ICD-11 </vt:lpstr>
      <vt:lpstr>Objectives for ICD-11 PTSD </vt:lpstr>
      <vt:lpstr>Proposed definition of PTSD in ICD-11</vt:lpstr>
      <vt:lpstr>Diagnosing PTSD in ICD-11</vt:lpstr>
      <vt:lpstr>Evaluating PTSD in ICD-11</vt:lpstr>
      <vt:lpstr>Factor structure</vt:lpstr>
      <vt:lpstr>Factor structure</vt:lpstr>
      <vt:lpstr>Prevalence</vt:lpstr>
      <vt:lpstr>Comorbidity and validity</vt:lpstr>
      <vt:lpstr>Conclusions from 34 empirical reports from four continents</vt:lpstr>
      <vt:lpstr>Conclusions from 34 empirical reports from four continents</vt:lpstr>
      <vt:lpstr>PowerPoint-præsentation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Admin</dc:creator>
  <cp:lastModifiedBy>Cecilie Andersen</cp:lastModifiedBy>
  <cp:revision>106</cp:revision>
  <dcterms:created xsi:type="dcterms:W3CDTF">2011-06-28T09:03:30Z</dcterms:created>
  <dcterms:modified xsi:type="dcterms:W3CDTF">2017-06-27T07:41:27Z</dcterms:modified>
</cp:coreProperties>
</file>