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6" r:id="rId2"/>
  </p:sldMasterIdLst>
  <p:notesMasterIdLst>
    <p:notesMasterId r:id="rId26"/>
  </p:notesMasterIdLst>
  <p:handoutMasterIdLst>
    <p:handoutMasterId r:id="rId27"/>
  </p:handoutMasterIdLst>
  <p:sldIdLst>
    <p:sldId id="650" r:id="rId3"/>
    <p:sldId id="652" r:id="rId4"/>
    <p:sldId id="655" r:id="rId5"/>
    <p:sldId id="661" r:id="rId6"/>
    <p:sldId id="623" r:id="rId7"/>
    <p:sldId id="626" r:id="rId8"/>
    <p:sldId id="641" r:id="rId9"/>
    <p:sldId id="662" r:id="rId10"/>
    <p:sldId id="642" r:id="rId11"/>
    <p:sldId id="656" r:id="rId12"/>
    <p:sldId id="653" r:id="rId13"/>
    <p:sldId id="659" r:id="rId14"/>
    <p:sldId id="668" r:id="rId15"/>
    <p:sldId id="667" r:id="rId16"/>
    <p:sldId id="669" r:id="rId17"/>
    <p:sldId id="670" r:id="rId18"/>
    <p:sldId id="671" r:id="rId19"/>
    <p:sldId id="672" r:id="rId20"/>
    <p:sldId id="673" r:id="rId21"/>
    <p:sldId id="657" r:id="rId22"/>
    <p:sldId id="674" r:id="rId23"/>
    <p:sldId id="663" r:id="rId24"/>
    <p:sldId id="675" r:id="rId2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9CCFF"/>
    <a:srgbClr val="0000CC"/>
    <a:srgbClr val="00FF00"/>
    <a:srgbClr val="0033CC"/>
    <a:srgbClr val="006600"/>
    <a:srgbClr val="A50021"/>
    <a:srgbClr val="278130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9" autoAdjust="0"/>
    <p:restoredTop sz="98305" autoAdjust="0"/>
  </p:normalViewPr>
  <p:slideViewPr>
    <p:cSldViewPr>
      <p:cViewPr>
        <p:scale>
          <a:sx n="100" d="100"/>
          <a:sy n="100" d="100"/>
        </p:scale>
        <p:origin x="-123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01"/>
    </p:cViewPr>
  </p:sorterViewPr>
  <p:notesViewPr>
    <p:cSldViewPr>
      <p:cViewPr varScale="1">
        <p:scale>
          <a:sx n="67" d="100"/>
          <a:sy n="67" d="100"/>
        </p:scale>
        <p:origin x="-204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C3EDDFA9-BB46-4091-B7BC-ED4343EA7BD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3229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18F68965-F86D-4CF1-B43C-6F666034AEC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793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2FA48-3257-4750-8DD0-48A2403E061A}" type="slidenum">
              <a:rPr lang="en-US"/>
              <a:pPr/>
              <a:t>2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r>
              <a:rPr lang="en-US" baseline="0" dirty="0" smtClean="0"/>
              <a:t> about intent/goals of CBLC in terms of collaboration (i.e., bringing all professionals across roles together; activities emphasize increasing communication, </a:t>
            </a:r>
            <a:r>
              <a:rPr lang="en-US" baseline="0" dirty="0" err="1" smtClean="0"/>
              <a:t>convos</a:t>
            </a:r>
            <a:r>
              <a:rPr lang="en-US" baseline="0" dirty="0" smtClean="0"/>
              <a:t> across professionals about cases, such as contacting about referral, assessment and treatment, overall case monitoring)</a:t>
            </a:r>
          </a:p>
          <a:p>
            <a:r>
              <a:rPr lang="en-US" baseline="0" dirty="0" smtClean="0"/>
              <a:t>Highlight activities during CBLC that emphasize collaboration – community development, broker involvement, types of activities in LS; senior leaders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11 November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3D-DEB8-439A-837E-E61DA538B11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5" tIns="48317" rIns="96635" bIns="48317" anchor="b"/>
          <a:lstStyle/>
          <a:p>
            <a:pPr algn="r" defTabSz="966646" eaLnBrk="0" hangingPunct="0"/>
            <a:fld id="{529C0546-DC3F-471F-8ACA-7016297E9127}" type="slidenum">
              <a:rPr lang="en-US" sz="1300" b="0">
                <a:solidFill>
                  <a:prstClr val="black"/>
                </a:solidFill>
                <a:latin typeface="Times New Roman" pitchFamily="18" charset="0"/>
              </a:rPr>
              <a:pPr algn="r" defTabSz="966646" eaLnBrk="0" hangingPunct="0"/>
              <a:t>6</a:t>
            </a:fld>
            <a:endParaRPr lang="en-US" sz="13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90"/>
            <a:ext cx="5365750" cy="4319587"/>
          </a:xfrm>
        </p:spPr>
        <p:txBody>
          <a:bodyPr lIns="96635" tIns="48317" rIns="96635" bIns="48317"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4" rIns="96647" bIns="48324" anchor="b"/>
          <a:lstStyle/>
          <a:p>
            <a:pPr algn="r" defTabSz="966646"/>
            <a:fld id="{05576294-31EE-451E-A73D-EACE2572A1CD}" type="slidenum">
              <a:rPr lang="en-US" sz="1300" b="0">
                <a:solidFill>
                  <a:prstClr val="black"/>
                </a:solidFill>
              </a:rPr>
              <a:pPr algn="r" defTabSz="966646"/>
              <a:t>9</a:t>
            </a:fld>
            <a:endParaRPr lang="en-US" sz="1300" b="0">
              <a:solidFill>
                <a:prstClr val="black"/>
              </a:solidFill>
            </a:endParaRPr>
          </a:p>
        </p:txBody>
      </p:sp>
      <p:sp>
        <p:nvSpPr>
          <p:cNvPr id="581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2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>
                <a:solidFill>
                  <a:srgbClr val="0066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47670"/>
            <a:ext cx="8229600" cy="1200329"/>
          </a:xfrm>
          <a:prstGeom prst="rect">
            <a:avLst/>
          </a:prstGeom>
        </p:spPr>
        <p:txBody>
          <a:bodyPr anchor="ctr" anchorCtr="1"/>
          <a:lstStyle>
            <a:lvl1pPr>
              <a:defRPr sz="4000">
                <a:solidFill>
                  <a:srgbClr val="0033CC"/>
                </a:solidFill>
                <a:effectLst/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362200"/>
          </a:xfrm>
          <a:prstGeom prst="rect">
            <a:avLst/>
          </a:prstGeom>
          <a:ln w="57150" cmpd="thickThin"/>
        </p:spPr>
        <p:txBody>
          <a:bodyPr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7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0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AutoShape 14"/>
          <p:cNvSpPr txBox="1">
            <a:spLocks noChangeArrowheads="1"/>
          </p:cNvSpPr>
          <p:nvPr userDrawn="1"/>
        </p:nvSpPr>
        <p:spPr>
          <a:xfrm>
            <a:off x="381000" y="228600"/>
            <a:ext cx="8458200" cy="12473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2700000" scaled="1"/>
          </a:gradFill>
          <a:ln w="57150" cmpd="thinThick" algn="ctr">
            <a:noFill/>
            <a:round/>
            <a:headEnd/>
            <a:tailEnd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9pPr>
          </a:lstStyle>
          <a:p>
            <a:endParaRPr lang="en-US" altLang="en-US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6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0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AutoShape 14"/>
          <p:cNvSpPr txBox="1">
            <a:spLocks noChangeArrowheads="1"/>
          </p:cNvSpPr>
          <p:nvPr userDrawn="1"/>
        </p:nvSpPr>
        <p:spPr>
          <a:xfrm>
            <a:off x="381000" y="228600"/>
            <a:ext cx="8458200" cy="12473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2700000" scaled="1"/>
          </a:gradFill>
          <a:ln w="57150" cmpd="thinThick" algn="ctr">
            <a:noFill/>
            <a:round/>
            <a:headEnd/>
            <a:tailEnd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Tahoma" charset="0"/>
              </a:defRPr>
            </a:lvl9pPr>
          </a:lstStyle>
          <a:p>
            <a:endParaRPr lang="en-US" altLang="en-US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7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gradFill flip="none" rotWithShape="1">
            <a:gsLst>
              <a:gs pos="0">
                <a:srgbClr val="FFE2A7"/>
              </a:gs>
              <a:gs pos="50000">
                <a:srgbClr val="D5F6C0"/>
              </a:gs>
              <a:gs pos="100000">
                <a:srgbClr val="99CCFF"/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3600" dirty="0">
              <a:solidFill>
                <a:srgbClr val="0000CC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200329"/>
          </a:xfrm>
          <a:prstGeom prst="rect">
            <a:avLst/>
          </a:prstGeom>
        </p:spPr>
        <p:txBody>
          <a:bodyPr anchor="ctr" anchorCtr="1"/>
          <a:lstStyle>
            <a:lvl1pPr>
              <a:defRPr sz="3600">
                <a:solidFill>
                  <a:srgbClr val="0033CC"/>
                </a:solidFill>
                <a:effectLst/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50292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1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gradFill flip="none" rotWithShape="1">
            <a:gsLst>
              <a:gs pos="0">
                <a:srgbClr val="FFE2A7"/>
              </a:gs>
              <a:gs pos="50000">
                <a:srgbClr val="D5F6C0"/>
              </a:gs>
              <a:gs pos="100000">
                <a:srgbClr val="99CCFF"/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3600" dirty="0">
              <a:solidFill>
                <a:srgbClr val="0000CC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200329"/>
          </a:xfrm>
          <a:prstGeom prst="rect">
            <a:avLst/>
          </a:prstGeom>
        </p:spPr>
        <p:txBody>
          <a:bodyPr anchor="ctr" anchorCtr="1"/>
          <a:lstStyle>
            <a:lvl1pPr>
              <a:defRPr sz="3600">
                <a:solidFill>
                  <a:srgbClr val="0000CC"/>
                </a:solidFill>
                <a:effectLst/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447800"/>
            <a:ext cx="5791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gradFill flip="none" rotWithShape="1">
            <a:gsLst>
              <a:gs pos="0">
                <a:srgbClr val="FFE2A7"/>
              </a:gs>
              <a:gs pos="50000">
                <a:srgbClr val="D5F6C0"/>
              </a:gs>
              <a:gs pos="100000">
                <a:srgbClr val="99CCFF"/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3600" dirty="0">
              <a:solidFill>
                <a:srgbClr val="0033CC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0000CC"/>
                </a:solidFill>
                <a:effectLst/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5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9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0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CCFF"/>
            </a:gs>
            <a:gs pos="50000">
              <a:schemeClr val="bg1"/>
            </a:gs>
            <a:gs pos="100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46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10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Font typeface="Wingdings 2" pitchFamily="18" charset="2"/>
        <a:buChar char="»"/>
        <a:defRPr sz="24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 2" pitchFamily="18" charset="2"/>
        <a:buChar char=""/>
        <a:defRPr sz="2000">
          <a:solidFill>
            <a:srgbClr val="0066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 2" pitchFamily="18" charset="2"/>
        <a:buChar char="¶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chemeClr val="bg1"/>
            </a:gs>
            <a:gs pos="100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46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50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 2" pitchFamily="18" charset="2"/>
        <a:buChar char="»"/>
        <a:defRPr sz="24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 2" pitchFamily="18" charset="2"/>
        <a:buChar char=""/>
        <a:defRPr sz="2000">
          <a:solidFill>
            <a:srgbClr val="0066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 2" pitchFamily="18" charset="2"/>
        <a:buChar char="¶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»"/>
        <a:defRPr sz="1600">
          <a:solidFill>
            <a:srgbClr val="00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iStock_000005958854SADAFRICAMER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-34925"/>
            <a:ext cx="1524000" cy="1101725"/>
          </a:xfrm>
          <a:prstGeom prst="rect">
            <a:avLst/>
          </a:prstGeom>
          <a:noFill/>
        </p:spPr>
      </p:pic>
      <p:pic>
        <p:nvPicPr>
          <p:cNvPr id="12" name="Picture 8" descr="iStock_000003258052SSadCaucFemaleAd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-76200"/>
            <a:ext cx="1752600" cy="1143000"/>
          </a:xfrm>
          <a:prstGeom prst="rect">
            <a:avLst/>
          </a:prstGeom>
          <a:noFill/>
        </p:spPr>
      </p:pic>
      <p:pic>
        <p:nvPicPr>
          <p:cNvPr id="13" name="Picture 7" descr="iStock_000001050645OLDERAABO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0"/>
            <a:ext cx="1524000" cy="1066800"/>
          </a:xfrm>
          <a:prstGeom prst="rect">
            <a:avLst/>
          </a:prstGeom>
          <a:noFill/>
        </p:spPr>
      </p:pic>
      <p:pic>
        <p:nvPicPr>
          <p:cNvPr id="15" name="Picture 10" descr="j04002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-152400"/>
            <a:ext cx="974725" cy="1219200"/>
          </a:xfrm>
          <a:prstGeom prst="rect">
            <a:avLst/>
          </a:prstGeom>
          <a:noFill/>
        </p:spPr>
      </p:pic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0" y="1066800"/>
            <a:ext cx="6629400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0">
              <a:solidFill>
                <a:srgbClr val="000000"/>
              </a:solidFill>
            </a:endParaRPr>
          </a:p>
        </p:txBody>
      </p:sp>
      <p:pic>
        <p:nvPicPr>
          <p:cNvPr id="17" name="Picture 17" descr="PB-project-logo_10-11-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228600"/>
            <a:ext cx="1457326" cy="11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1976497"/>
            <a:ext cx="9144000" cy="1384995"/>
          </a:xfrm>
          <a:prstGeom prst="rect">
            <a:avLst/>
          </a:prstGeom>
          <a:gradFill flip="none" rotWithShape="1">
            <a:gsLst>
              <a:gs pos="0">
                <a:srgbClr val="FFE2A7"/>
              </a:gs>
              <a:gs pos="50000">
                <a:srgbClr val="D5F6C0"/>
              </a:gs>
              <a:gs pos="100000">
                <a:srgbClr val="99CCFF"/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Gill Sans MT" panose="020B0502020104020203" pitchFamily="34" charset="0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Gill Sans MT" panose="020B0502020104020203" pitchFamily="34" charset="0"/>
              </a:rPr>
              <a:t>c</a:t>
            </a:r>
            <a:r>
              <a:rPr lang="en-US" sz="2800" dirty="0" smtClean="0">
                <a:solidFill>
                  <a:srgbClr val="0033CC"/>
                </a:solidFill>
                <a:latin typeface="Gill Sans MT" panose="020B0502020104020203" pitchFamily="34" charset="0"/>
              </a:rPr>
              <a:t>ommunity collaboration associated with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  <a:latin typeface="Gill Sans MT" panose="020B0502020104020203" pitchFamily="34" charset="0"/>
              </a:rPr>
              <a:t>reduced barriers and increased use of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  <a:latin typeface="Gill Sans MT" panose="020B0502020104020203" pitchFamily="34" charset="0"/>
              </a:rPr>
              <a:t>evidence-based trauma treatments with children?</a:t>
            </a:r>
            <a:endParaRPr lang="en-US" sz="2800" dirty="0" smtClean="0">
              <a:solidFill>
                <a:srgbClr val="0033CC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62484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>
                <a:solidFill>
                  <a:srgbClr val="0033CC"/>
                </a:solidFill>
                <a:latin typeface="Gill Sans MT" panose="020B0502020104020203" pitchFamily="34" charset="0"/>
              </a:rPr>
              <a:t>Benjamin E. Saunders, PhD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>
                <a:solidFill>
                  <a:srgbClr val="0033CC"/>
                </a:solidFill>
                <a:latin typeface="Gill Sans MT" panose="020B0502020104020203" pitchFamily="34" charset="0"/>
              </a:rPr>
              <a:t>Rochelle F. Hanson, PhD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  <a:latin typeface="Gill Sans MT" panose="020B0502020104020203" pitchFamily="34" charset="0"/>
              </a:rPr>
              <a:t>National Crime Victims Research and Treatment Center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  <a:latin typeface="Gill Sans MT" panose="020B0502020104020203" pitchFamily="34" charset="0"/>
              </a:rPr>
              <a:t>Department of Psychiatry and Behavioral Sciences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  <a:latin typeface="Gill Sans MT" panose="020B0502020104020203" pitchFamily="34" charset="0"/>
              </a:rPr>
              <a:t>Medical University of South Carolina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  <a:latin typeface="Gill Sans MT" panose="020B0502020104020203" pitchFamily="34" charset="0"/>
              </a:rPr>
              <a:t>Charleston, SC  USA</a:t>
            </a:r>
          </a:p>
        </p:txBody>
      </p:sp>
      <p:pic>
        <p:nvPicPr>
          <p:cNvPr id="19" name="Picture 3" descr="New NCVC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1905000" cy="9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514600" y="6402945"/>
            <a:ext cx="6324600" cy="4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99">
                        <a:gamma/>
                        <a:shade val="46275"/>
                        <a:invGamma/>
                      </a:srgbClr>
                    </a:gs>
                    <a:gs pos="50000">
                      <a:srgbClr val="000099"/>
                    </a:gs>
                    <a:gs pos="100000">
                      <a:srgbClr val="000099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9" tIns="34295" rIns="68589" bIns="34295">
            <a:spAutoFit/>
          </a:bodyPr>
          <a:lstStyle/>
          <a:p>
            <a:pPr algn="l"/>
            <a:r>
              <a:rPr lang="en-US" altLang="en-US" sz="1200" b="0" dirty="0"/>
              <a:t>Presentation at the </a:t>
            </a:r>
            <a:r>
              <a:rPr lang="en-US" altLang="en-US" sz="1200" b="0" dirty="0" smtClean="0"/>
              <a:t>XV Conference of the European Society for Traumatic Stress Studies, Odense, Denmark, June 4, 2017.</a:t>
            </a:r>
            <a:endParaRPr lang="en-US" altLang="en-US" sz="1200" b="0" dirty="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362200" y="6400800"/>
            <a:ext cx="6477000" cy="21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9" tIns="34295" rIns="68589" bIns="34295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 bwMode="auto">
          <a:xfrm rot="16200000">
            <a:off x="1077300" y="1446457"/>
            <a:ext cx="1219199" cy="91707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6819904" y="1446458"/>
            <a:ext cx="1219196" cy="91707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3910581" y="3389559"/>
            <a:ext cx="1447803" cy="91707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 flipV="1">
            <a:off x="2895600" y="2952660"/>
            <a:ext cx="609600" cy="1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 bwMode="auto">
          <a:xfrm>
            <a:off x="5715000" y="2952660"/>
            <a:ext cx="609600" cy="1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2604516" y="5263213"/>
            <a:ext cx="4024884" cy="1289987"/>
          </a:xfrm>
          <a:prstGeom prst="round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More Children </a:t>
            </a:r>
            <a:r>
              <a:rPr lang="en-US" sz="2400" dirty="0" smtClean="0">
                <a:solidFill>
                  <a:srgbClr val="000000"/>
                </a:solidFill>
              </a:rPr>
              <a:t>Improve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4163102" y="657902"/>
            <a:ext cx="970194" cy="8077200"/>
          </a:xfrm>
          <a:prstGeom prst="rightBrace">
            <a:avLst>
              <a:gd name="adj1" fmla="val 21954"/>
              <a:gd name="adj2" fmla="val 50105"/>
            </a:avLst>
          </a:prstGeom>
          <a:noFill/>
          <a:ln w="762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09600" y="2307667"/>
            <a:ext cx="2286000" cy="1289987"/>
          </a:xfrm>
          <a:prstGeom prst="roundRect">
            <a:avLst/>
          </a:prstGeom>
          <a:solidFill>
            <a:srgbClr val="A9E56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Community Collaboration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324600" y="2307667"/>
            <a:ext cx="2209800" cy="1289987"/>
          </a:xfrm>
          <a:prstGeom prst="round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Children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EBTs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505200" y="2307666"/>
            <a:ext cx="2209800" cy="1289987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pic>
        <p:nvPicPr>
          <p:cNvPr id="15" name="Picture 9" descr="C:\Users\Ben Saunders\Pictures\Presentations\Kid pictures\Excited g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5410200"/>
            <a:ext cx="1176338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6065" y="878287"/>
            <a:ext cx="4388685" cy="5680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7" descr="PB-project-logo_10-1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16655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4495800" cy="1228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83290" y="5235714"/>
            <a:ext cx="3517310" cy="707886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33CC"/>
                </a:solidFill>
              </a:rPr>
              <a:t>SC Dept. of Mental Health</a:t>
            </a:r>
          </a:p>
          <a:p>
            <a:pPr algn="l"/>
            <a:r>
              <a:rPr lang="en-US" dirty="0" smtClean="0">
                <a:solidFill>
                  <a:srgbClr val="0033CC"/>
                </a:solidFill>
              </a:rPr>
              <a:t>SC Dept. of Social Services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5464" y="609600"/>
            <a:ext cx="131638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2014-15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87664" y="6135469"/>
            <a:ext cx="7315200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/>
              <a:t>The South Carolina Trauma Practice Initiative was supported primarily by grant appropriation No. 1877-SP from The Duke Endowment.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564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SCTPI Completion Results</a:t>
            </a:r>
            <a:r>
              <a:rPr lang="en-US" sz="2400" dirty="0" smtClean="0"/>
              <a:t> 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380018"/>
            <a:ext cx="8281434" cy="4487382"/>
          </a:xfr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indent="0" defTabSz="744538">
              <a:buNone/>
            </a:pPr>
            <a:r>
              <a:rPr lang="en-US" b="1" dirty="0" smtClean="0">
                <a:solidFill>
                  <a:srgbClr val="C00000"/>
                </a:solidFill>
                <a:effectLst/>
                <a:latin typeface="Gill Sans MT" panose="020B0502020104020203" pitchFamily="34" charset="0"/>
              </a:rPr>
              <a:t>    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6</a:t>
            </a:r>
            <a:r>
              <a:rPr lang="en-US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Community-Based Learning Collaboratives on TF-CBT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640</a:t>
            </a:r>
            <a:r>
              <a:rPr lang="en-US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child abuse professionals 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participated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 </a:t>
            </a:r>
            <a:r>
              <a:rPr lang="en-US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433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 completed all requirements (68%)</a:t>
            </a:r>
          </a:p>
          <a:p>
            <a:pPr marL="800100" lvl="2" indent="0">
              <a:buNone/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Gill Sans MT" panose="020B0502020104020203" pitchFamily="34" charset="0"/>
              </a:rPr>
              <a:t>   224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of 338 therapists completed </a:t>
            </a: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all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requirements (</a:t>
            </a:r>
            <a:r>
              <a:rPr lang="en-US" sz="2000" dirty="0" smtClean="0">
                <a:solidFill>
                  <a:schemeClr val="tx1"/>
                </a:solidFill>
              </a:rPr>
              <a:t>66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%)</a:t>
            </a:r>
          </a:p>
          <a:p>
            <a:pPr marL="800100" lvl="2" indent="0">
              <a:buNone/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Gill Sans MT" panose="020B0502020104020203" pitchFamily="34" charset="0"/>
              </a:rPr>
              <a:t>   112</a:t>
            </a: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175 brokers </a:t>
            </a:r>
            <a:r>
              <a:rPr lang="en-U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completed </a:t>
            </a: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all requirements (</a:t>
            </a:r>
            <a:r>
              <a:rPr lang="en-US" sz="2000" dirty="0" smtClean="0">
                <a:solidFill>
                  <a:schemeClr val="tx1"/>
                </a:solidFill>
              </a:rPr>
              <a:t>64</a:t>
            </a: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%) </a:t>
            </a:r>
            <a:endParaRPr lang="en-US" sz="2000" dirty="0" smtClean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  <a:p>
            <a:pPr marL="800100" lvl="2" indent="0">
              <a:buNone/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Gill Sans MT" panose="020B0502020104020203" pitchFamily="34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97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of 127 senior leaders completed </a:t>
            </a:r>
            <a:r>
              <a:rPr lang="en-U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all requirements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(</a:t>
            </a:r>
            <a:r>
              <a:rPr lang="en-US" sz="2000" dirty="0" smtClean="0">
                <a:solidFill>
                  <a:schemeClr val="tx1"/>
                </a:solidFill>
              </a:rPr>
              <a:t>76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%)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308 </a:t>
            </a:r>
            <a:r>
              <a:rPr lang="en-US" dirty="0" smtClean="0">
                <a:solidFill>
                  <a:schemeClr val="tx1"/>
                </a:solidFill>
              </a:rPr>
              <a:t>professionals completed pre- and post-assessments*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1027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clinical training cases began TF-CBT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 566</a:t>
            </a: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 cases</a:t>
            </a:r>
            <a:r>
              <a:rPr lang="en-US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completed treatment (</a:t>
            </a:r>
            <a:r>
              <a:rPr lang="en-US" dirty="0">
                <a:solidFill>
                  <a:schemeClr val="tx1"/>
                </a:solidFill>
              </a:rPr>
              <a:t>55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%)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	</a:t>
            </a:r>
            <a:r>
              <a:rPr lang="en-US" sz="2000" i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</a:t>
            </a:r>
            <a:r>
              <a:rPr lang="en-US" sz="2000" baseline="-25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pre</a:t>
            </a:r>
            <a:r>
              <a:rPr lang="en-US" sz="2000" baseline="-25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-post</a:t>
            </a: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= 1.36;  85.5% improved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971401"/>
            <a:ext cx="6096000" cy="276999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algn="l"/>
            <a:r>
              <a:rPr lang="en-US" sz="1200" dirty="0" smtClean="0"/>
              <a:t>*Pre-CBLC community collaboration items were in only 5 of the 6 CBLC’s.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2154"/>
            <a:ext cx="990600" cy="76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609600" y="4267200"/>
            <a:ext cx="7962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00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Collaboration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18297"/>
              </p:ext>
            </p:extLst>
          </p:nvPr>
        </p:nvGraphicFramePr>
        <p:xfrm>
          <a:off x="304800" y="1530048"/>
          <a:ext cx="8610600" cy="4794552"/>
        </p:xfrm>
        <a:graphic>
          <a:graphicData uri="http://schemas.openxmlformats.org/drawingml/2006/table">
            <a:tbl>
              <a:tblPr firstRow="1" bandRow="1"/>
              <a:tblGrid>
                <a:gridCol w="3377639">
                  <a:extLst>
                    <a:ext uri="{9D8B030D-6E8A-4147-A177-3AD203B41FA5}">
                      <a16:colId xmlns:a16="http://schemas.microsoft.com/office/drawing/2014/main" xmlns="" val="3442479605"/>
                    </a:ext>
                  </a:extLst>
                </a:gridCol>
                <a:gridCol w="1391051">
                  <a:extLst>
                    <a:ext uri="{9D8B030D-6E8A-4147-A177-3AD203B41FA5}">
                      <a16:colId xmlns:a16="http://schemas.microsoft.com/office/drawing/2014/main" xmlns="" val="3446985104"/>
                    </a:ext>
                  </a:extLst>
                </a:gridCol>
                <a:gridCol w="700372">
                  <a:extLst>
                    <a:ext uri="{9D8B030D-6E8A-4147-A177-3AD203B41FA5}">
                      <a16:colId xmlns:a16="http://schemas.microsoft.com/office/drawing/2014/main" xmlns="" val="53933254"/>
                    </a:ext>
                  </a:extLst>
                </a:gridCol>
                <a:gridCol w="1397218">
                  <a:extLst>
                    <a:ext uri="{9D8B030D-6E8A-4147-A177-3AD203B41FA5}">
                      <a16:colId xmlns:a16="http://schemas.microsoft.com/office/drawing/2014/main" xmlns="" val="3257555273"/>
                    </a:ext>
                  </a:extLst>
                </a:gridCol>
                <a:gridCol w="713585">
                  <a:extLst>
                    <a:ext uri="{9D8B030D-6E8A-4147-A177-3AD203B41FA5}">
                      <a16:colId xmlns:a16="http://schemas.microsoft.com/office/drawing/2014/main" xmlns="" val="464617469"/>
                    </a:ext>
                  </a:extLst>
                </a:gridCol>
                <a:gridCol w="1030735">
                  <a:extLst>
                    <a:ext uri="{9D8B030D-6E8A-4147-A177-3AD203B41FA5}">
                      <a16:colId xmlns:a16="http://schemas.microsoft.com/office/drawing/2014/main" xmlns="" val="2720817055"/>
                    </a:ext>
                  </a:extLst>
                </a:gridCol>
              </a:tblGrid>
              <a:tr h="296735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collaboration Pre- and Post-CBLC assessments – All participant roles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148801"/>
                  </a:ext>
                </a:extLst>
              </a:tr>
              <a:tr h="503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Item </a:t>
                      </a: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(1-5)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 CBLC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 (SD)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600" kern="1200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 CBLC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 (SD)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600" kern="1200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(273)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3380738"/>
                  </a:ext>
                </a:extLst>
              </a:tr>
              <a:tr h="368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Overall quality of collaboration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3.13 (0.88)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3.39 (0.90)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4.93***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9481042"/>
                  </a:ext>
                </a:extLst>
              </a:tr>
              <a:tr h="368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 sharing assessment info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2.99 (0.93)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3.17 (0.96)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2.87**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085141"/>
                  </a:ext>
                </a:extLst>
              </a:tr>
              <a:tr h="368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 sharing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progress info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2.97 (0.91)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3.15 (0.97)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2.89**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796948"/>
                  </a:ext>
                </a:extLst>
              </a:tr>
              <a:tr h="368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 that agencies meet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2.76 (1.04)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3.02 (0.99)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3.80***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8391527"/>
                  </a:ext>
                </a:extLst>
              </a:tr>
              <a:tr h="368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 together to overcome barriers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2.80 (0.94)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3.11 (0.97)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5.03***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270964"/>
                  </a:ext>
                </a:extLst>
              </a:tr>
              <a:tr h="368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 to insure clients complete tx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2.77 (0.90)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3.11 (0.94)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5.91***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411981"/>
                  </a:ext>
                </a:extLst>
              </a:tr>
              <a:tr h="368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Make sure clients don’t fall thru cracks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2.61 (0.86)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3.00 (0.93)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6.49***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0348646"/>
                  </a:ext>
                </a:extLst>
              </a:tr>
              <a:tr h="368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Coordinate services, not overwhelmed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2.58 (0.90)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2.88 (1.00)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4.70***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899213"/>
                  </a:ext>
                </a:extLst>
              </a:tr>
              <a:tr h="368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Comm.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Collaboration Scale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0-32)</a:t>
                      </a:r>
                      <a:r>
                        <a:rPr lang="en-US" sz="1600" b="1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 (6.1)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25.2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16.9 (6.4)</a:t>
                      </a:r>
                      <a:r>
                        <a:rPr lang="en-US" sz="1600" b="1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38.1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6.07***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6473747"/>
                  </a:ext>
                </a:extLst>
              </a:tr>
              <a:tr h="434612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N=274; **</a:t>
                      </a:r>
                      <a:r>
                        <a:rPr lang="en-US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&lt;.01; ***</a:t>
                      </a:r>
                      <a:r>
                        <a:rPr lang="en-US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0.93; </a:t>
                      </a: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=0.37; </a:t>
                      </a: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Good-Excellent or Frequently-Nearly Always. </a:t>
                      </a: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across items.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20" marR="89920" marT="44960" marB="4496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169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0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Collaboration by Track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37371"/>
              </p:ext>
            </p:extLst>
          </p:nvPr>
        </p:nvGraphicFramePr>
        <p:xfrm>
          <a:off x="228600" y="1860804"/>
          <a:ext cx="8534399" cy="2494026"/>
        </p:xfrm>
        <a:graphic>
          <a:graphicData uri="http://schemas.openxmlformats.org/drawingml/2006/table">
            <a:tbl>
              <a:tblPr firstRow="1" bandRow="1"/>
              <a:tblGrid>
                <a:gridCol w="1790035">
                  <a:extLst>
                    <a:ext uri="{9D8B030D-6E8A-4147-A177-3AD203B41FA5}">
                      <a16:colId xmlns:a16="http://schemas.microsoft.com/office/drawing/2014/main" xmlns="" val="1583288124"/>
                    </a:ext>
                  </a:extLst>
                </a:gridCol>
                <a:gridCol w="1613878">
                  <a:extLst>
                    <a:ext uri="{9D8B030D-6E8A-4147-A177-3AD203B41FA5}">
                      <a16:colId xmlns:a16="http://schemas.microsoft.com/office/drawing/2014/main" xmlns="" val="1451729225"/>
                    </a:ext>
                  </a:extLst>
                </a:gridCol>
                <a:gridCol w="1939933">
                  <a:extLst>
                    <a:ext uri="{9D8B030D-6E8A-4147-A177-3AD203B41FA5}">
                      <a16:colId xmlns:a16="http://schemas.microsoft.com/office/drawing/2014/main" xmlns="" val="2209469944"/>
                    </a:ext>
                  </a:extLst>
                </a:gridCol>
                <a:gridCol w="1225453">
                  <a:extLst>
                    <a:ext uri="{9D8B030D-6E8A-4147-A177-3AD203B41FA5}">
                      <a16:colId xmlns:a16="http://schemas.microsoft.com/office/drawing/2014/main" xmlns="" val="3760337559"/>
                    </a:ext>
                  </a:extLst>
                </a:gridCol>
                <a:gridCol w="982550">
                  <a:extLst>
                    <a:ext uri="{9D8B030D-6E8A-4147-A177-3AD203B41FA5}">
                      <a16:colId xmlns:a16="http://schemas.microsoft.com/office/drawing/2014/main" xmlns="" val="1120596335"/>
                    </a:ext>
                  </a:extLst>
                </a:gridCol>
                <a:gridCol w="982550">
                  <a:extLst>
                    <a:ext uri="{9D8B030D-6E8A-4147-A177-3AD203B41FA5}">
                      <a16:colId xmlns:a16="http://schemas.microsoft.com/office/drawing/2014/main" xmlns="" val="447914979"/>
                    </a:ext>
                  </a:extLst>
                </a:gridCol>
              </a:tblGrid>
              <a:tr h="267335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Collaboration Scale pre- and post-CBLC by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5223255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 CBLC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 CBLC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6571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Clinicians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14.19 (6.41)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15.74 (6.21)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3.04**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2131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Brokers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13.74 (5.95)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16.77 (6.59)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3.62**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674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Senior Leaders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16.38 (4.93)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19.53 (6.07)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4.88***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381133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11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&lt;.01; ***</a:t>
                      </a:r>
                      <a:r>
                        <a:rPr lang="en-US" sz="11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356303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2154"/>
            <a:ext cx="990600" cy="76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781800" y="2667000"/>
            <a:ext cx="990600" cy="1371600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Treatment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44007"/>
              </p:ext>
            </p:extLst>
          </p:nvPr>
        </p:nvGraphicFramePr>
        <p:xfrm>
          <a:off x="228597" y="1372747"/>
          <a:ext cx="8686802" cy="5256653"/>
        </p:xfrm>
        <a:graphic>
          <a:graphicData uri="http://schemas.openxmlformats.org/drawingml/2006/table">
            <a:tbl>
              <a:tblPr firstRow="1" bandRow="1"/>
              <a:tblGrid>
                <a:gridCol w="3581685">
                  <a:extLst>
                    <a:ext uri="{9D8B030D-6E8A-4147-A177-3AD203B41FA5}">
                      <a16:colId xmlns:a16="http://schemas.microsoft.com/office/drawing/2014/main" xmlns="" val="4206533717"/>
                    </a:ext>
                  </a:extLst>
                </a:gridCol>
                <a:gridCol w="1215504">
                  <a:extLst>
                    <a:ext uri="{9D8B030D-6E8A-4147-A177-3AD203B41FA5}">
                      <a16:colId xmlns:a16="http://schemas.microsoft.com/office/drawing/2014/main" xmlns="" val="3376841138"/>
                    </a:ext>
                  </a:extLst>
                </a:gridCol>
                <a:gridCol w="729303">
                  <a:extLst>
                    <a:ext uri="{9D8B030D-6E8A-4147-A177-3AD203B41FA5}">
                      <a16:colId xmlns:a16="http://schemas.microsoft.com/office/drawing/2014/main" xmlns="" val="2015193901"/>
                    </a:ext>
                  </a:extLst>
                </a:gridCol>
                <a:gridCol w="1215504">
                  <a:extLst>
                    <a:ext uri="{9D8B030D-6E8A-4147-A177-3AD203B41FA5}">
                      <a16:colId xmlns:a16="http://schemas.microsoft.com/office/drawing/2014/main" xmlns="" val="2388260840"/>
                    </a:ext>
                  </a:extLst>
                </a:gridCol>
                <a:gridCol w="810336">
                  <a:extLst>
                    <a:ext uri="{9D8B030D-6E8A-4147-A177-3AD203B41FA5}">
                      <a16:colId xmlns:a16="http://schemas.microsoft.com/office/drawing/2014/main" xmlns="" val="126876693"/>
                    </a:ext>
                  </a:extLst>
                </a:gridCol>
                <a:gridCol w="1134470">
                  <a:extLst>
                    <a:ext uri="{9D8B030D-6E8A-4147-A177-3AD203B41FA5}">
                      <a16:colId xmlns:a16="http://schemas.microsoft.com/office/drawing/2014/main" xmlns="" val="261852822"/>
                    </a:ext>
                  </a:extLst>
                </a:gridCol>
              </a:tblGrid>
              <a:tr h="239170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Barriers to treatment Pre- and Post-CBLC assessments – All participant roles.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9529898"/>
                  </a:ext>
                </a:extLst>
              </a:tr>
              <a:tr h="353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Barrier to Treatment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Pre-CBLC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M(SD)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en-US" sz="16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Pre-CBLC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M(SD)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en-US" sz="16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t(278)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139371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enough trained therapists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3.09 (1.03)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32.7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2.52 (1.03)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16.5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7.58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6875721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Brokers unaware of appropriate EBTs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2.94 (1.02)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28.9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2.33 (0.89)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8.0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8.89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7816909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Families unable to attend office-based treatment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3.21 (0.92)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41.4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3.05 (0.94)   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32.9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2.31*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1957738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EBTs not included in service plans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2.61 (1.07)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20.2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2.04 (0.98)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8.7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8.29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7597404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EBTs not offered in locations near clients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2.81 (1.13)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28.2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2.25 (1.08)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14.0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7.57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7601089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Insurance will not pay for EBTs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2.08 (1.10)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13.0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1.68 (0.99)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6.1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5.49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432561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Few agencies deliver EBTs with fidelity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2.79 (1.09)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26.2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2.26 (0.99)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11.9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7.26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619381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Brokers unaware of agencies that deliver EBTs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2.80 (1.05)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2.29 (1.01)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7.01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740245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Clinicians cannot see clients weekly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2.62 (1.07)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2.42 (1.08)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2.71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448439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Poor communication between brokers and therapists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2.86 (1.02)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2.57 (0.96)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4.77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184819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 wait lists for EBTs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2.55 (1.11)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2.05 (1.04)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7.28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9528953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9330" algn="l"/>
                        </a:tabLs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Lack of monitoring EBTs by brokers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2.68 (1.05)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2.37 (1.01)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4.35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2625175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 demand for EBTs</a:t>
                      </a: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2.01 (1.06)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9.1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1.70 (0.88)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4.3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5.05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8396864"/>
                  </a:ext>
                </a:extLst>
              </a:tr>
              <a:tr h="239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Barriers Scale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(0-52)</a:t>
                      </a:r>
                    </a:p>
                  </a:txBody>
                  <a:tcPr marL="59793" marR="5979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22.1 (9.3)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24.6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16.5 (8.4)</a:t>
                      </a:r>
                      <a:r>
                        <a:rPr lang="en-US" sz="1600" b="1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13.2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93" marR="5979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10.24***</a:t>
                      </a:r>
                    </a:p>
                  </a:txBody>
                  <a:tcPr marL="59793" marR="5979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086868"/>
                  </a:ext>
                </a:extLst>
              </a:tr>
              <a:tr h="265745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N=279; *p&lt;.05; **p&lt;.01; ***p&lt;.001.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answering “Very frequently” or “Nearly always a barrier.” </a:t>
                      </a: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0.89. </a:t>
                      </a: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d=0.61. </a:t>
                      </a: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across items.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3" marR="5979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22053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228597" y="2590800"/>
            <a:ext cx="8686802" cy="533400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4572000"/>
            <a:ext cx="8686802" cy="304800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by Track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25054"/>
              </p:ext>
            </p:extLst>
          </p:nvPr>
        </p:nvGraphicFramePr>
        <p:xfrm>
          <a:off x="228600" y="1905000"/>
          <a:ext cx="8686799" cy="3282696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24243999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186318952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835319403"/>
                    </a:ext>
                  </a:extLst>
                </a:gridCol>
                <a:gridCol w="1337405">
                  <a:extLst>
                    <a:ext uri="{9D8B030D-6E8A-4147-A177-3AD203B41FA5}">
                      <a16:colId xmlns:a16="http://schemas.microsoft.com/office/drawing/2014/main" xmlns="" val="3344240365"/>
                    </a:ext>
                  </a:extLst>
                </a:gridCol>
                <a:gridCol w="1113693">
                  <a:extLst>
                    <a:ext uri="{9D8B030D-6E8A-4147-A177-3AD203B41FA5}">
                      <a16:colId xmlns:a16="http://schemas.microsoft.com/office/drawing/2014/main" xmlns="" val="4231691621"/>
                    </a:ext>
                  </a:extLst>
                </a:gridCol>
                <a:gridCol w="1206501">
                  <a:extLst>
                    <a:ext uri="{9D8B030D-6E8A-4147-A177-3AD203B41FA5}">
                      <a16:colId xmlns:a16="http://schemas.microsoft.com/office/drawing/2014/main" xmlns="" val="4220039421"/>
                    </a:ext>
                  </a:extLst>
                </a:gridCol>
              </a:tblGrid>
              <a:tr h="267335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Barriers Scale pre- and post-CBLC by role.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9791925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 CBLC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 CBLC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3563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Clinicians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20.6 (9.1)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15.1 (7.5)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7.87***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439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Brokers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25.3 (8.7)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20.4 (9.9)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3.29**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55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8696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Senior Leaders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 (9.4)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16.4 (8.0)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6.24***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69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048862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12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&lt;.01; ***</a:t>
                      </a:r>
                      <a:r>
                        <a:rPr lang="en-US" sz="12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085077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2154"/>
            <a:ext cx="990600" cy="76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629400" y="2916808"/>
            <a:ext cx="1066800" cy="1959991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 of</a:t>
            </a:r>
            <a:br>
              <a:rPr lang="en-US" dirty="0" smtClean="0"/>
            </a:br>
            <a:r>
              <a:rPr lang="en-US" dirty="0" smtClean="0"/>
              <a:t>Children Completing Treatment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99684"/>
              </p:ext>
            </p:extLst>
          </p:nvPr>
        </p:nvGraphicFramePr>
        <p:xfrm>
          <a:off x="380998" y="1447800"/>
          <a:ext cx="8433846" cy="4166616"/>
        </p:xfrm>
        <a:graphic>
          <a:graphicData uri="http://schemas.openxmlformats.org/drawingml/2006/table">
            <a:tbl>
              <a:tblPr firstRow="1" bandRow="1"/>
              <a:tblGrid>
                <a:gridCol w="889978">
                  <a:extLst>
                    <a:ext uri="{9D8B030D-6E8A-4147-A177-3AD203B41FA5}">
                      <a16:colId xmlns:a16="http://schemas.microsoft.com/office/drawing/2014/main" xmlns="" val="3398270646"/>
                    </a:ext>
                  </a:extLst>
                </a:gridCol>
                <a:gridCol w="920667">
                  <a:extLst>
                    <a:ext uri="{9D8B030D-6E8A-4147-A177-3AD203B41FA5}">
                      <a16:colId xmlns:a16="http://schemas.microsoft.com/office/drawing/2014/main" xmlns="" val="2150814497"/>
                    </a:ext>
                  </a:extLst>
                </a:gridCol>
                <a:gridCol w="920667">
                  <a:extLst>
                    <a:ext uri="{9D8B030D-6E8A-4147-A177-3AD203B41FA5}">
                      <a16:colId xmlns:a16="http://schemas.microsoft.com/office/drawing/2014/main" xmlns="" val="3929816919"/>
                    </a:ext>
                  </a:extLst>
                </a:gridCol>
                <a:gridCol w="920667">
                  <a:extLst>
                    <a:ext uri="{9D8B030D-6E8A-4147-A177-3AD203B41FA5}">
                      <a16:colId xmlns:a16="http://schemas.microsoft.com/office/drawing/2014/main" xmlns="" val="1783831500"/>
                    </a:ext>
                  </a:extLst>
                </a:gridCol>
                <a:gridCol w="920667">
                  <a:extLst>
                    <a:ext uri="{9D8B030D-6E8A-4147-A177-3AD203B41FA5}">
                      <a16:colId xmlns:a16="http://schemas.microsoft.com/office/drawing/2014/main" xmlns="" val="432860544"/>
                    </a:ext>
                  </a:extLst>
                </a:gridCol>
                <a:gridCol w="920667">
                  <a:extLst>
                    <a:ext uri="{9D8B030D-6E8A-4147-A177-3AD203B41FA5}">
                      <a16:colId xmlns:a16="http://schemas.microsoft.com/office/drawing/2014/main" xmlns="" val="4049387968"/>
                    </a:ext>
                  </a:extLst>
                </a:gridCol>
                <a:gridCol w="920667">
                  <a:extLst>
                    <a:ext uri="{9D8B030D-6E8A-4147-A177-3AD203B41FA5}">
                      <a16:colId xmlns:a16="http://schemas.microsoft.com/office/drawing/2014/main" xmlns="" val="1344670665"/>
                    </a:ext>
                  </a:extLst>
                </a:gridCol>
                <a:gridCol w="920667">
                  <a:extLst>
                    <a:ext uri="{9D8B030D-6E8A-4147-A177-3AD203B41FA5}">
                      <a16:colId xmlns:a16="http://schemas.microsoft.com/office/drawing/2014/main" xmlns="" val="4206342955"/>
                    </a:ext>
                  </a:extLst>
                </a:gridCol>
                <a:gridCol w="920667">
                  <a:extLst>
                    <a:ext uri="{9D8B030D-6E8A-4147-A177-3AD203B41FA5}">
                      <a16:colId xmlns:a16="http://schemas.microsoft.com/office/drawing/2014/main" xmlns="" val="388589782"/>
                    </a:ext>
                  </a:extLst>
                </a:gridCol>
                <a:gridCol w="98522">
                  <a:extLst>
                    <a:ext uri="{9D8B030D-6E8A-4147-A177-3AD203B41FA5}">
                      <a16:colId xmlns:a16="http://schemas.microsoft.com/office/drawing/2014/main" xmlns="" val="4285249828"/>
                    </a:ext>
                  </a:extLst>
                </a:gridCol>
                <a:gridCol w="80010">
                  <a:extLst>
                    <a:ext uri="{9D8B030D-6E8A-4147-A177-3AD203B41FA5}">
                      <a16:colId xmlns:a16="http://schemas.microsoft.com/office/drawing/2014/main" xmlns="" val="1775139477"/>
                    </a:ext>
                  </a:extLst>
                </a:gridCol>
              </a:tblGrid>
              <a:tr h="267335"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Percent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abused c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hildren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completing trauma treatment estimates, pre- and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post-CBLC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by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72079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Clinicians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Brokers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Senior Leaders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Respondents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80893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Pre-CBLC 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Post-CBLC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Pre-CBLC 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Post-CBLC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Pre-CBLC 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CBLC %</a:t>
                      </a: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CBLC %</a:t>
                      </a:r>
                    </a:p>
                  </a:txBody>
                  <a:tcPr marL="889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CBLC %</a:t>
                      </a: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249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3196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84460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9407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0-97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3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15124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7.02***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3.94***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7.64***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096381"/>
                  </a:ext>
                </a:extLst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10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&lt;.01; ***</a:t>
                      </a:r>
                      <a:r>
                        <a:rPr lang="en-US" sz="10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457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6892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354" y="5715000"/>
            <a:ext cx="8433846" cy="92333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“Thinking about all the abused and traumatized children in your community, what is your best estimate of the percentage of those children that engage in, receive, and successfully COMPLETE evidence-based trauma treatment?”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038600" y="4876800"/>
            <a:ext cx="914400" cy="435991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Matrix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20653"/>
              </p:ext>
            </p:extLst>
          </p:nvPr>
        </p:nvGraphicFramePr>
        <p:xfrm>
          <a:off x="685804" y="1828800"/>
          <a:ext cx="7848596" cy="3465576"/>
        </p:xfrm>
        <a:graphic>
          <a:graphicData uri="http://schemas.openxmlformats.org/drawingml/2006/table">
            <a:tbl>
              <a:tblPr firstRow="1" bandRow="1"/>
              <a:tblGrid>
                <a:gridCol w="1902691">
                  <a:extLst>
                    <a:ext uri="{9D8B030D-6E8A-4147-A177-3AD203B41FA5}">
                      <a16:colId xmlns:a16="http://schemas.microsoft.com/office/drawing/2014/main" xmlns="" val="872539906"/>
                    </a:ext>
                  </a:extLst>
                </a:gridCol>
                <a:gridCol w="1189181">
                  <a:extLst>
                    <a:ext uri="{9D8B030D-6E8A-4147-A177-3AD203B41FA5}">
                      <a16:colId xmlns:a16="http://schemas.microsoft.com/office/drawing/2014/main" xmlns="" val="3057147895"/>
                    </a:ext>
                  </a:extLst>
                </a:gridCol>
                <a:gridCol w="1189181">
                  <a:extLst>
                    <a:ext uri="{9D8B030D-6E8A-4147-A177-3AD203B41FA5}">
                      <a16:colId xmlns:a16="http://schemas.microsoft.com/office/drawing/2014/main" xmlns="" val="2553434799"/>
                    </a:ext>
                  </a:extLst>
                </a:gridCol>
                <a:gridCol w="1189181">
                  <a:extLst>
                    <a:ext uri="{9D8B030D-6E8A-4147-A177-3AD203B41FA5}">
                      <a16:colId xmlns:a16="http://schemas.microsoft.com/office/drawing/2014/main" xmlns="" val="3056710632"/>
                    </a:ext>
                  </a:extLst>
                </a:gridCol>
                <a:gridCol w="1189181">
                  <a:extLst>
                    <a:ext uri="{9D8B030D-6E8A-4147-A177-3AD203B41FA5}">
                      <a16:colId xmlns:a16="http://schemas.microsoft.com/office/drawing/2014/main" xmlns="" val="2972553397"/>
                    </a:ext>
                  </a:extLst>
                </a:gridCol>
                <a:gridCol w="1189181">
                  <a:extLst>
                    <a:ext uri="{9D8B030D-6E8A-4147-A177-3AD203B41FA5}">
                      <a16:colId xmlns:a16="http://schemas.microsoft.com/office/drawing/2014/main" xmlns="" val="2270050083"/>
                    </a:ext>
                  </a:extLst>
                </a:gridCol>
              </a:tblGrid>
              <a:tr h="29083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Associations between pre- and post-CBLC collaboration, barriers, and treatment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completion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estimates.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40579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Collabor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Collabor. Post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Barriers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Barriers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Compl. Tx Pre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198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Collaboration-Post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.52***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1.00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02984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Barriers-Pre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-.33***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-.23***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1.00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93715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Barriers-Post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-.19**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-.25***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.45***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1.00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3180219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Complete Tx-Pre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.53***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.30***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-.31***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-.12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1.00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8156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Complete Tx-Post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.30***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.41***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-.22***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-.31***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.30***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1741230"/>
                  </a:ext>
                </a:extLst>
              </a:tr>
              <a:tr h="20320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015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N=270.  **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&lt;.01; ***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763961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2154"/>
            <a:ext cx="990600" cy="76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Mediational Analyses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63146"/>
              </p:ext>
            </p:extLst>
          </p:nvPr>
        </p:nvGraphicFramePr>
        <p:xfrm>
          <a:off x="533404" y="1371600"/>
          <a:ext cx="8305791" cy="4830712"/>
        </p:xfrm>
        <a:graphic>
          <a:graphicData uri="http://schemas.openxmlformats.org/drawingml/2006/table">
            <a:tbl>
              <a:tblPr firstRow="1" firstCol="1" bandRow="1"/>
              <a:tblGrid>
                <a:gridCol w="1956948">
                  <a:extLst>
                    <a:ext uri="{9D8B030D-6E8A-4147-A177-3AD203B41FA5}">
                      <a16:colId xmlns:a16="http://schemas.microsoft.com/office/drawing/2014/main" xmlns="" val="2417725472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2130190436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820266579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1474667370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3235785918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3193666503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2646971646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3956926339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4230503511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764795154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1308918155"/>
                    </a:ext>
                  </a:extLst>
                </a:gridCol>
                <a:gridCol w="401538">
                  <a:extLst>
                    <a:ext uri="{9D8B030D-6E8A-4147-A177-3AD203B41FA5}">
                      <a16:colId xmlns:a16="http://schemas.microsoft.com/office/drawing/2014/main" xmlns="" val="2611106133"/>
                    </a:ext>
                  </a:extLst>
                </a:gridCol>
                <a:gridCol w="803076">
                  <a:extLst>
                    <a:ext uri="{9D8B030D-6E8A-4147-A177-3AD203B41FA5}">
                      <a16:colId xmlns:a16="http://schemas.microsoft.com/office/drawing/2014/main" xmlns="" val="2942083658"/>
                    </a:ext>
                  </a:extLst>
                </a:gridCol>
                <a:gridCol w="1128849">
                  <a:extLst>
                    <a:ext uri="{9D8B030D-6E8A-4147-A177-3AD203B41FA5}">
                      <a16:colId xmlns:a16="http://schemas.microsoft.com/office/drawing/2014/main" xmlns="" val="1194335193"/>
                    </a:ext>
                  </a:extLst>
                </a:gridCol>
              </a:tblGrid>
              <a:tr h="202655">
                <a:tc gridSpan="1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Mediation analysis for barriers to treatment -- initial assessment.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1134751"/>
                  </a:ext>
                </a:extLst>
              </a:tr>
              <a:tr h="202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ΔR</a:t>
                      </a:r>
                      <a:r>
                        <a:rPr lang="en-US" sz="16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48322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Collab. -&gt; %Tx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181.3***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13.47***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2881883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Collab. -&gt; Barr.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58.0***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-7.61***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0530120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Barr. -&gt; %Tx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-0.67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47.6***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-6.90***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2917753"/>
                  </a:ext>
                </a:extLst>
              </a:tr>
              <a:tr h="202655">
                <a:tc gridSpan="1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Collab. + Barr. -&gt; %Tx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856753"/>
                  </a:ext>
                </a:extLst>
              </a:tr>
              <a:tr h="286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181.3***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11.81***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6014511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Barriers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-3.69***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1140297"/>
                  </a:ext>
                </a:extLst>
              </a:tr>
              <a:tr h="202655">
                <a:tc gridSpan="1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N=550. ***p&lt;.001.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443342"/>
                  </a:ext>
                </a:extLst>
              </a:tr>
              <a:tr h="202655">
                <a:tc gridSpan="1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993469"/>
                  </a:ext>
                </a:extLst>
              </a:tr>
              <a:tr h="202655">
                <a:tc gridSpan="1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Mediation analysis for barriers to treatment -- final assessment.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7726199"/>
                  </a:ext>
                </a:extLst>
              </a:tr>
              <a:tr h="20265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ΔR</a:t>
                      </a:r>
                      <a:r>
                        <a:rPr lang="en-US" sz="16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1316282"/>
                  </a:ext>
                </a:extLst>
              </a:tr>
              <a:tr h="27020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Collab. -&gt; %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62.0***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7.88***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8256563"/>
                  </a:ext>
                </a:extLst>
              </a:tr>
              <a:tr h="27020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Collab. -&gt; Barr.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-4.52***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350839"/>
                  </a:ext>
                </a:extLst>
              </a:tr>
              <a:tr h="27020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Barr. -&gt; %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-5.59***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6786351"/>
                  </a:ext>
                </a:extLst>
              </a:tr>
              <a:tr h="202655">
                <a:tc gridSpan="1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Collab. + Barr. -&gt; %</a:t>
                      </a:r>
                      <a:r>
                        <a:rPr lang="en-US" sz="1600" u="sng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36634"/>
                  </a:ext>
                </a:extLst>
              </a:tr>
              <a:tr h="270207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62.0***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6.78***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2711376"/>
                  </a:ext>
                </a:extLst>
              </a:tr>
              <a:tr h="270207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-4.08***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4036694"/>
                  </a:ext>
                </a:extLst>
              </a:tr>
              <a:tr h="202655">
                <a:tc gridSpan="1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N=297. ***p&lt;.001.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3689806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2590800" y="1850009"/>
            <a:ext cx="762000" cy="283591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590800" y="2895601"/>
            <a:ext cx="762000" cy="304800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971800" y="4419600"/>
            <a:ext cx="762000" cy="228600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971800" y="5486400"/>
            <a:ext cx="762000" cy="228600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Goals for</a:t>
            </a:r>
            <a:br>
              <a:rPr lang="en-US" sz="3600" dirty="0" smtClean="0"/>
            </a:br>
            <a:r>
              <a:rPr lang="en-US" sz="3600" dirty="0" smtClean="0"/>
              <a:t>Evidence-Based Treatments</a:t>
            </a:r>
            <a:endParaRPr lang="en-US" sz="3600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5200650" cy="2286000"/>
          </a:xfr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dirty="0"/>
              <a:t>Widespread, universal </a:t>
            </a:r>
            <a:r>
              <a:rPr lang="en-US" dirty="0" smtClean="0"/>
              <a:t>availability</a:t>
            </a:r>
            <a:endParaRPr lang="en-US" dirty="0"/>
          </a:p>
          <a:p>
            <a:r>
              <a:rPr lang="en-US" dirty="0"/>
              <a:t>High </a:t>
            </a:r>
            <a:r>
              <a:rPr lang="en-US" dirty="0" smtClean="0"/>
              <a:t>reach</a:t>
            </a:r>
            <a:endParaRPr lang="en-US" dirty="0"/>
          </a:p>
          <a:p>
            <a:r>
              <a:rPr lang="en-US" dirty="0" smtClean="0"/>
              <a:t>Adequate fidelity</a:t>
            </a:r>
          </a:p>
          <a:p>
            <a:r>
              <a:rPr lang="en-US" dirty="0" smtClean="0"/>
              <a:t>Good outcomes</a:t>
            </a:r>
          </a:p>
          <a:p>
            <a:r>
              <a:rPr lang="en-US" dirty="0" smtClean="0"/>
              <a:t>Sustained use over time</a:t>
            </a:r>
          </a:p>
        </p:txBody>
      </p:sp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0" y="6326187"/>
            <a:ext cx="5715026" cy="523220"/>
          </a:xfrm>
          <a:prstGeom prst="rect">
            <a:avLst/>
          </a:prstGeom>
          <a:solidFill>
            <a:srgbClr val="80000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rgbClr val="FFFF99"/>
                </a:solidFill>
              </a:rPr>
              <a:t>“Standard practice </a:t>
            </a:r>
            <a:r>
              <a:rPr lang="en-US" sz="2800" dirty="0">
                <a:solidFill>
                  <a:srgbClr val="FFFF99"/>
                </a:solidFill>
              </a:rPr>
              <a:t>in our town.”</a:t>
            </a:r>
          </a:p>
        </p:txBody>
      </p:sp>
      <p:pic>
        <p:nvPicPr>
          <p:cNvPr id="7" name="Picture 2" descr="Bru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t="2516" r="21698" b="1888"/>
          <a:stretch>
            <a:fillRect/>
          </a:stretch>
        </p:blipFill>
        <p:spPr bwMode="auto">
          <a:xfrm>
            <a:off x="5257800" y="1371600"/>
            <a:ext cx="3524250" cy="4699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424468">
            <a:off x="6622161" y="2541998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95959"/>
                </a:solidFill>
                <a:latin typeface="Brush Script MT" panose="03060802040406070304" pitchFamily="66" charset="0"/>
                <a:cs typeface="Chalkduster"/>
              </a:rPr>
              <a:t>Evidence-based</a:t>
            </a:r>
            <a:endParaRPr lang="en-US" sz="2400" b="1" dirty="0">
              <a:solidFill>
                <a:srgbClr val="595959"/>
              </a:solidFill>
              <a:latin typeface="Brush Script MT" panose="03060802040406070304" pitchFamily="66" charset="0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2015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 flipV="1">
            <a:off x="2743200" y="1299684"/>
            <a:ext cx="768858" cy="1789123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 bwMode="auto">
          <a:xfrm>
            <a:off x="5721858" y="1299684"/>
            <a:ext cx="901364" cy="1789123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2604517" y="4876800"/>
            <a:ext cx="4024884" cy="1289987"/>
          </a:xfrm>
          <a:prstGeom prst="round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More Children </a:t>
            </a:r>
            <a:r>
              <a:rPr lang="en-US" sz="2400" dirty="0" smtClean="0">
                <a:solidFill>
                  <a:srgbClr val="000000"/>
                </a:solidFill>
              </a:rPr>
              <a:t>Improve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4163103" y="-27898"/>
            <a:ext cx="970194" cy="8534400"/>
          </a:xfrm>
          <a:prstGeom prst="rightBrace">
            <a:avLst>
              <a:gd name="adj1" fmla="val 21954"/>
              <a:gd name="adj2" fmla="val 50105"/>
            </a:avLst>
          </a:prstGeom>
          <a:noFill/>
          <a:ln w="762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stCxn id="6" idx="3"/>
            <a:endCxn id="8" idx="1"/>
          </p:cNvCxnSpPr>
          <p:nvPr/>
        </p:nvCxnSpPr>
        <p:spPr bwMode="auto">
          <a:xfrm>
            <a:off x="2743200" y="3088807"/>
            <a:ext cx="3880022" cy="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ight Arrow 24"/>
          <p:cNvSpPr/>
          <p:nvPr/>
        </p:nvSpPr>
        <p:spPr bwMode="auto">
          <a:xfrm rot="16200000">
            <a:off x="1077300" y="1524374"/>
            <a:ext cx="1219199" cy="917079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2443813"/>
            <a:ext cx="2286000" cy="1289987"/>
          </a:xfrm>
          <a:prstGeom prst="roundRect">
            <a:avLst/>
          </a:prstGeom>
          <a:solidFill>
            <a:srgbClr val="A9E56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Community Collaboration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5400000">
            <a:off x="3910581" y="1713162"/>
            <a:ext cx="1447803" cy="917079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12058" y="654690"/>
            <a:ext cx="2209800" cy="1289987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</a:t>
            </a:r>
          </a:p>
        </p:txBody>
      </p:sp>
      <p:sp>
        <p:nvSpPr>
          <p:cNvPr id="27" name="Right Arrow 26"/>
          <p:cNvSpPr/>
          <p:nvPr/>
        </p:nvSpPr>
        <p:spPr bwMode="auto">
          <a:xfrm rot="16200000">
            <a:off x="7161462" y="1595709"/>
            <a:ext cx="1219196" cy="917079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623222" y="2443813"/>
            <a:ext cx="2209800" cy="1289987"/>
          </a:xfrm>
          <a:prstGeom prst="round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Children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EBTs</a:t>
            </a:r>
          </a:p>
        </p:txBody>
      </p:sp>
      <p:pic>
        <p:nvPicPr>
          <p:cNvPr id="15" name="Picture 4" descr="http://myweightolose.files.wordpress.com/2014/05/child-very-excited1.jpg%3Fw%3D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98" y="5486400"/>
            <a:ext cx="1303802" cy="1371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876800"/>
          </a:xfrm>
        </p:spPr>
        <p:txBody>
          <a:bodyPr/>
          <a:lstStyle/>
          <a:p>
            <a:r>
              <a:rPr lang="en-US" sz="2000" dirty="0"/>
              <a:t>Perceived community collaboration improved </a:t>
            </a:r>
            <a:r>
              <a:rPr lang="en-US" sz="2000" dirty="0" smtClean="0"/>
              <a:t>significantly.</a:t>
            </a:r>
            <a:endParaRPr lang="en-US" sz="2000" dirty="0"/>
          </a:p>
          <a:p>
            <a:pPr lvl="1"/>
            <a:r>
              <a:rPr lang="en-US" sz="1800" dirty="0"/>
              <a:t> D</a:t>
            </a:r>
            <a:r>
              <a:rPr lang="en-US" sz="1800" dirty="0" smtClean="0"/>
              <a:t>ifferent </a:t>
            </a:r>
            <a:r>
              <a:rPr lang="en-US" sz="1800" dirty="0"/>
              <a:t>roles had different perceptions of collaboration improvement.</a:t>
            </a:r>
          </a:p>
          <a:p>
            <a:pPr lvl="1"/>
            <a:r>
              <a:rPr lang="en-US" sz="1800" dirty="0"/>
              <a:t>Clinicians reported the least improvement, senior leaders the most.  </a:t>
            </a:r>
          </a:p>
          <a:p>
            <a:r>
              <a:rPr lang="en-US" sz="2000" dirty="0"/>
              <a:t>Barriers to </a:t>
            </a:r>
            <a:r>
              <a:rPr lang="en-US" sz="2000" dirty="0" smtClean="0"/>
              <a:t>treatment </a:t>
            </a:r>
            <a:r>
              <a:rPr lang="en-US" sz="2000" dirty="0"/>
              <a:t>were </a:t>
            </a:r>
            <a:r>
              <a:rPr lang="en-US" sz="2000" dirty="0" smtClean="0"/>
              <a:t>reported </a:t>
            </a:r>
            <a:r>
              <a:rPr lang="en-US" sz="2000" dirty="0"/>
              <a:t>to be significantly reduced. </a:t>
            </a:r>
          </a:p>
          <a:p>
            <a:pPr lvl="1"/>
            <a:r>
              <a:rPr lang="en-US" sz="1800" dirty="0"/>
              <a:t>Brokers described less reduction than clinicians or senior leaders.</a:t>
            </a:r>
          </a:p>
          <a:p>
            <a:r>
              <a:rPr lang="en-US" sz="2000" dirty="0"/>
              <a:t>Estimates </a:t>
            </a:r>
            <a:r>
              <a:rPr lang="en-US" sz="2000" dirty="0" smtClean="0"/>
              <a:t>percentage </a:t>
            </a:r>
            <a:r>
              <a:rPr lang="en-US" sz="2000" dirty="0"/>
              <a:t>of children completing </a:t>
            </a:r>
            <a:r>
              <a:rPr lang="en-US" sz="2000" dirty="0" smtClean="0"/>
              <a:t>treatment </a:t>
            </a:r>
            <a:r>
              <a:rPr lang="en-US" sz="2000" dirty="0"/>
              <a:t>varied by role.</a:t>
            </a:r>
          </a:p>
          <a:p>
            <a:pPr lvl="1"/>
            <a:r>
              <a:rPr lang="en-US" sz="1800" dirty="0"/>
              <a:t>Clinicians and Senior Leaders reported significant increases.</a:t>
            </a:r>
          </a:p>
          <a:p>
            <a:pPr lvl="1"/>
            <a:r>
              <a:rPr lang="en-US" sz="1800" dirty="0"/>
              <a:t>Brokers saw no significant change.</a:t>
            </a:r>
          </a:p>
          <a:p>
            <a:r>
              <a:rPr lang="en-US" sz="2000" dirty="0"/>
              <a:t>Greater collaboration </a:t>
            </a:r>
            <a:r>
              <a:rPr lang="en-US" sz="2000" dirty="0" smtClean="0"/>
              <a:t>related </a:t>
            </a:r>
            <a:r>
              <a:rPr lang="en-US" sz="2000" dirty="0"/>
              <a:t>to reduced barriers to treatment.</a:t>
            </a:r>
          </a:p>
          <a:p>
            <a:r>
              <a:rPr lang="en-US" sz="2000" dirty="0"/>
              <a:t>Reduced barriers </a:t>
            </a:r>
            <a:r>
              <a:rPr lang="en-US" sz="2000" dirty="0" smtClean="0"/>
              <a:t>related </a:t>
            </a:r>
            <a:r>
              <a:rPr lang="en-US" sz="2000" dirty="0"/>
              <a:t>to increased </a:t>
            </a:r>
            <a:r>
              <a:rPr lang="en-US" sz="2000" dirty="0" smtClean="0"/>
              <a:t>treatment completion estimates.</a:t>
            </a:r>
            <a:endParaRPr lang="en-US" sz="2000" dirty="0"/>
          </a:p>
          <a:p>
            <a:r>
              <a:rPr lang="en-US" sz="2000" dirty="0" smtClean="0"/>
              <a:t>Barriers partially mediated relationship between collaboration and treatment completion estimates.</a:t>
            </a:r>
          </a:p>
          <a:p>
            <a:r>
              <a:rPr lang="en-US" sz="2000" dirty="0" smtClean="0"/>
              <a:t>Supports the place of increasing community collaboration as part of community implementation of an EBT. 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60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Colleagues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371605"/>
            <a:ext cx="3429000" cy="4063997"/>
          </a:xfr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Elizabeth Ralston, PhD</a:t>
            </a: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Elizabeth Hinson, </a:t>
            </a:r>
            <a:r>
              <a:rPr lang="en-US" sz="2000" dirty="0" smtClean="0">
                <a:solidFill>
                  <a:schemeClr val="tx1"/>
                </a:solidFill>
              </a:rPr>
              <a:t>MSW</a:t>
            </a: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Carole Swiecicki, </a:t>
            </a:r>
            <a:r>
              <a:rPr lang="en-US" sz="2000" dirty="0" smtClean="0">
                <a:solidFill>
                  <a:schemeClr val="tx1"/>
                </a:solidFill>
              </a:rPr>
              <a:t>PhD</a:t>
            </a:r>
            <a:endParaRPr lang="en-US" sz="2000" dirty="0">
              <a:solidFill>
                <a:schemeClr val="tx1"/>
              </a:solidFill>
            </a:endParaRP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Rachael Garrett, </a:t>
            </a:r>
            <a:r>
              <a:rPr lang="en-US" sz="2000" dirty="0" smtClean="0">
                <a:solidFill>
                  <a:schemeClr val="tx1"/>
                </a:solidFill>
              </a:rPr>
              <a:t>MSW</a:t>
            </a: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Lizabee</a:t>
            </a:r>
            <a:r>
              <a:rPr lang="en-US" sz="2000" dirty="0" smtClean="0">
                <a:solidFill>
                  <a:schemeClr val="tx1"/>
                </a:solidFill>
              </a:rPr>
              <a:t> Ciesar, MSW</a:t>
            </a: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Kathy Quinones, </a:t>
            </a:r>
            <a:r>
              <a:rPr lang="en-US" sz="2000" dirty="0" smtClean="0">
                <a:solidFill>
                  <a:schemeClr val="tx1"/>
                </a:solidFill>
              </a:rPr>
              <a:t>PhD</a:t>
            </a:r>
            <a:endParaRPr lang="en-US" sz="2000" dirty="0">
              <a:solidFill>
                <a:schemeClr val="tx1"/>
              </a:solidFill>
            </a:endParaRP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Kim </a:t>
            </a:r>
            <a:r>
              <a:rPr lang="en-US" sz="2000" dirty="0">
                <a:solidFill>
                  <a:schemeClr val="tx1"/>
                </a:solidFill>
              </a:rPr>
              <a:t>Reese, </a:t>
            </a:r>
            <a:r>
              <a:rPr lang="en-US" sz="2000" dirty="0" smtClean="0">
                <a:solidFill>
                  <a:schemeClr val="tx1"/>
                </a:solidFill>
              </a:rPr>
              <a:t>MSW</a:t>
            </a: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Aliza </a:t>
            </a:r>
            <a:r>
              <a:rPr lang="en-US" sz="2000" dirty="0" smtClean="0">
                <a:solidFill>
                  <a:schemeClr val="tx1"/>
                </a:solidFill>
              </a:rPr>
              <a:t>MacClellan, MSW</a:t>
            </a: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Polly </a:t>
            </a:r>
            <a:r>
              <a:rPr lang="en-US" sz="2000" dirty="0" err="1" smtClean="0">
                <a:solidFill>
                  <a:schemeClr val="tx1"/>
                </a:solidFill>
              </a:rPr>
              <a:t>Sosnowski</a:t>
            </a:r>
            <a:r>
              <a:rPr lang="en-US" sz="2000" dirty="0" smtClean="0">
                <a:solidFill>
                  <a:schemeClr val="tx1"/>
                </a:solidFill>
              </a:rPr>
              <a:t>, MSW</a:t>
            </a:r>
            <a:endParaRPr lang="en-US" sz="2000" dirty="0">
              <a:solidFill>
                <a:schemeClr val="tx1"/>
              </a:solidFill>
            </a:endParaRP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rgbClr val="0000FF"/>
                </a:solidFill>
              </a:rPr>
              <a:t>Dee </a:t>
            </a:r>
            <a:r>
              <a:rPr lang="en-US" sz="1800" dirty="0" smtClean="0">
                <a:solidFill>
                  <a:srgbClr val="0000FF"/>
                </a:solidFill>
              </a:rPr>
              <a:t>Norton</a:t>
            </a: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Child Advocacy Center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838201" y="1371600"/>
            <a:ext cx="3657599" cy="4064001"/>
          </a:xfr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Michael de Arellano, PhD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Daniel </a:t>
            </a:r>
            <a:r>
              <a:rPr lang="en-U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Smith, PhD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Heidi Resnick, PhD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Angela Moreland, PhD</a:t>
            </a:r>
            <a:endParaRPr 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Jan Koenig, MEd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Faraday Davies, MA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Emily </a:t>
            </a:r>
            <a:r>
              <a:rPr lang="en-US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Fanguy</a:t>
            </a:r>
            <a:endParaRPr lang="en-US" sz="20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Sara </a:t>
            </a:r>
            <a:r>
              <a:rPr lang="en-US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delMas</a:t>
            </a:r>
            <a:endParaRPr lang="en-US" sz="20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Carrie Jackson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Raelle</a:t>
            </a: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Saulson</a:t>
            </a:r>
            <a:endParaRPr 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Medical </a:t>
            </a:r>
            <a:r>
              <a:rPr lang="en-US" sz="1800" dirty="0">
                <a:solidFill>
                  <a:srgbClr val="0000FF"/>
                </a:solidFill>
                <a:latin typeface="Gill Sans MT" panose="020B0502020104020203" pitchFamily="34" charset="0"/>
              </a:rPr>
              <a:t>University </a:t>
            </a:r>
            <a:r>
              <a:rPr lang="en-US" sz="1800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of </a:t>
            </a:r>
            <a:r>
              <a:rPr lang="en-US" sz="1800" dirty="0">
                <a:solidFill>
                  <a:srgbClr val="0000FF"/>
                </a:solidFill>
                <a:latin typeface="Gill Sans MT" panose="020B0502020104020203" pitchFamily="34" charset="0"/>
              </a:rPr>
              <a:t>South </a:t>
            </a:r>
            <a:r>
              <a:rPr lang="en-US" sz="1800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Carolina</a:t>
            </a: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Monica Fitzgerald, PhD</a:t>
            </a:r>
          </a:p>
          <a:p>
            <a:pPr marL="86928" indent="-86928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Gill Sans MT" panose="020B0502020104020203" pitchFamily="34" charset="0"/>
              </a:rPr>
              <a:t>University of Colorado</a:t>
            </a:r>
          </a:p>
          <a:p>
            <a:pPr algn="ctr">
              <a:spcBef>
                <a:spcPts val="0"/>
              </a:spcBef>
              <a:buNone/>
            </a:pPr>
            <a:endParaRPr lang="en-US" sz="1800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5588001"/>
            <a:ext cx="7467600" cy="111759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 2" pitchFamily="18" charset="2"/>
              <a:buChar char="»"/>
              <a:defRPr sz="2400">
                <a:solidFill>
                  <a:srgbClr val="0033C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"/>
              <a:defRPr sz="2000">
                <a:solidFill>
                  <a:srgbClr val="006600"/>
                </a:solidFill>
                <a:latin typeface="Gill Sans MT" panose="020B05020201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 2" pitchFamily="18" charset="2"/>
              <a:buChar char="¶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»"/>
              <a:defRPr sz="1600">
                <a:solidFill>
                  <a:srgbClr val="0033CC"/>
                </a:solidFill>
                <a:latin typeface="Gill Sans MT" panose="020B05020201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»"/>
              <a:defRPr sz="1600">
                <a:solidFill>
                  <a:srgbClr val="0033CC"/>
                </a:solidFill>
                <a:latin typeface="Gill Sans MT" panose="020B05020201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»"/>
              <a:defRPr sz="1600">
                <a:solidFill>
                  <a:srgbClr val="0033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»"/>
              <a:defRPr sz="1600">
                <a:solidFill>
                  <a:srgbClr val="0033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»"/>
              <a:defRPr sz="1600">
                <a:solidFill>
                  <a:srgbClr val="0033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»"/>
              <a:defRPr sz="1600">
                <a:solidFill>
                  <a:srgbClr val="0033CC"/>
                </a:solidFill>
                <a:latin typeface="+mn-lt"/>
              </a:defRPr>
            </a:lvl9pPr>
          </a:lstStyle>
          <a:p>
            <a:pPr marL="115888" indent="-115888" algn="ctr">
              <a:buNone/>
            </a:pPr>
            <a:r>
              <a:rPr lang="en-US" sz="1800" kern="0" dirty="0">
                <a:solidFill>
                  <a:schemeClr val="tx1"/>
                </a:solidFill>
              </a:rPr>
              <a:t>The Duke Endowment</a:t>
            </a:r>
          </a:p>
          <a:p>
            <a:pPr marL="115888" indent="-115888" algn="ctr">
              <a:buFont typeface="Wingdings 2" pitchFamily="18" charset="2"/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SC Dept. of Mental Health       SC Dept. of Social Services</a:t>
            </a:r>
          </a:p>
          <a:p>
            <a:pPr marL="115888" indent="-115888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SC Network of </a:t>
            </a:r>
            <a:r>
              <a:rPr lang="en-US" sz="1800" dirty="0" smtClean="0">
                <a:solidFill>
                  <a:schemeClr val="tx1"/>
                </a:solidFill>
              </a:rPr>
              <a:t>Children’s Advocacy Centers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500" y="2667000"/>
            <a:ext cx="484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aunders@musc.edu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60708" y="1395016"/>
            <a:ext cx="2572681" cy="983511"/>
          </a:xfrm>
          <a:prstGeom prst="rect">
            <a:avLst/>
          </a:prstGeom>
          <a:solidFill>
            <a:srgbClr val="3399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Collaborative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0300" y="2309417"/>
            <a:ext cx="2583088" cy="363418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Readings</a:t>
            </a:r>
            <a:endParaRPr lang="en-US" sz="1800" b="0" dirty="0"/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/>
              <a:t>Online courses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C00000"/>
                </a:solidFill>
              </a:rPr>
              <a:t>Multiple</a:t>
            </a:r>
            <a:r>
              <a:rPr lang="en-US" sz="1800" b="0" dirty="0" smtClean="0"/>
              <a:t> in-person training events</a:t>
            </a:r>
            <a:endParaRPr lang="en-US" sz="1800" b="0" dirty="0"/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33CC"/>
                </a:solidFill>
              </a:rPr>
              <a:t>Training cases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33CC"/>
                </a:solidFill>
              </a:rPr>
              <a:t>Expert </a:t>
            </a:r>
            <a:r>
              <a:rPr lang="en-US" sz="1800" b="0" dirty="0" smtClean="0">
                <a:solidFill>
                  <a:srgbClr val="0033CC"/>
                </a:solidFill>
              </a:rPr>
              <a:t>coaching</a:t>
            </a:r>
          </a:p>
          <a:p>
            <a:pPr marL="234950" indent="-234950" algn="l">
              <a:buFont typeface="Arial" panose="020B0604020202020204" pitchFamily="34" charset="0"/>
              <a:buChar char="+"/>
            </a:pPr>
            <a:r>
              <a:rPr lang="en-US" sz="1800" b="0" dirty="0">
                <a:solidFill>
                  <a:srgbClr val="C00000"/>
                </a:solidFill>
              </a:rPr>
              <a:t>Senior </a:t>
            </a:r>
            <a:r>
              <a:rPr lang="en-US" sz="1800" b="0" dirty="0" smtClean="0">
                <a:solidFill>
                  <a:srgbClr val="C00000"/>
                </a:solidFill>
              </a:rPr>
              <a:t>Leaders</a:t>
            </a:r>
          </a:p>
          <a:p>
            <a:pPr marL="234950" indent="-234950" algn="l">
              <a:buFont typeface="Arial" panose="020B0604020202020204" pitchFamily="34" charset="0"/>
              <a:buChar char="+"/>
            </a:pPr>
            <a:r>
              <a:rPr lang="en-US" sz="1800" b="0" dirty="0" smtClean="0">
                <a:solidFill>
                  <a:srgbClr val="C00000"/>
                </a:solidFill>
              </a:rPr>
              <a:t>Supervisors</a:t>
            </a:r>
          </a:p>
          <a:p>
            <a:pPr marL="234950" indent="-234950" algn="l">
              <a:buFont typeface="Arial" panose="020B0604020202020204" pitchFamily="34" charset="0"/>
              <a:buChar char="+"/>
            </a:pPr>
            <a:r>
              <a:rPr lang="en-US" sz="1800" b="0" dirty="0" smtClean="0">
                <a:solidFill>
                  <a:srgbClr val="C00000"/>
                </a:solidFill>
              </a:rPr>
              <a:t>Org support &amp; change</a:t>
            </a:r>
          </a:p>
          <a:p>
            <a:pPr marL="234950" indent="-234950" algn="l">
              <a:buFont typeface="Arial" panose="020B0604020202020204" pitchFamily="34" charset="0"/>
              <a:buChar char="+"/>
            </a:pPr>
            <a:r>
              <a:rPr lang="en-US" sz="1800" b="0" dirty="0" smtClean="0">
                <a:solidFill>
                  <a:srgbClr val="C00000"/>
                </a:solidFill>
              </a:rPr>
              <a:t>Barrier solving</a:t>
            </a:r>
          </a:p>
          <a:p>
            <a:pPr marL="234950" indent="-234950" algn="l">
              <a:buFont typeface="Arial" panose="020B0604020202020204" pitchFamily="34" charset="0"/>
              <a:buChar char="+"/>
            </a:pPr>
            <a:r>
              <a:rPr lang="en-US" sz="1800" b="0" dirty="0" smtClean="0">
                <a:solidFill>
                  <a:srgbClr val="C00000"/>
                </a:solidFill>
              </a:rPr>
              <a:t>Metrics</a:t>
            </a:r>
            <a:endParaRPr lang="en-US" sz="1800" b="0" dirty="0">
              <a:solidFill>
                <a:srgbClr val="C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2424258" cy="1013051"/>
          </a:xfrm>
          <a:prstGeom prst="rect">
            <a:avLst/>
          </a:prstGeom>
          <a:solidFill>
            <a:srgbClr val="3399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Only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1" y="1395016"/>
            <a:ext cx="2424258" cy="1015185"/>
          </a:xfrm>
          <a:prstGeom prst="rect">
            <a:avLst/>
          </a:prstGeom>
          <a:solidFill>
            <a:srgbClr val="3399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+ Coaching*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Common EBT Training and</a:t>
            </a:r>
            <a:br>
              <a:rPr lang="en-US" sz="2800" dirty="0" smtClean="0"/>
            </a:br>
            <a:r>
              <a:rPr lang="en-US" sz="2800" dirty="0" smtClean="0"/>
              <a:t>Implementation Approaches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309417"/>
            <a:ext cx="2423309" cy="363418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Readings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Online courses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In-person training</a:t>
            </a:r>
            <a:endParaRPr lang="en-US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1" y="2309417"/>
            <a:ext cx="2423309" cy="363418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Readings</a:t>
            </a:r>
            <a:endParaRPr lang="en-US" sz="1800" b="0" dirty="0"/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/>
              <a:t>Online courses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dirty="0"/>
              <a:t>In-person </a:t>
            </a:r>
            <a:r>
              <a:rPr lang="en-US" sz="1800" b="0" dirty="0" smtClean="0"/>
              <a:t>training</a:t>
            </a:r>
          </a:p>
          <a:p>
            <a:pPr marL="234950" indent="-234950" algn="l">
              <a:buFont typeface="Arial" panose="020B0604020202020204" pitchFamily="34" charset="0"/>
              <a:buChar char="+"/>
            </a:pPr>
            <a:r>
              <a:rPr lang="en-US" sz="1800" b="0" dirty="0" smtClean="0">
                <a:solidFill>
                  <a:srgbClr val="0033CC"/>
                </a:solidFill>
              </a:rPr>
              <a:t>Training cases</a:t>
            </a:r>
          </a:p>
          <a:p>
            <a:pPr marL="234950" indent="-234950" algn="l">
              <a:buFont typeface="Arial" panose="020B0604020202020204" pitchFamily="34" charset="0"/>
              <a:buChar char="+"/>
            </a:pPr>
            <a:r>
              <a:rPr lang="en-US" sz="1800" b="0" dirty="0" smtClean="0">
                <a:solidFill>
                  <a:srgbClr val="0033CC"/>
                </a:solidFill>
              </a:rPr>
              <a:t>Expert coaching</a:t>
            </a:r>
            <a:endParaRPr lang="en-US" sz="1800" b="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799" y="6153090"/>
            <a:ext cx="784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Focus on clinical providers and agency implementation only.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1" y="5715000"/>
            <a:ext cx="2423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 smtClean="0"/>
              <a:t>*</a:t>
            </a:r>
            <a:r>
              <a:rPr lang="en-US" sz="1100" b="0" dirty="0" err="1" smtClean="0"/>
              <a:t>Beidas</a:t>
            </a:r>
            <a:r>
              <a:rPr lang="en-US" sz="1100" b="0" dirty="0" smtClean="0"/>
              <a:t> et al., 2012</a:t>
            </a:r>
            <a:endParaRPr lang="en-US" sz="11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76" y="5715000"/>
            <a:ext cx="266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 smtClean="0"/>
              <a:t>*</a:t>
            </a:r>
            <a:r>
              <a:rPr lang="en-US" sz="1100" b="0" dirty="0" err="1" smtClean="0"/>
              <a:t>Markiewicz</a:t>
            </a:r>
            <a:r>
              <a:rPr lang="en-US" sz="1100" b="0" dirty="0" smtClean="0"/>
              <a:t> et al., 2006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6413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70" name="Oval 6"/>
          <p:cNvSpPr>
            <a:spLocks noChangeArrowheads="1"/>
          </p:cNvSpPr>
          <p:nvPr/>
        </p:nvSpPr>
        <p:spPr bwMode="auto">
          <a:xfrm>
            <a:off x="4018317" y="4007300"/>
            <a:ext cx="1801947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Mental 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Health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74471" name="Oval 7"/>
          <p:cNvSpPr>
            <a:spLocks noChangeArrowheads="1"/>
          </p:cNvSpPr>
          <p:nvPr/>
        </p:nvSpPr>
        <p:spPr bwMode="auto">
          <a:xfrm>
            <a:off x="2133600" y="4832686"/>
            <a:ext cx="1553815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Child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Welfare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74472" name="Oval 8"/>
          <p:cNvSpPr>
            <a:spLocks noChangeArrowheads="1"/>
          </p:cNvSpPr>
          <p:nvPr/>
        </p:nvSpPr>
        <p:spPr bwMode="auto">
          <a:xfrm>
            <a:off x="2316001" y="2454455"/>
            <a:ext cx="1702316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Juvenile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Justice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74473" name="Oval 9"/>
          <p:cNvSpPr>
            <a:spLocks noChangeArrowheads="1"/>
          </p:cNvSpPr>
          <p:nvPr/>
        </p:nvSpPr>
        <p:spPr bwMode="auto">
          <a:xfrm>
            <a:off x="4370320" y="1187062"/>
            <a:ext cx="1244729" cy="562630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CACs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74474" name="Oval 10"/>
          <p:cNvSpPr>
            <a:spLocks noChangeArrowheads="1"/>
          </p:cNvSpPr>
          <p:nvPr/>
        </p:nvSpPr>
        <p:spPr bwMode="auto">
          <a:xfrm>
            <a:off x="6244717" y="4013415"/>
            <a:ext cx="2461957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Private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Practitioners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74475" name="Oval 11"/>
          <p:cNvSpPr>
            <a:spLocks noChangeArrowheads="1"/>
          </p:cNvSpPr>
          <p:nvPr/>
        </p:nvSpPr>
        <p:spPr bwMode="auto">
          <a:xfrm>
            <a:off x="248207" y="1113770"/>
            <a:ext cx="1580593" cy="562630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Medical</a:t>
            </a:r>
          </a:p>
        </p:txBody>
      </p:sp>
      <p:sp>
        <p:nvSpPr>
          <p:cNvPr id="574476" name="Oval 12"/>
          <p:cNvSpPr>
            <a:spLocks noChangeArrowheads="1"/>
          </p:cNvSpPr>
          <p:nvPr/>
        </p:nvSpPr>
        <p:spPr bwMode="auto">
          <a:xfrm>
            <a:off x="3828069" y="3342684"/>
            <a:ext cx="1663997" cy="562630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Schools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74477" name="Oval 13"/>
          <p:cNvSpPr>
            <a:spLocks noChangeArrowheads="1"/>
          </p:cNvSpPr>
          <p:nvPr/>
        </p:nvSpPr>
        <p:spPr bwMode="auto">
          <a:xfrm>
            <a:off x="4609797" y="206752"/>
            <a:ext cx="2464211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Law</a:t>
            </a:r>
          </a:p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Enforcement</a:t>
            </a:r>
          </a:p>
        </p:txBody>
      </p:sp>
      <p:sp>
        <p:nvSpPr>
          <p:cNvPr id="574478" name="Oval 14"/>
          <p:cNvSpPr>
            <a:spLocks noChangeArrowheads="1"/>
          </p:cNvSpPr>
          <p:nvPr/>
        </p:nvSpPr>
        <p:spPr bwMode="auto">
          <a:xfrm>
            <a:off x="325085" y="4053660"/>
            <a:ext cx="1400263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Family</a:t>
            </a:r>
          </a:p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Court</a:t>
            </a:r>
          </a:p>
        </p:txBody>
      </p:sp>
      <p:sp>
        <p:nvSpPr>
          <p:cNvPr id="574482" name="Oval 18"/>
          <p:cNvSpPr>
            <a:spLocks noChangeArrowheads="1"/>
          </p:cNvSpPr>
          <p:nvPr/>
        </p:nvSpPr>
        <p:spPr bwMode="auto">
          <a:xfrm>
            <a:off x="394964" y="1870234"/>
            <a:ext cx="1260507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Rape</a:t>
            </a:r>
          </a:p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Crisis</a:t>
            </a:r>
          </a:p>
        </p:txBody>
      </p:sp>
      <p:sp>
        <p:nvSpPr>
          <p:cNvPr id="574483" name="Oval 19"/>
          <p:cNvSpPr>
            <a:spLocks noChangeArrowheads="1"/>
          </p:cNvSpPr>
          <p:nvPr/>
        </p:nvSpPr>
        <p:spPr bwMode="auto">
          <a:xfrm>
            <a:off x="7104438" y="425275"/>
            <a:ext cx="1882647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Domestic</a:t>
            </a:r>
          </a:p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Violence</a:t>
            </a:r>
          </a:p>
        </p:txBody>
      </p:sp>
      <p:sp>
        <p:nvSpPr>
          <p:cNvPr id="574486" name="Oval 22"/>
          <p:cNvSpPr>
            <a:spLocks noChangeArrowheads="1"/>
          </p:cNvSpPr>
          <p:nvPr/>
        </p:nvSpPr>
        <p:spPr bwMode="auto">
          <a:xfrm>
            <a:off x="152400" y="5071575"/>
            <a:ext cx="1582848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Drug &amp;</a:t>
            </a:r>
          </a:p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Alcohol</a:t>
            </a:r>
          </a:p>
        </p:txBody>
      </p:sp>
      <p:sp>
        <p:nvSpPr>
          <p:cNvPr id="574487" name="Oval 23"/>
          <p:cNvSpPr>
            <a:spLocks noChangeArrowheads="1"/>
          </p:cNvSpPr>
          <p:nvPr/>
        </p:nvSpPr>
        <p:spPr bwMode="auto">
          <a:xfrm>
            <a:off x="7074008" y="1764804"/>
            <a:ext cx="1943508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Mentor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Programs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74488" name="Oval 24"/>
          <p:cNvSpPr>
            <a:spLocks noChangeArrowheads="1"/>
          </p:cNvSpPr>
          <p:nvPr/>
        </p:nvSpPr>
        <p:spPr bwMode="auto">
          <a:xfrm>
            <a:off x="123341" y="316081"/>
            <a:ext cx="1943508" cy="562630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Probation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759226" y="5228570"/>
            <a:ext cx="1222188" cy="562630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GALs</a:t>
            </a:r>
          </a:p>
        </p:txBody>
      </p:sp>
      <p:sp>
        <p:nvSpPr>
          <p:cNvPr id="574479" name="Oval 15"/>
          <p:cNvSpPr>
            <a:spLocks noChangeArrowheads="1"/>
          </p:cNvSpPr>
          <p:nvPr/>
        </p:nvSpPr>
        <p:spPr bwMode="auto">
          <a:xfrm>
            <a:off x="7287022" y="5024378"/>
            <a:ext cx="1700063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Criminal</a:t>
            </a:r>
          </a:p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Court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3759093" y="1782628"/>
            <a:ext cx="1801947" cy="562630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Medicaid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2026121" y="3708280"/>
            <a:ext cx="1801947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Drug &amp;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Alcohol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5695423" y="1465566"/>
            <a:ext cx="1801947" cy="562630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MCOs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4307743" y="2369682"/>
            <a:ext cx="2766265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Victim’s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Compensation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6677479" y="2971800"/>
            <a:ext cx="2121585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Alternative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Care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172740" y="2942073"/>
            <a:ext cx="1943508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Parenting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Programs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2090346" y="206752"/>
            <a:ext cx="2502531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Sex Offender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Treatment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5492065" y="3579885"/>
            <a:ext cx="1384485" cy="562630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pRTFs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2026122" y="1279596"/>
            <a:ext cx="1801947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Group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Homes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74484" name="Oval 20"/>
          <p:cNvSpPr>
            <a:spLocks noChangeArrowheads="1"/>
          </p:cNvSpPr>
          <p:nvPr/>
        </p:nvSpPr>
        <p:spPr bwMode="auto">
          <a:xfrm>
            <a:off x="5077281" y="4876800"/>
            <a:ext cx="2085519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Victim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Advocates</a:t>
            </a: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 rot="20175246">
            <a:off x="182642" y="2879889"/>
            <a:ext cx="8874545" cy="707886"/>
          </a:xfrm>
          <a:prstGeom prst="rect">
            <a:avLst/>
          </a:prstGeom>
          <a:solidFill>
            <a:srgbClr val="800000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No one agency can make it happen.</a:t>
            </a:r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6274891" y="5828108"/>
            <a:ext cx="1463380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Foster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Homes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1295400" y="5803404"/>
            <a:ext cx="1742892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In-Home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4191000" y="5791200"/>
            <a:ext cx="1742892" cy="995422"/>
          </a:xfrm>
          <a:prstGeom prst="ellipse">
            <a:avLst/>
          </a:prstGeom>
          <a:solidFill>
            <a:schemeClr val="accent2"/>
          </a:solidFill>
          <a:ln w="635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Bmod</a:t>
            </a:r>
            <a:endParaRPr 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5368160" y="4191000"/>
            <a:ext cx="194440" cy="188819"/>
          </a:xfrm>
          <a:prstGeom prst="star5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4303545" y="4611781"/>
            <a:ext cx="194440" cy="188819"/>
          </a:xfrm>
          <a:prstGeom prst="star5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5-Point Star 37"/>
          <p:cNvSpPr/>
          <p:nvPr/>
        </p:nvSpPr>
        <p:spPr bwMode="auto">
          <a:xfrm>
            <a:off x="4191000" y="4383181"/>
            <a:ext cx="194440" cy="188819"/>
          </a:xfrm>
          <a:prstGeom prst="star5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5-Point Star 38"/>
          <p:cNvSpPr/>
          <p:nvPr/>
        </p:nvSpPr>
        <p:spPr bwMode="auto">
          <a:xfrm>
            <a:off x="4301360" y="4154581"/>
            <a:ext cx="194440" cy="188819"/>
          </a:xfrm>
          <a:prstGeom prst="star5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5486400" y="4419600"/>
            <a:ext cx="194440" cy="188819"/>
          </a:xfrm>
          <a:prstGeom prst="star5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5334000" y="4611781"/>
            <a:ext cx="194440" cy="188819"/>
          </a:xfrm>
          <a:prstGeom prst="star5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962400"/>
            <a:ext cx="47244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r>
              <a:rPr lang="en-US" sz="1000" b="1" u="sng" dirty="0" smtClean="0">
                <a:solidFill>
                  <a:schemeClr val="tx1"/>
                </a:solidFill>
              </a:rPr>
              <a:t>Coordinating Centers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The Dee Norton Children’s Advocacy Center</a:t>
            </a: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Charleston, SC</a:t>
            </a: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endParaRPr lang="en-US" sz="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National Crime Victims Research and </a:t>
            </a: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Treatment Center</a:t>
            </a: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Medical University of South Carolina</a:t>
            </a: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defRPr/>
            </a:pPr>
            <a:r>
              <a:rPr lang="en-US" b="1" dirty="0" smtClean="0">
                <a:solidFill>
                  <a:srgbClr val="0033CC"/>
                </a:solidFill>
              </a:rPr>
              <a:t>www.musc.edu/projectbest</a:t>
            </a: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rgbClr val="0033CC"/>
                </a:solidFill>
              </a:rPr>
              <a:t>ringing</a:t>
            </a:r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800" dirty="0" smtClean="0">
                <a:solidFill>
                  <a:srgbClr val="0033CC"/>
                </a:solidFill>
              </a:rPr>
              <a:t>vidence</a:t>
            </a:r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2800" dirty="0" smtClean="0">
                <a:solidFill>
                  <a:srgbClr val="0033CC"/>
                </a:solidFill>
              </a:rPr>
              <a:t>upported</a:t>
            </a:r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2800" dirty="0" smtClean="0">
                <a:solidFill>
                  <a:srgbClr val="0033CC"/>
                </a:solidFill>
              </a:rPr>
              <a:t>reatments to South Carolina Children and Families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1524000" y="6415088"/>
            <a:ext cx="587013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 dirty="0">
                <a:latin typeface="Comic Sans MS" pitchFamily="66" charset="0"/>
              </a:rPr>
              <a:t>Project BEST</a:t>
            </a:r>
            <a:r>
              <a:rPr lang="en-US" sz="1400" b="0" dirty="0">
                <a:latin typeface="Arial" charset="0"/>
              </a:rPr>
              <a:t> </a:t>
            </a:r>
            <a:r>
              <a:rPr lang="en-US" sz="1400" b="0" dirty="0">
                <a:latin typeface="Gill Sans MT" panose="020B0502020104020203" pitchFamily="34" charset="0"/>
              </a:rPr>
              <a:t>is funded </a:t>
            </a:r>
            <a:r>
              <a:rPr lang="en-US" sz="1400" b="0" dirty="0" smtClean="0">
                <a:latin typeface="Gill Sans MT" panose="020B0502020104020203" pitchFamily="34" charset="0"/>
              </a:rPr>
              <a:t>by The </a:t>
            </a:r>
            <a:r>
              <a:rPr lang="en-US" sz="1400" b="0" dirty="0">
                <a:latin typeface="Gill Sans MT" panose="020B0502020104020203" pitchFamily="34" charset="0"/>
              </a:rPr>
              <a:t>Duke </a:t>
            </a:r>
            <a:r>
              <a:rPr lang="en-US" sz="1400" b="0" dirty="0" smtClean="0">
                <a:latin typeface="Gill Sans MT" panose="020B0502020104020203" pitchFamily="34" charset="0"/>
              </a:rPr>
              <a:t>Endowment and participating agencies.</a:t>
            </a:r>
            <a:endParaRPr lang="en-US" sz="1400" b="0" dirty="0">
              <a:latin typeface="Gill Sans MT" panose="020B0502020104020203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6400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0" name="Picture 6" descr="PB-project-logo_10-1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7800"/>
            <a:ext cx="32004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4" descr="New NCV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0"/>
            <a:ext cx="2133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0" y="3810000"/>
            <a:ext cx="5791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oval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C:\Users\Ben Saunders\Desktop\Dee Norton Logo cmyk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7070"/>
            <a:ext cx="1828800" cy="1370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AutoShape 2"/>
          <p:cNvSpPr>
            <a:spLocks noChangeArrowheads="1"/>
          </p:cNvSpPr>
          <p:nvPr/>
        </p:nvSpPr>
        <p:spPr bwMode="auto">
          <a:xfrm>
            <a:off x="2743200" y="3248025"/>
            <a:ext cx="3795713" cy="1500188"/>
          </a:xfrm>
          <a:prstGeom prst="rightArrow">
            <a:avLst>
              <a:gd name="adj1" fmla="val 50000"/>
              <a:gd name="adj2" fmla="val 63254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1"/>
            <a:tileRect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Referral</a:t>
            </a:r>
          </a:p>
        </p:txBody>
      </p:sp>
      <p:sp>
        <p:nvSpPr>
          <p:cNvPr id="5406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391400" cy="914400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effectLst/>
                <a:latin typeface="Tahoma" pitchFamily="34" charset="0"/>
                <a:cs typeface="Tahoma" pitchFamily="34" charset="0"/>
              </a:rPr>
              <a:t>Relevant </a:t>
            </a:r>
            <a:r>
              <a:rPr lang="en-US" dirty="0">
                <a:solidFill>
                  <a:srgbClr val="006600"/>
                </a:solidFill>
                <a:effectLst/>
                <a:latin typeface="Tahoma" pitchFamily="34" charset="0"/>
                <a:cs typeface="Tahoma" pitchFamily="34" charset="0"/>
              </a:rPr>
              <a:t>Service Systems</a:t>
            </a:r>
          </a:p>
        </p:txBody>
      </p:sp>
      <p:sp>
        <p:nvSpPr>
          <p:cNvPr id="1310725" name="Rectangle 5"/>
          <p:cNvSpPr>
            <a:spLocks noChangeArrowheads="1"/>
          </p:cNvSpPr>
          <p:nvPr/>
        </p:nvSpPr>
        <p:spPr bwMode="auto">
          <a:xfrm>
            <a:off x="1212850" y="3452813"/>
            <a:ext cx="1225550" cy="119538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3399"/>
              </a:gs>
              <a:gs pos="100000">
                <a:srgbClr val="000066"/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Child Welfare</a:t>
            </a:r>
            <a:endParaRPr lang="en-US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726" name="Rectangle 6"/>
          <p:cNvSpPr>
            <a:spLocks noChangeArrowheads="1"/>
          </p:cNvSpPr>
          <p:nvPr/>
        </p:nvSpPr>
        <p:spPr bwMode="auto">
          <a:xfrm>
            <a:off x="2965450" y="1447800"/>
            <a:ext cx="1225550" cy="9906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3399"/>
              </a:gs>
              <a:gs pos="100000">
                <a:srgbClr val="000066"/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Juvenile Justice</a:t>
            </a:r>
            <a:endParaRPr lang="en-US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727" name="Rectangle 7"/>
          <p:cNvSpPr>
            <a:spLocks noChangeArrowheads="1"/>
          </p:cNvSpPr>
          <p:nvPr/>
        </p:nvSpPr>
        <p:spPr bwMode="auto">
          <a:xfrm>
            <a:off x="1371600" y="4800600"/>
            <a:ext cx="1447800" cy="1195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3399"/>
              </a:gs>
              <a:gs pos="100000">
                <a:srgbClr val="000066"/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Victim</a:t>
            </a:r>
          </a:p>
          <a:p>
            <a:pPr marL="120650" indent="-120650"/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Advocates</a:t>
            </a:r>
          </a:p>
        </p:txBody>
      </p:sp>
      <p:sp>
        <p:nvSpPr>
          <p:cNvPr id="1310728" name="Rectangle 8"/>
          <p:cNvSpPr>
            <a:spLocks noChangeArrowheads="1"/>
          </p:cNvSpPr>
          <p:nvPr/>
        </p:nvSpPr>
        <p:spPr bwMode="auto">
          <a:xfrm>
            <a:off x="2971800" y="5662613"/>
            <a:ext cx="1371600" cy="96678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3399"/>
              </a:gs>
              <a:gs pos="100000">
                <a:srgbClr val="000066"/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Guardian</a:t>
            </a:r>
          </a:p>
          <a:p>
            <a:pPr marL="120650" indent="-120650"/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 Litem</a:t>
            </a:r>
          </a:p>
        </p:txBody>
      </p:sp>
      <p:sp>
        <p:nvSpPr>
          <p:cNvPr id="1310729" name="Rectangle 9"/>
          <p:cNvSpPr>
            <a:spLocks noChangeArrowheads="1"/>
          </p:cNvSpPr>
          <p:nvPr/>
        </p:nvSpPr>
        <p:spPr bwMode="auto">
          <a:xfrm>
            <a:off x="1524000" y="2028825"/>
            <a:ext cx="1225550" cy="1195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3399"/>
              </a:gs>
              <a:gs pos="100000">
                <a:srgbClr val="000066"/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 algn="l"/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Rape Crisis Center</a:t>
            </a:r>
          </a:p>
        </p:txBody>
      </p:sp>
      <p:sp>
        <p:nvSpPr>
          <p:cNvPr id="1310730" name="Text Box 10"/>
          <p:cNvSpPr txBox="1">
            <a:spLocks noChangeArrowheads="1"/>
          </p:cNvSpPr>
          <p:nvPr/>
        </p:nvSpPr>
        <p:spPr bwMode="auto">
          <a:xfrm rot="16200000">
            <a:off x="-549531" y="3670549"/>
            <a:ext cx="2318263" cy="7694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20650" indent="-120650">
              <a:defRPr/>
            </a:pPr>
            <a:r>
              <a:rPr lang="en-US" sz="4400" dirty="0">
                <a:solidFill>
                  <a:srgbClr val="002060"/>
                </a:solidFill>
              </a:rPr>
              <a:t>Brokers</a:t>
            </a:r>
          </a:p>
        </p:txBody>
      </p:sp>
      <p:sp>
        <p:nvSpPr>
          <p:cNvPr id="1310731" name="Text Box 11"/>
          <p:cNvSpPr txBox="1">
            <a:spLocks noChangeArrowheads="1"/>
          </p:cNvSpPr>
          <p:nvPr/>
        </p:nvSpPr>
        <p:spPr bwMode="auto">
          <a:xfrm rot="5400000">
            <a:off x="6698858" y="3380830"/>
            <a:ext cx="3823484" cy="7694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20650" indent="-120650">
              <a:defRPr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 Providers</a:t>
            </a:r>
          </a:p>
        </p:txBody>
      </p:sp>
      <p:sp>
        <p:nvSpPr>
          <p:cNvPr id="1310732" name="Rectangle 12"/>
          <p:cNvSpPr>
            <a:spLocks noChangeArrowheads="1"/>
          </p:cNvSpPr>
          <p:nvPr/>
        </p:nvSpPr>
        <p:spPr bwMode="auto">
          <a:xfrm>
            <a:off x="6629400" y="2843213"/>
            <a:ext cx="1225550" cy="1195387"/>
          </a:xfrm>
          <a:prstGeom prst="rect">
            <a:avLst/>
          </a:prstGeom>
          <a:gradFill rotWithShape="1">
            <a:gsLst>
              <a:gs pos="0">
                <a:srgbClr val="FF33CC">
                  <a:gamma/>
                  <a:shade val="46275"/>
                  <a:invGamma/>
                </a:srgbClr>
              </a:gs>
              <a:gs pos="5000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lin ang="189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endParaRPr lang="en-US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0650" indent="-120650"/>
            <a:r>
              <a:rPr 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Mental</a:t>
            </a:r>
          </a:p>
          <a:p>
            <a:pPr marL="120650" indent="-120650"/>
            <a:r>
              <a:rPr 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</a:t>
            </a:r>
          </a:p>
        </p:txBody>
      </p:sp>
      <p:sp>
        <p:nvSpPr>
          <p:cNvPr id="1310733" name="Rectangle 13"/>
          <p:cNvSpPr>
            <a:spLocks noChangeArrowheads="1"/>
          </p:cNvSpPr>
          <p:nvPr/>
        </p:nvSpPr>
        <p:spPr bwMode="auto">
          <a:xfrm>
            <a:off x="5029200" y="1752600"/>
            <a:ext cx="1447800" cy="1195388"/>
          </a:xfrm>
          <a:prstGeom prst="rect">
            <a:avLst/>
          </a:prstGeom>
          <a:gradFill rotWithShape="1">
            <a:gsLst>
              <a:gs pos="0">
                <a:srgbClr val="FF33CC">
                  <a:gamma/>
                  <a:shade val="46275"/>
                  <a:invGamma/>
                </a:srgbClr>
              </a:gs>
              <a:gs pos="5000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lin ang="189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Nonprofit</a:t>
            </a:r>
          </a:p>
          <a:p>
            <a:pPr marL="120650" indent="-120650"/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MH</a:t>
            </a:r>
          </a:p>
          <a:p>
            <a:pPr marL="120650" indent="-120650"/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 </a:t>
            </a:r>
          </a:p>
        </p:txBody>
      </p:sp>
      <p:sp>
        <p:nvSpPr>
          <p:cNvPr id="1310734" name="Rectangle 14"/>
          <p:cNvSpPr>
            <a:spLocks noChangeArrowheads="1"/>
          </p:cNvSpPr>
          <p:nvPr/>
        </p:nvSpPr>
        <p:spPr bwMode="auto">
          <a:xfrm>
            <a:off x="5029200" y="5257800"/>
            <a:ext cx="1676400" cy="914400"/>
          </a:xfrm>
          <a:prstGeom prst="rect">
            <a:avLst/>
          </a:prstGeom>
          <a:gradFill rotWithShape="1">
            <a:gsLst>
              <a:gs pos="0">
                <a:srgbClr val="FF33CC">
                  <a:gamma/>
                  <a:shade val="46275"/>
                  <a:invGamma/>
                </a:srgbClr>
              </a:gs>
              <a:gs pos="5000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lin ang="189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MCO Providers</a:t>
            </a:r>
            <a:endParaRPr lang="en-US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735" name="Rectangle 15"/>
          <p:cNvSpPr>
            <a:spLocks noChangeArrowheads="1"/>
          </p:cNvSpPr>
          <p:nvPr/>
        </p:nvSpPr>
        <p:spPr bwMode="auto">
          <a:xfrm>
            <a:off x="6324600" y="4267200"/>
            <a:ext cx="1752600" cy="814388"/>
          </a:xfrm>
          <a:prstGeom prst="rect">
            <a:avLst/>
          </a:prstGeom>
          <a:gradFill rotWithShape="1">
            <a:gsLst>
              <a:gs pos="0">
                <a:srgbClr val="FF33CC">
                  <a:gamma/>
                  <a:shade val="46275"/>
                  <a:invGamma/>
                </a:srgbClr>
              </a:gs>
              <a:gs pos="5000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lin ang="189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 Practitioners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971800" y="4572000"/>
            <a:ext cx="1371600" cy="96678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3399"/>
              </a:gs>
              <a:gs pos="100000">
                <a:srgbClr val="000066"/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Schools</a:t>
            </a:r>
            <a:endParaRPr lang="en-US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971800" y="2514600"/>
            <a:ext cx="1225550" cy="96678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3399"/>
              </a:gs>
              <a:gs pos="100000">
                <a:srgbClr val="000066"/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20650" indent="-120650"/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Medical</a:t>
            </a:r>
            <a:endParaRPr lang="en-US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5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1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2" grpId="0" animBg="1"/>
      <p:bldP spid="1310725" grpId="0" animBg="1"/>
      <p:bldP spid="1310726" grpId="0" animBg="1"/>
      <p:bldP spid="1310727" grpId="0" animBg="1"/>
      <p:bldP spid="1310728" grpId="0" animBg="1"/>
      <p:bldP spid="1310729" grpId="0" animBg="1"/>
      <p:bldP spid="1310730" grpId="0"/>
      <p:bldP spid="1310731" grpId="0"/>
      <p:bldP spid="1310732" grpId="0" animBg="1"/>
      <p:bldP spid="1310733" grpId="0" animBg="1"/>
      <p:bldP spid="1310734" grpId="0" animBg="1"/>
      <p:bldP spid="1310735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as the Target</a:t>
            </a:r>
            <a:endParaRPr lang="en-US" dirty="0"/>
          </a:p>
        </p:txBody>
      </p:sp>
      <p:pic>
        <p:nvPicPr>
          <p:cNvPr id="4" name="Picture 3" descr="C:\Documents and Settings\Ben Saunders\Local Settings\Temporary Internet Files\Content.IE5\6RD64I7D\MC9003597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8730">
            <a:off x="2691186" y="1582635"/>
            <a:ext cx="4800600" cy="4752549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304800" y="2743200"/>
            <a:ext cx="8458200" cy="1687890"/>
          </a:xfrm>
          <a:prstGeom prst="ellipse">
            <a:avLst/>
          </a:prstGeom>
          <a:gradFill flip="none" rotWithShape="1">
            <a:gsLst>
              <a:gs pos="73000">
                <a:srgbClr val="3399FF"/>
              </a:gs>
              <a:gs pos="100000">
                <a:srgbClr val="BCEEBC"/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Community-Based </a:t>
            </a:r>
          </a:p>
          <a:p>
            <a:r>
              <a:rPr lang="en-US" sz="36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Learning Collaborative</a:t>
            </a:r>
            <a:endParaRPr lang="en-US" sz="36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0" y="6596390"/>
            <a:ext cx="1905000" cy="2616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100" b="0" dirty="0" smtClean="0">
                <a:solidFill>
                  <a:srgbClr val="000000"/>
                </a:solidFill>
              </a:rPr>
              <a:t>Saunders</a:t>
            </a:r>
            <a:r>
              <a:rPr lang="en-US" sz="1100" b="0" dirty="0">
                <a:solidFill>
                  <a:srgbClr val="000000"/>
                </a:solidFill>
              </a:rPr>
              <a:t> </a:t>
            </a:r>
            <a:r>
              <a:rPr lang="en-US" sz="1100" b="0" dirty="0" smtClean="0">
                <a:solidFill>
                  <a:srgbClr val="000000"/>
                </a:solidFill>
              </a:rPr>
              <a:t>&amp; Hanson </a:t>
            </a:r>
            <a:r>
              <a:rPr lang="en-US" sz="1100" b="0" dirty="0">
                <a:solidFill>
                  <a:srgbClr val="000000"/>
                </a:solidFill>
              </a:rPr>
              <a:t>(2014</a:t>
            </a:r>
            <a:r>
              <a:rPr lang="en-US" sz="1100" b="0" dirty="0" smtClean="0">
                <a:solidFill>
                  <a:srgbClr val="000000"/>
                </a:solidFill>
              </a:rPr>
              <a:t>)</a:t>
            </a:r>
            <a:endParaRPr lang="en-US" sz="11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94614" cy="1219200"/>
          </a:xfrm>
        </p:spPr>
        <p:txBody>
          <a:bodyPr/>
          <a:lstStyle/>
          <a:p>
            <a:pPr algn="ctr"/>
            <a:r>
              <a:rPr lang="en-US" sz="2800" dirty="0" smtClean="0"/>
              <a:t>Community-Based Learning Collaborative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Community Change Team</a:t>
            </a:r>
            <a:endParaRPr lang="en-US" sz="3600" dirty="0"/>
          </a:p>
        </p:txBody>
      </p:sp>
      <p:sp>
        <p:nvSpPr>
          <p:cNvPr id="557061" name="Oval 5"/>
          <p:cNvSpPr>
            <a:spLocks noChangeArrowheads="1"/>
          </p:cNvSpPr>
          <p:nvPr/>
        </p:nvSpPr>
        <p:spPr bwMode="auto">
          <a:xfrm>
            <a:off x="2438400" y="1524000"/>
            <a:ext cx="2453086" cy="2492549"/>
          </a:xfrm>
          <a:prstGeom prst="ellipse">
            <a:avLst/>
          </a:prstGeom>
          <a:solidFill>
            <a:srgbClr val="FFFF99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r>
              <a:rPr lang="en-US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r>
              <a:rPr lang="en-US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Senior</a:t>
            </a:r>
            <a:endParaRPr lang="en-US" sz="2800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Leaders</a:t>
            </a:r>
          </a:p>
        </p:txBody>
      </p:sp>
      <p:sp>
        <p:nvSpPr>
          <p:cNvPr id="557060" name="Oval 4"/>
          <p:cNvSpPr>
            <a:spLocks noChangeArrowheads="1"/>
          </p:cNvSpPr>
          <p:nvPr/>
        </p:nvSpPr>
        <p:spPr bwMode="auto">
          <a:xfrm>
            <a:off x="381000" y="3200400"/>
            <a:ext cx="3136814" cy="1828800"/>
          </a:xfrm>
          <a:prstGeom prst="ellipse">
            <a:avLst/>
          </a:prstGeom>
          <a:solidFill>
            <a:srgbClr val="FF9900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</a:t>
            </a:r>
          </a:p>
          <a:p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Supervisors</a:t>
            </a:r>
            <a:endParaRPr 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7059" name="Oval 3"/>
          <p:cNvSpPr>
            <a:spLocks noChangeArrowheads="1"/>
          </p:cNvSpPr>
          <p:nvPr/>
        </p:nvSpPr>
        <p:spPr bwMode="auto">
          <a:xfrm>
            <a:off x="1524000" y="4648200"/>
            <a:ext cx="2809311" cy="1828800"/>
          </a:xfrm>
          <a:prstGeom prst="ellipse">
            <a:avLst/>
          </a:prstGeom>
          <a:solidFill>
            <a:srgbClr val="FF0000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Therapists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4048689" y="4800600"/>
            <a:ext cx="2809311" cy="1828800"/>
          </a:xfrm>
          <a:prstGeom prst="ellipse">
            <a:avLst/>
          </a:prstGeom>
          <a:solidFill>
            <a:srgbClr val="FF0000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Brokers</a:t>
            </a:r>
            <a:endParaRPr 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5638800" y="3581400"/>
            <a:ext cx="3136814" cy="1828800"/>
          </a:xfrm>
          <a:prstGeom prst="ellipse">
            <a:avLst/>
          </a:prstGeom>
          <a:solidFill>
            <a:srgbClr val="FF9900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Broker</a:t>
            </a:r>
          </a:p>
          <a:p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Supervisors</a:t>
            </a:r>
            <a:endParaRPr 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495800" y="1546051"/>
            <a:ext cx="2453086" cy="2492549"/>
          </a:xfrm>
          <a:prstGeom prst="ellipse">
            <a:avLst/>
          </a:prstGeom>
          <a:solidFill>
            <a:srgbClr val="FFFF99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r>
              <a:rPr lang="en-US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Broker</a:t>
            </a:r>
          </a:p>
          <a:p>
            <a:r>
              <a:rPr lang="en-US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Senior</a:t>
            </a:r>
            <a:endParaRPr lang="en-US" sz="2800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Leaders</a:t>
            </a:r>
          </a:p>
        </p:txBody>
      </p:sp>
      <p:sp>
        <p:nvSpPr>
          <p:cNvPr id="557062" name="Oval 6"/>
          <p:cNvSpPr>
            <a:spLocks noChangeArrowheads="1"/>
          </p:cNvSpPr>
          <p:nvPr/>
        </p:nvSpPr>
        <p:spPr bwMode="auto">
          <a:xfrm>
            <a:off x="2971800" y="3429000"/>
            <a:ext cx="3048000" cy="1828800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Families</a:t>
            </a:r>
            <a:endParaRPr 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17" descr="PB-project-logo_10-1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833532"/>
            <a:ext cx="1219200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7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70" name="Text Box 6"/>
          <p:cNvSpPr txBox="1">
            <a:spLocks noChangeArrowheads="1"/>
          </p:cNvSpPr>
          <p:nvPr/>
        </p:nvSpPr>
        <p:spPr bwMode="auto">
          <a:xfrm>
            <a:off x="517525" y="1752600"/>
            <a:ext cx="8245475" cy="3354765"/>
          </a:xfrm>
          <a:prstGeom prst="rect">
            <a:avLst/>
          </a:prstGeom>
          <a:solidFill>
            <a:srgbClr val="D6EDBD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l">
              <a:spcAft>
                <a:spcPts val="600"/>
              </a:spcAft>
              <a:buClr>
                <a:srgbClr val="006600"/>
              </a:buClr>
              <a:buFont typeface="Wingdings 2" pitchFamily="18" charset="2"/>
              <a:buChar char="»"/>
            </a:pPr>
            <a:r>
              <a:rPr lang="en-US" b="0" dirty="0" smtClean="0">
                <a:solidFill>
                  <a:srgbClr val="000000"/>
                </a:solidFill>
              </a:rPr>
              <a:t>N=1,613 </a:t>
            </a:r>
            <a:r>
              <a:rPr lang="en-US" b="0" dirty="0">
                <a:solidFill>
                  <a:srgbClr val="000000"/>
                </a:solidFill>
              </a:rPr>
              <a:t>children within 75 child welfare agencies over 36 months</a:t>
            </a:r>
          </a:p>
          <a:p>
            <a:pPr marL="228600" indent="-228600" algn="l">
              <a:spcAft>
                <a:spcPts val="0"/>
              </a:spcAft>
              <a:buClr>
                <a:srgbClr val="006600"/>
              </a:buClr>
              <a:buFont typeface="Wingdings 2" pitchFamily="18" charset="2"/>
              <a:buChar char="»"/>
            </a:pPr>
            <a:r>
              <a:rPr lang="en-US" b="0" dirty="0">
                <a:solidFill>
                  <a:srgbClr val="000000"/>
                </a:solidFill>
              </a:rPr>
              <a:t>Examined </a:t>
            </a:r>
            <a:r>
              <a:rPr lang="en-US" b="0" dirty="0" err="1">
                <a:solidFill>
                  <a:srgbClr val="C00000"/>
                </a:solidFill>
              </a:rPr>
              <a:t>Interorganizational</a:t>
            </a:r>
            <a:r>
              <a:rPr lang="en-US" b="0" dirty="0">
                <a:solidFill>
                  <a:srgbClr val="C00000"/>
                </a:solidFill>
              </a:rPr>
              <a:t> Relationships (IORs)</a:t>
            </a:r>
          </a:p>
          <a:p>
            <a:pPr marL="685800" lvl="1" indent="-228600" algn="l">
              <a:spcAft>
                <a:spcPts val="0"/>
              </a:spcAft>
              <a:buClr>
                <a:srgbClr val="006600"/>
              </a:buClr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Number of coordination approaches between each child welfare agency and mental health service providers</a:t>
            </a:r>
          </a:p>
          <a:p>
            <a:pPr marL="693738" lvl="1" indent="-236538" algn="l">
              <a:spcAft>
                <a:spcPts val="0"/>
              </a:spcAft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Tested relationships between IORs, Service Use, and Outcomes</a:t>
            </a:r>
          </a:p>
          <a:p>
            <a:pPr marL="228600" indent="-228600" algn="l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 2" pitchFamily="18" charset="2"/>
              <a:buChar char="»"/>
            </a:pPr>
            <a:r>
              <a:rPr lang="en-US" dirty="0">
                <a:solidFill>
                  <a:srgbClr val="C00000"/>
                </a:solidFill>
              </a:rPr>
              <a:t>Greater intensity of IORs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more </a:t>
            </a:r>
            <a:r>
              <a:rPr lang="en-US" dirty="0" smtClean="0">
                <a:solidFill>
                  <a:srgbClr val="C00000"/>
                </a:solidFill>
              </a:rPr>
              <a:t>service use for children				       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great</a:t>
            </a:r>
            <a:r>
              <a:rPr lang="en-US" dirty="0" smtClean="0">
                <a:solidFill>
                  <a:srgbClr val="C00000"/>
                </a:solidFill>
              </a:rPr>
              <a:t>er mental </a:t>
            </a:r>
            <a:r>
              <a:rPr lang="en-US" dirty="0">
                <a:solidFill>
                  <a:srgbClr val="C00000"/>
                </a:solidFill>
              </a:rPr>
              <a:t>health improvement.</a:t>
            </a:r>
          </a:p>
          <a:p>
            <a:pPr marL="228600" indent="-228600" algn="l">
              <a:spcAft>
                <a:spcPts val="600"/>
              </a:spcAft>
              <a:buClr>
                <a:srgbClr val="006600"/>
              </a:buClr>
              <a:buFont typeface="Wingdings 2" pitchFamily="18" charset="2"/>
              <a:buChar char="»"/>
            </a:pPr>
            <a:r>
              <a:rPr lang="en-US" b="0" u="sng" dirty="0" smtClean="0">
                <a:solidFill>
                  <a:srgbClr val="000000"/>
                </a:solidFill>
              </a:rPr>
              <a:t>Conclusion</a:t>
            </a:r>
            <a:r>
              <a:rPr lang="en-US" b="0" dirty="0" smtClean="0">
                <a:solidFill>
                  <a:srgbClr val="000000"/>
                </a:solidFill>
              </a:rPr>
              <a:t>:</a:t>
            </a:r>
            <a:endParaRPr lang="en-US" b="0" dirty="0">
              <a:solidFill>
                <a:srgbClr val="000000"/>
              </a:solidFill>
            </a:endParaRPr>
          </a:p>
          <a:p>
            <a:pPr lvl="1" algn="l">
              <a:spcAft>
                <a:spcPts val="600"/>
              </a:spcAft>
              <a:buClr>
                <a:srgbClr val="006600"/>
              </a:buClr>
            </a:pPr>
            <a:r>
              <a:rPr lang="en-US" sz="1800" b="0" dirty="0" smtClean="0">
                <a:solidFill>
                  <a:srgbClr val="000000"/>
                </a:solidFill>
              </a:rPr>
              <a:t>Encourage organizational </a:t>
            </a:r>
            <a:r>
              <a:rPr lang="en-US" sz="1800" b="0" dirty="0">
                <a:solidFill>
                  <a:srgbClr val="000000"/>
                </a:solidFill>
              </a:rPr>
              <a:t>ties between child welfare and mental health </a:t>
            </a:r>
            <a:r>
              <a:rPr lang="en-US" sz="1800" b="0" dirty="0" smtClean="0">
                <a:solidFill>
                  <a:srgbClr val="000000"/>
                </a:solidFill>
              </a:rPr>
              <a:t>service systems.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702472" name="Text Box 8"/>
          <p:cNvSpPr txBox="1">
            <a:spLocks noChangeArrowheads="1"/>
          </p:cNvSpPr>
          <p:nvPr/>
        </p:nvSpPr>
        <p:spPr bwMode="auto">
          <a:xfrm>
            <a:off x="228600" y="6188075"/>
            <a:ext cx="87026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0" dirty="0" err="1">
                <a:solidFill>
                  <a:srgbClr val="000000"/>
                </a:solidFill>
              </a:rPr>
              <a:t>Bai</a:t>
            </a:r>
            <a:r>
              <a:rPr lang="en-US" sz="1400" b="0" dirty="0">
                <a:solidFill>
                  <a:srgbClr val="000000"/>
                </a:solidFill>
              </a:rPr>
              <a:t>, Y., Wells, R., </a:t>
            </a:r>
            <a:r>
              <a:rPr lang="en-US" sz="1400" b="0" dirty="0" err="1">
                <a:solidFill>
                  <a:srgbClr val="000000"/>
                </a:solidFill>
              </a:rPr>
              <a:t>Hillemeier</a:t>
            </a:r>
            <a:r>
              <a:rPr lang="en-US" sz="1400" b="0" dirty="0">
                <a:solidFill>
                  <a:srgbClr val="000000"/>
                </a:solidFill>
              </a:rPr>
              <a:t>, M.M. (2009). Coordination between child welfare agencies and mental health service providers, children’s service use, and outcomes. </a:t>
            </a:r>
            <a:r>
              <a:rPr lang="en-US" sz="1400" b="0" i="1" dirty="0">
                <a:solidFill>
                  <a:srgbClr val="000000"/>
                </a:solidFill>
              </a:rPr>
              <a:t>Child Abuse &amp; Neglect</a:t>
            </a:r>
            <a:r>
              <a:rPr lang="en-US" sz="1400" b="0" dirty="0">
                <a:solidFill>
                  <a:srgbClr val="000000"/>
                </a:solidFill>
              </a:rPr>
              <a:t>, </a:t>
            </a:r>
            <a:r>
              <a:rPr lang="en-US" sz="1400" b="0" i="1" dirty="0">
                <a:solidFill>
                  <a:srgbClr val="000000"/>
                </a:solidFill>
              </a:rPr>
              <a:t>33</a:t>
            </a:r>
            <a:r>
              <a:rPr lang="en-US" sz="1400" b="0" dirty="0">
                <a:solidFill>
                  <a:srgbClr val="000000"/>
                </a:solidFill>
              </a:rPr>
              <a:t>, 372-381.</a:t>
            </a:r>
          </a:p>
        </p:txBody>
      </p:sp>
      <p:sp>
        <p:nvSpPr>
          <p:cNvPr id="702473" name="Line 9"/>
          <p:cNvSpPr>
            <a:spLocks noChangeShapeType="1"/>
          </p:cNvSpPr>
          <p:nvPr/>
        </p:nvSpPr>
        <p:spPr bwMode="auto">
          <a:xfrm flipV="1">
            <a:off x="228600" y="61722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buClr>
                <a:srgbClr val="66FF33"/>
              </a:buClr>
              <a:buFont typeface="Wingdings 2" pitchFamily="18" charset="2"/>
              <a:buChar char="»"/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National Survey of Child and Adolescent Well-Being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+mn-lt"/>
              </a:rPr>
              <a:t>Coordination Improves Outcomes</a:t>
            </a:r>
            <a:endParaRPr lang="en-US" dirty="0">
              <a:latin typeface="+mn-lt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388088" y="3276600"/>
            <a:ext cx="457200" cy="448270"/>
          </a:xfrm>
          <a:prstGeom prst="star5">
            <a:avLst/>
          </a:prstGeom>
          <a:solidFill>
            <a:srgbClr val="E1920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Island">
  <a:themeElements>
    <a:clrScheme name="New NCVC logo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NCVC logo 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00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>
          <a:bevelT/>
        </a:sp3d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tabLst/>
          <a:defRPr kumimoji="0" sz="2800" i="0" u="sng" strike="noStrike" cap="none" normalizeH="0" baseline="0" dirty="0" smtClean="0">
            <a:ln>
              <a:noFill/>
            </a:ln>
            <a:solidFill>
              <a:schemeClr val="bg1"/>
            </a:solidFill>
            <a:latin typeface="Gill Sans MT" panose="020B05020201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NCVC log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 NCVC logo template">
  <a:themeElements>
    <a:clrScheme name="New NCVC logo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NCVC logo 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NCVC log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NCVC logo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NCVC logo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11158</TotalTime>
  <Words>2096</Words>
  <Application>Microsoft Office PowerPoint</Application>
  <PresentationFormat>Skærmshow (4:3)</PresentationFormat>
  <Paragraphs>678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23</vt:i4>
      </vt:variant>
    </vt:vector>
  </HeadingPairs>
  <TitlesOfParts>
    <vt:vector size="25" baseType="lpstr">
      <vt:lpstr>SeaIsland</vt:lpstr>
      <vt:lpstr>New NCVC logo template</vt:lpstr>
      <vt:lpstr>PowerPoint-præsentation</vt:lpstr>
      <vt:lpstr>Goals for Evidence-Based Treatments</vt:lpstr>
      <vt:lpstr>Common EBT Training and Implementation Approaches</vt:lpstr>
      <vt:lpstr>PowerPoint-præsentation</vt:lpstr>
      <vt:lpstr>Bringing Evidence Supported Treatments to South Carolina Children and Families</vt:lpstr>
      <vt:lpstr>Relevant Service Systems</vt:lpstr>
      <vt:lpstr>Community as the Target</vt:lpstr>
      <vt:lpstr>Community-Based Learning Collaborative Community Change Team</vt:lpstr>
      <vt:lpstr>National Survey of Child and Adolescent Well-Being Coordination Improves Outcomes</vt:lpstr>
      <vt:lpstr>Hypotheses</vt:lpstr>
      <vt:lpstr>PowerPoint-præsentation</vt:lpstr>
      <vt:lpstr>SCTPI Completion Results </vt:lpstr>
      <vt:lpstr>Community Collaboration</vt:lpstr>
      <vt:lpstr>Community Collaboration by Track</vt:lpstr>
      <vt:lpstr>Barriers to Treatment</vt:lpstr>
      <vt:lpstr>Barriers by Track</vt:lpstr>
      <vt:lpstr>Estimates of Children Completing Treatment</vt:lpstr>
      <vt:lpstr>Correlation Matrix</vt:lpstr>
      <vt:lpstr>Mediational Analyses</vt:lpstr>
      <vt:lpstr>PowerPoint-præsentation</vt:lpstr>
      <vt:lpstr>Conclusions</vt:lpstr>
      <vt:lpstr>Colleagues</vt:lpstr>
      <vt:lpstr>Contact Information</vt:lpstr>
    </vt:vector>
  </TitlesOfParts>
  <Company>Medical 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E. Saunders</dc:creator>
  <cp:lastModifiedBy>Cecilie Andersen</cp:lastModifiedBy>
  <cp:revision>585</cp:revision>
  <cp:lastPrinted>2017-05-23T20:04:47Z</cp:lastPrinted>
  <dcterms:created xsi:type="dcterms:W3CDTF">2004-04-19T16:04:41Z</dcterms:created>
  <dcterms:modified xsi:type="dcterms:W3CDTF">2017-08-07T09:08:14Z</dcterms:modified>
</cp:coreProperties>
</file>