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9" r:id="rId2"/>
    <p:sldId id="373" r:id="rId3"/>
    <p:sldId id="375" r:id="rId4"/>
    <p:sldId id="376" r:id="rId5"/>
    <p:sldId id="401" r:id="rId6"/>
    <p:sldId id="402" r:id="rId7"/>
    <p:sldId id="404" r:id="rId8"/>
    <p:sldId id="403" r:id="rId9"/>
    <p:sldId id="392" r:id="rId10"/>
    <p:sldId id="382" r:id="rId11"/>
    <p:sldId id="378" r:id="rId12"/>
    <p:sldId id="393" r:id="rId13"/>
    <p:sldId id="384" r:id="rId14"/>
    <p:sldId id="390" r:id="rId15"/>
    <p:sldId id="405" r:id="rId16"/>
    <p:sldId id="385" r:id="rId17"/>
    <p:sldId id="394" r:id="rId18"/>
    <p:sldId id="406" r:id="rId19"/>
    <p:sldId id="386" r:id="rId20"/>
    <p:sldId id="395" r:id="rId21"/>
    <p:sldId id="389" r:id="rId22"/>
  </p:sldIdLst>
  <p:sldSz cx="9144000" cy="6858000" type="screen4x3"/>
  <p:notesSz cx="9942513" cy="6811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ngliangzhang" initials="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448" autoAdjust="0"/>
  </p:normalViewPr>
  <p:slideViewPr>
    <p:cSldViewPr>
      <p:cViewPr varScale="1">
        <p:scale>
          <a:sx n="69" d="100"/>
          <a:sy n="69" d="100"/>
        </p:scale>
        <p:origin x="-92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417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417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5AEEA-E005-4F0F-8608-6887E2BC8369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8422" cy="3417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90" y="6470183"/>
            <a:ext cx="4308422" cy="3417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DA6B1-3420-4392-984F-E6D6848F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89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D5C134-AAEC-4DC5-A44A-A1F799A80A9D}" type="datetimeFigureOut">
              <a:rPr lang="en-US"/>
              <a:pPr>
                <a:defRPr/>
              </a:pPr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5187" cy="2554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35683"/>
            <a:ext cx="7954010" cy="3065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70183"/>
            <a:ext cx="4308422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0" y="6470183"/>
            <a:ext cx="4308422" cy="34059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0AB06A1-8F58-488F-9A71-7C3E36ADB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3162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68663" y="511175"/>
            <a:ext cx="3405187" cy="25542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118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1.</a:t>
            </a:r>
            <a:r>
              <a:rPr lang="en-US" baseline="0" dirty="0"/>
              <a:t> based on the benchmark rich-poor model</a:t>
            </a:r>
            <a:endParaRPr lang="en-US" dirty="0"/>
          </a:p>
          <a:p>
            <a:r>
              <a:rPr lang="en-US" baseline="0" dirty="0"/>
              <a:t>          2</a:t>
            </a:r>
            <a:r>
              <a:rPr lang="en-US" dirty="0"/>
              <a:t>. temperature</a:t>
            </a:r>
            <a:r>
              <a:rPr lang="en-US" baseline="0" dirty="0"/>
              <a:t> effects</a:t>
            </a:r>
          </a:p>
          <a:p>
            <a:r>
              <a:rPr lang="en-US" baseline="0" dirty="0"/>
              <a:t>          3. Energy use per capita under SSP3 decreases in cold areas and increases in hot areas (comparisons with and without temperature changes)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33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  <a:r>
              <a:rPr lang="en-US" baseline="0" dirty="0"/>
              <a:t> 1. method: statistical approaches, IAMs including CGE and engineering models; 2.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190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1. reduced-form model, considering both demand and supply side; </a:t>
            </a:r>
          </a:p>
          <a:p>
            <a:r>
              <a:rPr lang="en-US" baseline="0" dirty="0"/>
              <a:t>          2. empirical relationship based on observed historical data;</a:t>
            </a:r>
          </a:p>
          <a:p>
            <a:r>
              <a:rPr lang="en-US" baseline="0" dirty="0"/>
              <a:t>          3. use of the primary energy, measured as production plus import and stock change and minus export and shipping energy, including renewable energy.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983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1. poor countries whose GDP per capita in 1991 below</a:t>
            </a:r>
            <a:r>
              <a:rPr lang="en-US" baseline="0" dirty="0"/>
              <a:t> global median; otherwise, rich countries</a:t>
            </a:r>
          </a:p>
          <a:p>
            <a:r>
              <a:rPr lang="en-US" baseline="0" dirty="0"/>
              <a:t>          2. Gap of energy use per capita between rich and poor countries</a:t>
            </a:r>
          </a:p>
          <a:p>
            <a:r>
              <a:rPr lang="en-US" baseline="0" dirty="0"/>
              <a:t>          3. Larger energy use in response to temperature increases at high temperatures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61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1.</a:t>
            </a:r>
            <a:r>
              <a:rPr lang="en-US" baseline="0" dirty="0"/>
              <a:t> warming all over the world with larger temperature increases in cold areas and countries (as well as desert areas)</a:t>
            </a:r>
          </a:p>
          <a:p>
            <a:r>
              <a:rPr lang="en-US" baseline="0" dirty="0"/>
              <a:t>          2. </a:t>
            </a:r>
            <a:r>
              <a:rPr lang="en-US" dirty="0"/>
              <a:t>Ensemble</a:t>
            </a:r>
            <a:r>
              <a:rPr lang="en-US" baseline="0" dirty="0"/>
              <a:t> mean of 39 global climate models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096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Including socioeconomic scenarios because (1) GDP and urbanization in the model, and (2) socioeconomic conditions change along with climate 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006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1.</a:t>
            </a:r>
            <a:r>
              <a:rPr lang="en-US" baseline="0" dirty="0"/>
              <a:t> based on the benchmark rich-poor model</a:t>
            </a:r>
            <a:endParaRPr lang="en-US" dirty="0"/>
          </a:p>
          <a:p>
            <a:r>
              <a:rPr lang="en-US" baseline="0" dirty="0"/>
              <a:t>          2</a:t>
            </a:r>
            <a:r>
              <a:rPr lang="en-US" dirty="0"/>
              <a:t>. temperature</a:t>
            </a:r>
            <a:r>
              <a:rPr lang="en-US" baseline="0" dirty="0"/>
              <a:t> effects + GDP and urbanization effects</a:t>
            </a:r>
          </a:p>
          <a:p>
            <a:r>
              <a:rPr lang="en-US" baseline="0" dirty="0"/>
              <a:t>          3. Energy use per capita increases under both SSP3 and SSP5</a:t>
            </a:r>
          </a:p>
          <a:p>
            <a:r>
              <a:rPr lang="en-US" baseline="0" dirty="0"/>
              <a:t>          4. Substantial larger increases under SSP5 because higher income growth and urbanization since poor countries become rich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589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1.</a:t>
            </a:r>
            <a:r>
              <a:rPr lang="en-US" baseline="0" dirty="0"/>
              <a:t> based on the benchmark rich-poor model</a:t>
            </a:r>
            <a:endParaRPr lang="en-US" dirty="0"/>
          </a:p>
          <a:p>
            <a:r>
              <a:rPr lang="en-US" baseline="0" dirty="0"/>
              <a:t>          2</a:t>
            </a:r>
            <a:r>
              <a:rPr lang="en-US" dirty="0"/>
              <a:t>. temperature</a:t>
            </a:r>
            <a:r>
              <a:rPr lang="en-US" baseline="0" dirty="0"/>
              <a:t> effects + GDP and urbanization effects + population effect</a:t>
            </a:r>
          </a:p>
          <a:p>
            <a:r>
              <a:rPr lang="en-US" baseline="0" dirty="0"/>
              <a:t>          3. Energy use per capita increases under both SSP3 and SSP5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292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1.</a:t>
            </a:r>
            <a:r>
              <a:rPr lang="en-US" baseline="0" dirty="0"/>
              <a:t> based on the benchmark rich-poor model</a:t>
            </a:r>
            <a:endParaRPr lang="en-US" dirty="0"/>
          </a:p>
          <a:p>
            <a:r>
              <a:rPr lang="en-US" baseline="0" dirty="0"/>
              <a:t>          2</a:t>
            </a:r>
            <a:r>
              <a:rPr lang="en-US" dirty="0"/>
              <a:t>. temperature</a:t>
            </a:r>
            <a:r>
              <a:rPr lang="en-US" baseline="0" dirty="0"/>
              <a:t> effects</a:t>
            </a:r>
          </a:p>
          <a:p>
            <a:r>
              <a:rPr lang="en-US" baseline="0" dirty="0"/>
              <a:t>          3. Energy use per capita under SSP3 decreases in cold areas and increases in hot areas (comparisons with and without temperature changes)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AB06A1-8F58-488F-9A71-7C3E36ADBBEA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40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1295400"/>
            <a:ext cx="8229600" cy="205740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5" y="6488117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667000"/>
            <a:ext cx="64008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" y="6492879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9"/>
            <a:ext cx="34290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9"/>
            <a:ext cx="1143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AE4EF7-FA0A-4FE4-A31C-FE57FA290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42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E604B-7ACE-4CAA-8096-07EEE1057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41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9CFAE-6BB5-4298-9C40-F3DE87585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5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sample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AC3D-D9A7-4B84-AE9A-E41C3F53F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1565" y="6488117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4"/>
            <a:ext cx="8382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3716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" y="6492879"/>
            <a:ext cx="1071563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9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A sample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9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925592-EBC4-4229-8CC5-5F2EE69F2A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68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1B3DA-E6BE-4812-9D21-66625DC3C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9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1565" y="6488117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4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100"/>
            </a:lvl1pPr>
            <a:lvl2pPr>
              <a:buSzPct val="60000"/>
              <a:buFontTx/>
              <a:buBlip>
                <a:blip r:embed="rId2"/>
              </a:buBlip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4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100"/>
            </a:lvl1pPr>
            <a:lvl2pPr>
              <a:buSzPct val="60000"/>
              <a:buFontTx/>
              <a:buBlip>
                <a:blip r:embed="rId2"/>
              </a:buBlip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3716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9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9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A sample title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9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93A9BF-ECCA-4FA4-A661-D8BC83694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21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71565" y="6488117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4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1800"/>
            </a:lvl1pPr>
            <a:lvl2pPr>
              <a:buSzPct val="60000"/>
              <a:buFontTx/>
              <a:buBlip>
                <a:blip r:embed="rId2"/>
              </a:buBlip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90600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76404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1800"/>
            </a:lvl1pPr>
            <a:lvl2pPr>
              <a:buSzPct val="60000"/>
              <a:buFontTx/>
              <a:buBlip>
                <a:blip r:embed="rId2"/>
              </a:buBlip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3716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9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9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9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1DF7-07C8-46E6-9119-D83F1AB49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38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3716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9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9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9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9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409E7C-6A5F-4662-B224-BBD9CA5ADB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79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9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9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9"/>
            <a:ext cx="3505200" cy="3651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9"/>
            <a:ext cx="1066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1E2908-2829-40D1-91A1-292CFFAD952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857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551F3-14C4-4628-A03F-295761906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13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62AE6-F369-4084-B056-4515EBF0A7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71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 sample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4D3FC67-524E-49E1-B4B2-D14DDDB588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83" r:id="rId3"/>
    <p:sldLayoutId id="2147483690" r:id="rId4"/>
    <p:sldLayoutId id="2147483691" r:id="rId5"/>
    <p:sldLayoutId id="2147483692" r:id="rId6"/>
    <p:sldLayoutId id="2147483693" r:id="rId7"/>
    <p:sldLayoutId id="2147483684" r:id="rId8"/>
    <p:sldLayoutId id="2147483685" r:id="rId9"/>
    <p:sldLayoutId id="2147483686" r:id="rId10"/>
    <p:sldLayoutId id="2147483687" r:id="rId11"/>
    <p:sldLayoutId id="2147483694" r:id="rId12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24800" cy="1828800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non-linear temperature effects on energy use</a:t>
            </a:r>
          </a:p>
        </p:txBody>
      </p:sp>
      <p:sp>
        <p:nvSpPr>
          <p:cNvPr id="10" name="Subtitle 6"/>
          <p:cNvSpPr>
            <a:spLocks noGrp="1"/>
          </p:cNvSpPr>
          <p:nvPr>
            <p:ph type="subTitle" idx="1"/>
          </p:nvPr>
        </p:nvSpPr>
        <p:spPr>
          <a:xfrm>
            <a:off x="904875" y="3810000"/>
            <a:ext cx="7181850" cy="1447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Hongliang Zhang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University of Neuchatel, Switzerland </a:t>
            </a: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Jianhong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Texas A&amp;M University, USA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McCarl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Texas A&amp;M University, USA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0" y="54864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2018.04.25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577334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Workshop on Present Energy Transition, Oslo, Norway</a:t>
            </a:r>
          </a:p>
        </p:txBody>
      </p:sp>
    </p:spTree>
    <p:extLst>
      <p:ext uri="{BB962C8B-B14F-4D97-AF65-F5344CB8AC3E}">
        <p14:creationId xmlns:p14="http://schemas.microsoft.com/office/powerpoint/2010/main" val="35851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6019800" y="1066804"/>
            <a:ext cx="2895600" cy="50593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check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samples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 &gt; 10 obs.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Excluding oil countries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Excluding US and China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Specifying controls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Adding continent year fixed effects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country-specific time trends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Heating and cooling degree-days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forms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High-order polynomials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Cubic splines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effects on energy use per capita from pooled models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3"/>
          <a:stretch/>
        </p:blipFill>
        <p:spPr>
          <a:xfrm>
            <a:off x="152400" y="1198779"/>
            <a:ext cx="5791200" cy="52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of GDP per capita and urbanization on energy use per capita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00657"/>
              </p:ext>
            </p:extLst>
          </p:nvPr>
        </p:nvGraphicFramePr>
        <p:xfrm>
          <a:off x="152400" y="1463681"/>
          <a:ext cx="8839200" cy="3734998"/>
        </p:xfrm>
        <a:graphic>
          <a:graphicData uri="http://schemas.openxmlformats.org/drawingml/2006/table">
            <a:tbl>
              <a:tblPr/>
              <a:tblGrid>
                <a:gridCol w="1104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80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Benchmark</a:t>
                      </a:r>
                      <a:r>
                        <a:rPr lang="en-US" sz="14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model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&gt;10yrs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oil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US/China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ContYr FE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LinearTime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Degree-days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ln(GDP)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-0.4768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-0.5097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-0.6116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-0.4861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-0.7867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-0.2196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-0.4678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(0.3250)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(0.3217)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(0.3400)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(0.3296)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(0.3629)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(0.3461)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(0.3252)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6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ln(GDP) sq.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0.0504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0.0518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0.0647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0.0509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0.0685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0.0295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0.0498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(0.0195)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(0.0193)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(0.0199)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(0.0196)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(0.0214)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(0.0201)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(0.0195)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03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Urbanization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0.0232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0.0230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0.0206</a:t>
                      </a:r>
                      <a:r>
                        <a:rPr lang="en-US" sz="1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0.0231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0.0200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0.0150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0.0233</a:t>
                      </a:r>
                      <a:r>
                        <a:rPr lang="en-US" sz="1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(0.0040)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(0.0040)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(0.0039)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(0.0042)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(0.0042)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(0.0035)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(0.0040)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7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3148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3192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 squared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27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Optimum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52400" y="5339837"/>
            <a:ext cx="8162925" cy="848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ea typeface="DengXian" panose="02010600030101010101" pitchFamily="2" charset="-122"/>
              </a:rPr>
              <a:t>Note: All models include country and year fixed effects with standard errors clustered at the country level. Temperature and precipitation effects are not reported in the table.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Asterisks indicate statistical significance at the 1%(***), 5%(**) and 10%(*) levels.</a:t>
            </a:r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effects on energy use per capita from rich-poor models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12</a:t>
            </a:fld>
            <a:endParaRPr lang="en-US" altLang="en-US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47" r="5357"/>
          <a:stretch/>
        </p:blipFill>
        <p:spPr>
          <a:xfrm>
            <a:off x="1295400" y="1010445"/>
            <a:ext cx="5638800" cy="5233988"/>
          </a:xfrm>
        </p:spPr>
      </p:pic>
      <p:sp>
        <p:nvSpPr>
          <p:cNvPr id="9" name="TextBox 8"/>
          <p:cNvSpPr txBox="1"/>
          <p:nvPr/>
        </p:nvSpPr>
        <p:spPr>
          <a:xfrm>
            <a:off x="28575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Rich-country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306550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Poor-country</a:t>
            </a:r>
          </a:p>
        </p:txBody>
      </p:sp>
    </p:spTree>
    <p:extLst>
      <p:ext uri="{BB962C8B-B14F-4D97-AF65-F5344CB8AC3E}">
        <p14:creationId xmlns:p14="http://schemas.microsoft.com/office/powerpoint/2010/main" val="41859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future global warming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http://climexp.knmi.nl/plot_atlas_form.py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056273"/>
            <a:ext cx="8085426" cy="5387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4"/>
            <a:ext cx="8610600" cy="505936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GDP per capita, urbanization and population projections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Socioeconomic Pathways (SSPs)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SSP3: slower income growth and urbanization, higher population growth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SSP5: higher income growth and urbanization, slower population population growth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future socioeconomic scenarios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" y="6492879"/>
            <a:ext cx="4571998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Source: https://secure.iiasa.ac.at/web-apps/ene/SspDb/dsd?Action=htmlpage&amp;page=about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171" y="3048000"/>
            <a:ext cx="4283466" cy="32615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940191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O’Neill et al. (2014)</a:t>
            </a:r>
          </a:p>
        </p:txBody>
      </p:sp>
    </p:spTree>
    <p:extLst>
      <p:ext uri="{BB962C8B-B14F-4D97-AF65-F5344CB8AC3E}">
        <p14:creationId xmlns:p14="http://schemas.microsoft.com/office/powerpoint/2010/main" val="28019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Riahi</a:t>
            </a:r>
            <a:r>
              <a:rPr lang="en-US" dirty="0"/>
              <a:t> et al. (2017)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858" y="1009726"/>
            <a:ext cx="3965684" cy="523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3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change of country-level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use per capita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2010-2100 under RCP8.5 relative to levels in 2010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5" r="5244" b="2622"/>
          <a:stretch/>
        </p:blipFill>
        <p:spPr>
          <a:xfrm>
            <a:off x="1704109" y="1219200"/>
            <a:ext cx="550718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change of country-level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energy use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2010-2100 under RCP8.5 relative to levels in 2010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17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4" r="5662"/>
          <a:stretch/>
        </p:blipFill>
        <p:spPr>
          <a:xfrm>
            <a:off x="1600200" y="1371600"/>
            <a:ext cx="5431365" cy="510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impacts of climate change on global energy use by 2100 under RCP8.5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18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930116"/>
              </p:ext>
            </p:extLst>
          </p:nvPr>
        </p:nvGraphicFramePr>
        <p:xfrm>
          <a:off x="838200" y="1447791"/>
          <a:ext cx="7696201" cy="4800608"/>
        </p:xfrm>
        <a:graphic>
          <a:graphicData uri="http://schemas.openxmlformats.org/drawingml/2006/table">
            <a:tbl>
              <a:tblPr/>
              <a:tblGrid>
                <a:gridCol w="1511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1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023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3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31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Statistical model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Projected impacts under alternative scenarios of future income/urbanization/population growth 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impact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relative to a world without climate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SSP3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SSP5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Pooled model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 est.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8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Rich-poor model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 est.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40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change of country-level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use per capita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2100 under RCP8.5 and SSP3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28332" r="5000" b="30001"/>
          <a:stretch/>
        </p:blipFill>
        <p:spPr>
          <a:xfrm>
            <a:off x="865662" y="1600200"/>
            <a:ext cx="7412676" cy="37819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28332" r="5000" b="30001"/>
          <a:stretch/>
        </p:blipFill>
        <p:spPr>
          <a:xfrm>
            <a:off x="1018062" y="1752600"/>
            <a:ext cx="7412676" cy="37819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t="28332" r="5000" b="30001"/>
          <a:stretch/>
        </p:blipFill>
        <p:spPr>
          <a:xfrm>
            <a:off x="1170462" y="1905000"/>
            <a:ext cx="7412676" cy="378197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03656" y="1263134"/>
            <a:ext cx="705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to projection using constant 1991-2010 average temperature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51399" y="5626690"/>
            <a:ext cx="7315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 2100, unmitigated climate change will make 78% of countries use more energy in per capita than they would do without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1091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4"/>
            <a:ext cx="8382000" cy="5257796"/>
          </a:xfrm>
        </p:spPr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provides the services of heating, lighting, power and transportation</a:t>
            </a:r>
          </a:p>
          <a:p>
            <a:pPr lvl="1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question: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will climate change affect future energy use?</a:t>
            </a:r>
          </a:p>
          <a:p>
            <a:pPr lvl="1"/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 change feedback and adaptation 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use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damages to the energy sector in terms of extra expenditure for adapting hotter climates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for mitigation and climate change impacts</a:t>
            </a:r>
          </a:p>
          <a:p>
            <a:pPr lvl="1"/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61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change of regional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use per capita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2010 under RCP8.5 and SSP3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81" y="1302937"/>
            <a:ext cx="5634038" cy="516453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95400" y="933601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to projection using constant 1991-2010 average temperature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4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Non-linear temperature effects on energy use per capita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energy use responses to temperature change over rich and poor countries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 energy use increases over 2010-2100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 scenarios matter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regional differences in temperature impacts on energy use per capita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7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4"/>
            <a:ext cx="8382000" cy="518159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models: Dell et al. (2014)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 assessment models: Rose et al. (2014)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region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and sub-national analyses: Deschenes and Greenstone (2011);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Auffhammer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(2018)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Worldwide: </a:t>
            </a:r>
            <a:r>
              <a:rPr 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Isaac and van Vuuren (2009)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aspects (IPCC 2014)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Electricity and natural gas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Heating, cooling and other uses like pumping water on irrigated farms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Renewable energy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5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study temperature effects on annual total energy use using a panel dataset of 147 countries from 1991-2010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results: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U-shape relationship between annual average temperature and energy use per capita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energy use responses to temperature change over rich and poor countries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large increases in energy use over 2010-2100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Socioeconomic scenarios matter in projecting future energy use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differences in temperature effects on energy use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9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516147" y="4731724"/>
                <a:ext cx="8382000" cy="1059476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𝑜𝑔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/>
                  <a:t> = logged total energy use for country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in year t </a:t>
                </a:r>
              </a:p>
              <a:p>
                <a:pPr marL="0" indent="0">
                  <a:buNone/>
                </a:pPr>
                <a:r>
                  <a:rPr lang="en-US" sz="2800" dirty="0"/>
                  <a:t>	       (unit: kg of oil equivalent)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147" y="4731724"/>
                <a:ext cx="8382000" cy="1059476"/>
              </a:xfrm>
              <a:blipFill rotWithShape="0">
                <a:blip r:embed="rId3"/>
                <a:stretch>
                  <a:fillRect t="-5172" r="-800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5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3400" y="1066800"/>
                <a:ext cx="7924800" cy="3020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(1)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𝑜𝑔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𝐺𝐷𝑃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𝐺𝐷𝑃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𝑈𝑟𝑏𝑎𝑛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</a:t>
                </a:r>
                <a:endParaRPr lang="en-US" sz="2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7924800" cy="30203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97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800100" y="4644718"/>
                <a:ext cx="6705600" cy="132556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/>
                  <a:t> = Annual average temperature (unit: C)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/>
                  <a:t> = Annual total precipitation (unit: mm)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0100" y="4644718"/>
                <a:ext cx="6705600" cy="1325567"/>
              </a:xfrm>
              <a:blipFill rotWithShape="0">
                <a:blip r:embed="rId2"/>
                <a:stretch>
                  <a:fillRect t="-4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6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3400" y="1066800"/>
                <a:ext cx="7924800" cy="3020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(1)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𝑜𝑔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𝐺𝐷𝑃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𝐺𝐷𝑃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𝑈𝑟𝑏𝑎𝑛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</a:t>
                </a:r>
                <a:endParaRPr lang="en-US" sz="2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7924800" cy="30203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247650" y="4495800"/>
                <a:ext cx="8496300" cy="186563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𝐺𝐷𝑃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US" sz="2800" dirty="0"/>
                  <a:t>= logged GDP per capita adjusted for parity purchasing power for country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in year t (unit: $2011)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𝑈𝑟𝑏𝑎𝑛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/>
                  <a:t> = Urbanization rate for country </a:t>
                </a:r>
                <a:r>
                  <a:rPr lang="en-US" sz="2800" dirty="0" err="1"/>
                  <a:t>i</a:t>
                </a:r>
                <a:r>
                  <a:rPr lang="en-US" sz="2800" dirty="0"/>
                  <a:t> in year t                                          		(unit: percent)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7650" y="4495800"/>
                <a:ext cx="8496300" cy="1865634"/>
              </a:xfrm>
              <a:blipFill rotWithShape="0">
                <a:blip r:embed="rId2"/>
                <a:stretch>
                  <a:fillRect t="-3268" r="-31299" b="-10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7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3400" y="1066800"/>
                <a:ext cx="7924800" cy="3020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(1)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𝑜𝑔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log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𝐺𝐷𝑃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𝐺𝐷𝑃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𝑈𝑟𝑏𝑎𝑛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</a:t>
                </a:r>
                <a:endParaRPr lang="en-US" sz="2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7924800" cy="30203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8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448271"/>
                <a:ext cx="6705600" cy="165494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/>
                  <a:t>= country-specific fixed effect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/>
                  <a:t> = year-specific fixed effect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/>
                  <a:t> = error term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448271"/>
                <a:ext cx="6705600" cy="1654940"/>
              </a:xfrm>
              <a:blipFill rotWithShape="0">
                <a:blip r:embed="rId2"/>
                <a:stretch>
                  <a:fillRect t="-3690" b="-4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Econometric Model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5592-EBC4-4229-8CC5-5F2EE69F2A54}" type="slidenum">
              <a:rPr lang="en-US" altLang="en-US" smtClean="0"/>
              <a:pPr/>
              <a:t>8</a:t>
            </a:fld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3400" y="1066800"/>
                <a:ext cx="8077200" cy="3020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(1)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𝑜𝑔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800" b="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sSubSup>
                      <m:sSubSup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2800" i="1" dirty="0">
                  <a:effectLst/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ffectLst/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n-US" sz="2800" b="0" i="1" smtClean="0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𝑜𝑔</m:t>
                        </m:r>
                      </m:fName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𝐺𝐷𝑃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𝑖𝑡</m:t>
                            </m:r>
                          </m:sub>
                        </m:sSub>
                      </m:e>
                    </m:func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2800" i="1">
                                <a:latin typeface="Cambria Math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𝐺𝐷𝑃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DengXian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𝑖𝑡</m:t>
                                </m:r>
                              </m:sub>
                            </m:sSub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𝑈𝑟𝑏𝑎𝑛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en-US" sz="2800" i="1" dirty="0">
                  <a:latin typeface="Cambria Math" panose="020405030504060302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indent="180340">
                  <a:lnSpc>
                    <a:spcPct val="150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2800" dirty="0">
                    <a:ea typeface="DengXian" panose="02010600030101010101" pitchFamily="2" charset="-122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 smtClean="0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θ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US" sz="28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</a:t>
                </a:r>
                <a:endParaRPr lang="en-US" sz="28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066800"/>
                <a:ext cx="8077200" cy="30203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9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599" y="1066804"/>
            <a:ext cx="4338637" cy="50593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Bank’s World Development Indicators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use per capita, PPP- adjusted GDP, urbanization rate, population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Gridded Population of the World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density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Delaware’s Terrestrial Air Temperature and Precipitation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Monthly average temperature and total precipitation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3,242 country-year observations from 1991-2010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9E7C-6A5F-4662-B224-BBD9CA5ADB34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1" t="8803" r="6605"/>
          <a:stretch/>
        </p:blipFill>
        <p:spPr>
          <a:xfrm>
            <a:off x="4567236" y="1227139"/>
            <a:ext cx="45720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3846</TotalTime>
  <Words>1418</Words>
  <Application>Microsoft Office PowerPoint</Application>
  <PresentationFormat>On-screen Show (4:3)</PresentationFormat>
  <Paragraphs>336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Beamer</vt:lpstr>
      <vt:lpstr>Global non-linear temperature effects on energy use</vt:lpstr>
      <vt:lpstr>Motivation</vt:lpstr>
      <vt:lpstr>Literature </vt:lpstr>
      <vt:lpstr>Main results </vt:lpstr>
      <vt:lpstr>Econometric Model</vt:lpstr>
      <vt:lpstr>Econometric Model (cont’)</vt:lpstr>
      <vt:lpstr>Econometric Model (cont’)</vt:lpstr>
      <vt:lpstr>Econometric Model (cont’)</vt:lpstr>
      <vt:lpstr>Data</vt:lpstr>
      <vt:lpstr>Temperature effects on energy use per capita from pooled models</vt:lpstr>
      <vt:lpstr>Effects of GDP per capita and urbanization on energy use per capita</vt:lpstr>
      <vt:lpstr>Temperature effects on energy use per capita from rich-poor models</vt:lpstr>
      <vt:lpstr>Projected future global warming</vt:lpstr>
      <vt:lpstr>Projected future socioeconomic scenarios</vt:lpstr>
      <vt:lpstr>SSPs</vt:lpstr>
      <vt:lpstr>Projected change of country-level energy use per capita over 2010-2100 under RCP8.5 relative to levels in 2010</vt:lpstr>
      <vt:lpstr>Projected change of country-level total energy use over 2010-2100 under RCP8.5 relative to levels in 2010</vt:lpstr>
      <vt:lpstr>Projected impacts of climate change on global energy use by 2100 under RCP8.5</vt:lpstr>
      <vt:lpstr>Projected change of country-level energy use per capita in 2100 under RCP8.5 and SSP3</vt:lpstr>
      <vt:lpstr>Projected change of regional energy use per capita by 2010 under RCP8.5 and SSP3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hongliangzhang</dc:creator>
  <cp:lastModifiedBy>Brooks Kaiser</cp:lastModifiedBy>
  <cp:revision>329</cp:revision>
  <cp:lastPrinted>2017-09-28T19:42:00Z</cp:lastPrinted>
  <dcterms:created xsi:type="dcterms:W3CDTF">2015-07-03T00:03:29Z</dcterms:created>
  <dcterms:modified xsi:type="dcterms:W3CDTF">2018-04-25T08:20:47Z</dcterms:modified>
</cp:coreProperties>
</file>