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317" r:id="rId3"/>
    <p:sldId id="337" r:id="rId4"/>
    <p:sldId id="353" r:id="rId5"/>
    <p:sldId id="340" r:id="rId6"/>
    <p:sldId id="333" r:id="rId7"/>
    <p:sldId id="341" r:id="rId8"/>
    <p:sldId id="342" r:id="rId9"/>
    <p:sldId id="343" r:id="rId10"/>
    <p:sldId id="354" r:id="rId11"/>
    <p:sldId id="345" r:id="rId12"/>
    <p:sldId id="280" r:id="rId13"/>
    <p:sldId id="346" r:id="rId14"/>
    <p:sldId id="305" r:id="rId15"/>
    <p:sldId id="347" r:id="rId16"/>
    <p:sldId id="358" r:id="rId17"/>
    <p:sldId id="335" r:id="rId18"/>
    <p:sldId id="352" r:id="rId19"/>
    <p:sldId id="336" r:id="rId20"/>
    <p:sldId id="309" r:id="rId21"/>
    <p:sldId id="285" r:id="rId22"/>
    <p:sldId id="307" r:id="rId23"/>
    <p:sldId id="350" r:id="rId24"/>
    <p:sldId id="351" r:id="rId25"/>
    <p:sldId id="355" r:id="rId26"/>
    <p:sldId id="356" r:id="rId27"/>
    <p:sldId id="330" r:id="rId28"/>
    <p:sldId id="314" r:id="rId29"/>
    <p:sldId id="329" r:id="rId30"/>
    <p:sldId id="315" r:id="rId31"/>
    <p:sldId id="327" r:id="rId32"/>
  </p:sldIdLst>
  <p:sldSz cx="9144000" cy="5143500" type="screen16x9"/>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475"/>
    <a:srgbClr val="FFFFFF"/>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45" autoAdjust="0"/>
    <p:restoredTop sz="77219" autoAdjust="0"/>
  </p:normalViewPr>
  <p:slideViewPr>
    <p:cSldViewPr snapToGrid="0" snapToObjects="1">
      <p:cViewPr varScale="1">
        <p:scale>
          <a:sx n="104" d="100"/>
          <a:sy n="104" d="100"/>
        </p:scale>
        <p:origin x="606"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ome.ansatt.ntnu.no\espem\Japan\Solar%20power%20glob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home.ansatt.ntnu.no\espem\Japan\Share%20of%20electricity.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ome.ansatt.ntnu.no\espem\Japan\Wind%20power%20installation,%201999-201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ome.ansatt.ntnu.no\espem\Japan\Wind%20power%20installation,%201999-2012.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home.ansatt.ntnu.no\espem\Japan\Wind%20power%20installation,%201999-2012.xlsx" TargetMode="External"/><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home.ansatt.ntnu.no\espem\Japan\REN%20investment%20flows(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ome.ansatt.ntnu.no\espem\Japan\Wind%20power%20installation,%201999-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ome.ansatt.ntnu.no\espem\Japan\Wind%20power%20installation,%201999-20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ome.ansatt.ntnu.no\espem\Japan\Wind%20power%20installation,%201999-2012.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home.ansatt.ntnu.no\espem\Japan\REN%20electricity.xlsx" TargetMode="External"/><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9.xml.rels><?xml version="1.0" encoding="UTF-8" standalone="yes"?>
<Relationships xmlns="http://schemas.openxmlformats.org/package/2006/relationships"><Relationship Id="rId3" Type="http://schemas.openxmlformats.org/officeDocument/2006/relationships/oleObject" Target="file:///\\home.ansatt.ntnu.no\espem\Japan\Share%20of%20electricity.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24759405074366"/>
          <c:y val="2.2826443569553809E-2"/>
          <c:w val="0.82147681539807527"/>
          <c:h val="0.8925207763765709"/>
        </c:manualLayout>
      </c:layout>
      <c:lineChart>
        <c:grouping val="standard"/>
        <c:varyColors val="0"/>
        <c:ser>
          <c:idx val="0"/>
          <c:order val="0"/>
          <c:tx>
            <c:strRef>
              <c:f>Sheet1!$J$1</c:f>
              <c:strCache>
                <c:ptCount val="1"/>
                <c:pt idx="0">
                  <c:v>PV installations</c:v>
                </c:pt>
              </c:strCache>
            </c:strRef>
          </c:tx>
          <c:spPr>
            <a:ln w="38100" cap="rnd">
              <a:solidFill>
                <a:srgbClr val="FFC000"/>
              </a:solidFill>
              <a:round/>
            </a:ln>
            <a:effectLst/>
          </c:spPr>
          <c:marker>
            <c:symbol val="none"/>
          </c:marker>
          <c:cat>
            <c:strRef>
              <c:f>Sheet1!$I$2:$I$22</c:f>
              <c:strCache>
                <c:ptCount val="21"/>
                <c:pt idx="0">
                  <c:v>1997</c:v>
                </c:pt>
                <c:pt idx="3">
                  <c:v>2000</c:v>
                </c:pt>
                <c:pt idx="8">
                  <c:v>2005</c:v>
                </c:pt>
                <c:pt idx="13">
                  <c:v>2010</c:v>
                </c:pt>
                <c:pt idx="18">
                  <c:v>2015</c:v>
                </c:pt>
                <c:pt idx="20">
                  <c:v>2017 (est) </c:v>
                </c:pt>
              </c:strCache>
            </c:strRef>
          </c:cat>
          <c:val>
            <c:numRef>
              <c:f>Sheet1!$J$2:$J$22</c:f>
              <c:numCache>
                <c:formatCode>General</c:formatCode>
                <c:ptCount val="21"/>
                <c:pt idx="0">
                  <c:v>305</c:v>
                </c:pt>
                <c:pt idx="1">
                  <c:v>386</c:v>
                </c:pt>
                <c:pt idx="2">
                  <c:v>510</c:v>
                </c:pt>
                <c:pt idx="3">
                  <c:v>1425</c:v>
                </c:pt>
                <c:pt idx="4">
                  <c:v>1753</c:v>
                </c:pt>
                <c:pt idx="5">
                  <c:v>2220</c:v>
                </c:pt>
                <c:pt idx="6">
                  <c:v>2798</c:v>
                </c:pt>
                <c:pt idx="7">
                  <c:v>3911</c:v>
                </c:pt>
                <c:pt idx="8">
                  <c:v>5340</c:v>
                </c:pt>
                <c:pt idx="9">
                  <c:v>6915</c:v>
                </c:pt>
                <c:pt idx="10">
                  <c:v>9443</c:v>
                </c:pt>
                <c:pt idx="11">
                  <c:v>15772</c:v>
                </c:pt>
                <c:pt idx="12">
                  <c:v>23210</c:v>
                </c:pt>
                <c:pt idx="13">
                  <c:v>40019</c:v>
                </c:pt>
                <c:pt idx="14">
                  <c:v>69684</c:v>
                </c:pt>
                <c:pt idx="15">
                  <c:v>99690</c:v>
                </c:pt>
                <c:pt idx="16">
                  <c:v>136697</c:v>
                </c:pt>
                <c:pt idx="17">
                  <c:v>177000</c:v>
                </c:pt>
                <c:pt idx="18">
                  <c:v>228000</c:v>
                </c:pt>
                <c:pt idx="19">
                  <c:v>303000</c:v>
                </c:pt>
                <c:pt idx="20">
                  <c:v>401000</c:v>
                </c:pt>
              </c:numCache>
            </c:numRef>
          </c:val>
          <c:smooth val="0"/>
          <c:extLst>
            <c:ext xmlns:c16="http://schemas.microsoft.com/office/drawing/2014/chart" uri="{C3380CC4-5D6E-409C-BE32-E72D297353CC}">
              <c16:uniqueId val="{00000000-8132-4222-9363-A8CD9B9DC180}"/>
            </c:ext>
          </c:extLst>
        </c:ser>
        <c:ser>
          <c:idx val="1"/>
          <c:order val="1"/>
          <c:tx>
            <c:strRef>
              <c:f>Sheet1!$K$1</c:f>
              <c:strCache>
                <c:ptCount val="1"/>
                <c:pt idx="0">
                  <c:v>Wind power installations</c:v>
                </c:pt>
              </c:strCache>
            </c:strRef>
          </c:tx>
          <c:spPr>
            <a:ln w="38100" cap="rnd">
              <a:solidFill>
                <a:schemeClr val="accent2"/>
              </a:solidFill>
              <a:round/>
            </a:ln>
            <a:effectLst/>
          </c:spPr>
          <c:marker>
            <c:symbol val="none"/>
          </c:marker>
          <c:cat>
            <c:strRef>
              <c:f>Sheet1!$I$2:$I$22</c:f>
              <c:strCache>
                <c:ptCount val="21"/>
                <c:pt idx="0">
                  <c:v>1997</c:v>
                </c:pt>
                <c:pt idx="3">
                  <c:v>2000</c:v>
                </c:pt>
                <c:pt idx="8">
                  <c:v>2005</c:v>
                </c:pt>
                <c:pt idx="13">
                  <c:v>2010</c:v>
                </c:pt>
                <c:pt idx="18">
                  <c:v>2015</c:v>
                </c:pt>
                <c:pt idx="20">
                  <c:v>2017 (est) </c:v>
                </c:pt>
              </c:strCache>
            </c:strRef>
          </c:cat>
          <c:val>
            <c:numRef>
              <c:f>Sheet1!$K$2:$K$22</c:f>
              <c:numCache>
                <c:formatCode>General</c:formatCode>
                <c:ptCount val="21"/>
                <c:pt idx="0">
                  <c:v>7480</c:v>
                </c:pt>
                <c:pt idx="1">
                  <c:v>9667</c:v>
                </c:pt>
                <c:pt idx="2">
                  <c:v>13700</c:v>
                </c:pt>
                <c:pt idx="3">
                  <c:v>18039</c:v>
                </c:pt>
                <c:pt idx="4">
                  <c:v>24332</c:v>
                </c:pt>
                <c:pt idx="5">
                  <c:v>31881</c:v>
                </c:pt>
                <c:pt idx="6">
                  <c:v>39295</c:v>
                </c:pt>
                <c:pt idx="7">
                  <c:v>47681</c:v>
                </c:pt>
                <c:pt idx="8">
                  <c:v>59012</c:v>
                </c:pt>
                <c:pt idx="9">
                  <c:v>74112</c:v>
                </c:pt>
                <c:pt idx="10">
                  <c:v>93919</c:v>
                </c:pt>
                <c:pt idx="11">
                  <c:v>120894</c:v>
                </c:pt>
                <c:pt idx="12">
                  <c:v>158975</c:v>
                </c:pt>
                <c:pt idx="13">
                  <c:v>198001</c:v>
                </c:pt>
                <c:pt idx="14">
                  <c:v>238126</c:v>
                </c:pt>
                <c:pt idx="15">
                  <c:v>283194</c:v>
                </c:pt>
                <c:pt idx="16">
                  <c:v>318105</c:v>
                </c:pt>
                <c:pt idx="17">
                  <c:v>369553</c:v>
                </c:pt>
                <c:pt idx="18">
                  <c:v>432419</c:v>
                </c:pt>
                <c:pt idx="19">
                  <c:v>486500</c:v>
                </c:pt>
                <c:pt idx="20">
                  <c:v>542500</c:v>
                </c:pt>
              </c:numCache>
            </c:numRef>
          </c:val>
          <c:smooth val="0"/>
          <c:extLst>
            <c:ext xmlns:c16="http://schemas.microsoft.com/office/drawing/2014/chart" uri="{C3380CC4-5D6E-409C-BE32-E72D297353CC}">
              <c16:uniqueId val="{00000001-8132-4222-9363-A8CD9B9DC180}"/>
            </c:ext>
          </c:extLst>
        </c:ser>
        <c:dLbls>
          <c:showLegendKey val="0"/>
          <c:showVal val="0"/>
          <c:showCatName val="0"/>
          <c:showSerName val="0"/>
          <c:showPercent val="0"/>
          <c:showBubbleSize val="0"/>
        </c:dLbls>
        <c:smooth val="0"/>
        <c:axId val="603061272"/>
        <c:axId val="603062256"/>
      </c:lineChart>
      <c:catAx>
        <c:axId val="60306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03062256"/>
        <c:crosses val="autoZero"/>
        <c:auto val="1"/>
        <c:lblAlgn val="ctr"/>
        <c:lblOffset val="100"/>
        <c:noMultiLvlLbl val="0"/>
      </c:catAx>
      <c:valAx>
        <c:axId val="603062256"/>
        <c:scaling>
          <c:orientation val="minMax"/>
          <c:max val="6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03061272"/>
        <c:crosses val="autoZero"/>
        <c:crossBetween val="between"/>
      </c:valAx>
      <c:spPr>
        <a:noFill/>
        <a:ln>
          <a:noFill/>
        </a:ln>
        <a:effectLst/>
      </c:spPr>
    </c:plotArea>
    <c:legend>
      <c:legendPos val="b"/>
      <c:layout>
        <c:manualLayout>
          <c:xMode val="edge"/>
          <c:yMode val="edge"/>
          <c:x val="0.18017085364329455"/>
          <c:y val="3.9560550628367552E-2"/>
          <c:w val="0.6404750656167979"/>
          <c:h val="9.21766029246344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95586637041154E-2"/>
          <c:y val="3.6691753810676325E-2"/>
          <c:w val="0.9179044512054032"/>
          <c:h val="0.87090569799035811"/>
        </c:manualLayout>
      </c:layout>
      <c:lineChart>
        <c:grouping val="standard"/>
        <c:varyColors val="0"/>
        <c:ser>
          <c:idx val="0"/>
          <c:order val="0"/>
          <c:tx>
            <c:strRef>
              <c:f>Sheet1!$A$77</c:f>
              <c:strCache>
                <c:ptCount val="1"/>
                <c:pt idx="0">
                  <c:v>Fossil fuels </c:v>
                </c:pt>
              </c:strCache>
            </c:strRef>
          </c:tx>
          <c:spPr>
            <a:ln w="28575" cap="rnd">
              <a:solidFill>
                <a:sysClr val="windowText" lastClr="000000"/>
              </a:solidFill>
              <a:round/>
            </a:ln>
            <a:effectLst/>
          </c:spPr>
          <c:marker>
            <c:symbol val="none"/>
          </c:marker>
          <c:cat>
            <c:numRef>
              <c:f>Sheet1!$B$76:$I$76</c:f>
              <c:numCache>
                <c:formatCode>General</c:formatCode>
                <c:ptCount val="8"/>
                <c:pt idx="0">
                  <c:v>2008</c:v>
                </c:pt>
                <c:pt idx="1">
                  <c:v>2009</c:v>
                </c:pt>
                <c:pt idx="2">
                  <c:v>2010</c:v>
                </c:pt>
                <c:pt idx="3">
                  <c:v>2011</c:v>
                </c:pt>
                <c:pt idx="4">
                  <c:v>2012</c:v>
                </c:pt>
                <c:pt idx="5">
                  <c:v>2013</c:v>
                </c:pt>
                <c:pt idx="6">
                  <c:v>2014</c:v>
                </c:pt>
                <c:pt idx="7">
                  <c:v>2015</c:v>
                </c:pt>
              </c:numCache>
            </c:numRef>
          </c:cat>
          <c:val>
            <c:numRef>
              <c:f>Sheet1!$B$77:$I$77</c:f>
              <c:numCache>
                <c:formatCode>General</c:formatCode>
                <c:ptCount val="8"/>
                <c:pt idx="0">
                  <c:v>78</c:v>
                </c:pt>
                <c:pt idx="1">
                  <c:v>81</c:v>
                </c:pt>
                <c:pt idx="2">
                  <c:v>80.599999999999994</c:v>
                </c:pt>
                <c:pt idx="3">
                  <c:v>78.2</c:v>
                </c:pt>
                <c:pt idx="4">
                  <c:v>78.400000000000006</c:v>
                </c:pt>
                <c:pt idx="5">
                  <c:v>78.3</c:v>
                </c:pt>
                <c:pt idx="6">
                  <c:v>78.3</c:v>
                </c:pt>
                <c:pt idx="7">
                  <c:v>78.400000000000006</c:v>
                </c:pt>
              </c:numCache>
            </c:numRef>
          </c:val>
          <c:smooth val="0"/>
          <c:extLst>
            <c:ext xmlns:c16="http://schemas.microsoft.com/office/drawing/2014/chart" uri="{C3380CC4-5D6E-409C-BE32-E72D297353CC}">
              <c16:uniqueId val="{00000000-421E-4946-AC1E-6EDCEBE73F89}"/>
            </c:ext>
          </c:extLst>
        </c:ser>
        <c:ser>
          <c:idx val="1"/>
          <c:order val="1"/>
          <c:tx>
            <c:strRef>
              <c:f>Sheet1!$A$78</c:f>
              <c:strCache>
                <c:ptCount val="1"/>
                <c:pt idx="0">
                  <c:v>Nuclear</c:v>
                </c:pt>
              </c:strCache>
            </c:strRef>
          </c:tx>
          <c:spPr>
            <a:ln w="28575" cap="rnd">
              <a:solidFill>
                <a:schemeClr val="accent2"/>
              </a:solidFill>
              <a:round/>
            </a:ln>
            <a:effectLst/>
          </c:spPr>
          <c:marker>
            <c:symbol val="none"/>
          </c:marker>
          <c:cat>
            <c:numRef>
              <c:f>Sheet1!$B$76:$I$76</c:f>
              <c:numCache>
                <c:formatCode>General</c:formatCode>
                <c:ptCount val="8"/>
                <c:pt idx="0">
                  <c:v>2008</c:v>
                </c:pt>
                <c:pt idx="1">
                  <c:v>2009</c:v>
                </c:pt>
                <c:pt idx="2">
                  <c:v>2010</c:v>
                </c:pt>
                <c:pt idx="3">
                  <c:v>2011</c:v>
                </c:pt>
                <c:pt idx="4">
                  <c:v>2012</c:v>
                </c:pt>
                <c:pt idx="5">
                  <c:v>2013</c:v>
                </c:pt>
                <c:pt idx="6">
                  <c:v>2014</c:v>
                </c:pt>
                <c:pt idx="7">
                  <c:v>2015</c:v>
                </c:pt>
              </c:numCache>
            </c:numRef>
          </c:cat>
          <c:val>
            <c:numRef>
              <c:f>Sheet1!$B$78:$I$78</c:f>
              <c:numCache>
                <c:formatCode>General</c:formatCode>
                <c:ptCount val="8"/>
                <c:pt idx="0">
                  <c:v>2.8</c:v>
                </c:pt>
                <c:pt idx="1">
                  <c:v>2.8</c:v>
                </c:pt>
                <c:pt idx="2">
                  <c:v>2.7</c:v>
                </c:pt>
                <c:pt idx="3">
                  <c:v>2.8</c:v>
                </c:pt>
                <c:pt idx="4">
                  <c:v>2.6</c:v>
                </c:pt>
                <c:pt idx="5">
                  <c:v>2.6</c:v>
                </c:pt>
                <c:pt idx="6">
                  <c:v>2.5</c:v>
                </c:pt>
                <c:pt idx="7">
                  <c:v>2.2999999999999998</c:v>
                </c:pt>
              </c:numCache>
            </c:numRef>
          </c:val>
          <c:smooth val="0"/>
          <c:extLst>
            <c:ext xmlns:c16="http://schemas.microsoft.com/office/drawing/2014/chart" uri="{C3380CC4-5D6E-409C-BE32-E72D297353CC}">
              <c16:uniqueId val="{00000001-421E-4946-AC1E-6EDCEBE73F89}"/>
            </c:ext>
          </c:extLst>
        </c:ser>
        <c:ser>
          <c:idx val="2"/>
          <c:order val="2"/>
          <c:tx>
            <c:strRef>
              <c:f>Sheet1!$A$79</c:f>
              <c:strCache>
                <c:ptCount val="1"/>
                <c:pt idx="0">
                  <c:v>Hydropower</c:v>
                </c:pt>
              </c:strCache>
            </c:strRef>
          </c:tx>
          <c:spPr>
            <a:ln w="28575" cap="rnd">
              <a:solidFill>
                <a:srgbClr val="00B0F0"/>
              </a:solidFill>
              <a:round/>
            </a:ln>
            <a:effectLst/>
          </c:spPr>
          <c:marker>
            <c:symbol val="none"/>
          </c:marker>
          <c:cat>
            <c:numRef>
              <c:f>Sheet1!$B$76:$I$76</c:f>
              <c:numCache>
                <c:formatCode>General</c:formatCode>
                <c:ptCount val="8"/>
                <c:pt idx="0">
                  <c:v>2008</c:v>
                </c:pt>
                <c:pt idx="1">
                  <c:v>2009</c:v>
                </c:pt>
                <c:pt idx="2">
                  <c:v>2010</c:v>
                </c:pt>
                <c:pt idx="3">
                  <c:v>2011</c:v>
                </c:pt>
                <c:pt idx="4">
                  <c:v>2012</c:v>
                </c:pt>
                <c:pt idx="5">
                  <c:v>2013</c:v>
                </c:pt>
                <c:pt idx="6">
                  <c:v>2014</c:v>
                </c:pt>
                <c:pt idx="7">
                  <c:v>2015</c:v>
                </c:pt>
              </c:numCache>
            </c:numRef>
          </c:cat>
          <c:val>
            <c:numRef>
              <c:f>Sheet1!$B$79:$I$79</c:f>
              <c:numCache>
                <c:formatCode>General</c:formatCode>
                <c:ptCount val="8"/>
                <c:pt idx="0">
                  <c:v>3.2</c:v>
                </c:pt>
                <c:pt idx="1">
                  <c:v>3.4</c:v>
                </c:pt>
                <c:pt idx="2">
                  <c:v>3.3</c:v>
                </c:pt>
                <c:pt idx="3">
                  <c:v>3.7</c:v>
                </c:pt>
                <c:pt idx="4">
                  <c:v>3.8</c:v>
                </c:pt>
                <c:pt idx="5">
                  <c:v>3.9</c:v>
                </c:pt>
                <c:pt idx="6">
                  <c:v>3.9</c:v>
                </c:pt>
                <c:pt idx="7">
                  <c:v>3.6</c:v>
                </c:pt>
              </c:numCache>
            </c:numRef>
          </c:val>
          <c:smooth val="0"/>
          <c:extLst>
            <c:ext xmlns:c16="http://schemas.microsoft.com/office/drawing/2014/chart" uri="{C3380CC4-5D6E-409C-BE32-E72D297353CC}">
              <c16:uniqueId val="{00000002-421E-4946-AC1E-6EDCEBE73F89}"/>
            </c:ext>
          </c:extLst>
        </c:ser>
        <c:ser>
          <c:idx val="3"/>
          <c:order val="3"/>
          <c:tx>
            <c:strRef>
              <c:f>Sheet1!$A$80</c:f>
              <c:strCache>
                <c:ptCount val="1"/>
                <c:pt idx="0">
                  <c:v>Wind, solar, biomass, geothermal</c:v>
                </c:pt>
              </c:strCache>
            </c:strRef>
          </c:tx>
          <c:spPr>
            <a:ln w="28575" cap="rnd">
              <a:solidFill>
                <a:srgbClr val="92D050"/>
              </a:solidFill>
              <a:round/>
            </a:ln>
            <a:effectLst/>
          </c:spPr>
          <c:marker>
            <c:symbol val="none"/>
          </c:marker>
          <c:cat>
            <c:numRef>
              <c:f>Sheet1!$B$76:$I$76</c:f>
              <c:numCache>
                <c:formatCode>General</c:formatCode>
                <c:ptCount val="8"/>
                <c:pt idx="0">
                  <c:v>2008</c:v>
                </c:pt>
                <c:pt idx="1">
                  <c:v>2009</c:v>
                </c:pt>
                <c:pt idx="2">
                  <c:v>2010</c:v>
                </c:pt>
                <c:pt idx="3">
                  <c:v>2011</c:v>
                </c:pt>
                <c:pt idx="4">
                  <c:v>2012</c:v>
                </c:pt>
                <c:pt idx="5">
                  <c:v>2013</c:v>
                </c:pt>
                <c:pt idx="6">
                  <c:v>2014</c:v>
                </c:pt>
                <c:pt idx="7">
                  <c:v>2015</c:v>
                </c:pt>
              </c:numCache>
            </c:numRef>
          </c:cat>
          <c:val>
            <c:numRef>
              <c:f>Sheet1!$B$80:$I$80</c:f>
              <c:numCache>
                <c:formatCode>General</c:formatCode>
                <c:ptCount val="8"/>
                <c:pt idx="0">
                  <c:v>0.7</c:v>
                </c:pt>
                <c:pt idx="1">
                  <c:v>0.7</c:v>
                </c:pt>
                <c:pt idx="2">
                  <c:v>0.9</c:v>
                </c:pt>
                <c:pt idx="3">
                  <c:v>1.1000000000000001</c:v>
                </c:pt>
                <c:pt idx="4">
                  <c:v>1.2</c:v>
                </c:pt>
                <c:pt idx="5">
                  <c:v>1.3</c:v>
                </c:pt>
                <c:pt idx="6">
                  <c:v>1.4</c:v>
                </c:pt>
                <c:pt idx="7">
                  <c:v>1.6</c:v>
                </c:pt>
              </c:numCache>
            </c:numRef>
          </c:val>
          <c:smooth val="0"/>
          <c:extLst>
            <c:ext xmlns:c16="http://schemas.microsoft.com/office/drawing/2014/chart" uri="{C3380CC4-5D6E-409C-BE32-E72D297353CC}">
              <c16:uniqueId val="{00000003-421E-4946-AC1E-6EDCEBE73F89}"/>
            </c:ext>
          </c:extLst>
        </c:ser>
        <c:dLbls>
          <c:showLegendKey val="0"/>
          <c:showVal val="0"/>
          <c:showCatName val="0"/>
          <c:showSerName val="0"/>
          <c:showPercent val="0"/>
          <c:showBubbleSize val="0"/>
        </c:dLbls>
        <c:smooth val="0"/>
        <c:axId val="124658048"/>
        <c:axId val="126899712"/>
      </c:lineChart>
      <c:catAx>
        <c:axId val="124658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6899712"/>
        <c:crosses val="autoZero"/>
        <c:auto val="1"/>
        <c:lblAlgn val="ctr"/>
        <c:lblOffset val="100"/>
        <c:noMultiLvlLbl val="0"/>
      </c:catAx>
      <c:valAx>
        <c:axId val="126899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4658048"/>
        <c:crosses val="autoZero"/>
        <c:crossBetween val="between"/>
      </c:valAx>
      <c:spPr>
        <a:solidFill>
          <a:schemeClr val="bg1"/>
        </a:solidFill>
        <a:ln>
          <a:noFill/>
        </a:ln>
        <a:effectLst/>
      </c:spPr>
    </c:plotArea>
    <c:legend>
      <c:legendPos val="b"/>
      <c:layout>
        <c:manualLayout>
          <c:xMode val="edge"/>
          <c:yMode val="edge"/>
          <c:x val="0.14206296355692172"/>
          <c:y val="2.4266197754632762E-2"/>
          <c:w val="0.75221639899772441"/>
          <c:h val="7.75769259559357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b-NO" dirty="0" smtClean="0"/>
              <a:t>USA, </a:t>
            </a:r>
            <a:r>
              <a:rPr lang="nb-NO" dirty="0" err="1" smtClean="0"/>
              <a:t>wind</a:t>
            </a:r>
            <a:r>
              <a:rPr lang="nb-NO" baseline="0" dirty="0" smtClean="0"/>
              <a:t> </a:t>
            </a:r>
            <a:r>
              <a:rPr lang="nb-NO" baseline="0" dirty="0" err="1" smtClean="0"/>
              <a:t>power</a:t>
            </a:r>
            <a:r>
              <a:rPr lang="nb-NO" baseline="0" dirty="0" smtClean="0"/>
              <a:t>, </a:t>
            </a:r>
            <a:r>
              <a:rPr lang="nb-NO" baseline="0" dirty="0" err="1" smtClean="0"/>
              <a:t>annual</a:t>
            </a:r>
            <a:r>
              <a:rPr lang="nb-NO" baseline="0" dirty="0" smtClean="0"/>
              <a:t> </a:t>
            </a:r>
            <a:r>
              <a:rPr lang="nb-NO" baseline="0" dirty="0" err="1" smtClean="0"/>
              <a:t>installations</a:t>
            </a:r>
            <a:r>
              <a:rPr lang="nb-NO" baseline="0" dirty="0" smtClean="0"/>
              <a:t> (MW)</a:t>
            </a:r>
            <a:endParaRPr lang="nb-NO" dirty="0"/>
          </a:p>
        </c:rich>
      </c:tx>
      <c:overlay val="0"/>
    </c:title>
    <c:autoTitleDeleted val="0"/>
    <c:plotArea>
      <c:layout>
        <c:manualLayout>
          <c:layoutTarget val="inner"/>
          <c:xMode val="edge"/>
          <c:yMode val="edge"/>
          <c:x val="5.959086711383299E-2"/>
          <c:y val="2.2834498353748813E-2"/>
          <c:w val="0.89091231651599101"/>
          <c:h val="0.902135928051089"/>
        </c:manualLayout>
      </c:layout>
      <c:barChart>
        <c:barDir val="col"/>
        <c:grouping val="clustered"/>
        <c:varyColors val="0"/>
        <c:ser>
          <c:idx val="0"/>
          <c:order val="0"/>
          <c:tx>
            <c:strRef>
              <c:f>Sheet1!$A$50</c:f>
              <c:strCache>
                <c:ptCount val="1"/>
                <c:pt idx="0">
                  <c:v>USA</c:v>
                </c:pt>
              </c:strCache>
            </c:strRef>
          </c:tx>
          <c:spPr>
            <a:ln w="38100"/>
          </c:spPr>
          <c:invertIfNegative val="0"/>
          <c:cat>
            <c:numRef>
              <c:f>Sheet1!$B$49:$AL$49</c:f>
              <c:numCache>
                <c:formatCode>General</c:formatCode>
                <c:ptCount val="37"/>
                <c:pt idx="0">
                  <c:v>1981</c:v>
                </c:pt>
                <c:pt idx="4">
                  <c:v>1985</c:v>
                </c:pt>
                <c:pt idx="9">
                  <c:v>1990</c:v>
                </c:pt>
                <c:pt idx="14">
                  <c:v>1995</c:v>
                </c:pt>
                <c:pt idx="19">
                  <c:v>2000</c:v>
                </c:pt>
                <c:pt idx="24">
                  <c:v>2005</c:v>
                </c:pt>
                <c:pt idx="29">
                  <c:v>2010</c:v>
                </c:pt>
                <c:pt idx="34">
                  <c:v>2015</c:v>
                </c:pt>
                <c:pt idx="36">
                  <c:v>2017</c:v>
                </c:pt>
              </c:numCache>
            </c:numRef>
          </c:cat>
          <c:val>
            <c:numRef>
              <c:f>Sheet1!$B$50:$AL$50</c:f>
              <c:numCache>
                <c:formatCode>General</c:formatCode>
                <c:ptCount val="37"/>
                <c:pt idx="1">
                  <c:v>50</c:v>
                </c:pt>
                <c:pt idx="2">
                  <c:v>165</c:v>
                </c:pt>
                <c:pt idx="3">
                  <c:v>370</c:v>
                </c:pt>
                <c:pt idx="4">
                  <c:v>485</c:v>
                </c:pt>
                <c:pt idx="5">
                  <c:v>300</c:v>
                </c:pt>
                <c:pt idx="6">
                  <c:v>200</c:v>
                </c:pt>
                <c:pt idx="7">
                  <c:v>0</c:v>
                </c:pt>
                <c:pt idx="8">
                  <c:v>0</c:v>
                </c:pt>
                <c:pt idx="9">
                  <c:v>100</c:v>
                </c:pt>
                <c:pt idx="10">
                  <c:v>50</c:v>
                </c:pt>
                <c:pt idx="11">
                  <c:v>10</c:v>
                </c:pt>
                <c:pt idx="12">
                  <c:v>0</c:v>
                </c:pt>
                <c:pt idx="13">
                  <c:v>42</c:v>
                </c:pt>
                <c:pt idx="14">
                  <c:v>42</c:v>
                </c:pt>
                <c:pt idx="15">
                  <c:v>7</c:v>
                </c:pt>
                <c:pt idx="16">
                  <c:v>11</c:v>
                </c:pt>
                <c:pt idx="17">
                  <c:v>147</c:v>
                </c:pt>
                <c:pt idx="18">
                  <c:v>565</c:v>
                </c:pt>
                <c:pt idx="19">
                  <c:v>99</c:v>
                </c:pt>
                <c:pt idx="20">
                  <c:v>1721</c:v>
                </c:pt>
                <c:pt idx="21">
                  <c:v>410</c:v>
                </c:pt>
                <c:pt idx="22">
                  <c:v>1689</c:v>
                </c:pt>
                <c:pt idx="23">
                  <c:v>351</c:v>
                </c:pt>
                <c:pt idx="24">
                  <c:v>2424</c:v>
                </c:pt>
                <c:pt idx="25">
                  <c:v>2426</c:v>
                </c:pt>
                <c:pt idx="26">
                  <c:v>5248</c:v>
                </c:pt>
                <c:pt idx="27">
                  <c:v>8414</c:v>
                </c:pt>
                <c:pt idx="28">
                  <c:v>9922</c:v>
                </c:pt>
                <c:pt idx="29">
                  <c:v>5021</c:v>
                </c:pt>
                <c:pt idx="30">
                  <c:v>6749</c:v>
                </c:pt>
                <c:pt idx="31">
                  <c:v>13078</c:v>
                </c:pt>
                <c:pt idx="32">
                  <c:v>1084</c:v>
                </c:pt>
                <c:pt idx="33">
                  <c:v>4788</c:v>
                </c:pt>
                <c:pt idx="34">
                  <c:v>8598</c:v>
                </c:pt>
                <c:pt idx="35">
                  <c:v>8193</c:v>
                </c:pt>
                <c:pt idx="36">
                  <c:v>7017</c:v>
                </c:pt>
              </c:numCache>
            </c:numRef>
          </c:val>
          <c:extLst>
            <c:ext xmlns:c16="http://schemas.microsoft.com/office/drawing/2014/chart" uri="{C3380CC4-5D6E-409C-BE32-E72D297353CC}">
              <c16:uniqueId val="{00000000-CAB2-41F3-9C6D-373F1A8011A6}"/>
            </c:ext>
          </c:extLst>
        </c:ser>
        <c:dLbls>
          <c:showLegendKey val="0"/>
          <c:showVal val="0"/>
          <c:showCatName val="0"/>
          <c:showSerName val="0"/>
          <c:showPercent val="0"/>
          <c:showBubbleSize val="0"/>
        </c:dLbls>
        <c:gapWidth val="80"/>
        <c:axId val="153453312"/>
        <c:axId val="153454848"/>
      </c:barChart>
      <c:catAx>
        <c:axId val="153453312"/>
        <c:scaling>
          <c:orientation val="minMax"/>
        </c:scaling>
        <c:delete val="0"/>
        <c:axPos val="b"/>
        <c:numFmt formatCode="General" sourceLinked="1"/>
        <c:majorTickMark val="out"/>
        <c:minorTickMark val="none"/>
        <c:tickLblPos val="nextTo"/>
        <c:crossAx val="153454848"/>
        <c:crosses val="autoZero"/>
        <c:auto val="1"/>
        <c:lblAlgn val="ctr"/>
        <c:lblOffset val="100"/>
        <c:noMultiLvlLbl val="0"/>
      </c:catAx>
      <c:valAx>
        <c:axId val="153454848"/>
        <c:scaling>
          <c:orientation val="minMax"/>
        </c:scaling>
        <c:delete val="0"/>
        <c:axPos val="l"/>
        <c:majorGridlines/>
        <c:numFmt formatCode="General" sourceLinked="1"/>
        <c:majorTickMark val="out"/>
        <c:minorTickMark val="none"/>
        <c:tickLblPos val="nextTo"/>
        <c:crossAx val="15345331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94941773055067"/>
          <c:y val="3.2968691413573302E-2"/>
          <c:w val="0.77931580154422442"/>
          <c:h val="0.89156003937007877"/>
        </c:manualLayout>
      </c:layout>
      <c:lineChart>
        <c:grouping val="standard"/>
        <c:varyColors val="0"/>
        <c:ser>
          <c:idx val="0"/>
          <c:order val="0"/>
          <c:tx>
            <c:strRef>
              <c:f>Sheet1!$A$182</c:f>
              <c:strCache>
                <c:ptCount val="1"/>
                <c:pt idx="0">
                  <c:v>China</c:v>
                </c:pt>
              </c:strCache>
            </c:strRef>
          </c:tx>
          <c:spPr>
            <a:ln>
              <a:solidFill>
                <a:srgbClr val="7EF056"/>
              </a:solidFill>
            </a:ln>
          </c:spPr>
          <c:marker>
            <c:symbol val="none"/>
          </c:marker>
          <c:dPt>
            <c:idx val="15"/>
            <c:bubble3D val="0"/>
            <c:spPr>
              <a:ln w="38100">
                <a:solidFill>
                  <a:srgbClr val="7EF056"/>
                </a:solidFill>
              </a:ln>
            </c:spPr>
            <c:extLst>
              <c:ext xmlns:c16="http://schemas.microsoft.com/office/drawing/2014/chart" uri="{C3380CC4-5D6E-409C-BE32-E72D297353CC}">
                <c16:uniqueId val="{00000000-85C3-481C-A912-AF0D6795D6D8}"/>
              </c:ext>
            </c:extLst>
          </c:dPt>
          <c:cat>
            <c:numRef>
              <c:f>Sheet1!$D$181:$U$181</c:f>
              <c:numCache>
                <c:formatCode>General</c:formatCode>
                <c:ptCount val="18"/>
                <c:pt idx="0">
                  <c:v>2000</c:v>
                </c:pt>
                <c:pt idx="5">
                  <c:v>2005</c:v>
                </c:pt>
                <c:pt idx="10">
                  <c:v>2010</c:v>
                </c:pt>
                <c:pt idx="15">
                  <c:v>2015</c:v>
                </c:pt>
              </c:numCache>
            </c:numRef>
          </c:cat>
          <c:val>
            <c:numRef>
              <c:f>Sheet1!$D$182:$U$182</c:f>
              <c:numCache>
                <c:formatCode>General</c:formatCode>
                <c:ptCount val="18"/>
                <c:pt idx="0">
                  <c:v>340</c:v>
                </c:pt>
                <c:pt idx="1">
                  <c:v>400</c:v>
                </c:pt>
                <c:pt idx="2">
                  <c:v>468</c:v>
                </c:pt>
                <c:pt idx="3">
                  <c:v>567</c:v>
                </c:pt>
                <c:pt idx="4">
                  <c:v>764</c:v>
                </c:pt>
                <c:pt idx="5">
                  <c:v>1266</c:v>
                </c:pt>
                <c:pt idx="6">
                  <c:v>2599</c:v>
                </c:pt>
                <c:pt idx="7">
                  <c:v>5912</c:v>
                </c:pt>
                <c:pt idx="8">
                  <c:v>12210</c:v>
                </c:pt>
                <c:pt idx="9">
                  <c:v>25810</c:v>
                </c:pt>
                <c:pt idx="10">
                  <c:v>44733</c:v>
                </c:pt>
                <c:pt idx="11">
                  <c:v>62364</c:v>
                </c:pt>
                <c:pt idx="12">
                  <c:v>75324</c:v>
                </c:pt>
                <c:pt idx="13">
                  <c:v>91412</c:v>
                </c:pt>
                <c:pt idx="14">
                  <c:v>114609</c:v>
                </c:pt>
                <c:pt idx="15">
                  <c:v>145362</c:v>
                </c:pt>
                <c:pt idx="16">
                  <c:v>168690</c:v>
                </c:pt>
                <c:pt idx="17">
                  <c:v>188232</c:v>
                </c:pt>
              </c:numCache>
            </c:numRef>
          </c:val>
          <c:smooth val="0"/>
          <c:extLst>
            <c:ext xmlns:c16="http://schemas.microsoft.com/office/drawing/2014/chart" uri="{C3380CC4-5D6E-409C-BE32-E72D297353CC}">
              <c16:uniqueId val="{00000000-67D9-4346-8392-B885E31D5BCA}"/>
            </c:ext>
          </c:extLst>
        </c:ser>
        <c:ser>
          <c:idx val="1"/>
          <c:order val="1"/>
          <c:tx>
            <c:strRef>
              <c:f>Sheet1!$A$183</c:f>
              <c:strCache>
                <c:ptCount val="1"/>
                <c:pt idx="0">
                  <c:v>USA</c:v>
                </c:pt>
              </c:strCache>
            </c:strRef>
          </c:tx>
          <c:spPr>
            <a:ln w="38100">
              <a:solidFill>
                <a:srgbClr val="00B0F0"/>
              </a:solidFill>
            </a:ln>
          </c:spPr>
          <c:marker>
            <c:symbol val="none"/>
          </c:marker>
          <c:cat>
            <c:numRef>
              <c:f>Sheet1!$D$181:$U$181</c:f>
              <c:numCache>
                <c:formatCode>General</c:formatCode>
                <c:ptCount val="18"/>
                <c:pt idx="0">
                  <c:v>2000</c:v>
                </c:pt>
                <c:pt idx="5">
                  <c:v>2005</c:v>
                </c:pt>
                <c:pt idx="10">
                  <c:v>2010</c:v>
                </c:pt>
                <c:pt idx="15">
                  <c:v>2015</c:v>
                </c:pt>
              </c:numCache>
            </c:numRef>
          </c:cat>
          <c:val>
            <c:numRef>
              <c:f>Sheet1!$D$183:$U$183</c:f>
              <c:numCache>
                <c:formatCode>General</c:formatCode>
                <c:ptCount val="18"/>
                <c:pt idx="0">
                  <c:v>2554</c:v>
                </c:pt>
                <c:pt idx="1">
                  <c:v>4275</c:v>
                </c:pt>
                <c:pt idx="2">
                  <c:v>4685</c:v>
                </c:pt>
                <c:pt idx="3">
                  <c:v>6374</c:v>
                </c:pt>
                <c:pt idx="4">
                  <c:v>6725</c:v>
                </c:pt>
                <c:pt idx="5">
                  <c:v>9149</c:v>
                </c:pt>
                <c:pt idx="6">
                  <c:v>11575</c:v>
                </c:pt>
                <c:pt idx="7">
                  <c:v>16823</c:v>
                </c:pt>
                <c:pt idx="8">
                  <c:v>25237</c:v>
                </c:pt>
                <c:pt idx="9">
                  <c:v>35159</c:v>
                </c:pt>
                <c:pt idx="10">
                  <c:v>40180</c:v>
                </c:pt>
                <c:pt idx="11">
                  <c:v>46929</c:v>
                </c:pt>
                <c:pt idx="12">
                  <c:v>60007</c:v>
                </c:pt>
                <c:pt idx="13">
                  <c:v>61091</c:v>
                </c:pt>
                <c:pt idx="14">
                  <c:v>65877</c:v>
                </c:pt>
                <c:pt idx="15">
                  <c:v>73991</c:v>
                </c:pt>
                <c:pt idx="16">
                  <c:v>82184</c:v>
                </c:pt>
                <c:pt idx="17">
                  <c:v>89077</c:v>
                </c:pt>
              </c:numCache>
            </c:numRef>
          </c:val>
          <c:smooth val="0"/>
          <c:extLst>
            <c:ext xmlns:c16="http://schemas.microsoft.com/office/drawing/2014/chart" uri="{C3380CC4-5D6E-409C-BE32-E72D297353CC}">
              <c16:uniqueId val="{00000001-67D9-4346-8392-B885E31D5BCA}"/>
            </c:ext>
          </c:extLst>
        </c:ser>
        <c:ser>
          <c:idx val="2"/>
          <c:order val="2"/>
          <c:tx>
            <c:strRef>
              <c:f>Sheet1!$A$184</c:f>
              <c:strCache>
                <c:ptCount val="1"/>
                <c:pt idx="0">
                  <c:v>Germany</c:v>
                </c:pt>
              </c:strCache>
            </c:strRef>
          </c:tx>
          <c:spPr>
            <a:ln w="38100">
              <a:solidFill>
                <a:srgbClr val="FFC000"/>
              </a:solidFill>
            </a:ln>
          </c:spPr>
          <c:marker>
            <c:symbol val="none"/>
          </c:marker>
          <c:cat>
            <c:numRef>
              <c:f>Sheet1!$D$181:$U$181</c:f>
              <c:numCache>
                <c:formatCode>General</c:formatCode>
                <c:ptCount val="18"/>
                <c:pt idx="0">
                  <c:v>2000</c:v>
                </c:pt>
                <c:pt idx="5">
                  <c:v>2005</c:v>
                </c:pt>
                <c:pt idx="10">
                  <c:v>2010</c:v>
                </c:pt>
                <c:pt idx="15">
                  <c:v>2015</c:v>
                </c:pt>
              </c:numCache>
            </c:numRef>
          </c:cat>
          <c:val>
            <c:numRef>
              <c:f>Sheet1!$D$184:$U$184</c:f>
              <c:numCache>
                <c:formatCode>General</c:formatCode>
                <c:ptCount val="18"/>
                <c:pt idx="0">
                  <c:v>6095</c:v>
                </c:pt>
                <c:pt idx="1">
                  <c:v>8754</c:v>
                </c:pt>
                <c:pt idx="2">
                  <c:v>11994</c:v>
                </c:pt>
                <c:pt idx="3">
                  <c:v>14609</c:v>
                </c:pt>
                <c:pt idx="4">
                  <c:v>16629</c:v>
                </c:pt>
                <c:pt idx="5">
                  <c:v>18427.5</c:v>
                </c:pt>
                <c:pt idx="6">
                  <c:v>20622</c:v>
                </c:pt>
                <c:pt idx="7">
                  <c:v>22247.4</c:v>
                </c:pt>
                <c:pt idx="8">
                  <c:v>23897</c:v>
                </c:pt>
                <c:pt idx="9">
                  <c:v>25777</c:v>
                </c:pt>
                <c:pt idx="10">
                  <c:v>27215</c:v>
                </c:pt>
                <c:pt idx="11">
                  <c:v>29075</c:v>
                </c:pt>
                <c:pt idx="12">
                  <c:v>31270</c:v>
                </c:pt>
                <c:pt idx="13">
                  <c:v>34250</c:v>
                </c:pt>
                <c:pt idx="14">
                  <c:v>39128</c:v>
                </c:pt>
                <c:pt idx="15">
                  <c:v>44947</c:v>
                </c:pt>
                <c:pt idx="16">
                  <c:v>50019</c:v>
                </c:pt>
                <c:pt idx="17">
                  <c:v>56132</c:v>
                </c:pt>
              </c:numCache>
            </c:numRef>
          </c:val>
          <c:smooth val="0"/>
          <c:extLst>
            <c:ext xmlns:c16="http://schemas.microsoft.com/office/drawing/2014/chart" uri="{C3380CC4-5D6E-409C-BE32-E72D297353CC}">
              <c16:uniqueId val="{00000002-67D9-4346-8392-B885E31D5BCA}"/>
            </c:ext>
          </c:extLst>
        </c:ser>
        <c:dLbls>
          <c:showLegendKey val="0"/>
          <c:showVal val="0"/>
          <c:showCatName val="0"/>
          <c:showSerName val="0"/>
          <c:showPercent val="0"/>
          <c:showBubbleSize val="0"/>
        </c:dLbls>
        <c:smooth val="0"/>
        <c:axId val="42082304"/>
        <c:axId val="43531648"/>
      </c:lineChart>
      <c:catAx>
        <c:axId val="42082304"/>
        <c:scaling>
          <c:orientation val="minMax"/>
        </c:scaling>
        <c:delete val="0"/>
        <c:axPos val="b"/>
        <c:numFmt formatCode="General" sourceLinked="1"/>
        <c:majorTickMark val="out"/>
        <c:minorTickMark val="none"/>
        <c:tickLblPos val="nextTo"/>
        <c:crossAx val="43531648"/>
        <c:crosses val="autoZero"/>
        <c:auto val="1"/>
        <c:lblAlgn val="ctr"/>
        <c:lblOffset val="100"/>
        <c:noMultiLvlLbl val="0"/>
      </c:catAx>
      <c:valAx>
        <c:axId val="43531648"/>
        <c:scaling>
          <c:orientation val="minMax"/>
          <c:max val="200000"/>
        </c:scaling>
        <c:delete val="0"/>
        <c:axPos val="l"/>
        <c:majorGridlines/>
        <c:numFmt formatCode="General" sourceLinked="1"/>
        <c:majorTickMark val="out"/>
        <c:minorTickMark val="none"/>
        <c:tickLblPos val="nextTo"/>
        <c:crossAx val="42082304"/>
        <c:crosses val="autoZero"/>
        <c:crossBetween val="between"/>
      </c:valAx>
    </c:plotArea>
    <c:legend>
      <c:legendPos val="r"/>
      <c:layout>
        <c:manualLayout>
          <c:xMode val="edge"/>
          <c:yMode val="edge"/>
          <c:x val="0.28694708182991385"/>
          <c:y val="5.8028683914510704E-3"/>
          <c:w val="0.53327241466722852"/>
          <c:h val="0.16696545744281965"/>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633795775528053E-2"/>
          <c:y val="3.2968691413573302E-2"/>
          <c:w val="0.92022309711286077"/>
          <c:h val="0.89156003937007877"/>
        </c:manualLayout>
      </c:layout>
      <c:lineChart>
        <c:grouping val="standard"/>
        <c:varyColors val="0"/>
        <c:ser>
          <c:idx val="0"/>
          <c:order val="0"/>
          <c:tx>
            <c:strRef>
              <c:f>Sheet1!$A$54</c:f>
              <c:strCache>
                <c:ptCount val="1"/>
                <c:pt idx="0">
                  <c:v>Denmark</c:v>
                </c:pt>
              </c:strCache>
            </c:strRef>
          </c:tx>
          <c:spPr>
            <a:ln w="28575" cap="rnd">
              <a:solidFill>
                <a:schemeClr val="accent1"/>
              </a:solidFill>
              <a:round/>
            </a:ln>
            <a:effectLst/>
          </c:spPr>
          <c:marker>
            <c:symbol val="none"/>
          </c:marker>
          <c:cat>
            <c:numRef>
              <c:f>Sheet1!$D$53:$U$53</c:f>
              <c:numCache>
                <c:formatCode>General</c:formatCode>
                <c:ptCount val="18"/>
                <c:pt idx="0">
                  <c:v>2000</c:v>
                </c:pt>
                <c:pt idx="5">
                  <c:v>2005</c:v>
                </c:pt>
                <c:pt idx="10">
                  <c:v>2010</c:v>
                </c:pt>
                <c:pt idx="15">
                  <c:v>2015</c:v>
                </c:pt>
              </c:numCache>
            </c:numRef>
          </c:cat>
          <c:val>
            <c:numRef>
              <c:f>Sheet1!$D$54:$U$54</c:f>
              <c:numCache>
                <c:formatCode>General</c:formatCode>
                <c:ptCount val="18"/>
                <c:pt idx="0">
                  <c:v>2338</c:v>
                </c:pt>
                <c:pt idx="1">
                  <c:v>2489</c:v>
                </c:pt>
                <c:pt idx="2">
                  <c:v>2889</c:v>
                </c:pt>
                <c:pt idx="3">
                  <c:v>3116</c:v>
                </c:pt>
                <c:pt idx="4">
                  <c:v>3118</c:v>
                </c:pt>
                <c:pt idx="5">
                  <c:v>3128</c:v>
                </c:pt>
                <c:pt idx="6">
                  <c:v>3136</c:v>
                </c:pt>
                <c:pt idx="7">
                  <c:v>3125</c:v>
                </c:pt>
                <c:pt idx="8">
                  <c:v>3163</c:v>
                </c:pt>
                <c:pt idx="9">
                  <c:v>3465</c:v>
                </c:pt>
                <c:pt idx="10">
                  <c:v>3734</c:v>
                </c:pt>
                <c:pt idx="11">
                  <c:v>3927</c:v>
                </c:pt>
                <c:pt idx="12">
                  <c:v>4162</c:v>
                </c:pt>
                <c:pt idx="13">
                  <c:v>4807</c:v>
                </c:pt>
                <c:pt idx="14">
                  <c:v>4845</c:v>
                </c:pt>
                <c:pt idx="15">
                  <c:v>5063</c:v>
                </c:pt>
                <c:pt idx="16">
                  <c:v>5242</c:v>
                </c:pt>
                <c:pt idx="17">
                  <c:v>5476</c:v>
                </c:pt>
              </c:numCache>
            </c:numRef>
          </c:val>
          <c:smooth val="0"/>
          <c:extLst>
            <c:ext xmlns:c16="http://schemas.microsoft.com/office/drawing/2014/chart" uri="{C3380CC4-5D6E-409C-BE32-E72D297353CC}">
              <c16:uniqueId val="{00000000-72CA-45DB-822F-1DA387E0F7A9}"/>
            </c:ext>
          </c:extLst>
        </c:ser>
        <c:ser>
          <c:idx val="1"/>
          <c:order val="1"/>
          <c:tx>
            <c:strRef>
              <c:f>Sheet1!$A$55</c:f>
              <c:strCache>
                <c:ptCount val="1"/>
                <c:pt idx="0">
                  <c:v>Norway</c:v>
                </c:pt>
              </c:strCache>
            </c:strRef>
          </c:tx>
          <c:spPr>
            <a:ln w="28575" cap="rnd">
              <a:solidFill>
                <a:schemeClr val="accent2"/>
              </a:solidFill>
              <a:round/>
            </a:ln>
            <a:effectLst/>
          </c:spPr>
          <c:marker>
            <c:symbol val="none"/>
          </c:marker>
          <c:cat>
            <c:numRef>
              <c:f>Sheet1!$D$53:$U$53</c:f>
              <c:numCache>
                <c:formatCode>General</c:formatCode>
                <c:ptCount val="18"/>
                <c:pt idx="0">
                  <c:v>2000</c:v>
                </c:pt>
                <c:pt idx="5">
                  <c:v>2005</c:v>
                </c:pt>
                <c:pt idx="10">
                  <c:v>2010</c:v>
                </c:pt>
                <c:pt idx="15">
                  <c:v>2015</c:v>
                </c:pt>
              </c:numCache>
            </c:numRef>
          </c:cat>
          <c:val>
            <c:numRef>
              <c:f>Sheet1!$D$55:$U$55</c:f>
              <c:numCache>
                <c:formatCode>General</c:formatCode>
                <c:ptCount val="18"/>
                <c:pt idx="0">
                  <c:v>13</c:v>
                </c:pt>
                <c:pt idx="1">
                  <c:v>13</c:v>
                </c:pt>
                <c:pt idx="2">
                  <c:v>52</c:v>
                </c:pt>
                <c:pt idx="3">
                  <c:v>101</c:v>
                </c:pt>
                <c:pt idx="4">
                  <c:v>160</c:v>
                </c:pt>
                <c:pt idx="5">
                  <c:v>268</c:v>
                </c:pt>
                <c:pt idx="6">
                  <c:v>325</c:v>
                </c:pt>
                <c:pt idx="7">
                  <c:v>333</c:v>
                </c:pt>
                <c:pt idx="8">
                  <c:v>429</c:v>
                </c:pt>
                <c:pt idx="9">
                  <c:v>431</c:v>
                </c:pt>
                <c:pt idx="10">
                  <c:v>434.6</c:v>
                </c:pt>
                <c:pt idx="11">
                  <c:v>520</c:v>
                </c:pt>
                <c:pt idx="12">
                  <c:v>703</c:v>
                </c:pt>
                <c:pt idx="13">
                  <c:v>768</c:v>
                </c:pt>
                <c:pt idx="14">
                  <c:v>856</c:v>
                </c:pt>
                <c:pt idx="15">
                  <c:v>873</c:v>
                </c:pt>
                <c:pt idx="16">
                  <c:v>873</c:v>
                </c:pt>
                <c:pt idx="17">
                  <c:v>1162</c:v>
                </c:pt>
              </c:numCache>
            </c:numRef>
          </c:val>
          <c:smooth val="0"/>
          <c:extLst>
            <c:ext xmlns:c16="http://schemas.microsoft.com/office/drawing/2014/chart" uri="{C3380CC4-5D6E-409C-BE32-E72D297353CC}">
              <c16:uniqueId val="{00000001-72CA-45DB-822F-1DA387E0F7A9}"/>
            </c:ext>
          </c:extLst>
        </c:ser>
        <c:ser>
          <c:idx val="2"/>
          <c:order val="2"/>
          <c:tx>
            <c:strRef>
              <c:f>Sheet1!$A$56</c:f>
              <c:strCache>
                <c:ptCount val="1"/>
                <c:pt idx="0">
                  <c:v>Sweden</c:v>
                </c:pt>
              </c:strCache>
            </c:strRef>
          </c:tx>
          <c:spPr>
            <a:ln w="28575" cap="rnd">
              <a:solidFill>
                <a:schemeClr val="accent3"/>
              </a:solidFill>
              <a:round/>
            </a:ln>
            <a:effectLst/>
          </c:spPr>
          <c:marker>
            <c:symbol val="none"/>
          </c:marker>
          <c:cat>
            <c:numRef>
              <c:f>Sheet1!$D$53:$U$53</c:f>
              <c:numCache>
                <c:formatCode>General</c:formatCode>
                <c:ptCount val="18"/>
                <c:pt idx="0">
                  <c:v>2000</c:v>
                </c:pt>
                <c:pt idx="5">
                  <c:v>2005</c:v>
                </c:pt>
                <c:pt idx="10">
                  <c:v>2010</c:v>
                </c:pt>
                <c:pt idx="15">
                  <c:v>2015</c:v>
                </c:pt>
              </c:numCache>
            </c:numRef>
          </c:cat>
          <c:val>
            <c:numRef>
              <c:f>Sheet1!$D$56:$U$56</c:f>
              <c:numCache>
                <c:formatCode>General</c:formatCode>
                <c:ptCount val="18"/>
                <c:pt idx="1">
                  <c:v>295</c:v>
                </c:pt>
                <c:pt idx="2">
                  <c:v>345</c:v>
                </c:pt>
                <c:pt idx="3">
                  <c:v>404</c:v>
                </c:pt>
                <c:pt idx="4">
                  <c:v>474</c:v>
                </c:pt>
                <c:pt idx="5">
                  <c:v>531</c:v>
                </c:pt>
                <c:pt idx="6">
                  <c:v>595</c:v>
                </c:pt>
                <c:pt idx="7">
                  <c:v>831</c:v>
                </c:pt>
                <c:pt idx="8">
                  <c:v>1048</c:v>
                </c:pt>
                <c:pt idx="9">
                  <c:v>1560</c:v>
                </c:pt>
                <c:pt idx="10">
                  <c:v>2163</c:v>
                </c:pt>
                <c:pt idx="11">
                  <c:v>2901</c:v>
                </c:pt>
                <c:pt idx="12">
                  <c:v>3746</c:v>
                </c:pt>
                <c:pt idx="13">
                  <c:v>4382</c:v>
                </c:pt>
                <c:pt idx="14">
                  <c:v>5425</c:v>
                </c:pt>
                <c:pt idx="15">
                  <c:v>6025</c:v>
                </c:pt>
                <c:pt idx="16">
                  <c:v>6519</c:v>
                </c:pt>
                <c:pt idx="17">
                  <c:v>6691</c:v>
                </c:pt>
              </c:numCache>
            </c:numRef>
          </c:val>
          <c:smooth val="0"/>
          <c:extLst>
            <c:ext xmlns:c16="http://schemas.microsoft.com/office/drawing/2014/chart" uri="{C3380CC4-5D6E-409C-BE32-E72D297353CC}">
              <c16:uniqueId val="{00000002-72CA-45DB-822F-1DA387E0F7A9}"/>
            </c:ext>
          </c:extLst>
        </c:ser>
        <c:dLbls>
          <c:showLegendKey val="0"/>
          <c:showVal val="0"/>
          <c:showCatName val="0"/>
          <c:showSerName val="0"/>
          <c:showPercent val="0"/>
          <c:showBubbleSize val="0"/>
        </c:dLbls>
        <c:smooth val="0"/>
        <c:axId val="33303168"/>
        <c:axId val="33331840"/>
      </c:lineChart>
      <c:catAx>
        <c:axId val="33303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3331840"/>
        <c:crosses val="autoZero"/>
        <c:auto val="1"/>
        <c:lblAlgn val="ctr"/>
        <c:lblOffset val="100"/>
        <c:noMultiLvlLbl val="0"/>
      </c:catAx>
      <c:valAx>
        <c:axId val="33331840"/>
        <c:scaling>
          <c:orientation val="minMax"/>
          <c:max val="7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33303168"/>
        <c:crosses val="autoZero"/>
        <c:crossBetween val="between"/>
      </c:valAx>
      <c:spPr>
        <a:noFill/>
        <a:ln>
          <a:noFill/>
        </a:ln>
        <a:effectLst/>
      </c:spPr>
    </c:plotArea>
    <c:legend>
      <c:legendPos val="b"/>
      <c:layout>
        <c:manualLayout>
          <c:xMode val="edge"/>
          <c:yMode val="edge"/>
          <c:x val="0.31281128384733503"/>
          <c:y val="5.7310934881176175E-2"/>
          <c:w val="0.37437730501365013"/>
          <c:h val="6.82959030131534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840006228035054"/>
          <c:y val="2.093795550302037E-2"/>
          <c:w val="0.832123982383558"/>
          <c:h val="0.90761786877161943"/>
        </c:manualLayout>
      </c:layout>
      <c:barChart>
        <c:barDir val="col"/>
        <c:grouping val="clustered"/>
        <c:varyColors val="0"/>
        <c:ser>
          <c:idx val="0"/>
          <c:order val="0"/>
          <c:tx>
            <c:strRef>
              <c:f>Sheet1!$B$1</c:f>
              <c:strCache>
                <c:ptCount val="1"/>
                <c:pt idx="0">
                  <c:v>PV installations</c:v>
                </c:pt>
              </c:strCache>
            </c:strRef>
          </c:tx>
          <c:spPr>
            <a:solidFill>
              <a:srgbClr val="FFC000"/>
            </a:solidFill>
            <a:ln>
              <a:solidFill>
                <a:srgbClr val="FFC000"/>
              </a:solidFill>
            </a:ln>
            <a:effectLst>
              <a:innerShdw blurRad="114300">
                <a:schemeClr val="accent1"/>
              </a:innerShdw>
            </a:effectLst>
          </c:spPr>
          <c:invertIfNegative val="0"/>
          <c:cat>
            <c:numRef>
              <c:f>Sheet1!$A$2:$A$24</c:f>
              <c:numCache>
                <c:formatCode>General</c:formatCode>
                <c:ptCount val="23"/>
                <c:pt idx="0">
                  <c:v>1995</c:v>
                </c:pt>
                <c:pt idx="5">
                  <c:v>2000</c:v>
                </c:pt>
                <c:pt idx="10">
                  <c:v>2005</c:v>
                </c:pt>
                <c:pt idx="15">
                  <c:v>2010</c:v>
                </c:pt>
                <c:pt idx="20">
                  <c:v>2015</c:v>
                </c:pt>
              </c:numCache>
            </c:numRef>
          </c:cat>
          <c:val>
            <c:numRef>
              <c:f>Sheet1!$B$2:$B$24</c:f>
              <c:numCache>
                <c:formatCode>General</c:formatCode>
                <c:ptCount val="23"/>
                <c:pt idx="0">
                  <c:v>78</c:v>
                </c:pt>
                <c:pt idx="1">
                  <c:v>89</c:v>
                </c:pt>
                <c:pt idx="2">
                  <c:v>126</c:v>
                </c:pt>
                <c:pt idx="3">
                  <c:v>155</c:v>
                </c:pt>
                <c:pt idx="4">
                  <c:v>201</c:v>
                </c:pt>
                <c:pt idx="5">
                  <c:v>277</c:v>
                </c:pt>
                <c:pt idx="6">
                  <c:v>371</c:v>
                </c:pt>
                <c:pt idx="7">
                  <c:v>542</c:v>
                </c:pt>
                <c:pt idx="8">
                  <c:v>749</c:v>
                </c:pt>
                <c:pt idx="9">
                  <c:v>1199</c:v>
                </c:pt>
                <c:pt idx="10">
                  <c:v>1782</c:v>
                </c:pt>
                <c:pt idx="11">
                  <c:v>2459</c:v>
                </c:pt>
                <c:pt idx="12" formatCode="#,##0">
                  <c:v>4163.8589681114372</c:v>
                </c:pt>
                <c:pt idx="13" formatCode="#,##0">
                  <c:v>7732.9771118579647</c:v>
                </c:pt>
                <c:pt idx="14" formatCode="#,##0">
                  <c:v>12595.992071428573</c:v>
                </c:pt>
                <c:pt idx="15" formatCode="#,##0">
                  <c:v>26399.539479218332</c:v>
                </c:pt>
                <c:pt idx="16" formatCode="#,##0">
                  <c:v>40761.761357142859</c:v>
                </c:pt>
                <c:pt idx="17" formatCode="#,##0">
                  <c:v>39523.564999999995</c:v>
                </c:pt>
                <c:pt idx="18" formatCode="#,##0">
                  <c:v>44464.496250000004</c:v>
                </c:pt>
                <c:pt idx="19" formatCode="#,##0">
                  <c:v>49000</c:v>
                </c:pt>
                <c:pt idx="20" formatCode="#,##0">
                  <c:v>55000</c:v>
                </c:pt>
                <c:pt idx="21" formatCode="#,##0">
                  <c:v>75000</c:v>
                </c:pt>
                <c:pt idx="22" formatCode="#,##0">
                  <c:v>98000</c:v>
                </c:pt>
              </c:numCache>
            </c:numRef>
          </c:val>
          <c:extLst>
            <c:ext xmlns:c16="http://schemas.microsoft.com/office/drawing/2014/chart" uri="{C3380CC4-5D6E-409C-BE32-E72D297353CC}">
              <c16:uniqueId val="{00000000-F722-46AC-B1EA-28A67B46725B}"/>
            </c:ext>
          </c:extLst>
        </c:ser>
        <c:ser>
          <c:idx val="1"/>
          <c:order val="1"/>
          <c:tx>
            <c:strRef>
              <c:f>Sheet1!$C$1</c:f>
              <c:strCache>
                <c:ptCount val="1"/>
                <c:pt idx="0">
                  <c:v>Wind power installations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numRef>
              <c:f>Sheet1!$A$2:$A$24</c:f>
              <c:numCache>
                <c:formatCode>General</c:formatCode>
                <c:ptCount val="23"/>
                <c:pt idx="0">
                  <c:v>1995</c:v>
                </c:pt>
                <c:pt idx="5">
                  <c:v>2000</c:v>
                </c:pt>
                <c:pt idx="10">
                  <c:v>2005</c:v>
                </c:pt>
                <c:pt idx="15">
                  <c:v>2010</c:v>
                </c:pt>
                <c:pt idx="20">
                  <c:v>2015</c:v>
                </c:pt>
              </c:numCache>
            </c:numRef>
          </c:cat>
          <c:val>
            <c:numRef>
              <c:f>Sheet1!$C$2:$C$24</c:f>
              <c:numCache>
                <c:formatCode>General</c:formatCode>
                <c:ptCount val="23"/>
                <c:pt idx="3">
                  <c:v>2187</c:v>
                </c:pt>
                <c:pt idx="4">
                  <c:v>4033</c:v>
                </c:pt>
                <c:pt idx="5">
                  <c:v>4339</c:v>
                </c:pt>
                <c:pt idx="6">
                  <c:v>6282</c:v>
                </c:pt>
                <c:pt idx="7">
                  <c:v>6859</c:v>
                </c:pt>
                <c:pt idx="8">
                  <c:v>8114</c:v>
                </c:pt>
                <c:pt idx="9">
                  <c:v>8386</c:v>
                </c:pt>
                <c:pt idx="10">
                  <c:v>11331</c:v>
                </c:pt>
                <c:pt idx="11">
                  <c:v>15100</c:v>
                </c:pt>
                <c:pt idx="12">
                  <c:v>19807</c:v>
                </c:pt>
                <c:pt idx="13">
                  <c:v>26972</c:v>
                </c:pt>
                <c:pt idx="14">
                  <c:v>38334</c:v>
                </c:pt>
                <c:pt idx="15">
                  <c:v>37773</c:v>
                </c:pt>
                <c:pt idx="16">
                  <c:v>40053</c:v>
                </c:pt>
                <c:pt idx="17">
                  <c:v>46609</c:v>
                </c:pt>
                <c:pt idx="18">
                  <c:v>34911</c:v>
                </c:pt>
                <c:pt idx="19">
                  <c:v>51477</c:v>
                </c:pt>
                <c:pt idx="20">
                  <c:v>63000</c:v>
                </c:pt>
                <c:pt idx="21">
                  <c:v>54000</c:v>
                </c:pt>
                <c:pt idx="22">
                  <c:v>56000</c:v>
                </c:pt>
              </c:numCache>
            </c:numRef>
          </c:val>
          <c:extLst>
            <c:ext xmlns:c16="http://schemas.microsoft.com/office/drawing/2014/chart" uri="{C3380CC4-5D6E-409C-BE32-E72D297353CC}">
              <c16:uniqueId val="{00000001-F722-46AC-B1EA-28A67B46725B}"/>
            </c:ext>
          </c:extLst>
        </c:ser>
        <c:dLbls>
          <c:showLegendKey val="0"/>
          <c:showVal val="0"/>
          <c:showCatName val="0"/>
          <c:showSerName val="0"/>
          <c:showPercent val="0"/>
          <c:showBubbleSize val="0"/>
        </c:dLbls>
        <c:gapWidth val="164"/>
        <c:overlap val="-22"/>
        <c:axId val="133188608"/>
        <c:axId val="133212416"/>
      </c:barChart>
      <c:catAx>
        <c:axId val="133188608"/>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33212416"/>
        <c:crosses val="autoZero"/>
        <c:auto val="1"/>
        <c:lblAlgn val="ctr"/>
        <c:lblOffset val="100"/>
        <c:noMultiLvlLbl val="0"/>
      </c:catAx>
      <c:valAx>
        <c:axId val="133212416"/>
        <c:scaling>
          <c:orientation val="minMax"/>
          <c:max val="100000"/>
        </c:scaling>
        <c:delete val="0"/>
        <c:axPos val="l"/>
        <c:numFmt formatCode="General" sourceLinked="1"/>
        <c:majorTickMark val="none"/>
        <c:minorTickMark val="none"/>
        <c:tickLblPos val="nextTo"/>
        <c:spPr>
          <a:noFill/>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33188608"/>
        <c:crosses val="autoZero"/>
        <c:crossBetween val="between"/>
      </c:valAx>
      <c:spPr>
        <a:noFill/>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effectLst>
          <a:outerShdw sx="1000" sy="1000" algn="ctr" rotWithShape="0">
            <a:srgbClr val="000000"/>
          </a:outerShdw>
        </a:effectLst>
        <a:scene3d>
          <a:camera prst="orthographicFront"/>
          <a:lightRig rig="threePt" dir="t"/>
        </a:scene3d>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026441139302035E-2"/>
          <c:y val="4.11599625818522E-2"/>
          <c:w val="0.94179095970997329"/>
          <c:h val="0.89397606881308789"/>
        </c:manualLayout>
      </c:layout>
      <c:lineChart>
        <c:grouping val="standard"/>
        <c:varyColors val="0"/>
        <c:ser>
          <c:idx val="0"/>
          <c:order val="0"/>
          <c:tx>
            <c:strRef>
              <c:f>Sheet1!$B$1</c:f>
              <c:strCache>
                <c:ptCount val="1"/>
                <c:pt idx="0">
                  <c:v>TOTAL</c:v>
                </c:pt>
              </c:strCache>
            </c:strRef>
          </c:tx>
          <c:spPr>
            <a:ln w="76200" cap="rnd">
              <a:solidFill>
                <a:srgbClr val="92D050"/>
              </a:solidFill>
              <a:prstDash val="solid"/>
              <a:round/>
            </a:ln>
            <a:effectLst/>
          </c:spPr>
          <c:marker>
            <c:symbol val="none"/>
          </c:marker>
          <c:dPt>
            <c:idx val="11"/>
            <c:bubble3D val="0"/>
            <c:extLst>
              <c:ext xmlns:c16="http://schemas.microsoft.com/office/drawing/2014/chart" uri="{C3380CC4-5D6E-409C-BE32-E72D297353CC}">
                <c16:uniqueId val="{00000001-3745-447D-9E96-EB615AC1F3A2}"/>
              </c:ext>
            </c:extLst>
          </c:dPt>
          <c:dPt>
            <c:idx val="12"/>
            <c:bubble3D val="0"/>
            <c:extLst>
              <c:ext xmlns:c16="http://schemas.microsoft.com/office/drawing/2014/chart" uri="{C3380CC4-5D6E-409C-BE32-E72D297353CC}">
                <c16:uniqueId val="{00000005-0541-4CC5-966F-74F1002E7458}"/>
              </c:ext>
            </c:extLst>
          </c:dPt>
          <c:dPt>
            <c:idx val="13"/>
            <c:bubble3D val="0"/>
            <c:spPr>
              <a:ln w="76200" cap="rnd">
                <a:solidFill>
                  <a:srgbClr val="92D050"/>
                </a:solidFill>
                <a:prstDash val="sysDot"/>
                <a:round/>
              </a:ln>
              <a:effectLst/>
            </c:spPr>
            <c:extLst>
              <c:ext xmlns:c16="http://schemas.microsoft.com/office/drawing/2014/chart" uri="{C3380CC4-5D6E-409C-BE32-E72D297353CC}">
                <c16:uniqueId val="{0000000C-6F5C-4723-AC49-1F89304D2A87}"/>
              </c:ext>
            </c:extLst>
          </c:dPt>
          <c:cat>
            <c:strRef>
              <c:f>Sheet1!$A$2:$A$15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 (est)</c:v>
                </c:pt>
              </c:strCache>
            </c:strRef>
          </c:cat>
          <c:val>
            <c:numRef>
              <c:f>Sheet1!$B$2:$B$15</c:f>
              <c:numCache>
                <c:formatCode>General</c:formatCode>
                <c:ptCount val="14"/>
                <c:pt idx="0">
                  <c:v>45</c:v>
                </c:pt>
                <c:pt idx="1">
                  <c:v>73</c:v>
                </c:pt>
                <c:pt idx="2">
                  <c:v>113</c:v>
                </c:pt>
                <c:pt idx="3">
                  <c:v>159</c:v>
                </c:pt>
                <c:pt idx="4">
                  <c:v>181</c:v>
                </c:pt>
                <c:pt idx="5">
                  <c:v>178</c:v>
                </c:pt>
                <c:pt idx="6">
                  <c:v>244</c:v>
                </c:pt>
                <c:pt idx="7">
                  <c:v>281</c:v>
                </c:pt>
                <c:pt idx="8">
                  <c:v>255</c:v>
                </c:pt>
                <c:pt idx="9">
                  <c:v>234</c:v>
                </c:pt>
                <c:pt idx="10">
                  <c:v>278</c:v>
                </c:pt>
                <c:pt idx="11">
                  <c:v>312</c:v>
                </c:pt>
                <c:pt idx="12">
                  <c:v>242</c:v>
                </c:pt>
                <c:pt idx="13">
                  <c:v>290</c:v>
                </c:pt>
              </c:numCache>
            </c:numRef>
          </c:val>
          <c:smooth val="0"/>
          <c:extLst>
            <c:ext xmlns:c16="http://schemas.microsoft.com/office/drawing/2014/chart" uri="{C3380CC4-5D6E-409C-BE32-E72D297353CC}">
              <c16:uniqueId val="{00000002-3745-447D-9E96-EB615AC1F3A2}"/>
            </c:ext>
          </c:extLst>
        </c:ser>
        <c:ser>
          <c:idx val="2"/>
          <c:order val="2"/>
          <c:tx>
            <c:strRef>
              <c:f>Sheet1!$D$1</c:f>
              <c:strCache>
                <c:ptCount val="1"/>
                <c:pt idx="0">
                  <c:v>Europe</c:v>
                </c:pt>
              </c:strCache>
            </c:strRef>
          </c:tx>
          <c:spPr>
            <a:ln w="19050" cap="rnd">
              <a:solidFill>
                <a:schemeClr val="tx1"/>
              </a:solidFill>
              <a:prstDash val="solid"/>
              <a:round/>
            </a:ln>
            <a:effectLst/>
          </c:spPr>
          <c:marker>
            <c:symbol val="none"/>
          </c:marker>
          <c:dPt>
            <c:idx val="11"/>
            <c:bubble3D val="0"/>
            <c:extLst>
              <c:ext xmlns:c16="http://schemas.microsoft.com/office/drawing/2014/chart" uri="{C3380CC4-5D6E-409C-BE32-E72D297353CC}">
                <c16:uniqueId val="{00000004-3745-447D-9E96-EB615AC1F3A2}"/>
              </c:ext>
            </c:extLst>
          </c:dPt>
          <c:dPt>
            <c:idx val="12"/>
            <c:bubble3D val="0"/>
            <c:extLst>
              <c:ext xmlns:c16="http://schemas.microsoft.com/office/drawing/2014/chart" uri="{C3380CC4-5D6E-409C-BE32-E72D297353CC}">
                <c16:uniqueId val="{00000007-0541-4CC5-966F-74F1002E7458}"/>
              </c:ext>
            </c:extLst>
          </c:dPt>
          <c:dPt>
            <c:idx val="13"/>
            <c:bubble3D val="0"/>
            <c:spPr>
              <a:ln w="19050" cap="rnd">
                <a:solidFill>
                  <a:schemeClr val="tx1"/>
                </a:solidFill>
                <a:prstDash val="sysDot"/>
                <a:round/>
              </a:ln>
              <a:effectLst/>
            </c:spPr>
            <c:extLst>
              <c:ext xmlns:c16="http://schemas.microsoft.com/office/drawing/2014/chart" uri="{C3380CC4-5D6E-409C-BE32-E72D297353CC}">
                <c16:uniqueId val="{0000000E-6F5C-4723-AC49-1F89304D2A87}"/>
              </c:ext>
            </c:extLst>
          </c:dPt>
          <c:cat>
            <c:strRef>
              <c:f>Sheet1!$A$2:$A$15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 (est)</c:v>
                </c:pt>
              </c:strCache>
            </c:strRef>
          </c:cat>
          <c:val>
            <c:numRef>
              <c:f>Sheet1!$D$2:$D$15</c:f>
              <c:numCache>
                <c:formatCode>General</c:formatCode>
                <c:ptCount val="14"/>
                <c:pt idx="0">
                  <c:v>23.6</c:v>
                </c:pt>
                <c:pt idx="1">
                  <c:v>33.299999999999997</c:v>
                </c:pt>
                <c:pt idx="2">
                  <c:v>46.8</c:v>
                </c:pt>
                <c:pt idx="3">
                  <c:v>67.400000000000006</c:v>
                </c:pt>
                <c:pt idx="4">
                  <c:v>81.3</c:v>
                </c:pt>
                <c:pt idx="5">
                  <c:v>82.5</c:v>
                </c:pt>
                <c:pt idx="6">
                  <c:v>113.9</c:v>
                </c:pt>
                <c:pt idx="7">
                  <c:v>123.8</c:v>
                </c:pt>
                <c:pt idx="8">
                  <c:v>88.9</c:v>
                </c:pt>
                <c:pt idx="9">
                  <c:v>59.4</c:v>
                </c:pt>
                <c:pt idx="10">
                  <c:v>63</c:v>
                </c:pt>
                <c:pt idx="11">
                  <c:v>58.1</c:v>
                </c:pt>
                <c:pt idx="12">
                  <c:v>59.8</c:v>
                </c:pt>
                <c:pt idx="13">
                  <c:v>44</c:v>
                </c:pt>
              </c:numCache>
            </c:numRef>
          </c:val>
          <c:smooth val="0"/>
          <c:extLst>
            <c:ext xmlns:c16="http://schemas.microsoft.com/office/drawing/2014/chart" uri="{C3380CC4-5D6E-409C-BE32-E72D297353CC}">
              <c16:uniqueId val="{00000005-3745-447D-9E96-EB615AC1F3A2}"/>
            </c:ext>
          </c:extLst>
        </c:ser>
        <c:ser>
          <c:idx val="3"/>
          <c:order val="3"/>
          <c:tx>
            <c:strRef>
              <c:f>Sheet1!$E$1</c:f>
              <c:strCache>
                <c:ptCount val="1"/>
                <c:pt idx="0">
                  <c:v>USA</c:v>
                </c:pt>
              </c:strCache>
            </c:strRef>
          </c:tx>
          <c:spPr>
            <a:ln w="19050" cap="rnd">
              <a:solidFill>
                <a:srgbClr val="00B0F0"/>
              </a:solidFill>
              <a:prstDash val="solid"/>
              <a:round/>
            </a:ln>
            <a:effectLst/>
          </c:spPr>
          <c:marker>
            <c:symbol val="none"/>
          </c:marker>
          <c:dPt>
            <c:idx val="11"/>
            <c:bubble3D val="0"/>
            <c:extLst>
              <c:ext xmlns:c16="http://schemas.microsoft.com/office/drawing/2014/chart" uri="{C3380CC4-5D6E-409C-BE32-E72D297353CC}">
                <c16:uniqueId val="{00000007-3745-447D-9E96-EB615AC1F3A2}"/>
              </c:ext>
            </c:extLst>
          </c:dPt>
          <c:dPt>
            <c:idx val="12"/>
            <c:bubble3D val="0"/>
            <c:extLst>
              <c:ext xmlns:c16="http://schemas.microsoft.com/office/drawing/2014/chart" uri="{C3380CC4-5D6E-409C-BE32-E72D297353CC}">
                <c16:uniqueId val="{00000008-0541-4CC5-966F-74F1002E7458}"/>
              </c:ext>
            </c:extLst>
          </c:dPt>
          <c:dPt>
            <c:idx val="13"/>
            <c:bubble3D val="0"/>
            <c:spPr>
              <a:ln w="19050" cap="rnd">
                <a:solidFill>
                  <a:srgbClr val="00B0F0"/>
                </a:solidFill>
                <a:prstDash val="sysDot"/>
                <a:round/>
              </a:ln>
              <a:effectLst/>
            </c:spPr>
            <c:extLst>
              <c:ext xmlns:c16="http://schemas.microsoft.com/office/drawing/2014/chart" uri="{C3380CC4-5D6E-409C-BE32-E72D297353CC}">
                <c16:uniqueId val="{0000000F-6F5C-4723-AC49-1F89304D2A87}"/>
              </c:ext>
            </c:extLst>
          </c:dPt>
          <c:cat>
            <c:strRef>
              <c:f>Sheet1!$A$2:$A$15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 (est)</c:v>
                </c:pt>
              </c:strCache>
            </c:strRef>
          </c:cat>
          <c:val>
            <c:numRef>
              <c:f>Sheet1!$E$2:$E$15</c:f>
              <c:numCache>
                <c:formatCode>General</c:formatCode>
                <c:ptCount val="14"/>
                <c:pt idx="0">
                  <c:v>5.4</c:v>
                </c:pt>
                <c:pt idx="1">
                  <c:v>11.9</c:v>
                </c:pt>
                <c:pt idx="2">
                  <c:v>29.4</c:v>
                </c:pt>
                <c:pt idx="3">
                  <c:v>39.299999999999997</c:v>
                </c:pt>
                <c:pt idx="4">
                  <c:v>35.799999999999997</c:v>
                </c:pt>
                <c:pt idx="5">
                  <c:v>23.9</c:v>
                </c:pt>
                <c:pt idx="6">
                  <c:v>35.299999999999997</c:v>
                </c:pt>
                <c:pt idx="7">
                  <c:v>49.6</c:v>
                </c:pt>
                <c:pt idx="8">
                  <c:v>40.6</c:v>
                </c:pt>
                <c:pt idx="9">
                  <c:v>33.799999999999997</c:v>
                </c:pt>
                <c:pt idx="10">
                  <c:v>38.4</c:v>
                </c:pt>
                <c:pt idx="11">
                  <c:v>51.4</c:v>
                </c:pt>
                <c:pt idx="12">
                  <c:v>46.4</c:v>
                </c:pt>
                <c:pt idx="13">
                  <c:v>47</c:v>
                </c:pt>
              </c:numCache>
            </c:numRef>
          </c:val>
          <c:smooth val="0"/>
          <c:extLst>
            <c:ext xmlns:c16="http://schemas.microsoft.com/office/drawing/2014/chart" uri="{C3380CC4-5D6E-409C-BE32-E72D297353CC}">
              <c16:uniqueId val="{00000008-3745-447D-9E96-EB615AC1F3A2}"/>
            </c:ext>
          </c:extLst>
        </c:ser>
        <c:ser>
          <c:idx val="4"/>
          <c:order val="4"/>
          <c:tx>
            <c:strRef>
              <c:f>Sheet1!$F$1</c:f>
              <c:strCache>
                <c:ptCount val="1"/>
                <c:pt idx="0">
                  <c:v>China</c:v>
                </c:pt>
              </c:strCache>
            </c:strRef>
          </c:tx>
          <c:spPr>
            <a:ln w="19050" cap="rnd">
              <a:solidFill>
                <a:srgbClr val="FF0000"/>
              </a:solidFill>
              <a:prstDash val="solid"/>
              <a:round/>
            </a:ln>
            <a:effectLst/>
          </c:spPr>
          <c:marker>
            <c:symbol val="none"/>
          </c:marker>
          <c:dPt>
            <c:idx val="11"/>
            <c:bubble3D val="0"/>
            <c:extLst>
              <c:ext xmlns:c16="http://schemas.microsoft.com/office/drawing/2014/chart" uri="{C3380CC4-5D6E-409C-BE32-E72D297353CC}">
                <c16:uniqueId val="{0000000A-3745-447D-9E96-EB615AC1F3A2}"/>
              </c:ext>
            </c:extLst>
          </c:dPt>
          <c:dPt>
            <c:idx val="12"/>
            <c:bubble3D val="0"/>
            <c:extLst>
              <c:ext xmlns:c16="http://schemas.microsoft.com/office/drawing/2014/chart" uri="{C3380CC4-5D6E-409C-BE32-E72D297353CC}">
                <c16:uniqueId val="{00000006-0541-4CC5-966F-74F1002E7458}"/>
              </c:ext>
            </c:extLst>
          </c:dPt>
          <c:dPt>
            <c:idx val="13"/>
            <c:bubble3D val="0"/>
            <c:spPr>
              <a:ln w="19050" cap="rnd">
                <a:solidFill>
                  <a:srgbClr val="FF0000"/>
                </a:solidFill>
                <a:prstDash val="sysDot"/>
                <a:round/>
              </a:ln>
              <a:effectLst/>
            </c:spPr>
            <c:extLst>
              <c:ext xmlns:c16="http://schemas.microsoft.com/office/drawing/2014/chart" uri="{C3380CC4-5D6E-409C-BE32-E72D297353CC}">
                <c16:uniqueId val="{0000000D-6F5C-4723-AC49-1F89304D2A87}"/>
              </c:ext>
            </c:extLst>
          </c:dPt>
          <c:cat>
            <c:strRef>
              <c:f>Sheet1!$A$2:$A$15</c:f>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 (est)</c:v>
                </c:pt>
              </c:strCache>
            </c:strRef>
          </c:cat>
          <c:val>
            <c:numRef>
              <c:f>Sheet1!$F$2:$F$15</c:f>
              <c:numCache>
                <c:formatCode>General</c:formatCode>
                <c:ptCount val="14"/>
                <c:pt idx="0">
                  <c:v>3</c:v>
                </c:pt>
                <c:pt idx="1">
                  <c:v>8.3000000000000007</c:v>
                </c:pt>
                <c:pt idx="2">
                  <c:v>11.1</c:v>
                </c:pt>
                <c:pt idx="3">
                  <c:v>16.600000000000001</c:v>
                </c:pt>
                <c:pt idx="4">
                  <c:v>25.3</c:v>
                </c:pt>
                <c:pt idx="5">
                  <c:v>38.1</c:v>
                </c:pt>
                <c:pt idx="6">
                  <c:v>41.4</c:v>
                </c:pt>
                <c:pt idx="7">
                  <c:v>46</c:v>
                </c:pt>
                <c:pt idx="8">
                  <c:v>58.3</c:v>
                </c:pt>
                <c:pt idx="9">
                  <c:v>63.3</c:v>
                </c:pt>
                <c:pt idx="10">
                  <c:v>87.3</c:v>
                </c:pt>
                <c:pt idx="11">
                  <c:v>115.4</c:v>
                </c:pt>
                <c:pt idx="12">
                  <c:v>78.3</c:v>
                </c:pt>
                <c:pt idx="13">
                  <c:v>120</c:v>
                </c:pt>
              </c:numCache>
            </c:numRef>
          </c:val>
          <c:smooth val="0"/>
          <c:extLst>
            <c:ext xmlns:c16="http://schemas.microsoft.com/office/drawing/2014/chart" uri="{C3380CC4-5D6E-409C-BE32-E72D297353CC}">
              <c16:uniqueId val="{0000000B-3745-447D-9E96-EB615AC1F3A2}"/>
            </c:ext>
          </c:extLst>
        </c:ser>
        <c:dLbls>
          <c:showLegendKey val="0"/>
          <c:showVal val="0"/>
          <c:showCatName val="0"/>
          <c:showSerName val="0"/>
          <c:showPercent val="0"/>
          <c:showBubbleSize val="0"/>
        </c:dLbls>
        <c:smooth val="0"/>
        <c:axId val="44509440"/>
        <c:axId val="44527616"/>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Column1</c:v>
                      </c:pt>
                    </c:strCache>
                  </c:strRef>
                </c:tx>
                <c:spPr>
                  <a:ln w="28575" cap="rnd">
                    <a:solidFill>
                      <a:schemeClr val="accent2"/>
                    </a:solidFill>
                    <a:round/>
                  </a:ln>
                  <a:effectLst/>
                </c:spPr>
                <c:marker>
                  <c:symbol val="none"/>
                </c:marker>
                <c:cat>
                  <c:strRef>
                    <c:extLst>
                      <c:ext uri="{02D57815-91ED-43cb-92C2-25804820EDAC}">
                        <c15:formulaRef>
                          <c15:sqref>Sheet1!$A$2:$A$15</c15:sqref>
                        </c15:formulaRef>
                      </c:ext>
                    </c:extLst>
                    <c:strCach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 (est)</c:v>
                      </c:pt>
                    </c:strCache>
                  </c:strRef>
                </c:cat>
                <c:val>
                  <c:numRef>
                    <c:extLst>
                      <c:ext uri="{02D57815-91ED-43cb-92C2-25804820EDAC}">
                        <c15:formulaRef>
                          <c15:sqref>Sheet1!$C$2:$C$15</c15:sqref>
                        </c15:formulaRef>
                      </c:ext>
                    </c:extLst>
                    <c:numCache>
                      <c:formatCode>General</c:formatCode>
                      <c:ptCount val="14"/>
                    </c:numCache>
                  </c:numRef>
                </c:val>
                <c:smooth val="0"/>
                <c:extLst>
                  <c:ext xmlns:c16="http://schemas.microsoft.com/office/drawing/2014/chart" uri="{C3380CC4-5D6E-409C-BE32-E72D297353CC}">
                    <c16:uniqueId val="{0000000D-3745-447D-9E96-EB615AC1F3A2}"/>
                  </c:ext>
                </c:extLst>
              </c15:ser>
            </c15:filteredLineSeries>
          </c:ext>
        </c:extLst>
      </c:lineChart>
      <c:catAx>
        <c:axId val="44509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4527616"/>
        <c:crosses val="autoZero"/>
        <c:auto val="1"/>
        <c:lblAlgn val="ctr"/>
        <c:lblOffset val="100"/>
        <c:noMultiLvlLbl val="0"/>
      </c:catAx>
      <c:valAx>
        <c:axId val="44527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44509440"/>
        <c:crosses val="autoZero"/>
        <c:crossBetween val="between"/>
      </c:valAx>
      <c:spPr>
        <a:noFill/>
        <a:ln>
          <a:noFill/>
        </a:ln>
        <a:effectLst/>
      </c:spPr>
    </c:plotArea>
    <c:legend>
      <c:legendPos val="b"/>
      <c:layout>
        <c:manualLayout>
          <c:xMode val="edge"/>
          <c:yMode val="edge"/>
          <c:x val="0.29855531794156348"/>
          <c:y val="6.7314657305709402E-2"/>
          <c:w val="0.34309489058329967"/>
          <c:h val="5.85371209811961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41440653251676E-2"/>
          <c:y val="2.2876928039600522E-2"/>
          <c:w val="0.88787656751239441"/>
          <c:h val="0.8621137779539596"/>
        </c:manualLayout>
      </c:layout>
      <c:barChart>
        <c:barDir val="col"/>
        <c:grouping val="clustered"/>
        <c:varyColors val="0"/>
        <c:ser>
          <c:idx val="0"/>
          <c:order val="0"/>
          <c:tx>
            <c:strRef>
              <c:f>Sheet1!$A$121</c:f>
              <c:strCache>
                <c:ptCount val="1"/>
                <c:pt idx="0">
                  <c:v>Wind power</c:v>
                </c:pt>
              </c:strCache>
            </c:strRef>
          </c:tx>
          <c:invertIfNegative val="0"/>
          <c:cat>
            <c:strRef>
              <c:f>Sheet1!$B$120:$S$120</c:f>
              <c:strCache>
                <c:ptCount val="18"/>
                <c:pt idx="0">
                  <c:v>2000</c:v>
                </c:pt>
                <c:pt idx="5">
                  <c:v>2005</c:v>
                </c:pt>
                <c:pt idx="10">
                  <c:v>2010</c:v>
                </c:pt>
                <c:pt idx="17">
                  <c:v>2017 (est)</c:v>
                </c:pt>
              </c:strCache>
            </c:strRef>
          </c:cat>
          <c:val>
            <c:numRef>
              <c:f>Sheet1!$B$121:$S$121</c:f>
              <c:numCache>
                <c:formatCode>General</c:formatCode>
                <c:ptCount val="18"/>
                <c:pt idx="0">
                  <c:v>51</c:v>
                </c:pt>
                <c:pt idx="1">
                  <c:v>365</c:v>
                </c:pt>
                <c:pt idx="2">
                  <c:v>207</c:v>
                </c:pt>
                <c:pt idx="3">
                  <c:v>217</c:v>
                </c:pt>
                <c:pt idx="4">
                  <c:v>169</c:v>
                </c:pt>
                <c:pt idx="5">
                  <c:v>237</c:v>
                </c:pt>
                <c:pt idx="6">
                  <c:v>262</c:v>
                </c:pt>
                <c:pt idx="7">
                  <c:v>251</c:v>
                </c:pt>
                <c:pt idx="8">
                  <c:v>267</c:v>
                </c:pt>
                <c:pt idx="9">
                  <c:v>255</c:v>
                </c:pt>
                <c:pt idx="10">
                  <c:v>252</c:v>
                </c:pt>
                <c:pt idx="11">
                  <c:v>220</c:v>
                </c:pt>
                <c:pt idx="12">
                  <c:v>58</c:v>
                </c:pt>
                <c:pt idx="13">
                  <c:v>50</c:v>
                </c:pt>
                <c:pt idx="14">
                  <c:v>131</c:v>
                </c:pt>
                <c:pt idx="15">
                  <c:v>244</c:v>
                </c:pt>
                <c:pt idx="16">
                  <c:v>196</c:v>
                </c:pt>
                <c:pt idx="17">
                  <c:v>177</c:v>
                </c:pt>
              </c:numCache>
            </c:numRef>
          </c:val>
          <c:extLst>
            <c:ext xmlns:c16="http://schemas.microsoft.com/office/drawing/2014/chart" uri="{C3380CC4-5D6E-409C-BE32-E72D297353CC}">
              <c16:uniqueId val="{00000000-CB6D-43F7-A76A-20AC5C1BFED6}"/>
            </c:ext>
          </c:extLst>
        </c:ser>
        <c:ser>
          <c:idx val="1"/>
          <c:order val="1"/>
          <c:tx>
            <c:strRef>
              <c:f>Sheet1!$A$122</c:f>
              <c:strCache>
                <c:ptCount val="1"/>
                <c:pt idx="0">
                  <c:v>Solar PV</c:v>
                </c:pt>
              </c:strCache>
            </c:strRef>
          </c:tx>
          <c:invertIfNegative val="0"/>
          <c:cat>
            <c:strRef>
              <c:f>Sheet1!$B$120:$S$120</c:f>
              <c:strCache>
                <c:ptCount val="18"/>
                <c:pt idx="0">
                  <c:v>2000</c:v>
                </c:pt>
                <c:pt idx="5">
                  <c:v>2005</c:v>
                </c:pt>
                <c:pt idx="10">
                  <c:v>2010</c:v>
                </c:pt>
                <c:pt idx="17">
                  <c:v>2017 (est)</c:v>
                </c:pt>
              </c:strCache>
            </c:strRef>
          </c:cat>
          <c:val>
            <c:numRef>
              <c:f>Sheet1!$B$122:$S$122</c:f>
              <c:numCache>
                <c:formatCode>General</c:formatCode>
                <c:ptCount val="18"/>
                <c:pt idx="0">
                  <c:v>121</c:v>
                </c:pt>
                <c:pt idx="1">
                  <c:v>122</c:v>
                </c:pt>
                <c:pt idx="2">
                  <c:v>184</c:v>
                </c:pt>
                <c:pt idx="3">
                  <c:v>223</c:v>
                </c:pt>
                <c:pt idx="4">
                  <c:v>274</c:v>
                </c:pt>
                <c:pt idx="5">
                  <c:v>290</c:v>
                </c:pt>
                <c:pt idx="6">
                  <c:v>287</c:v>
                </c:pt>
                <c:pt idx="7">
                  <c:v>210</c:v>
                </c:pt>
                <c:pt idx="8">
                  <c:v>226</c:v>
                </c:pt>
                <c:pt idx="9">
                  <c:v>488</c:v>
                </c:pt>
                <c:pt idx="10">
                  <c:v>990</c:v>
                </c:pt>
                <c:pt idx="11">
                  <c:v>1292</c:v>
                </c:pt>
                <c:pt idx="12">
                  <c:v>1700</c:v>
                </c:pt>
                <c:pt idx="13">
                  <c:v>6900</c:v>
                </c:pt>
                <c:pt idx="14">
                  <c:v>9700</c:v>
                </c:pt>
                <c:pt idx="15">
                  <c:v>11000</c:v>
                </c:pt>
                <c:pt idx="16">
                  <c:v>8600</c:v>
                </c:pt>
                <c:pt idx="17">
                  <c:v>7000</c:v>
                </c:pt>
              </c:numCache>
            </c:numRef>
          </c:val>
          <c:extLst>
            <c:ext xmlns:c16="http://schemas.microsoft.com/office/drawing/2014/chart" uri="{C3380CC4-5D6E-409C-BE32-E72D297353CC}">
              <c16:uniqueId val="{00000001-CB6D-43F7-A76A-20AC5C1BFED6}"/>
            </c:ext>
          </c:extLst>
        </c:ser>
        <c:dLbls>
          <c:showLegendKey val="0"/>
          <c:showVal val="0"/>
          <c:showCatName val="0"/>
          <c:showSerName val="0"/>
          <c:showPercent val="0"/>
          <c:showBubbleSize val="0"/>
        </c:dLbls>
        <c:gapWidth val="150"/>
        <c:axId val="47725184"/>
        <c:axId val="47731072"/>
      </c:barChart>
      <c:catAx>
        <c:axId val="47725184"/>
        <c:scaling>
          <c:orientation val="minMax"/>
        </c:scaling>
        <c:delete val="0"/>
        <c:axPos val="b"/>
        <c:numFmt formatCode="General" sourceLinked="1"/>
        <c:majorTickMark val="out"/>
        <c:minorTickMark val="none"/>
        <c:tickLblPos val="nextTo"/>
        <c:crossAx val="47731072"/>
        <c:crosses val="autoZero"/>
        <c:auto val="1"/>
        <c:lblAlgn val="ctr"/>
        <c:lblOffset val="100"/>
        <c:noMultiLvlLbl val="0"/>
      </c:catAx>
      <c:valAx>
        <c:axId val="47731072"/>
        <c:scaling>
          <c:orientation val="minMax"/>
        </c:scaling>
        <c:delete val="0"/>
        <c:axPos val="l"/>
        <c:majorGridlines/>
        <c:numFmt formatCode="General" sourceLinked="1"/>
        <c:majorTickMark val="out"/>
        <c:minorTickMark val="none"/>
        <c:tickLblPos val="nextTo"/>
        <c:crossAx val="47725184"/>
        <c:crosses val="autoZero"/>
        <c:crossBetween val="between"/>
      </c:valAx>
    </c:plotArea>
    <c:legend>
      <c:legendPos val="r"/>
      <c:layout>
        <c:manualLayout>
          <c:xMode val="edge"/>
          <c:yMode val="edge"/>
          <c:x val="0.28212861399501432"/>
          <c:y val="5.5171697287839022E-2"/>
          <c:w val="0.43081645914878913"/>
          <c:h val="0.16743438320209975"/>
        </c:manualLayout>
      </c:layout>
      <c:overlay val="0"/>
      <c:txPr>
        <a:bodyPr/>
        <a:lstStyle/>
        <a:p>
          <a:pPr>
            <a:defRPr sz="1400"/>
          </a:pPr>
          <a:endParaRPr lang="nb-NO"/>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82161951978"/>
          <c:y val="3.2968691413573302E-2"/>
          <c:w val="0.84721699718090782"/>
          <c:h val="0.89156003937007877"/>
        </c:manualLayout>
      </c:layout>
      <c:lineChart>
        <c:grouping val="standard"/>
        <c:varyColors val="0"/>
        <c:ser>
          <c:idx val="0"/>
          <c:order val="0"/>
          <c:tx>
            <c:strRef>
              <c:f>Sheet1!$A$182</c:f>
              <c:strCache>
                <c:ptCount val="1"/>
                <c:pt idx="0">
                  <c:v>China</c:v>
                </c:pt>
              </c:strCache>
            </c:strRef>
          </c:tx>
          <c:spPr>
            <a:ln w="57150">
              <a:solidFill>
                <a:srgbClr val="7EF056"/>
              </a:solidFill>
            </a:ln>
          </c:spPr>
          <c:marker>
            <c:symbol val="none"/>
          </c:marker>
          <c:cat>
            <c:numRef>
              <c:f>Sheet1!$D$181:$U$181</c:f>
              <c:numCache>
                <c:formatCode>General</c:formatCode>
                <c:ptCount val="18"/>
                <c:pt idx="0">
                  <c:v>2000</c:v>
                </c:pt>
                <c:pt idx="5">
                  <c:v>2005</c:v>
                </c:pt>
                <c:pt idx="10">
                  <c:v>2010</c:v>
                </c:pt>
                <c:pt idx="15">
                  <c:v>2015</c:v>
                </c:pt>
              </c:numCache>
            </c:numRef>
          </c:cat>
          <c:val>
            <c:numRef>
              <c:f>Sheet1!$D$182:$U$182</c:f>
              <c:numCache>
                <c:formatCode>General</c:formatCode>
                <c:ptCount val="18"/>
                <c:pt idx="0">
                  <c:v>340</c:v>
                </c:pt>
                <c:pt idx="1">
                  <c:v>400</c:v>
                </c:pt>
                <c:pt idx="2">
                  <c:v>468</c:v>
                </c:pt>
                <c:pt idx="3">
                  <c:v>567</c:v>
                </c:pt>
                <c:pt idx="4">
                  <c:v>764</c:v>
                </c:pt>
                <c:pt idx="5">
                  <c:v>1266</c:v>
                </c:pt>
                <c:pt idx="6">
                  <c:v>2599</c:v>
                </c:pt>
                <c:pt idx="7">
                  <c:v>5912</c:v>
                </c:pt>
                <c:pt idx="8">
                  <c:v>12210</c:v>
                </c:pt>
                <c:pt idx="9">
                  <c:v>25810</c:v>
                </c:pt>
                <c:pt idx="10">
                  <c:v>44733</c:v>
                </c:pt>
                <c:pt idx="11">
                  <c:v>62364</c:v>
                </c:pt>
                <c:pt idx="12">
                  <c:v>75324</c:v>
                </c:pt>
                <c:pt idx="13">
                  <c:v>91412</c:v>
                </c:pt>
                <c:pt idx="14">
                  <c:v>114609</c:v>
                </c:pt>
                <c:pt idx="15">
                  <c:v>145362</c:v>
                </c:pt>
                <c:pt idx="16">
                  <c:v>168690</c:v>
                </c:pt>
                <c:pt idx="17">
                  <c:v>188232</c:v>
                </c:pt>
              </c:numCache>
            </c:numRef>
          </c:val>
          <c:smooth val="0"/>
          <c:extLst>
            <c:ext xmlns:c16="http://schemas.microsoft.com/office/drawing/2014/chart" uri="{C3380CC4-5D6E-409C-BE32-E72D297353CC}">
              <c16:uniqueId val="{00000000-CC4E-4B71-B9E8-A2D13C5072AD}"/>
            </c:ext>
          </c:extLst>
        </c:ser>
        <c:ser>
          <c:idx val="1"/>
          <c:order val="1"/>
          <c:tx>
            <c:strRef>
              <c:f>Sheet1!$A$183</c:f>
              <c:strCache>
                <c:ptCount val="1"/>
                <c:pt idx="0">
                  <c:v>USA</c:v>
                </c:pt>
              </c:strCache>
            </c:strRef>
          </c:tx>
          <c:spPr>
            <a:ln>
              <a:solidFill>
                <a:srgbClr val="00B0F0"/>
              </a:solidFill>
            </a:ln>
          </c:spPr>
          <c:marker>
            <c:symbol val="none"/>
          </c:marker>
          <c:cat>
            <c:numRef>
              <c:f>Sheet1!$D$181:$U$181</c:f>
              <c:numCache>
                <c:formatCode>General</c:formatCode>
                <c:ptCount val="18"/>
                <c:pt idx="0">
                  <c:v>2000</c:v>
                </c:pt>
                <c:pt idx="5">
                  <c:v>2005</c:v>
                </c:pt>
                <c:pt idx="10">
                  <c:v>2010</c:v>
                </c:pt>
                <c:pt idx="15">
                  <c:v>2015</c:v>
                </c:pt>
              </c:numCache>
            </c:numRef>
          </c:cat>
          <c:val>
            <c:numRef>
              <c:f>Sheet1!$D$183:$U$183</c:f>
              <c:numCache>
                <c:formatCode>General</c:formatCode>
                <c:ptCount val="18"/>
                <c:pt idx="0">
                  <c:v>2554</c:v>
                </c:pt>
                <c:pt idx="1">
                  <c:v>4275</c:v>
                </c:pt>
                <c:pt idx="2">
                  <c:v>4685</c:v>
                </c:pt>
                <c:pt idx="3">
                  <c:v>6374</c:v>
                </c:pt>
                <c:pt idx="4">
                  <c:v>6725</c:v>
                </c:pt>
                <c:pt idx="5">
                  <c:v>9149</c:v>
                </c:pt>
                <c:pt idx="6">
                  <c:v>11575</c:v>
                </c:pt>
                <c:pt idx="7">
                  <c:v>16823</c:v>
                </c:pt>
                <c:pt idx="8">
                  <c:v>25237</c:v>
                </c:pt>
                <c:pt idx="9">
                  <c:v>35159</c:v>
                </c:pt>
                <c:pt idx="10">
                  <c:v>40180</c:v>
                </c:pt>
                <c:pt idx="11">
                  <c:v>46929</c:v>
                </c:pt>
                <c:pt idx="12">
                  <c:v>60007</c:v>
                </c:pt>
                <c:pt idx="13">
                  <c:v>61091</c:v>
                </c:pt>
                <c:pt idx="14">
                  <c:v>65877</c:v>
                </c:pt>
                <c:pt idx="15">
                  <c:v>73991</c:v>
                </c:pt>
                <c:pt idx="16">
                  <c:v>82184</c:v>
                </c:pt>
                <c:pt idx="17">
                  <c:v>89077</c:v>
                </c:pt>
              </c:numCache>
            </c:numRef>
          </c:val>
          <c:smooth val="0"/>
          <c:extLst>
            <c:ext xmlns:c16="http://schemas.microsoft.com/office/drawing/2014/chart" uri="{C3380CC4-5D6E-409C-BE32-E72D297353CC}">
              <c16:uniqueId val="{00000001-CC4E-4B71-B9E8-A2D13C5072AD}"/>
            </c:ext>
          </c:extLst>
        </c:ser>
        <c:ser>
          <c:idx val="2"/>
          <c:order val="2"/>
          <c:tx>
            <c:strRef>
              <c:f>Sheet1!$A$184</c:f>
              <c:strCache>
                <c:ptCount val="1"/>
                <c:pt idx="0">
                  <c:v>Germany</c:v>
                </c:pt>
              </c:strCache>
            </c:strRef>
          </c:tx>
          <c:spPr>
            <a:ln>
              <a:solidFill>
                <a:srgbClr val="FFC000"/>
              </a:solidFill>
            </a:ln>
          </c:spPr>
          <c:marker>
            <c:symbol val="none"/>
          </c:marker>
          <c:cat>
            <c:numRef>
              <c:f>Sheet1!$D$181:$U$181</c:f>
              <c:numCache>
                <c:formatCode>General</c:formatCode>
                <c:ptCount val="18"/>
                <c:pt idx="0">
                  <c:v>2000</c:v>
                </c:pt>
                <c:pt idx="5">
                  <c:v>2005</c:v>
                </c:pt>
                <c:pt idx="10">
                  <c:v>2010</c:v>
                </c:pt>
                <c:pt idx="15">
                  <c:v>2015</c:v>
                </c:pt>
              </c:numCache>
            </c:numRef>
          </c:cat>
          <c:val>
            <c:numRef>
              <c:f>Sheet1!$D$184:$U$184</c:f>
              <c:numCache>
                <c:formatCode>General</c:formatCode>
                <c:ptCount val="18"/>
                <c:pt idx="0">
                  <c:v>6095</c:v>
                </c:pt>
                <c:pt idx="1">
                  <c:v>8754</c:v>
                </c:pt>
                <c:pt idx="2">
                  <c:v>11994</c:v>
                </c:pt>
                <c:pt idx="3">
                  <c:v>14609</c:v>
                </c:pt>
                <c:pt idx="4">
                  <c:v>16629</c:v>
                </c:pt>
                <c:pt idx="5">
                  <c:v>18427.5</c:v>
                </c:pt>
                <c:pt idx="6">
                  <c:v>20622</c:v>
                </c:pt>
                <c:pt idx="7">
                  <c:v>22247.4</c:v>
                </c:pt>
                <c:pt idx="8">
                  <c:v>23897</c:v>
                </c:pt>
                <c:pt idx="9">
                  <c:v>25777</c:v>
                </c:pt>
                <c:pt idx="10">
                  <c:v>27215</c:v>
                </c:pt>
                <c:pt idx="11">
                  <c:v>29075</c:v>
                </c:pt>
                <c:pt idx="12">
                  <c:v>31270</c:v>
                </c:pt>
                <c:pt idx="13">
                  <c:v>34250</c:v>
                </c:pt>
                <c:pt idx="14">
                  <c:v>39128</c:v>
                </c:pt>
                <c:pt idx="15">
                  <c:v>44947</c:v>
                </c:pt>
                <c:pt idx="16">
                  <c:v>50019</c:v>
                </c:pt>
                <c:pt idx="17">
                  <c:v>56132</c:v>
                </c:pt>
              </c:numCache>
            </c:numRef>
          </c:val>
          <c:smooth val="0"/>
          <c:extLst>
            <c:ext xmlns:c16="http://schemas.microsoft.com/office/drawing/2014/chart" uri="{C3380CC4-5D6E-409C-BE32-E72D297353CC}">
              <c16:uniqueId val="{00000002-CC4E-4B71-B9E8-A2D13C5072AD}"/>
            </c:ext>
          </c:extLst>
        </c:ser>
        <c:dLbls>
          <c:showLegendKey val="0"/>
          <c:showVal val="0"/>
          <c:showCatName val="0"/>
          <c:showSerName val="0"/>
          <c:showPercent val="0"/>
          <c:showBubbleSize val="0"/>
        </c:dLbls>
        <c:smooth val="0"/>
        <c:axId val="42082304"/>
        <c:axId val="43531648"/>
      </c:lineChart>
      <c:catAx>
        <c:axId val="42082304"/>
        <c:scaling>
          <c:orientation val="minMax"/>
        </c:scaling>
        <c:delete val="0"/>
        <c:axPos val="b"/>
        <c:numFmt formatCode="General" sourceLinked="1"/>
        <c:majorTickMark val="out"/>
        <c:minorTickMark val="none"/>
        <c:tickLblPos val="nextTo"/>
        <c:crossAx val="43531648"/>
        <c:crosses val="autoZero"/>
        <c:auto val="1"/>
        <c:lblAlgn val="ctr"/>
        <c:lblOffset val="100"/>
        <c:noMultiLvlLbl val="0"/>
      </c:catAx>
      <c:valAx>
        <c:axId val="43531648"/>
        <c:scaling>
          <c:orientation val="minMax"/>
          <c:max val="200000"/>
        </c:scaling>
        <c:delete val="0"/>
        <c:axPos val="l"/>
        <c:majorGridlines/>
        <c:numFmt formatCode="General" sourceLinked="1"/>
        <c:majorTickMark val="out"/>
        <c:minorTickMark val="none"/>
        <c:tickLblPos val="nextTo"/>
        <c:crossAx val="42082304"/>
        <c:crosses val="autoZero"/>
        <c:crossBetween val="between"/>
      </c:valAx>
    </c:plotArea>
    <c:legend>
      <c:legendPos val="r"/>
      <c:layout>
        <c:manualLayout>
          <c:xMode val="edge"/>
          <c:yMode val="edge"/>
          <c:x val="0.28694708182991385"/>
          <c:y val="5.8028683914510704E-3"/>
          <c:w val="0.53327241466722852"/>
          <c:h val="0.16696545744281965"/>
        </c:manualLayout>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14397976095667E-2"/>
          <c:y val="2.6274173066183026E-2"/>
          <c:w val="0.86224009017815084"/>
          <c:h val="0.88845923359867862"/>
        </c:manualLayout>
      </c:layout>
      <c:lineChart>
        <c:grouping val="standard"/>
        <c:varyColors val="0"/>
        <c:ser>
          <c:idx val="0"/>
          <c:order val="0"/>
          <c:tx>
            <c:strRef>
              <c:f>Sheet1!$A$137</c:f>
              <c:strCache>
                <c:ptCount val="1"/>
                <c:pt idx="0">
                  <c:v>Wind</c:v>
                </c:pt>
              </c:strCache>
            </c:strRef>
          </c:tx>
          <c:spPr>
            <a:ln w="57150" cap="rnd">
              <a:solidFill>
                <a:srgbClr val="0070C0"/>
              </a:solidFill>
              <a:round/>
            </a:ln>
            <a:effectLst>
              <a:outerShdw blurRad="40000" dist="23000" dir="5400000" rotWithShape="0">
                <a:srgbClr val="000000">
                  <a:alpha val="35000"/>
                </a:srgbClr>
              </a:outerShdw>
            </a:effectLst>
          </c:spPr>
          <c:marker>
            <c:symbol val="none"/>
          </c:marker>
          <c:cat>
            <c:numRef>
              <c:f>Sheet1!$B$136:$X$136</c:f>
              <c:numCache>
                <c:formatCode>General</c:formatCode>
                <c:ptCount val="23"/>
                <c:pt idx="0">
                  <c:v>1995</c:v>
                </c:pt>
                <c:pt idx="5">
                  <c:v>2000</c:v>
                </c:pt>
                <c:pt idx="10">
                  <c:v>2005</c:v>
                </c:pt>
                <c:pt idx="15">
                  <c:v>2010</c:v>
                </c:pt>
                <c:pt idx="20">
                  <c:v>2015</c:v>
                </c:pt>
              </c:numCache>
            </c:numRef>
          </c:cat>
          <c:val>
            <c:numRef>
              <c:f>Sheet1!$B$137:$X$137</c:f>
              <c:numCache>
                <c:formatCode>General</c:formatCode>
                <c:ptCount val="23"/>
                <c:pt idx="0">
                  <c:v>1120</c:v>
                </c:pt>
                <c:pt idx="1">
                  <c:v>1548</c:v>
                </c:pt>
                <c:pt idx="2">
                  <c:v>2082</c:v>
                </c:pt>
                <c:pt idx="3">
                  <c:v>2874</c:v>
                </c:pt>
                <c:pt idx="4">
                  <c:v>4445</c:v>
                </c:pt>
                <c:pt idx="5">
                  <c:v>6095</c:v>
                </c:pt>
                <c:pt idx="6">
                  <c:v>8754</c:v>
                </c:pt>
                <c:pt idx="7">
                  <c:v>11994</c:v>
                </c:pt>
                <c:pt idx="8">
                  <c:v>14609</c:v>
                </c:pt>
                <c:pt idx="9">
                  <c:v>16629</c:v>
                </c:pt>
                <c:pt idx="10">
                  <c:v>18427.5</c:v>
                </c:pt>
                <c:pt idx="11">
                  <c:v>20622</c:v>
                </c:pt>
                <c:pt idx="12">
                  <c:v>22247.4</c:v>
                </c:pt>
                <c:pt idx="13">
                  <c:v>23897</c:v>
                </c:pt>
                <c:pt idx="14">
                  <c:v>25777</c:v>
                </c:pt>
                <c:pt idx="15">
                  <c:v>27215</c:v>
                </c:pt>
                <c:pt idx="16">
                  <c:v>29075</c:v>
                </c:pt>
                <c:pt idx="17">
                  <c:v>31270</c:v>
                </c:pt>
                <c:pt idx="18">
                  <c:v>34250</c:v>
                </c:pt>
                <c:pt idx="19">
                  <c:v>39165</c:v>
                </c:pt>
                <c:pt idx="20">
                  <c:v>44947</c:v>
                </c:pt>
                <c:pt idx="21">
                  <c:v>50019</c:v>
                </c:pt>
                <c:pt idx="22">
                  <c:v>56132</c:v>
                </c:pt>
              </c:numCache>
            </c:numRef>
          </c:val>
          <c:smooth val="0"/>
          <c:extLst>
            <c:ext xmlns:c16="http://schemas.microsoft.com/office/drawing/2014/chart" uri="{C3380CC4-5D6E-409C-BE32-E72D297353CC}">
              <c16:uniqueId val="{00000000-C912-46E5-B595-9EA4293A5286}"/>
            </c:ext>
          </c:extLst>
        </c:ser>
        <c:ser>
          <c:idx val="1"/>
          <c:order val="1"/>
          <c:tx>
            <c:strRef>
              <c:f>Sheet1!$A$138</c:f>
              <c:strCache>
                <c:ptCount val="1"/>
                <c:pt idx="0">
                  <c:v>Solar PV</c:v>
                </c:pt>
              </c:strCache>
            </c:strRef>
          </c:tx>
          <c:spPr>
            <a:ln w="57150" cap="rnd">
              <a:solidFill>
                <a:schemeClr val="accent2"/>
              </a:solidFill>
              <a:round/>
            </a:ln>
            <a:effectLst>
              <a:outerShdw blurRad="40000" dist="23000" dir="5400000" rotWithShape="0">
                <a:srgbClr val="000000">
                  <a:alpha val="35000"/>
                </a:srgbClr>
              </a:outerShdw>
            </a:effectLst>
          </c:spPr>
          <c:marker>
            <c:symbol val="none"/>
          </c:marker>
          <c:cat>
            <c:numRef>
              <c:f>Sheet1!$B$136:$X$136</c:f>
              <c:numCache>
                <c:formatCode>General</c:formatCode>
                <c:ptCount val="23"/>
                <c:pt idx="0">
                  <c:v>1995</c:v>
                </c:pt>
                <c:pt idx="5">
                  <c:v>2000</c:v>
                </c:pt>
                <c:pt idx="10">
                  <c:v>2005</c:v>
                </c:pt>
                <c:pt idx="15">
                  <c:v>2010</c:v>
                </c:pt>
                <c:pt idx="20">
                  <c:v>2015</c:v>
                </c:pt>
              </c:numCache>
            </c:numRef>
          </c:cat>
          <c:val>
            <c:numRef>
              <c:f>Sheet1!$B$138:$X$138</c:f>
              <c:numCache>
                <c:formatCode>General</c:formatCode>
                <c:ptCount val="23"/>
                <c:pt idx="0">
                  <c:v>7</c:v>
                </c:pt>
                <c:pt idx="1">
                  <c:v>12</c:v>
                </c:pt>
                <c:pt idx="2">
                  <c:v>10</c:v>
                </c:pt>
                <c:pt idx="3">
                  <c:v>12</c:v>
                </c:pt>
                <c:pt idx="4">
                  <c:v>32</c:v>
                </c:pt>
                <c:pt idx="5">
                  <c:v>76</c:v>
                </c:pt>
                <c:pt idx="6">
                  <c:v>186</c:v>
                </c:pt>
                <c:pt idx="7">
                  <c:v>296</c:v>
                </c:pt>
                <c:pt idx="8">
                  <c:v>439</c:v>
                </c:pt>
                <c:pt idx="9">
                  <c:v>1074</c:v>
                </c:pt>
                <c:pt idx="10">
                  <c:v>1980</c:v>
                </c:pt>
                <c:pt idx="11">
                  <c:v>2812</c:v>
                </c:pt>
                <c:pt idx="12">
                  <c:v>3977</c:v>
                </c:pt>
                <c:pt idx="13">
                  <c:v>6000</c:v>
                </c:pt>
                <c:pt idx="14" formatCode="#\ ##0.0">
                  <c:v>9785</c:v>
                </c:pt>
                <c:pt idx="15">
                  <c:v>17193</c:v>
                </c:pt>
                <c:pt idx="16">
                  <c:v>24807</c:v>
                </c:pt>
                <c:pt idx="17">
                  <c:v>32411</c:v>
                </c:pt>
                <c:pt idx="18">
                  <c:v>35715</c:v>
                </c:pt>
                <c:pt idx="19">
                  <c:v>38235</c:v>
                </c:pt>
                <c:pt idx="20">
                  <c:v>39698</c:v>
                </c:pt>
                <c:pt idx="21">
                  <c:v>41240</c:v>
                </c:pt>
                <c:pt idx="22">
                  <c:v>42981</c:v>
                </c:pt>
              </c:numCache>
            </c:numRef>
          </c:val>
          <c:smooth val="0"/>
          <c:extLst>
            <c:ext xmlns:c16="http://schemas.microsoft.com/office/drawing/2014/chart" uri="{C3380CC4-5D6E-409C-BE32-E72D297353CC}">
              <c16:uniqueId val="{00000001-C912-46E5-B595-9EA4293A5286}"/>
            </c:ext>
          </c:extLst>
        </c:ser>
        <c:dLbls>
          <c:showLegendKey val="0"/>
          <c:showVal val="0"/>
          <c:showCatName val="0"/>
          <c:showSerName val="0"/>
          <c:showPercent val="0"/>
          <c:showBubbleSize val="0"/>
        </c:dLbls>
        <c:smooth val="0"/>
        <c:axId val="133213568"/>
        <c:axId val="135097344"/>
      </c:lineChart>
      <c:catAx>
        <c:axId val="133213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35097344"/>
        <c:crosses val="autoZero"/>
        <c:auto val="1"/>
        <c:lblAlgn val="ctr"/>
        <c:lblOffset val="100"/>
        <c:noMultiLvlLbl val="0"/>
      </c:catAx>
      <c:valAx>
        <c:axId val="135097344"/>
        <c:scaling>
          <c:orientation val="minMax"/>
          <c:max val="6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crossAx val="133213568"/>
        <c:crosses val="autoZero"/>
        <c:crossBetween val="between"/>
      </c:valAx>
      <c:spPr>
        <a:noFill/>
        <a:ln>
          <a:noFill/>
        </a:ln>
        <a:effectLst/>
      </c:spPr>
    </c:plotArea>
    <c:legend>
      <c:legendPos val="b"/>
      <c:layout>
        <c:manualLayout>
          <c:xMode val="edge"/>
          <c:yMode val="edge"/>
          <c:x val="0.39433313891319138"/>
          <c:y val="5.5326709044437733E-2"/>
          <c:w val="0.22520505771035637"/>
          <c:h val="7.105034450499295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9404102264992E-2"/>
          <c:y val="4.11599625818522E-2"/>
          <c:w val="0.94603528725575969"/>
          <c:h val="0.89074549030295447"/>
        </c:manualLayout>
      </c:layout>
      <c:lineChart>
        <c:grouping val="standard"/>
        <c:varyColors val="0"/>
        <c:ser>
          <c:idx val="0"/>
          <c:order val="0"/>
          <c:tx>
            <c:strRef>
              <c:f>Sheet1!$A$25:$F$25</c:f>
              <c:strCache>
                <c:ptCount val="6"/>
                <c:pt idx="0">
                  <c:v>Germany</c:v>
                </c:pt>
              </c:strCache>
            </c:strRef>
          </c:tx>
          <c:spPr>
            <a:ln w="28575" cap="rnd">
              <a:solidFill>
                <a:srgbClr val="FFC000"/>
              </a:solidFill>
              <a:round/>
            </a:ln>
            <a:effectLst/>
          </c:spPr>
          <c:marker>
            <c:symbol val="none"/>
          </c:marker>
          <c:cat>
            <c:numRef>
              <c:f>Sheet1!$G$24:$S$24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Sheet1!$G$25:$S$25</c:f>
              <c:numCache>
                <c:formatCode>General</c:formatCode>
                <c:ptCount val="13"/>
                <c:pt idx="0">
                  <c:v>4.5999999999999996</c:v>
                </c:pt>
                <c:pt idx="1">
                  <c:v>5.4</c:v>
                </c:pt>
                <c:pt idx="2">
                  <c:v>6.9</c:v>
                </c:pt>
                <c:pt idx="3">
                  <c:v>7.3</c:v>
                </c:pt>
                <c:pt idx="4">
                  <c:v>7.7</c:v>
                </c:pt>
                <c:pt idx="5">
                  <c:v>8</c:v>
                </c:pt>
                <c:pt idx="6">
                  <c:v>11.3</c:v>
                </c:pt>
                <c:pt idx="7">
                  <c:v>12.6</c:v>
                </c:pt>
                <c:pt idx="8">
                  <c:v>13.6</c:v>
                </c:pt>
                <c:pt idx="9">
                  <c:v>15.7</c:v>
                </c:pt>
                <c:pt idx="10">
                  <c:v>19.8</c:v>
                </c:pt>
                <c:pt idx="11">
                  <c:v>20.5</c:v>
                </c:pt>
                <c:pt idx="12">
                  <c:v>25.8</c:v>
                </c:pt>
              </c:numCache>
            </c:numRef>
          </c:val>
          <c:smooth val="0"/>
          <c:extLst>
            <c:ext xmlns:c16="http://schemas.microsoft.com/office/drawing/2014/chart" uri="{C3380CC4-5D6E-409C-BE32-E72D297353CC}">
              <c16:uniqueId val="{00000000-7C9F-4036-8F6E-F6DCB5B625E9}"/>
            </c:ext>
          </c:extLst>
        </c:ser>
        <c:ser>
          <c:idx val="1"/>
          <c:order val="1"/>
          <c:tx>
            <c:strRef>
              <c:f>Sheet1!$A$26:$F$26</c:f>
              <c:strCache>
                <c:ptCount val="6"/>
                <c:pt idx="0">
                  <c:v>Germany</c:v>
                </c:pt>
              </c:strCache>
            </c:strRef>
          </c:tx>
          <c:spPr>
            <a:ln w="28575" cap="rnd">
              <a:solidFill>
                <a:schemeClr val="accent2"/>
              </a:solidFill>
              <a:round/>
            </a:ln>
            <a:effectLst/>
          </c:spPr>
          <c:marker>
            <c:symbol val="none"/>
          </c:marker>
          <c:cat>
            <c:numRef>
              <c:f>Sheet1!$G$24:$S$24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Sheet1!$G$26:$S$26</c:f>
              <c:numCache>
                <c:formatCode>General</c:formatCode>
                <c:ptCount val="13"/>
              </c:numCache>
            </c:numRef>
          </c:val>
          <c:smooth val="0"/>
          <c:extLst>
            <c:ext xmlns:c16="http://schemas.microsoft.com/office/drawing/2014/chart" uri="{C3380CC4-5D6E-409C-BE32-E72D297353CC}">
              <c16:uniqueId val="{00000001-7C9F-4036-8F6E-F6DCB5B625E9}"/>
            </c:ext>
          </c:extLst>
        </c:ser>
        <c:ser>
          <c:idx val="2"/>
          <c:order val="2"/>
          <c:tx>
            <c:strRef>
              <c:f>Sheet1!$A$27:$F$27</c:f>
              <c:strCache>
                <c:ptCount val="6"/>
                <c:pt idx="0">
                  <c:v>China</c:v>
                </c:pt>
              </c:strCache>
            </c:strRef>
          </c:tx>
          <c:spPr>
            <a:ln w="28575" cap="rnd">
              <a:solidFill>
                <a:srgbClr val="FF0000"/>
              </a:solidFill>
              <a:round/>
            </a:ln>
            <a:effectLst/>
          </c:spPr>
          <c:marker>
            <c:symbol val="none"/>
          </c:marker>
          <c:cat>
            <c:numRef>
              <c:f>Sheet1!$G$24:$S$24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Sheet1!$G$27:$S$27</c:f>
              <c:numCache>
                <c:formatCode>General</c:formatCode>
                <c:ptCount val="13"/>
                <c:pt idx="5">
                  <c:v>1.17</c:v>
                </c:pt>
                <c:pt idx="6">
                  <c:v>1.59</c:v>
                </c:pt>
                <c:pt idx="7">
                  <c:v>2.15</c:v>
                </c:pt>
                <c:pt idx="8">
                  <c:v>2.73</c:v>
                </c:pt>
                <c:pt idx="9">
                  <c:v>3.28</c:v>
                </c:pt>
                <c:pt idx="10">
                  <c:v>4.67</c:v>
                </c:pt>
                <c:pt idx="11">
                  <c:v>6.3</c:v>
                </c:pt>
                <c:pt idx="12">
                  <c:v>8</c:v>
                </c:pt>
              </c:numCache>
            </c:numRef>
          </c:val>
          <c:smooth val="0"/>
          <c:extLst>
            <c:ext xmlns:c16="http://schemas.microsoft.com/office/drawing/2014/chart" uri="{C3380CC4-5D6E-409C-BE32-E72D297353CC}">
              <c16:uniqueId val="{00000002-7C9F-4036-8F6E-F6DCB5B625E9}"/>
            </c:ext>
          </c:extLst>
        </c:ser>
        <c:ser>
          <c:idx val="3"/>
          <c:order val="3"/>
          <c:tx>
            <c:strRef>
              <c:f>Sheet1!$A$30:$F$30</c:f>
              <c:strCache>
                <c:ptCount val="6"/>
                <c:pt idx="0">
                  <c:v>DK, wind</c:v>
                </c:pt>
              </c:strCache>
            </c:strRef>
          </c:tx>
          <c:spPr>
            <a:ln w="28575" cap="rnd">
              <a:solidFill>
                <a:srgbClr val="92D050"/>
              </a:solidFill>
              <a:round/>
            </a:ln>
            <a:effectLst/>
          </c:spPr>
          <c:marker>
            <c:symbol val="none"/>
          </c:marker>
          <c:cat>
            <c:numRef>
              <c:f>Sheet1!$G$24:$S$24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Sheet1!$G$30:$S$30</c:f>
              <c:numCache>
                <c:formatCode>General</c:formatCode>
                <c:ptCount val="13"/>
                <c:pt idx="0">
                  <c:v>18.5</c:v>
                </c:pt>
                <c:pt idx="1">
                  <c:v>16.8</c:v>
                </c:pt>
                <c:pt idx="2">
                  <c:v>19.7</c:v>
                </c:pt>
                <c:pt idx="3">
                  <c:v>19.100000000000001</c:v>
                </c:pt>
                <c:pt idx="4">
                  <c:v>19.3</c:v>
                </c:pt>
                <c:pt idx="5">
                  <c:v>21.9</c:v>
                </c:pt>
                <c:pt idx="6">
                  <c:v>28.2</c:v>
                </c:pt>
                <c:pt idx="7">
                  <c:v>29.9</c:v>
                </c:pt>
                <c:pt idx="8">
                  <c:v>32.700000000000003</c:v>
                </c:pt>
                <c:pt idx="9">
                  <c:v>39.200000000000003</c:v>
                </c:pt>
                <c:pt idx="10">
                  <c:v>42.1</c:v>
                </c:pt>
                <c:pt idx="11">
                  <c:v>37.6</c:v>
                </c:pt>
                <c:pt idx="12">
                  <c:v>43.7</c:v>
                </c:pt>
              </c:numCache>
            </c:numRef>
          </c:val>
          <c:smooth val="0"/>
          <c:extLst>
            <c:ext xmlns:c16="http://schemas.microsoft.com/office/drawing/2014/chart" uri="{C3380CC4-5D6E-409C-BE32-E72D297353CC}">
              <c16:uniqueId val="{00000003-7C9F-4036-8F6E-F6DCB5B625E9}"/>
            </c:ext>
          </c:extLst>
        </c:ser>
        <c:ser>
          <c:idx val="4"/>
          <c:order val="4"/>
          <c:tx>
            <c:strRef>
              <c:f>Sheet1!$A$31:$F$31</c:f>
              <c:strCache>
                <c:ptCount val="6"/>
                <c:pt idx="0">
                  <c:v>US</c:v>
                </c:pt>
              </c:strCache>
            </c:strRef>
          </c:tx>
          <c:spPr>
            <a:ln w="28575" cap="rnd">
              <a:solidFill>
                <a:srgbClr val="00B0F0"/>
              </a:solidFill>
              <a:round/>
            </a:ln>
            <a:effectLst/>
          </c:spPr>
          <c:marker>
            <c:symbol val="none"/>
          </c:marker>
          <c:cat>
            <c:numRef>
              <c:f>Sheet1!$G$24:$S$24</c:f>
              <c:numCache>
                <c:formatCode>General</c:formatCode>
                <c:ptCount val="13"/>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numCache>
            </c:numRef>
          </c:cat>
          <c:val>
            <c:numRef>
              <c:f>Sheet1!$G$31:$S$31</c:f>
              <c:numCache>
                <c:formatCode>General</c:formatCode>
                <c:ptCount val="13"/>
                <c:pt idx="0">
                  <c:v>2.2000000000000002</c:v>
                </c:pt>
                <c:pt idx="1">
                  <c:v>2.4</c:v>
                </c:pt>
                <c:pt idx="2">
                  <c:v>2.5</c:v>
                </c:pt>
                <c:pt idx="3">
                  <c:v>4</c:v>
                </c:pt>
                <c:pt idx="4">
                  <c:v>3.7</c:v>
                </c:pt>
                <c:pt idx="5">
                  <c:v>4.2</c:v>
                </c:pt>
                <c:pt idx="6">
                  <c:v>4.7</c:v>
                </c:pt>
                <c:pt idx="7">
                  <c:v>5.3</c:v>
                </c:pt>
                <c:pt idx="8">
                  <c:v>6.2</c:v>
                </c:pt>
                <c:pt idx="9">
                  <c:v>6.8</c:v>
                </c:pt>
                <c:pt idx="10">
                  <c:v>7.3</c:v>
                </c:pt>
                <c:pt idx="11">
                  <c:v>8.85</c:v>
                </c:pt>
                <c:pt idx="12">
                  <c:v>10</c:v>
                </c:pt>
              </c:numCache>
            </c:numRef>
          </c:val>
          <c:smooth val="0"/>
          <c:extLst>
            <c:ext xmlns:c16="http://schemas.microsoft.com/office/drawing/2014/chart" uri="{C3380CC4-5D6E-409C-BE32-E72D297353CC}">
              <c16:uniqueId val="{00000004-7C9F-4036-8F6E-F6DCB5B625E9}"/>
            </c:ext>
          </c:extLst>
        </c:ser>
        <c:dLbls>
          <c:showLegendKey val="0"/>
          <c:showVal val="0"/>
          <c:showCatName val="0"/>
          <c:showSerName val="0"/>
          <c:showPercent val="0"/>
          <c:showBubbleSize val="0"/>
        </c:dLbls>
        <c:smooth val="0"/>
        <c:axId val="109066496"/>
        <c:axId val="109076480"/>
      </c:lineChart>
      <c:catAx>
        <c:axId val="10906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9076480"/>
        <c:crosses val="autoZero"/>
        <c:auto val="1"/>
        <c:lblAlgn val="ctr"/>
        <c:lblOffset val="100"/>
        <c:noMultiLvlLbl val="0"/>
      </c:catAx>
      <c:valAx>
        <c:axId val="109076480"/>
        <c:scaling>
          <c:orientation val="minMax"/>
          <c:max val="4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9066496"/>
        <c:crosses val="autoZero"/>
        <c:crossBetween val="between"/>
      </c:valAx>
      <c:spPr>
        <a:noFill/>
        <a:ln>
          <a:noFill/>
        </a:ln>
        <a:effectLst/>
      </c:spPr>
    </c:plotArea>
    <c:legend>
      <c:legendPos val="b"/>
      <c:legendEntry>
        <c:idx val="1"/>
        <c:delete val="1"/>
      </c:legendEntry>
      <c:layout>
        <c:manualLayout>
          <c:xMode val="edge"/>
          <c:yMode val="edge"/>
          <c:x val="0.28656884903275981"/>
          <c:y val="3.5079071617450969E-2"/>
          <c:w val="0.42686230193448044"/>
          <c:h val="6.31435663619690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246913580246909E-2"/>
          <c:y val="0.11133030505024072"/>
          <c:w val="0.85802469135802473"/>
          <c:h val="0.88605282976879896"/>
        </c:manualLayout>
      </c:layout>
      <c:ofPieChart>
        <c:ofPieType val="pie"/>
        <c:varyColors val="1"/>
        <c:ser>
          <c:idx val="0"/>
          <c:order val="0"/>
          <c:tx>
            <c:strRef>
              <c:f>Sheet1!$B$1</c:f>
              <c:strCache>
                <c:ptCount val="1"/>
                <c:pt idx="0">
                  <c:v>2016</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1-5D54-48E5-B3E3-1E9B09771C2D}"/>
              </c:ext>
            </c:extLst>
          </c:dPt>
          <c:dPt>
            <c:idx val="1"/>
            <c:bubble3D val="0"/>
            <c:spPr>
              <a:solidFill>
                <a:srgbClr val="00B0F0"/>
              </a:solidFill>
              <a:ln w="19050">
                <a:solidFill>
                  <a:schemeClr val="lt1"/>
                </a:solidFill>
              </a:ln>
              <a:effectLst/>
            </c:spPr>
            <c:extLst>
              <c:ext xmlns:c16="http://schemas.microsoft.com/office/drawing/2014/chart" uri="{C3380CC4-5D6E-409C-BE32-E72D297353CC}">
                <c16:uniqueId val="{00000003-5D54-48E5-B3E3-1E9B09771C2D}"/>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5-5D54-48E5-B3E3-1E9B09771C2D}"/>
              </c:ext>
            </c:extLst>
          </c:dPt>
          <c:dPt>
            <c:idx val="3"/>
            <c:bubble3D val="0"/>
            <c:spPr>
              <a:solidFill>
                <a:srgbClr val="92D050"/>
              </a:solidFill>
              <a:ln w="19050">
                <a:solidFill>
                  <a:schemeClr val="lt1"/>
                </a:solidFill>
              </a:ln>
              <a:effectLst/>
            </c:spPr>
            <c:extLst>
              <c:ext xmlns:c16="http://schemas.microsoft.com/office/drawing/2014/chart" uri="{C3380CC4-5D6E-409C-BE32-E72D297353CC}">
                <c16:uniqueId val="{00000007-5D54-48E5-B3E3-1E9B09771C2D}"/>
              </c:ext>
            </c:extLst>
          </c:dPt>
          <c:dPt>
            <c:idx val="4"/>
            <c:bubble3D val="0"/>
            <c:spPr>
              <a:solidFill>
                <a:srgbClr val="FFFF00"/>
              </a:solidFill>
              <a:ln w="19050">
                <a:solidFill>
                  <a:schemeClr val="lt1"/>
                </a:solidFill>
              </a:ln>
              <a:effectLst/>
            </c:spPr>
            <c:extLst>
              <c:ext xmlns:c16="http://schemas.microsoft.com/office/drawing/2014/chart" uri="{C3380CC4-5D6E-409C-BE32-E72D297353CC}">
                <c16:uniqueId val="{00000009-5D54-48E5-B3E3-1E9B09771C2D}"/>
              </c:ext>
            </c:extLst>
          </c:dPt>
          <c:dPt>
            <c:idx val="5"/>
            <c:bubble3D val="0"/>
            <c:spPr>
              <a:solidFill>
                <a:srgbClr val="FFC000"/>
              </a:solidFill>
              <a:ln w="19050">
                <a:solidFill>
                  <a:schemeClr val="lt1"/>
                </a:solidFill>
              </a:ln>
              <a:effectLst/>
            </c:spPr>
            <c:extLst>
              <c:ext xmlns:c16="http://schemas.microsoft.com/office/drawing/2014/chart" uri="{C3380CC4-5D6E-409C-BE32-E72D297353CC}">
                <c16:uniqueId val="{0000000B-5D54-48E5-B3E3-1E9B09771C2D}"/>
              </c:ext>
            </c:extLst>
          </c:dPt>
          <c:dPt>
            <c:idx val="6"/>
            <c:bubble3D val="0"/>
            <c:spPr>
              <a:pattFill prst="pct20">
                <a:fgClr>
                  <a:schemeClr val="accent1"/>
                </a:fgClr>
                <a:bgClr>
                  <a:schemeClr val="bg2"/>
                </a:bgClr>
              </a:pattFill>
              <a:ln w="19050">
                <a:solidFill>
                  <a:schemeClr val="lt1"/>
                </a:solidFill>
              </a:ln>
              <a:effectLst/>
            </c:spPr>
            <c:extLst>
              <c:ext xmlns:c16="http://schemas.microsoft.com/office/drawing/2014/chart" uri="{C3380CC4-5D6E-409C-BE32-E72D297353CC}">
                <c16:uniqueId val="{0000000D-5D54-48E5-B3E3-1E9B09771C2D}"/>
              </c:ext>
            </c:extLst>
          </c:dPt>
          <c:dLbls>
            <c:dLbl>
              <c:idx val="0"/>
              <c:layout>
                <c:manualLayout>
                  <c:x val="0.10466620491882959"/>
                  <c:y val="-0.2014404513748223"/>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D54-48E5-B3E3-1E9B09771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nb-N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Sheet1!$A$2:$A$7</c:f>
              <c:strCache>
                <c:ptCount val="6"/>
                <c:pt idx="0">
                  <c:v>Fossil fuels and nuclear</c:v>
                </c:pt>
                <c:pt idx="1">
                  <c:v>Hydropower</c:v>
                </c:pt>
                <c:pt idx="2">
                  <c:v>Wind</c:v>
                </c:pt>
                <c:pt idx="3">
                  <c:v>Biopower</c:v>
                </c:pt>
                <c:pt idx="4">
                  <c:v>Solar PV</c:v>
                </c:pt>
                <c:pt idx="5">
                  <c:v>Geothermal, CSP, ocean</c:v>
                </c:pt>
              </c:strCache>
            </c:strRef>
          </c:cat>
          <c:val>
            <c:numRef>
              <c:f>Sheet1!$B$2:$B$7</c:f>
              <c:numCache>
                <c:formatCode>General</c:formatCode>
                <c:ptCount val="6"/>
                <c:pt idx="0">
                  <c:v>75.5</c:v>
                </c:pt>
                <c:pt idx="1">
                  <c:v>16.600000000000001</c:v>
                </c:pt>
                <c:pt idx="2">
                  <c:v>4</c:v>
                </c:pt>
                <c:pt idx="3">
                  <c:v>2</c:v>
                </c:pt>
                <c:pt idx="4">
                  <c:v>1.5</c:v>
                </c:pt>
                <c:pt idx="5">
                  <c:v>0.4</c:v>
                </c:pt>
              </c:numCache>
            </c:numRef>
          </c:val>
          <c:extLst>
            <c:ext xmlns:c16="http://schemas.microsoft.com/office/drawing/2014/chart" uri="{C3380CC4-5D6E-409C-BE32-E72D297353CC}">
              <c16:uniqueId val="{0000000E-5D54-48E5-B3E3-1E9B09771C2D}"/>
            </c:ext>
          </c:extLst>
        </c:ser>
        <c:dLbls>
          <c:dLblPos val="bestFit"/>
          <c:showLegendKey val="0"/>
          <c:showVal val="1"/>
          <c:showCatName val="0"/>
          <c:showSerName val="0"/>
          <c:showPercent val="0"/>
          <c:showBubbleSize val="0"/>
          <c:showLeaderLines val="1"/>
        </c:dLbls>
        <c:gapWidth val="39"/>
        <c:splitType val="pos"/>
        <c:splitPos val="4"/>
        <c:secondPieSize val="40"/>
        <c:serLines>
          <c:spPr>
            <a:ln w="9525" cap="flat" cmpd="sng" algn="ctr">
              <a:solidFill>
                <a:schemeClr val="tx1">
                  <a:lumMod val="35000"/>
                  <a:lumOff val="65000"/>
                </a:schemeClr>
              </a:solidFill>
              <a:round/>
            </a:ln>
            <a:effectLst/>
          </c:spPr>
        </c:serLines>
      </c:ofPieChart>
      <c:spPr>
        <a:noFill/>
        <a:ln>
          <a:noFill/>
        </a:ln>
        <a:effectLst/>
      </c:spPr>
    </c:plotArea>
    <c:legend>
      <c:legendPos val="l"/>
      <c:layout>
        <c:manualLayout>
          <c:xMode val="edge"/>
          <c:yMode val="edge"/>
          <c:x val="0.74382716049382713"/>
          <c:y val="0"/>
          <c:w val="0.25572603771750752"/>
          <c:h val="0.3203747680622937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003034827872242E-2"/>
          <c:y val="3.8638465657401547E-2"/>
          <c:w val="0.94309755396922323"/>
          <c:h val="0.88161943019741296"/>
        </c:manualLayout>
      </c:layout>
      <c:lineChart>
        <c:grouping val="standard"/>
        <c:varyColors val="0"/>
        <c:ser>
          <c:idx val="0"/>
          <c:order val="0"/>
          <c:tx>
            <c:strRef>
              <c:f>Sheet1!$A$55</c:f>
              <c:strCache>
                <c:ptCount val="1"/>
                <c:pt idx="0">
                  <c:v>Fossil fuels and nuclear</c:v>
                </c:pt>
              </c:strCache>
            </c:strRef>
          </c:tx>
          <c:spPr>
            <a:ln w="38100" cap="rnd">
              <a:solidFill>
                <a:schemeClr val="accent1"/>
              </a:solidFill>
              <a:round/>
            </a:ln>
            <a:effectLst/>
          </c:spPr>
          <c:marker>
            <c:symbol val="none"/>
          </c:marker>
          <c:dPt>
            <c:idx val="1"/>
            <c:marker>
              <c:symbol val="none"/>
            </c:marker>
            <c:bubble3D val="0"/>
            <c:spPr>
              <a:ln w="38100" cap="rnd">
                <a:solidFill>
                  <a:schemeClr val="accent1"/>
                </a:solidFill>
                <a:prstDash val="sysDot"/>
                <a:round/>
              </a:ln>
              <a:effectLst/>
            </c:spPr>
            <c:extLst>
              <c:ext xmlns:c16="http://schemas.microsoft.com/office/drawing/2014/chart" uri="{C3380CC4-5D6E-409C-BE32-E72D297353CC}">
                <c16:uniqueId val="{00000001-8456-4BA6-90F0-E4B0597B3A81}"/>
              </c:ext>
            </c:extLst>
          </c:dPt>
          <c:dPt>
            <c:idx val="2"/>
            <c:marker>
              <c:symbol val="none"/>
            </c:marker>
            <c:bubble3D val="0"/>
            <c:spPr>
              <a:ln w="38100" cap="rnd">
                <a:solidFill>
                  <a:schemeClr val="accent1"/>
                </a:solidFill>
                <a:prstDash val="sysDot"/>
                <a:round/>
              </a:ln>
              <a:effectLst/>
            </c:spPr>
            <c:extLst>
              <c:ext xmlns:c16="http://schemas.microsoft.com/office/drawing/2014/chart" uri="{C3380CC4-5D6E-409C-BE32-E72D297353CC}">
                <c16:uniqueId val="{00000003-8456-4BA6-90F0-E4B0597B3A81}"/>
              </c:ext>
            </c:extLst>
          </c:dPt>
          <c:cat>
            <c:numRef>
              <c:f>Sheet1!$B$54:$J$54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Sheet1!$B$55:$J$55</c:f>
              <c:numCache>
                <c:formatCode>General</c:formatCode>
                <c:ptCount val="9"/>
                <c:pt idx="0">
                  <c:v>82</c:v>
                </c:pt>
                <c:pt idx="1">
                  <c:v>81.3</c:v>
                </c:pt>
                <c:pt idx="2">
                  <c:v>80.599999999999994</c:v>
                </c:pt>
                <c:pt idx="3">
                  <c:v>79.7</c:v>
                </c:pt>
                <c:pt idx="4">
                  <c:v>78.3</c:v>
                </c:pt>
                <c:pt idx="5">
                  <c:v>77.900000000000006</c:v>
                </c:pt>
                <c:pt idx="6">
                  <c:v>77.2</c:v>
                </c:pt>
                <c:pt idx="7">
                  <c:v>76.3</c:v>
                </c:pt>
                <c:pt idx="8">
                  <c:v>75.5</c:v>
                </c:pt>
              </c:numCache>
            </c:numRef>
          </c:val>
          <c:smooth val="0"/>
          <c:extLst>
            <c:ext xmlns:c16="http://schemas.microsoft.com/office/drawing/2014/chart" uri="{C3380CC4-5D6E-409C-BE32-E72D297353CC}">
              <c16:uniqueId val="{00000004-8456-4BA6-90F0-E4B0597B3A81}"/>
            </c:ext>
          </c:extLst>
        </c:ser>
        <c:ser>
          <c:idx val="1"/>
          <c:order val="1"/>
          <c:tx>
            <c:strRef>
              <c:f>Sheet1!$A$56</c:f>
              <c:strCache>
                <c:ptCount val="1"/>
                <c:pt idx="0">
                  <c:v>Hydropower</c:v>
                </c:pt>
              </c:strCache>
            </c:strRef>
          </c:tx>
          <c:spPr>
            <a:ln w="38100" cap="rnd">
              <a:solidFill>
                <a:schemeClr val="accent2"/>
              </a:solidFill>
              <a:round/>
            </a:ln>
            <a:effectLst/>
          </c:spPr>
          <c:marker>
            <c:symbol val="none"/>
          </c:marker>
          <c:dPt>
            <c:idx val="1"/>
            <c:marker>
              <c:symbol val="none"/>
            </c:marker>
            <c:bubble3D val="0"/>
            <c:spPr>
              <a:ln w="38100" cap="rnd">
                <a:solidFill>
                  <a:schemeClr val="accent2"/>
                </a:solidFill>
                <a:prstDash val="sysDot"/>
                <a:round/>
              </a:ln>
              <a:effectLst/>
            </c:spPr>
            <c:extLst>
              <c:ext xmlns:c16="http://schemas.microsoft.com/office/drawing/2014/chart" uri="{C3380CC4-5D6E-409C-BE32-E72D297353CC}">
                <c16:uniqueId val="{00000006-8456-4BA6-90F0-E4B0597B3A81}"/>
              </c:ext>
            </c:extLst>
          </c:dPt>
          <c:dPt>
            <c:idx val="2"/>
            <c:marker>
              <c:symbol val="none"/>
            </c:marker>
            <c:bubble3D val="0"/>
            <c:spPr>
              <a:ln w="38100" cap="rnd">
                <a:solidFill>
                  <a:schemeClr val="accent2"/>
                </a:solidFill>
                <a:prstDash val="sysDot"/>
                <a:round/>
              </a:ln>
              <a:effectLst/>
            </c:spPr>
            <c:extLst>
              <c:ext xmlns:c16="http://schemas.microsoft.com/office/drawing/2014/chart" uri="{C3380CC4-5D6E-409C-BE32-E72D297353CC}">
                <c16:uniqueId val="{00000008-8456-4BA6-90F0-E4B0597B3A81}"/>
              </c:ext>
            </c:extLst>
          </c:dPt>
          <c:cat>
            <c:numRef>
              <c:f>Sheet1!$B$54:$J$54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Sheet1!$B$56:$J$56</c:f>
              <c:numCache>
                <c:formatCode>General</c:formatCode>
                <c:ptCount val="9"/>
                <c:pt idx="0">
                  <c:v>15</c:v>
                </c:pt>
                <c:pt idx="1">
                  <c:v>15.55</c:v>
                </c:pt>
                <c:pt idx="2">
                  <c:v>16.100000000000001</c:v>
                </c:pt>
                <c:pt idx="3">
                  <c:v>15.3</c:v>
                </c:pt>
                <c:pt idx="4">
                  <c:v>16.5</c:v>
                </c:pt>
                <c:pt idx="5">
                  <c:v>16.399999999999999</c:v>
                </c:pt>
                <c:pt idx="6">
                  <c:v>16.600000000000001</c:v>
                </c:pt>
                <c:pt idx="7">
                  <c:v>16.600000000000001</c:v>
                </c:pt>
                <c:pt idx="8">
                  <c:v>16.600000000000001</c:v>
                </c:pt>
              </c:numCache>
            </c:numRef>
          </c:val>
          <c:smooth val="0"/>
          <c:extLst>
            <c:ext xmlns:c16="http://schemas.microsoft.com/office/drawing/2014/chart" uri="{C3380CC4-5D6E-409C-BE32-E72D297353CC}">
              <c16:uniqueId val="{00000009-8456-4BA6-90F0-E4B0597B3A81}"/>
            </c:ext>
          </c:extLst>
        </c:ser>
        <c:ser>
          <c:idx val="2"/>
          <c:order val="2"/>
          <c:tx>
            <c:strRef>
              <c:f>Sheet1!$A$57</c:f>
              <c:strCache>
                <c:ptCount val="1"/>
                <c:pt idx="0">
                  <c:v>REN</c:v>
                </c:pt>
              </c:strCache>
            </c:strRef>
          </c:tx>
          <c:spPr>
            <a:ln w="38100" cap="rnd">
              <a:solidFill>
                <a:srgbClr val="92D050"/>
              </a:solidFill>
              <a:round/>
            </a:ln>
            <a:effectLst/>
          </c:spPr>
          <c:marker>
            <c:symbol val="none"/>
          </c:marker>
          <c:dPt>
            <c:idx val="1"/>
            <c:marker>
              <c:symbol val="none"/>
            </c:marker>
            <c:bubble3D val="0"/>
            <c:spPr>
              <a:ln w="38100" cap="rnd">
                <a:solidFill>
                  <a:srgbClr val="92D050"/>
                </a:solidFill>
                <a:prstDash val="sysDot"/>
                <a:round/>
              </a:ln>
              <a:effectLst/>
            </c:spPr>
            <c:extLst>
              <c:ext xmlns:c16="http://schemas.microsoft.com/office/drawing/2014/chart" uri="{C3380CC4-5D6E-409C-BE32-E72D297353CC}">
                <c16:uniqueId val="{0000000B-8456-4BA6-90F0-E4B0597B3A81}"/>
              </c:ext>
            </c:extLst>
          </c:dPt>
          <c:dPt>
            <c:idx val="2"/>
            <c:marker>
              <c:symbol val="none"/>
            </c:marker>
            <c:bubble3D val="0"/>
            <c:spPr>
              <a:ln w="38100" cap="rnd">
                <a:solidFill>
                  <a:srgbClr val="92D050"/>
                </a:solidFill>
                <a:prstDash val="sysDot"/>
                <a:round/>
              </a:ln>
              <a:effectLst/>
            </c:spPr>
            <c:extLst>
              <c:ext xmlns:c16="http://schemas.microsoft.com/office/drawing/2014/chart" uri="{C3380CC4-5D6E-409C-BE32-E72D297353CC}">
                <c16:uniqueId val="{0000000D-8456-4BA6-90F0-E4B0597B3A81}"/>
              </c:ext>
            </c:extLst>
          </c:dPt>
          <c:cat>
            <c:numRef>
              <c:f>Sheet1!$B$54:$J$54</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Sheet1!$B$57:$J$57</c:f>
              <c:numCache>
                <c:formatCode>General</c:formatCode>
                <c:ptCount val="9"/>
                <c:pt idx="0">
                  <c:v>3</c:v>
                </c:pt>
                <c:pt idx="1">
                  <c:v>3.15</c:v>
                </c:pt>
                <c:pt idx="2">
                  <c:v>3.3</c:v>
                </c:pt>
                <c:pt idx="3">
                  <c:v>5</c:v>
                </c:pt>
                <c:pt idx="4">
                  <c:v>5.2</c:v>
                </c:pt>
                <c:pt idx="5">
                  <c:v>5.8</c:v>
                </c:pt>
                <c:pt idx="6">
                  <c:v>6.2</c:v>
                </c:pt>
                <c:pt idx="7">
                  <c:v>7.3</c:v>
                </c:pt>
                <c:pt idx="8">
                  <c:v>7.9</c:v>
                </c:pt>
              </c:numCache>
            </c:numRef>
          </c:val>
          <c:smooth val="0"/>
          <c:extLst>
            <c:ext xmlns:c16="http://schemas.microsoft.com/office/drawing/2014/chart" uri="{C3380CC4-5D6E-409C-BE32-E72D297353CC}">
              <c16:uniqueId val="{0000000E-8456-4BA6-90F0-E4B0597B3A81}"/>
            </c:ext>
          </c:extLst>
        </c:ser>
        <c:dLbls>
          <c:showLegendKey val="0"/>
          <c:showVal val="0"/>
          <c:showCatName val="0"/>
          <c:showSerName val="0"/>
          <c:showPercent val="0"/>
          <c:showBubbleSize val="0"/>
        </c:dLbls>
        <c:smooth val="0"/>
        <c:axId val="152955904"/>
        <c:axId val="152969984"/>
      </c:lineChart>
      <c:catAx>
        <c:axId val="152955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2969984"/>
        <c:crosses val="autoZero"/>
        <c:auto val="1"/>
        <c:lblAlgn val="ctr"/>
        <c:lblOffset val="100"/>
        <c:noMultiLvlLbl val="0"/>
      </c:catAx>
      <c:valAx>
        <c:axId val="152969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52955904"/>
        <c:crosses val="autoZero"/>
        <c:crossBetween val="between"/>
      </c:valAx>
      <c:spPr>
        <a:noFill/>
        <a:ln>
          <a:noFill/>
        </a:ln>
        <a:effectLst/>
      </c:spPr>
    </c:plotArea>
    <c:legend>
      <c:legendPos val="b"/>
      <c:layout>
        <c:manualLayout>
          <c:xMode val="edge"/>
          <c:yMode val="edge"/>
          <c:x val="0.24661339808726146"/>
          <c:y val="5.3345145216463989E-2"/>
          <c:w val="0.51979095742758941"/>
          <c:h val="7.202049581144649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50169B8B-D825-4E55-8F4D-7804641C8AF0}" type="datetimeFigureOut">
              <a:rPr lang="nb-NO" smtClean="0"/>
              <a:t>24.05.2018</a:t>
            </a:fld>
            <a:endParaRPr lang="nb-N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FCD2E88F-7960-4DC7-89A1-BA008B8A2850}" type="slidenum">
              <a:rPr lang="nb-NO" smtClean="0"/>
              <a:t>‹#›</a:t>
            </a:fld>
            <a:endParaRPr lang="nb-NO"/>
          </a:p>
        </p:txBody>
      </p:sp>
    </p:spTree>
    <p:extLst>
      <p:ext uri="{BB962C8B-B14F-4D97-AF65-F5344CB8AC3E}">
        <p14:creationId xmlns:p14="http://schemas.microsoft.com/office/powerpoint/2010/main" val="2767826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Is it all</a:t>
            </a:r>
            <a:r>
              <a:rPr lang="nb-NO" baseline="0" dirty="0" smtClean="0"/>
              <a:t> </a:t>
            </a:r>
            <a:r>
              <a:rPr lang="nb-NO" baseline="0" dirty="0" err="1" smtClean="0"/>
              <a:t>about</a:t>
            </a:r>
            <a:r>
              <a:rPr lang="nb-NO" baseline="0" dirty="0" smtClean="0"/>
              <a:t> </a:t>
            </a:r>
            <a:r>
              <a:rPr lang="nb-NO" baseline="0" dirty="0" err="1" smtClean="0"/>
              <a:t>markets</a:t>
            </a:r>
            <a:r>
              <a:rPr lang="nb-NO" baseline="0" dirty="0" smtClean="0"/>
              <a:t>? Is it all </a:t>
            </a:r>
            <a:r>
              <a:rPr lang="nb-NO" baseline="0" dirty="0" err="1" smtClean="0"/>
              <a:t>about</a:t>
            </a:r>
            <a:r>
              <a:rPr lang="nb-NO" baseline="0" dirty="0" smtClean="0"/>
              <a:t> </a:t>
            </a:r>
            <a:r>
              <a:rPr lang="nb-NO" baseline="0" dirty="0" err="1" smtClean="0"/>
              <a:t>getting</a:t>
            </a:r>
            <a:r>
              <a:rPr lang="nb-NO" baseline="0" dirty="0" smtClean="0"/>
              <a:t> </a:t>
            </a:r>
            <a:r>
              <a:rPr lang="nb-NO" baseline="0" dirty="0" err="1" smtClean="0"/>
              <a:t>the</a:t>
            </a:r>
            <a:r>
              <a:rPr lang="nb-NO" baseline="0" dirty="0" smtClean="0"/>
              <a:t> </a:t>
            </a:r>
            <a:r>
              <a:rPr lang="nb-NO" baseline="0" dirty="0" err="1" smtClean="0"/>
              <a:t>price</a:t>
            </a:r>
            <a:r>
              <a:rPr lang="nb-NO" baseline="0" dirty="0" smtClean="0"/>
              <a:t> right? Is it all </a:t>
            </a:r>
            <a:r>
              <a:rPr lang="nb-NO" baseline="0" dirty="0" err="1" smtClean="0"/>
              <a:t>about</a:t>
            </a:r>
            <a:r>
              <a:rPr lang="nb-NO" baseline="0" dirty="0" smtClean="0"/>
              <a:t> </a:t>
            </a:r>
            <a:r>
              <a:rPr lang="nb-NO" baseline="0" dirty="0" err="1" smtClean="0"/>
              <a:t>resource</a:t>
            </a:r>
            <a:r>
              <a:rPr lang="nb-NO" baseline="0" dirty="0" smtClean="0"/>
              <a:t> </a:t>
            </a:r>
            <a:r>
              <a:rPr lang="nb-NO" baseline="0" dirty="0" err="1" smtClean="0"/>
              <a:t>endowments</a:t>
            </a:r>
            <a:r>
              <a:rPr lang="nb-NO" baseline="0" dirty="0" smtClean="0"/>
              <a:t>? NOPE! </a:t>
            </a:r>
          </a:p>
          <a:p>
            <a:endParaRPr lang="nb-NO" baseline="0" dirty="0" smtClean="0"/>
          </a:p>
          <a:p>
            <a:r>
              <a:rPr lang="nb-NO" dirty="0" err="1" smtClean="0"/>
              <a:t>Nothing</a:t>
            </a:r>
            <a:r>
              <a:rPr lang="nb-NO" baseline="0" dirty="0" smtClean="0"/>
              <a:t> is more </a:t>
            </a:r>
            <a:r>
              <a:rPr lang="nb-NO" baseline="0" dirty="0" err="1" smtClean="0"/>
              <a:t>political</a:t>
            </a:r>
            <a:r>
              <a:rPr lang="nb-NO" baseline="0" dirty="0" smtClean="0"/>
              <a:t> </a:t>
            </a:r>
            <a:r>
              <a:rPr lang="nb-NO" baseline="0" dirty="0" err="1" smtClean="0"/>
              <a:t>than</a:t>
            </a:r>
            <a:r>
              <a:rPr lang="nb-NO" baseline="0" dirty="0" smtClean="0"/>
              <a:t> </a:t>
            </a:r>
            <a:r>
              <a:rPr lang="nb-NO" baseline="0" dirty="0" err="1" smtClean="0"/>
              <a:t>energy</a:t>
            </a:r>
            <a:r>
              <a:rPr lang="nb-NO" baseline="0" dirty="0" smtClean="0"/>
              <a:t> </a:t>
            </a:r>
            <a:r>
              <a:rPr lang="nb-NO" baseline="0" dirty="0" err="1" smtClean="0"/>
              <a:t>these</a:t>
            </a:r>
            <a:r>
              <a:rPr lang="nb-NO" baseline="0" dirty="0" smtClean="0"/>
              <a:t> </a:t>
            </a:r>
            <a:r>
              <a:rPr lang="nb-NO" baseline="0" dirty="0" err="1" smtClean="0"/>
              <a:t>days</a:t>
            </a:r>
            <a:r>
              <a:rPr lang="nb-NO" baseline="0" dirty="0" smtClean="0"/>
              <a:t>. And </a:t>
            </a:r>
            <a:r>
              <a:rPr lang="nb-NO" baseline="0" dirty="0" err="1" smtClean="0"/>
              <a:t>everything</a:t>
            </a:r>
            <a:r>
              <a:rPr lang="nb-NO" baseline="0" dirty="0" smtClean="0"/>
              <a:t> is </a:t>
            </a:r>
            <a:r>
              <a:rPr lang="nb-NO" baseline="0" dirty="0" err="1" smtClean="0"/>
              <a:t>connected</a:t>
            </a:r>
            <a:r>
              <a:rPr lang="nb-NO" baseline="0" dirty="0" smtClean="0"/>
              <a:t>… Tech-</a:t>
            </a:r>
            <a:r>
              <a:rPr lang="nb-NO" baseline="0" dirty="0" err="1" smtClean="0"/>
              <a:t>economics</a:t>
            </a:r>
            <a:r>
              <a:rPr lang="nb-NO" baseline="0" dirty="0" smtClean="0"/>
              <a:t>-</a:t>
            </a:r>
            <a:r>
              <a:rPr lang="nb-NO" baseline="0" dirty="0" err="1" smtClean="0"/>
              <a:t>politics</a:t>
            </a:r>
            <a:r>
              <a:rPr lang="nb-NO" baseline="0" dirty="0" smtClean="0"/>
              <a:t> </a:t>
            </a:r>
            <a:r>
              <a:rPr lang="nb-NO" baseline="0" dirty="0" err="1" smtClean="0"/>
              <a:t>triangle</a:t>
            </a:r>
            <a:r>
              <a:rPr lang="nb-NO" baseline="0" dirty="0" smtClean="0"/>
              <a:t>. Industrial </a:t>
            </a:r>
            <a:r>
              <a:rPr lang="nb-NO" baseline="0" dirty="0" err="1" smtClean="0"/>
              <a:t>ecology</a:t>
            </a:r>
            <a:r>
              <a:rPr lang="nb-NO" baseline="0" dirty="0" smtClean="0"/>
              <a:t> story</a:t>
            </a:r>
          </a:p>
          <a:p>
            <a:endParaRPr lang="nb-NO" baseline="0" dirty="0" smtClean="0"/>
          </a:p>
          <a:p>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1</a:t>
            </a:fld>
            <a:endParaRPr lang="nb-NO"/>
          </a:p>
        </p:txBody>
      </p:sp>
    </p:spTree>
    <p:extLst>
      <p:ext uri="{BB962C8B-B14F-4D97-AF65-F5344CB8AC3E}">
        <p14:creationId xmlns:p14="http://schemas.microsoft.com/office/powerpoint/2010/main" val="1048655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nb-NO" dirty="0" smtClean="0"/>
              <a:t>Fossil </a:t>
            </a:r>
            <a:r>
              <a:rPr lang="nb-NO" dirty="0" smtClean="0">
                <a:sym typeface="Wingdings" panose="05000000000000000000" pitchFamily="2" charset="2"/>
              </a:rPr>
              <a:t>80.4  78.3</a:t>
            </a:r>
            <a:endParaRPr lang="nb-NO" dirty="0" smtClean="0"/>
          </a:p>
          <a:p>
            <a:r>
              <a:rPr lang="nb-NO" dirty="0" smtClean="0"/>
              <a:t>Hydro 3.2 </a:t>
            </a:r>
            <a:r>
              <a:rPr lang="nb-NO" dirty="0" smtClean="0">
                <a:sym typeface="Wingdings" panose="05000000000000000000" pitchFamily="2" charset="2"/>
              </a:rPr>
              <a:t> 3.9</a:t>
            </a:r>
          </a:p>
          <a:p>
            <a:r>
              <a:rPr lang="nb-NO" dirty="0" smtClean="0">
                <a:sym typeface="Wingdings" panose="05000000000000000000" pitchFamily="2" charset="2"/>
              </a:rPr>
              <a:t>Nuclear 2.8  2.5</a:t>
            </a:r>
          </a:p>
          <a:p>
            <a:r>
              <a:rPr lang="nb-NO" dirty="0" smtClean="0"/>
              <a:t>REN</a:t>
            </a:r>
            <a:r>
              <a:rPr lang="nb-NO" baseline="0" dirty="0" smtClean="0"/>
              <a:t> 0.7 </a:t>
            </a:r>
            <a:r>
              <a:rPr lang="nb-NO" baseline="0" dirty="0" smtClean="0">
                <a:sym typeface="Wingdings" panose="05000000000000000000" pitchFamily="2" charset="2"/>
              </a:rPr>
              <a:t> 1.4  1.6</a:t>
            </a:r>
            <a:endParaRPr lang="nb-NO" dirty="0"/>
          </a:p>
        </p:txBody>
      </p:sp>
      <p:sp>
        <p:nvSpPr>
          <p:cNvPr id="4" name="Slide Number Placeholder 3"/>
          <p:cNvSpPr>
            <a:spLocks noGrp="1"/>
          </p:cNvSpPr>
          <p:nvPr>
            <p:ph type="sldNum" sz="quarter" idx="10"/>
          </p:nvPr>
        </p:nvSpPr>
        <p:spPr/>
        <p:txBody>
          <a:bodyPr/>
          <a:lstStyle/>
          <a:p>
            <a:fld id="{150DC655-088F-414E-B7CD-1AED85B56273}" type="slidenum">
              <a:rPr lang="nb-NO" smtClean="0"/>
              <a:t>15</a:t>
            </a:fld>
            <a:endParaRPr lang="nb-NO"/>
          </a:p>
        </p:txBody>
      </p:sp>
    </p:spTree>
    <p:extLst>
      <p:ext uri="{BB962C8B-B14F-4D97-AF65-F5344CB8AC3E}">
        <p14:creationId xmlns:p14="http://schemas.microsoft.com/office/powerpoint/2010/main" val="325444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7.9 </a:t>
            </a:r>
            <a:r>
              <a:rPr lang="nb-NO" dirty="0" err="1" smtClean="0"/>
              <a:t>if</a:t>
            </a:r>
            <a:r>
              <a:rPr lang="nb-NO" dirty="0" smtClean="0"/>
              <a:t> </a:t>
            </a:r>
            <a:r>
              <a:rPr lang="nb-NO" dirty="0" err="1" smtClean="0"/>
              <a:t>include</a:t>
            </a:r>
            <a:r>
              <a:rPr lang="nb-NO" baseline="0" dirty="0" smtClean="0"/>
              <a:t> </a:t>
            </a:r>
            <a:r>
              <a:rPr lang="nb-NO" baseline="0" dirty="0" err="1" smtClean="0"/>
              <a:t>biomass</a:t>
            </a:r>
            <a:r>
              <a:rPr lang="nb-NO" baseline="0" dirty="0" smtClean="0"/>
              <a:t>, </a:t>
            </a:r>
            <a:r>
              <a:rPr lang="nb-NO" baseline="0" dirty="0" err="1" smtClean="0"/>
              <a:t>geothermal</a:t>
            </a:r>
            <a:r>
              <a:rPr lang="nb-NO" baseline="0" dirty="0" smtClean="0"/>
              <a:t> and </a:t>
            </a:r>
            <a:r>
              <a:rPr lang="nb-NO" baseline="0" dirty="0" err="1" smtClean="0"/>
              <a:t>ocean</a:t>
            </a:r>
            <a:r>
              <a:rPr lang="nb-NO" baseline="0" dirty="0" smtClean="0"/>
              <a:t>/tide</a:t>
            </a:r>
            <a:endParaRPr lang="nb-NO" dirty="0" smtClean="0"/>
          </a:p>
          <a:p>
            <a:endParaRPr lang="nb-NO" dirty="0" smtClean="0"/>
          </a:p>
          <a:p>
            <a:r>
              <a:rPr lang="nb-NO" dirty="0" err="1" smtClean="0"/>
              <a:t>Denmark</a:t>
            </a:r>
            <a:r>
              <a:rPr lang="nb-NO" dirty="0" smtClean="0"/>
              <a:t> 42%,</a:t>
            </a:r>
            <a:r>
              <a:rPr lang="nb-NO" baseline="0" dirty="0" smtClean="0"/>
              <a:t> Germany 13+6 (+ </a:t>
            </a:r>
            <a:r>
              <a:rPr lang="nb-NO" baseline="0" dirty="0" err="1" smtClean="0"/>
              <a:t>biomass</a:t>
            </a:r>
            <a:r>
              <a:rPr lang="nb-NO" baseline="0" dirty="0" smtClean="0"/>
              <a:t> = 8) = 27%</a:t>
            </a:r>
          </a:p>
          <a:p>
            <a:r>
              <a:rPr lang="nb-NO" baseline="0" dirty="0" smtClean="0"/>
              <a:t>Norway: 96-98% = </a:t>
            </a:r>
            <a:r>
              <a:rPr lang="nb-NO" baseline="0" dirty="0" err="1" smtClean="0"/>
              <a:t>hydro</a:t>
            </a:r>
            <a:r>
              <a:rPr lang="nb-NO" baseline="0" dirty="0" smtClean="0"/>
              <a:t> </a:t>
            </a:r>
          </a:p>
          <a:p>
            <a:r>
              <a:rPr lang="nb-NO" baseline="0" dirty="0" smtClean="0"/>
              <a:t>China </a:t>
            </a:r>
            <a:r>
              <a:rPr lang="nb-NO" baseline="0" dirty="0" err="1" smtClean="0"/>
              <a:t>only</a:t>
            </a:r>
            <a:r>
              <a:rPr lang="nb-NO" baseline="0" dirty="0" smtClean="0"/>
              <a:t> 3%+, USA </a:t>
            </a:r>
            <a:r>
              <a:rPr lang="nb-NO" baseline="0" dirty="0" err="1" smtClean="0"/>
              <a:t>only</a:t>
            </a:r>
            <a:r>
              <a:rPr lang="nb-NO" baseline="0" dirty="0" smtClean="0"/>
              <a:t> 6</a:t>
            </a:r>
            <a:r>
              <a:rPr lang="nb-NO" sz="1200" dirty="0" smtClean="0"/>
              <a:t>%</a:t>
            </a:r>
            <a:endParaRPr lang="nb-NO" dirty="0" smtClean="0"/>
          </a:p>
          <a:p>
            <a:endParaRPr lang="nb-NO" dirty="0" smtClean="0"/>
          </a:p>
          <a:p>
            <a:r>
              <a:rPr lang="nb-NO" dirty="0" smtClean="0"/>
              <a:t>Hvordan</a:t>
            </a:r>
            <a:r>
              <a:rPr lang="nb-NO" baseline="0" dirty="0" smtClean="0"/>
              <a:t> vet vi at/om det grønne skiftet har begynt?</a:t>
            </a:r>
          </a:p>
          <a:p>
            <a:endParaRPr lang="nb-NO" baseline="0" dirty="0" smtClean="0"/>
          </a:p>
          <a:p>
            <a:r>
              <a:rPr lang="nb-NO" baseline="0" dirty="0" smtClean="0"/>
              <a:t>Noen steder hvor det grønne skiftet kanskje er </a:t>
            </a:r>
            <a:r>
              <a:rPr lang="nb-NO" baseline="0" dirty="0" err="1" smtClean="0"/>
              <a:t>iferd</a:t>
            </a:r>
            <a:r>
              <a:rPr lang="nb-NO" baseline="0" dirty="0" smtClean="0"/>
              <a:t> med å begynne. Hvor systemet knaker i sammenføyningene. Hvor umulig å gå videre med det gamle (ok, kanskje i Norge…), men hvor vanskelig å spå om veien videre. Reform eller backlash. Mektige interesser som utfordres, og det er ikke sikkert at det er det nye som vinner.</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16</a:t>
            </a:fld>
            <a:endParaRPr lang="nb-NO"/>
          </a:p>
        </p:txBody>
      </p:sp>
    </p:spTree>
    <p:extLst>
      <p:ext uri="{BB962C8B-B14F-4D97-AF65-F5344CB8AC3E}">
        <p14:creationId xmlns:p14="http://schemas.microsoft.com/office/powerpoint/2010/main" val="223949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Slipper ikke unna. </a:t>
            </a:r>
          </a:p>
          <a:p>
            <a:r>
              <a:rPr lang="nb-NO" dirty="0" err="1" smtClean="0"/>
              <a:t>Vested</a:t>
            </a:r>
            <a:r>
              <a:rPr lang="nb-NO" dirty="0" smtClean="0"/>
              <a:t> </a:t>
            </a:r>
            <a:r>
              <a:rPr lang="nb-NO" dirty="0" err="1" smtClean="0"/>
              <a:t>interests</a:t>
            </a:r>
            <a:r>
              <a:rPr lang="nb-NO" dirty="0" smtClean="0"/>
              <a:t> som kjernebegrep.</a:t>
            </a:r>
            <a:r>
              <a:rPr lang="nb-NO" baseline="0" dirty="0" smtClean="0"/>
              <a:t> Påstand; at bare om man analyserer </a:t>
            </a:r>
            <a:r>
              <a:rPr lang="nb-NO" baseline="0" dirty="0" err="1" smtClean="0"/>
              <a:t>vested</a:t>
            </a:r>
            <a:r>
              <a:rPr lang="nb-NO" baseline="0" dirty="0" smtClean="0"/>
              <a:t> </a:t>
            </a:r>
            <a:r>
              <a:rPr lang="nb-NO" baseline="0" dirty="0" err="1" smtClean="0"/>
              <a:t>interest</a:t>
            </a:r>
            <a:r>
              <a:rPr lang="nb-NO" baseline="0" dirty="0" smtClean="0"/>
              <a:t>-strukturen at man skjønner hvorfor politikken har blitt som den har blitt. Det som forklarer hvorfor noen gjør det godt og andre mindre godt. </a:t>
            </a:r>
          </a:p>
          <a:p>
            <a:endParaRPr lang="nb-NO" baseline="0" dirty="0" smtClean="0"/>
          </a:p>
          <a:p>
            <a:r>
              <a:rPr lang="nb-NO" dirty="0" smtClean="0"/>
              <a:t>11/12</a:t>
            </a:r>
            <a:r>
              <a:rPr lang="nb-NO" baseline="0" dirty="0" smtClean="0"/>
              <a:t> </a:t>
            </a:r>
            <a:r>
              <a:rPr lang="nb-NO" baseline="0" dirty="0" err="1" smtClean="0"/>
              <a:t>biggest</a:t>
            </a:r>
            <a:r>
              <a:rPr lang="nb-NO" baseline="0" dirty="0" smtClean="0"/>
              <a:t> </a:t>
            </a:r>
            <a:r>
              <a:rPr lang="nb-NO" baseline="0" dirty="0" err="1" smtClean="0"/>
              <a:t>companies</a:t>
            </a:r>
            <a:r>
              <a:rPr lang="nb-NO" baseline="0" dirty="0" smtClean="0"/>
              <a:t> </a:t>
            </a:r>
            <a:r>
              <a:rPr lang="nb-NO" baseline="0" dirty="0" err="1" smtClean="0"/>
              <a:t>on</a:t>
            </a:r>
            <a:r>
              <a:rPr lang="nb-NO" baseline="0" dirty="0" smtClean="0"/>
              <a:t> </a:t>
            </a:r>
            <a:r>
              <a:rPr lang="nb-NO" baseline="0" dirty="0" err="1" smtClean="0"/>
              <a:t>the</a:t>
            </a:r>
            <a:r>
              <a:rPr lang="nb-NO" baseline="0" dirty="0" smtClean="0"/>
              <a:t> planet. Resource </a:t>
            </a:r>
            <a:r>
              <a:rPr lang="nb-NO" baseline="0" dirty="0" err="1" smtClean="0"/>
              <a:t>extraction</a:t>
            </a:r>
            <a:r>
              <a:rPr lang="nb-NO" baseline="0" dirty="0" smtClean="0"/>
              <a:t> in </a:t>
            </a:r>
            <a:r>
              <a:rPr lang="nb-NO" baseline="0" dirty="0" err="1" smtClean="0"/>
              <a:t>some</a:t>
            </a:r>
            <a:r>
              <a:rPr lang="nb-NO" baseline="0" dirty="0" smtClean="0"/>
              <a:t> </a:t>
            </a:r>
            <a:r>
              <a:rPr lang="nb-NO" baseline="0" dirty="0" err="1" smtClean="0"/>
              <a:t>kind</a:t>
            </a:r>
            <a:r>
              <a:rPr lang="nb-NO" baseline="0" dirty="0" smtClean="0"/>
              <a:t> </a:t>
            </a:r>
            <a:r>
              <a:rPr lang="nb-NO" baseline="0" dirty="0" err="1" smtClean="0"/>
              <a:t>of</a:t>
            </a:r>
            <a:r>
              <a:rPr lang="nb-NO" baseline="0" dirty="0" smtClean="0"/>
              <a:t> </a:t>
            </a:r>
            <a:r>
              <a:rPr lang="nb-NO" baseline="0" dirty="0" err="1" smtClean="0"/>
              <a:t>way</a:t>
            </a:r>
            <a:r>
              <a:rPr lang="nb-NO" baseline="0" dirty="0" smtClean="0"/>
              <a:t>. </a:t>
            </a:r>
          </a:p>
          <a:p>
            <a:endParaRPr lang="nb-NO" baseline="0" dirty="0" smtClean="0"/>
          </a:p>
          <a:p>
            <a:pPr>
              <a:lnSpc>
                <a:spcPct val="90000"/>
              </a:lnSpc>
            </a:pPr>
            <a:r>
              <a:rPr lang="en-US" altLang="nb-NO" sz="1200" dirty="0" smtClean="0"/>
              <a:t>*Vested interests accumulate economic and political power and influence. Securing regulations and institutional arrangements that fit their own interests.</a:t>
            </a:r>
          </a:p>
          <a:p>
            <a:pPr>
              <a:lnSpc>
                <a:spcPct val="90000"/>
              </a:lnSpc>
            </a:pPr>
            <a:r>
              <a:rPr lang="en-US" altLang="nb-NO" sz="1200" dirty="0" smtClean="0"/>
              <a:t>*Arrangements in the favor of old and established industry often not in the interest of new and vulnerable industries.</a:t>
            </a:r>
          </a:p>
          <a:p>
            <a:pPr>
              <a:lnSpc>
                <a:spcPct val="90000"/>
              </a:lnSpc>
            </a:pPr>
            <a:r>
              <a:rPr lang="en-US" altLang="nb-NO" sz="1200" dirty="0" smtClean="0"/>
              <a:t>*Economies that do not prevent their vested interests from controlling  economic policy-making doomed to long-term stagnation and decline.</a:t>
            </a:r>
          </a:p>
          <a:p>
            <a:pPr>
              <a:lnSpc>
                <a:spcPct val="90000"/>
              </a:lnSpc>
            </a:pPr>
            <a:r>
              <a:rPr lang="en-US" altLang="nb-NO" sz="1200" dirty="0" smtClean="0"/>
              <a:t>*Easier for the state to support old and ”safe” industries than new and promising, but ultimately ”risky” industries. </a:t>
            </a:r>
          </a:p>
          <a:p>
            <a:pPr>
              <a:lnSpc>
                <a:spcPct val="90000"/>
              </a:lnSpc>
            </a:pPr>
            <a:r>
              <a:rPr lang="en-US" altLang="nb-NO" sz="1200" dirty="0" smtClean="0"/>
              <a:t>*Old industries effectively blocking new industries.</a:t>
            </a:r>
          </a:p>
          <a:p>
            <a:pPr>
              <a:lnSpc>
                <a:spcPct val="90000"/>
              </a:lnSpc>
            </a:pPr>
            <a:r>
              <a:rPr lang="en-US" altLang="nb-NO" sz="1200" dirty="0" smtClean="0"/>
              <a:t>*A system that ”sows the seeds of its own destruction”.</a:t>
            </a:r>
          </a:p>
          <a:p>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17</a:t>
            </a:fld>
            <a:endParaRPr lang="nb-NO"/>
          </a:p>
        </p:txBody>
      </p:sp>
    </p:spTree>
    <p:extLst>
      <p:ext uri="{BB962C8B-B14F-4D97-AF65-F5344CB8AC3E}">
        <p14:creationId xmlns:p14="http://schemas.microsoft.com/office/powerpoint/2010/main" val="168830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C6185BB-BE62-4786-87C9-721ADDAF7F1E}" type="slidenum">
              <a:rPr lang="en-US" altLang="nb-NO" smtClean="0">
                <a:latin typeface="Verdana" pitchFamily="34" charset="0"/>
              </a:rPr>
              <a:pPr eaLnBrk="1" hangingPunct="1">
                <a:spcBef>
                  <a:spcPct val="0"/>
                </a:spcBef>
              </a:pPr>
              <a:t>18</a:t>
            </a:fld>
            <a:endParaRPr lang="en-US" altLang="nb-NO" smtClean="0">
              <a:latin typeface="Verdana"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ct val="0"/>
              </a:spcBef>
            </a:pPr>
            <a:r>
              <a:rPr lang="en-US" altLang="nb-NO" dirty="0" smtClean="0"/>
              <a:t>11 of the 12 biggest industrial giants. </a:t>
            </a:r>
          </a:p>
          <a:p>
            <a:pPr eaLnBrk="1" hangingPunct="1">
              <a:spcBef>
                <a:spcPct val="0"/>
              </a:spcBef>
            </a:pPr>
            <a:endParaRPr lang="en-US" altLang="nb-NO" dirty="0" smtClean="0"/>
          </a:p>
          <a:p>
            <a:pPr eaLnBrk="1" hangingPunct="1">
              <a:lnSpc>
                <a:spcPct val="90000"/>
              </a:lnSpc>
              <a:spcBef>
                <a:spcPct val="0"/>
              </a:spcBef>
            </a:pPr>
            <a:r>
              <a:rPr lang="nb-NO" altLang="nb-NO" dirty="0" err="1" smtClean="0"/>
              <a:t>Supporting</a:t>
            </a:r>
            <a:r>
              <a:rPr lang="nb-NO" altLang="nb-NO" dirty="0" smtClean="0"/>
              <a:t> </a:t>
            </a:r>
            <a:r>
              <a:rPr lang="nb-NO" altLang="nb-NO" dirty="0" err="1" smtClean="0"/>
              <a:t>oil</a:t>
            </a:r>
            <a:r>
              <a:rPr lang="nb-NO" altLang="nb-NO" dirty="0" smtClean="0"/>
              <a:t> and gas </a:t>
            </a:r>
            <a:r>
              <a:rPr lang="nb-NO" altLang="nb-NO" dirty="0" err="1" smtClean="0"/>
              <a:t>once</a:t>
            </a:r>
            <a:r>
              <a:rPr lang="nb-NO" altLang="nb-NO" dirty="0" smtClean="0"/>
              <a:t> a </a:t>
            </a:r>
            <a:r>
              <a:rPr lang="nb-NO" altLang="nb-NO" dirty="0" err="1" smtClean="0"/>
              <a:t>wise</a:t>
            </a:r>
            <a:r>
              <a:rPr lang="nb-NO" altLang="nb-NO" dirty="0" smtClean="0"/>
              <a:t> policy. </a:t>
            </a:r>
            <a:r>
              <a:rPr lang="en-US" altLang="nb-NO" dirty="0" smtClean="0"/>
              <a:t>Is it still so today? Might seem so. Sector in which Norway already a big player, with a major comparative advantage. And while Norway hit peak oil a few years ago, gas is still very much an expanding economic activity. Stupid not to exploit those resources that Norway as a country has been blessed with from mother nature, would it not?</a:t>
            </a:r>
          </a:p>
          <a:p>
            <a:pPr eaLnBrk="1" hangingPunct="1">
              <a:lnSpc>
                <a:spcPct val="90000"/>
              </a:lnSpc>
              <a:spcBef>
                <a:spcPct val="0"/>
              </a:spcBef>
            </a:pPr>
            <a:r>
              <a:rPr lang="en-US" altLang="nb-NO" dirty="0" smtClean="0"/>
              <a:t>No doubt that oil and gas will remain among the most important Norwegian economic activities for years to come. Anything else would defy both political and economic rationale. However, there is more to the story, or maybe rather; if there was more to the story, this would be very desirable for Norway. This has to do with the prospects for growth in other industries than oil and gas, more specifically within renewable industries (in this paper for practical purposes limited to wind and solar). Hence, the crucial question; is Norway’s economic future going to be all about oil and gas (as before), or will it be linked to growth in new industries, like renewables (wind, solar)? And equally crucial, but maybe less obvious; is the existence of a huge oil and gas industry a benefit or a problem for the growth of renewables? Could it be that the </a:t>
            </a:r>
            <a:r>
              <a:rPr lang="en-US" altLang="nb-NO" b="1" dirty="0" smtClean="0"/>
              <a:t>oil and gas industry effectively prevents Norway from structurally changing</a:t>
            </a:r>
            <a:r>
              <a:rPr lang="en-US" altLang="nb-NO" dirty="0" smtClean="0"/>
              <a:t>? That it instead </a:t>
            </a:r>
            <a:r>
              <a:rPr lang="en-US" altLang="nb-NO" b="1" dirty="0" smtClean="0"/>
              <a:t>locks the country into an industrial status quo</a:t>
            </a:r>
            <a:r>
              <a:rPr lang="en-US" altLang="nb-NO" dirty="0" smtClean="0"/>
              <a:t>, one that is doomed to fail as the remaining </a:t>
            </a:r>
            <a:r>
              <a:rPr lang="en-US" altLang="nb-NO" dirty="0" err="1" smtClean="0"/>
              <a:t>fossile</a:t>
            </a:r>
            <a:r>
              <a:rPr lang="en-US" altLang="nb-NO" dirty="0" smtClean="0"/>
              <a:t> resources inevitably deplete, and as climate change makes it ever less acceptable to rely on fossil fuels?</a:t>
            </a:r>
          </a:p>
          <a:p>
            <a:pPr eaLnBrk="1" hangingPunct="1">
              <a:lnSpc>
                <a:spcPct val="90000"/>
              </a:lnSpc>
              <a:spcBef>
                <a:spcPct val="0"/>
              </a:spcBef>
            </a:pPr>
            <a:r>
              <a:rPr lang="en-US" altLang="nb-NO" b="1" dirty="0" smtClean="0"/>
              <a:t>Main point</a:t>
            </a:r>
            <a:r>
              <a:rPr lang="en-US" altLang="nb-NO" dirty="0" smtClean="0"/>
              <a:t>: importance of Norwegian success within the field of renewable technologies and industries. This is </a:t>
            </a:r>
            <a:r>
              <a:rPr lang="en-US" altLang="nb-NO" b="1" dirty="0" smtClean="0"/>
              <a:t>important from an environmental perspective, from an energy perspective and from an economic and industrial perspective</a:t>
            </a:r>
            <a:r>
              <a:rPr lang="en-US" altLang="nb-NO" dirty="0" smtClean="0"/>
              <a:t>. Hence, one of the main point of this paper is also that renewable energy, renewable technologies or renewable industries should not be thought of either as a way of meeting present and future CO2-emission standards, or as a way of boosting Norwegian energy supply, or as a future industrial goldmine. It is potentially all of the above. It is because it is all of the above – not just one out of three. Finally, another main point of this paper is that </a:t>
            </a:r>
            <a:r>
              <a:rPr lang="en-US" altLang="nb-NO" b="1" dirty="0" smtClean="0"/>
              <a:t>this may not happen at all in Norway, for reasons that have to do with the existing industrial structure</a:t>
            </a:r>
            <a:r>
              <a:rPr lang="en-US" altLang="nb-NO" dirty="0" smtClean="0"/>
              <a:t> and the power and influence wielded by the existing actors of the system. </a:t>
            </a:r>
          </a:p>
        </p:txBody>
      </p:sp>
    </p:spTree>
    <p:extLst>
      <p:ext uri="{BB962C8B-B14F-4D97-AF65-F5344CB8AC3E}">
        <p14:creationId xmlns:p14="http://schemas.microsoft.com/office/powerpoint/2010/main" val="2893089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nb-NO" altLang="nb-NO" dirty="0" err="1" smtClean="0"/>
              <a:t>Petrol</a:t>
            </a:r>
            <a:r>
              <a:rPr lang="nb-NO" altLang="nb-NO" dirty="0" smtClean="0"/>
              <a:t> subsidies still far </a:t>
            </a:r>
            <a:r>
              <a:rPr lang="nb-NO" altLang="nb-NO" dirty="0" err="1" smtClean="0"/>
              <a:t>higher</a:t>
            </a:r>
            <a:r>
              <a:rPr lang="nb-NO" altLang="nb-NO" dirty="0" smtClean="0"/>
              <a:t>: $523b </a:t>
            </a:r>
            <a:r>
              <a:rPr lang="nb-NO" altLang="nb-NO" dirty="0" err="1" smtClean="0"/>
              <a:t>vs</a:t>
            </a:r>
            <a:r>
              <a:rPr lang="nb-NO" altLang="nb-NO" dirty="0" smtClean="0"/>
              <a:t> $88b [</a:t>
            </a:r>
            <a:r>
              <a:rPr lang="nb-NO" altLang="nb-NO" dirty="0" err="1" smtClean="0"/>
              <a:t>although</a:t>
            </a:r>
            <a:r>
              <a:rPr lang="nb-NO" altLang="nb-NO" dirty="0" smtClean="0"/>
              <a:t> </a:t>
            </a:r>
            <a:r>
              <a:rPr lang="nb-NO" altLang="nb-NO" dirty="0" err="1" smtClean="0"/>
              <a:t>figures</a:t>
            </a:r>
            <a:r>
              <a:rPr lang="nb-NO" altLang="nb-NO" dirty="0" smtClean="0"/>
              <a:t> </a:t>
            </a:r>
            <a:r>
              <a:rPr lang="nb-NO" altLang="nb-NO" dirty="0" err="1" smtClean="0"/>
              <a:t>biased</a:t>
            </a:r>
            <a:r>
              <a:rPr lang="nb-NO" altLang="nb-NO" dirty="0" smtClean="0"/>
              <a:t> by </a:t>
            </a:r>
            <a:r>
              <a:rPr lang="nb-NO" altLang="nb-NO" dirty="0" err="1" smtClean="0"/>
              <a:t>the</a:t>
            </a:r>
            <a:r>
              <a:rPr lang="nb-NO" altLang="nb-NO" dirty="0" smtClean="0"/>
              <a:t> </a:t>
            </a:r>
            <a:r>
              <a:rPr lang="nb-NO" altLang="nb-NO" dirty="0" err="1" smtClean="0"/>
              <a:t>Arab</a:t>
            </a:r>
            <a:r>
              <a:rPr lang="nb-NO" altLang="nb-NO" dirty="0" smtClean="0"/>
              <a:t> spring]</a:t>
            </a:r>
          </a:p>
          <a:p>
            <a:endParaRPr lang="nb-NO" altLang="nb-NO" dirty="0" smtClean="0"/>
          </a:p>
          <a:p>
            <a:r>
              <a:rPr lang="nb-NO" altLang="nb-NO" dirty="0" err="1" smtClean="0"/>
              <a:t>Without</a:t>
            </a:r>
            <a:r>
              <a:rPr lang="nb-NO" altLang="nb-NO" dirty="0" smtClean="0"/>
              <a:t> subsidies </a:t>
            </a:r>
            <a:r>
              <a:rPr lang="nb-NO" altLang="nb-NO" dirty="0" err="1" smtClean="0"/>
              <a:t>no</a:t>
            </a:r>
            <a:r>
              <a:rPr lang="nb-NO" altLang="nb-NO" dirty="0" smtClean="0"/>
              <a:t> </a:t>
            </a:r>
            <a:r>
              <a:rPr lang="nb-NO" altLang="nb-NO" dirty="0" err="1" smtClean="0"/>
              <a:t>growth</a:t>
            </a:r>
            <a:r>
              <a:rPr lang="nb-NO" altLang="nb-NO" dirty="0" smtClean="0"/>
              <a:t>.</a:t>
            </a:r>
          </a:p>
          <a:p>
            <a:r>
              <a:rPr lang="nb-NO" altLang="nb-NO" dirty="0" err="1" smtClean="0"/>
              <a:t>Denmark</a:t>
            </a:r>
            <a:r>
              <a:rPr lang="nb-NO" altLang="nb-NO" dirty="0" smtClean="0"/>
              <a:t>. Negative </a:t>
            </a:r>
            <a:r>
              <a:rPr lang="nb-NO" altLang="nb-NO" dirty="0" err="1" smtClean="0"/>
              <a:t>investment</a:t>
            </a:r>
            <a:endParaRPr lang="nb-NO" altLang="nb-NO" dirty="0" smtClean="0"/>
          </a:p>
          <a:p>
            <a:r>
              <a:rPr lang="nb-NO" altLang="nb-NO" dirty="0" err="1" smtClean="0"/>
              <a:t>Fuinhas</a:t>
            </a:r>
            <a:r>
              <a:rPr lang="nb-NO" altLang="nb-NO" dirty="0" smtClean="0"/>
              <a:t>: Led to </a:t>
            </a:r>
            <a:r>
              <a:rPr lang="nb-NO" altLang="nb-NO" dirty="0" err="1" smtClean="0"/>
              <a:t>reduced</a:t>
            </a:r>
            <a:r>
              <a:rPr lang="nb-NO" altLang="nb-NO" dirty="0" smtClean="0"/>
              <a:t> </a:t>
            </a:r>
            <a:r>
              <a:rPr lang="nb-NO" altLang="nb-NO" dirty="0" err="1" smtClean="0"/>
              <a:t>growth</a:t>
            </a:r>
            <a:endParaRPr lang="nb-NO" altLang="nb-NO" dirty="0" smtClean="0"/>
          </a:p>
          <a:p>
            <a:endParaRPr lang="nb-NO" altLang="nb-NO" dirty="0" smtClean="0"/>
          </a:p>
          <a:p>
            <a:r>
              <a:rPr lang="nb-NO" altLang="nb-NO" dirty="0" err="1" smtClean="0"/>
              <a:t>Estimated</a:t>
            </a:r>
            <a:r>
              <a:rPr lang="nb-NO" altLang="nb-NO" dirty="0" smtClean="0"/>
              <a:t> </a:t>
            </a:r>
            <a:r>
              <a:rPr lang="nb-NO" altLang="nb-NO" dirty="0" err="1" smtClean="0"/>
              <a:t>jobs</a:t>
            </a:r>
            <a:r>
              <a:rPr lang="nb-NO" altLang="nb-NO" dirty="0" smtClean="0"/>
              <a:t> </a:t>
            </a:r>
            <a:r>
              <a:rPr lang="nb-NO" altLang="nb-NO" dirty="0" err="1" smtClean="0"/>
              <a:t>worldwide</a:t>
            </a:r>
            <a:r>
              <a:rPr lang="nb-NO" altLang="nb-NO" dirty="0" smtClean="0"/>
              <a:t>, 5m; 0.8m in PV, 0.67m in </a:t>
            </a:r>
            <a:r>
              <a:rPr lang="nb-NO" altLang="nb-NO" dirty="0" err="1" smtClean="0"/>
              <a:t>wind</a:t>
            </a:r>
            <a:r>
              <a:rPr lang="nb-NO" altLang="nb-NO" dirty="0" smtClean="0"/>
              <a:t>. Total in EU 1.1m, PRC 1.6m. </a:t>
            </a:r>
            <a:r>
              <a:rPr lang="nb-NO" altLang="nb-NO" dirty="0" err="1" smtClean="0"/>
              <a:t>Doesn’t</a:t>
            </a:r>
            <a:r>
              <a:rPr lang="nb-NO" altLang="nb-NO" dirty="0" smtClean="0"/>
              <a:t> matter </a:t>
            </a:r>
            <a:r>
              <a:rPr lang="nb-NO" altLang="nb-NO" dirty="0" err="1" smtClean="0"/>
              <a:t>if</a:t>
            </a:r>
            <a:r>
              <a:rPr lang="nb-NO" altLang="nb-NO" dirty="0" smtClean="0"/>
              <a:t> it </a:t>
            </a:r>
            <a:r>
              <a:rPr lang="nb-NO" altLang="nb-NO" dirty="0" err="1" smtClean="0"/>
              <a:t>steals</a:t>
            </a:r>
            <a:r>
              <a:rPr lang="nb-NO" altLang="nb-NO" dirty="0" smtClean="0"/>
              <a:t> </a:t>
            </a:r>
            <a:r>
              <a:rPr lang="nb-NO" altLang="nb-NO" dirty="0" err="1" smtClean="0"/>
              <a:t>jobs</a:t>
            </a:r>
            <a:r>
              <a:rPr lang="nb-NO" altLang="nb-NO" dirty="0" smtClean="0"/>
              <a:t> from </a:t>
            </a:r>
            <a:r>
              <a:rPr lang="nb-NO" altLang="nb-NO" dirty="0" err="1" smtClean="0"/>
              <a:t>other</a:t>
            </a:r>
            <a:r>
              <a:rPr lang="nb-NO" altLang="nb-NO" dirty="0" smtClean="0"/>
              <a:t> </a:t>
            </a:r>
            <a:r>
              <a:rPr lang="nb-NO" altLang="nb-NO" dirty="0" err="1" smtClean="0"/>
              <a:t>sectors</a:t>
            </a:r>
            <a:r>
              <a:rPr lang="nb-NO" altLang="nb-NO" dirty="0" smtClean="0"/>
              <a:t>!</a:t>
            </a:r>
          </a:p>
          <a:p>
            <a:r>
              <a:rPr lang="nb-NO" altLang="nb-NO" dirty="0" err="1" smtClean="0"/>
              <a:t>But</a:t>
            </a:r>
            <a:r>
              <a:rPr lang="nb-NO" altLang="nb-NO" dirty="0" smtClean="0"/>
              <a:t> </a:t>
            </a:r>
            <a:r>
              <a:rPr lang="nb-NO" altLang="nb-NO" dirty="0" err="1" smtClean="0"/>
              <a:t>could</a:t>
            </a:r>
            <a:r>
              <a:rPr lang="nb-NO" altLang="nb-NO" dirty="0" smtClean="0"/>
              <a:t> </a:t>
            </a:r>
            <a:r>
              <a:rPr lang="nb-NO" altLang="nb-NO" dirty="0" err="1" smtClean="0"/>
              <a:t>also</a:t>
            </a:r>
            <a:r>
              <a:rPr lang="nb-NO" altLang="nb-NO" dirty="0" smtClean="0"/>
              <a:t> be </a:t>
            </a:r>
            <a:r>
              <a:rPr lang="nb-NO" altLang="nb-NO" dirty="0" err="1" smtClean="0"/>
              <a:t>that</a:t>
            </a:r>
            <a:r>
              <a:rPr lang="nb-NO" altLang="nb-NO" dirty="0" smtClean="0"/>
              <a:t> </a:t>
            </a:r>
            <a:r>
              <a:rPr lang="nb-NO" altLang="nb-NO" dirty="0" err="1" smtClean="0"/>
              <a:t>will</a:t>
            </a:r>
            <a:r>
              <a:rPr lang="nb-NO" altLang="nb-NO" dirty="0" smtClean="0"/>
              <a:t> </a:t>
            </a:r>
            <a:r>
              <a:rPr lang="nb-NO" altLang="nb-NO" dirty="0" err="1" smtClean="0"/>
              <a:t>eventually</a:t>
            </a:r>
            <a:r>
              <a:rPr lang="nb-NO" altLang="nb-NO" dirty="0" smtClean="0"/>
              <a:t> </a:t>
            </a:r>
            <a:r>
              <a:rPr lang="nb-NO" altLang="nb-NO" dirty="0" err="1" smtClean="0"/>
              <a:t>become</a:t>
            </a:r>
            <a:r>
              <a:rPr lang="nb-NO" altLang="nb-NO" dirty="0" smtClean="0"/>
              <a:t> </a:t>
            </a:r>
            <a:r>
              <a:rPr lang="nb-NO" altLang="nb-NO" dirty="0" err="1" smtClean="0"/>
              <a:t>competitive</a:t>
            </a:r>
            <a:r>
              <a:rPr lang="nb-NO" altLang="nb-NO" dirty="0" smtClean="0"/>
              <a:t>. Schilling and </a:t>
            </a:r>
            <a:r>
              <a:rPr lang="nb-NO" altLang="nb-NO" dirty="0" err="1" smtClean="0"/>
              <a:t>Esmundo</a:t>
            </a:r>
            <a:r>
              <a:rPr lang="nb-NO" altLang="nb-NO" dirty="0" smtClean="0"/>
              <a:t> </a:t>
            </a:r>
            <a:r>
              <a:rPr lang="nb-NO" altLang="nb-NO" dirty="0" err="1" smtClean="0"/>
              <a:t>article</a:t>
            </a:r>
            <a:r>
              <a:rPr lang="nb-NO" altLang="nb-NO" dirty="0" smtClean="0"/>
              <a:t> </a:t>
            </a:r>
            <a:r>
              <a:rPr lang="nb-NO" altLang="nb-NO" dirty="0" err="1" smtClean="0"/>
              <a:t>on</a:t>
            </a:r>
            <a:r>
              <a:rPr lang="nb-NO" altLang="nb-NO" dirty="0" smtClean="0"/>
              <a:t> </a:t>
            </a:r>
            <a:r>
              <a:rPr lang="nb-NO" altLang="nb-NO" dirty="0" err="1" smtClean="0"/>
              <a:t>how</a:t>
            </a:r>
            <a:r>
              <a:rPr lang="nb-NO" altLang="nb-NO" dirty="0" smtClean="0"/>
              <a:t> REN </a:t>
            </a:r>
            <a:r>
              <a:rPr lang="nb-NO" altLang="nb-NO" dirty="0" err="1" smtClean="0"/>
              <a:t>actually</a:t>
            </a:r>
            <a:r>
              <a:rPr lang="nb-NO" altLang="nb-NO" dirty="0" smtClean="0"/>
              <a:t> </a:t>
            </a:r>
            <a:r>
              <a:rPr lang="nb-NO" altLang="nb-NO" dirty="0" err="1" smtClean="0"/>
              <a:t>doing</a:t>
            </a:r>
            <a:r>
              <a:rPr lang="nb-NO" altLang="nb-NO" dirty="0" smtClean="0"/>
              <a:t> </a:t>
            </a:r>
            <a:r>
              <a:rPr lang="nb-NO" altLang="nb-NO" dirty="0" err="1" smtClean="0"/>
              <a:t>pretty</a:t>
            </a:r>
            <a:r>
              <a:rPr lang="nb-NO" altLang="nb-NO" dirty="0" smtClean="0"/>
              <a:t> </a:t>
            </a:r>
            <a:r>
              <a:rPr lang="nb-NO" altLang="nb-NO" dirty="0" err="1" smtClean="0"/>
              <a:t>well</a:t>
            </a:r>
            <a:r>
              <a:rPr lang="nb-NO" altLang="nb-NO" dirty="0" smtClean="0"/>
              <a:t> in terms </a:t>
            </a:r>
            <a:r>
              <a:rPr lang="nb-NO" altLang="nb-NO" dirty="0" err="1" smtClean="0"/>
              <a:t>of</a:t>
            </a:r>
            <a:r>
              <a:rPr lang="nb-NO" altLang="nb-NO" dirty="0" smtClean="0"/>
              <a:t> </a:t>
            </a:r>
            <a:r>
              <a:rPr lang="nb-NO" altLang="nb-NO" dirty="0" err="1" smtClean="0"/>
              <a:t>becoming</a:t>
            </a:r>
            <a:r>
              <a:rPr lang="nb-NO" altLang="nb-NO" dirty="0" smtClean="0"/>
              <a:t> </a:t>
            </a:r>
            <a:r>
              <a:rPr lang="nb-NO" altLang="nb-NO" dirty="0" err="1" smtClean="0"/>
              <a:t>competitive</a:t>
            </a:r>
            <a:r>
              <a:rPr lang="nb-NO" altLang="nb-NO" dirty="0" smtClean="0"/>
              <a:t>. </a:t>
            </a:r>
            <a:r>
              <a:rPr lang="nb-NO" altLang="nb-NO" dirty="0" err="1" smtClean="0"/>
              <a:t>Could</a:t>
            </a:r>
            <a:r>
              <a:rPr lang="nb-NO" altLang="nb-NO" dirty="0" smtClean="0"/>
              <a:t> </a:t>
            </a:r>
            <a:r>
              <a:rPr lang="nb-NO" altLang="nb-NO" dirty="0" err="1" smtClean="0"/>
              <a:t>happen</a:t>
            </a:r>
            <a:r>
              <a:rPr lang="nb-NO" altLang="nb-NO" dirty="0" smtClean="0"/>
              <a:t>. </a:t>
            </a:r>
            <a:r>
              <a:rPr lang="nb-NO" altLang="nb-NO" dirty="0" err="1" smtClean="0"/>
              <a:t>But</a:t>
            </a:r>
            <a:r>
              <a:rPr lang="nb-NO" altLang="nb-NO" dirty="0" smtClean="0"/>
              <a:t> </a:t>
            </a:r>
            <a:r>
              <a:rPr lang="nb-NO" altLang="nb-NO" dirty="0" err="1" smtClean="0"/>
              <a:t>probably</a:t>
            </a:r>
            <a:r>
              <a:rPr lang="nb-NO" altLang="nb-NO" dirty="0" smtClean="0"/>
              <a:t> not right </a:t>
            </a:r>
            <a:r>
              <a:rPr lang="nb-NO" altLang="nb-NO" dirty="0" err="1" smtClean="0"/>
              <a:t>now</a:t>
            </a:r>
            <a:r>
              <a:rPr lang="nb-NO" altLang="nb-NO" dirty="0" smtClean="0"/>
              <a:t>. </a:t>
            </a:r>
            <a:r>
              <a:rPr lang="nb-NO" altLang="nb-NO" dirty="0" err="1" smtClean="0"/>
              <a:t>Then</a:t>
            </a:r>
            <a:r>
              <a:rPr lang="nb-NO" altLang="nb-NO" dirty="0" smtClean="0"/>
              <a:t> </a:t>
            </a:r>
            <a:r>
              <a:rPr lang="nb-NO" altLang="nb-NO" dirty="0" err="1" smtClean="0"/>
              <a:t>again</a:t>
            </a:r>
            <a:r>
              <a:rPr lang="nb-NO" altLang="nb-NO" dirty="0" smtClean="0"/>
              <a:t>, </a:t>
            </a:r>
            <a:r>
              <a:rPr lang="nb-NO" altLang="nb-NO" dirty="0" err="1" smtClean="0"/>
              <a:t>that</a:t>
            </a:r>
            <a:r>
              <a:rPr lang="nb-NO" altLang="nb-NO" dirty="0" smtClean="0"/>
              <a:t> has </a:t>
            </a:r>
            <a:r>
              <a:rPr lang="nb-NO" altLang="nb-NO" dirty="0" err="1" smtClean="0"/>
              <a:t>been</a:t>
            </a:r>
            <a:r>
              <a:rPr lang="nb-NO" altLang="nb-NO" dirty="0" smtClean="0"/>
              <a:t> </a:t>
            </a:r>
            <a:r>
              <a:rPr lang="nb-NO" altLang="nb-NO" dirty="0" err="1" smtClean="0"/>
              <a:t>the</a:t>
            </a:r>
            <a:r>
              <a:rPr lang="nb-NO" altLang="nb-NO" dirty="0" smtClean="0"/>
              <a:t> case </a:t>
            </a:r>
            <a:r>
              <a:rPr lang="nb-NO" altLang="nb-NO" dirty="0" err="1" smtClean="0"/>
              <a:t>with</a:t>
            </a:r>
            <a:r>
              <a:rPr lang="nb-NO" altLang="nb-NO" dirty="0" smtClean="0"/>
              <a:t> </a:t>
            </a:r>
            <a:r>
              <a:rPr lang="nb-NO" altLang="nb-NO" dirty="0" err="1" smtClean="0"/>
              <a:t>other</a:t>
            </a:r>
            <a:r>
              <a:rPr lang="nb-NO" altLang="nb-NO" dirty="0" smtClean="0"/>
              <a:t> </a:t>
            </a:r>
            <a:r>
              <a:rPr lang="nb-NO" altLang="nb-NO" dirty="0" err="1" smtClean="0"/>
              <a:t>waves</a:t>
            </a:r>
            <a:r>
              <a:rPr lang="nb-NO" altLang="nb-NO" dirty="0" smtClean="0"/>
              <a:t> as </a:t>
            </a:r>
            <a:r>
              <a:rPr lang="nb-NO" altLang="nb-NO" dirty="0" err="1" smtClean="0"/>
              <a:t>well</a:t>
            </a:r>
            <a:r>
              <a:rPr lang="nb-NO" altLang="nb-NO" dirty="0" smtClean="0"/>
              <a:t>. Just </a:t>
            </a:r>
            <a:r>
              <a:rPr lang="nb-NO" altLang="nb-NO" dirty="0" err="1" smtClean="0"/>
              <a:t>that</a:t>
            </a:r>
            <a:r>
              <a:rPr lang="nb-NO" altLang="nb-NO" dirty="0" smtClean="0"/>
              <a:t> </a:t>
            </a:r>
            <a:r>
              <a:rPr lang="nb-NO" altLang="nb-NO" dirty="0" err="1" smtClean="0"/>
              <a:t>they</a:t>
            </a:r>
            <a:r>
              <a:rPr lang="nb-NO" altLang="nb-NO" dirty="0" smtClean="0"/>
              <a:t> </a:t>
            </a:r>
            <a:r>
              <a:rPr lang="nb-NO" altLang="nb-NO" dirty="0" err="1" smtClean="0"/>
              <a:t>weren’t</a:t>
            </a:r>
            <a:r>
              <a:rPr lang="nb-NO" altLang="nb-NO" dirty="0" smtClean="0"/>
              <a:t> </a:t>
            </a:r>
            <a:r>
              <a:rPr lang="nb-NO" altLang="nb-NO" dirty="0" err="1" smtClean="0"/>
              <a:t>contingent</a:t>
            </a:r>
            <a:r>
              <a:rPr lang="nb-NO" altLang="nb-NO" dirty="0" smtClean="0"/>
              <a:t> </a:t>
            </a:r>
            <a:r>
              <a:rPr lang="nb-NO" altLang="nb-NO" dirty="0" err="1" smtClean="0"/>
              <a:t>on</a:t>
            </a:r>
            <a:r>
              <a:rPr lang="nb-NO" altLang="nb-NO" dirty="0" smtClean="0"/>
              <a:t> subsidies in order to </a:t>
            </a:r>
            <a:r>
              <a:rPr lang="nb-NO" altLang="nb-NO" dirty="0" err="1" smtClean="0"/>
              <a:t>survive</a:t>
            </a:r>
            <a:r>
              <a:rPr lang="nb-NO" altLang="nb-NO" dirty="0" smtClean="0"/>
              <a:t>.</a:t>
            </a:r>
          </a:p>
          <a:p>
            <a:endParaRPr lang="nb-NO" altLang="nb-NO" dirty="0" smtClean="0"/>
          </a:p>
          <a:p>
            <a:r>
              <a:rPr lang="nb-NO" altLang="nb-NO" dirty="0" err="1" smtClean="0"/>
              <a:t>But</a:t>
            </a:r>
            <a:r>
              <a:rPr lang="nb-NO" altLang="nb-NO" dirty="0" smtClean="0"/>
              <a:t> </a:t>
            </a:r>
            <a:r>
              <a:rPr lang="nb-NO" altLang="nb-NO" dirty="0" err="1" smtClean="0"/>
              <a:t>then</a:t>
            </a:r>
            <a:r>
              <a:rPr lang="nb-NO" altLang="nb-NO" dirty="0" smtClean="0"/>
              <a:t> </a:t>
            </a:r>
            <a:r>
              <a:rPr lang="nb-NO" altLang="nb-NO" dirty="0" err="1" smtClean="0"/>
              <a:t>again</a:t>
            </a:r>
            <a:r>
              <a:rPr lang="nb-NO" altLang="nb-NO" dirty="0" smtClean="0"/>
              <a:t>, fossil</a:t>
            </a:r>
            <a:r>
              <a:rPr lang="nb-NO" altLang="nb-NO" baseline="0" dirty="0" smtClean="0"/>
              <a:t> </a:t>
            </a:r>
            <a:r>
              <a:rPr lang="nb-NO" altLang="nb-NO" baseline="0" dirty="0" err="1" smtClean="0"/>
              <a:t>fuel</a:t>
            </a:r>
            <a:r>
              <a:rPr lang="nb-NO" altLang="nb-NO" baseline="0" dirty="0" smtClean="0"/>
              <a:t> subsidies as </a:t>
            </a:r>
            <a:r>
              <a:rPr lang="nb-NO" altLang="nb-NO" baseline="0" dirty="0" err="1" smtClean="0"/>
              <a:t>well</a:t>
            </a:r>
            <a:r>
              <a:rPr lang="nb-NO" altLang="nb-NO" baseline="0" dirty="0" smtClean="0"/>
              <a:t>, and </a:t>
            </a:r>
            <a:r>
              <a:rPr lang="nb-NO" altLang="nb-NO" baseline="0" dirty="0" err="1" smtClean="0"/>
              <a:t>externalities</a:t>
            </a:r>
            <a:r>
              <a:rPr lang="nb-NO" altLang="nb-NO" baseline="0" dirty="0" smtClean="0"/>
              <a:t>. China, </a:t>
            </a:r>
            <a:r>
              <a:rPr lang="nb-NO" altLang="nb-NO" baseline="0" dirty="0" err="1" smtClean="0"/>
              <a:t>externalities</a:t>
            </a:r>
            <a:r>
              <a:rPr lang="nb-NO" altLang="nb-NO" baseline="0" dirty="0" smtClean="0"/>
              <a:t> from air </a:t>
            </a:r>
            <a:r>
              <a:rPr lang="nb-NO" altLang="nb-NO" baseline="0" dirty="0" err="1" smtClean="0"/>
              <a:t>quality</a:t>
            </a:r>
            <a:r>
              <a:rPr lang="nb-NO" altLang="nb-NO" baseline="0" dirty="0" smtClean="0"/>
              <a:t> </a:t>
            </a:r>
            <a:r>
              <a:rPr lang="nb-NO" altLang="nb-NO" baseline="0" dirty="0" err="1" smtClean="0"/>
              <a:t>amount</a:t>
            </a:r>
            <a:r>
              <a:rPr lang="nb-NO" altLang="nb-NO" baseline="0" dirty="0" smtClean="0"/>
              <a:t> to 8% </a:t>
            </a:r>
            <a:r>
              <a:rPr lang="nb-NO" altLang="nb-NO" baseline="0" dirty="0" err="1" smtClean="0"/>
              <a:t>of</a:t>
            </a:r>
            <a:r>
              <a:rPr lang="nb-NO" altLang="nb-NO" baseline="0" dirty="0" smtClean="0"/>
              <a:t> GDP a </a:t>
            </a:r>
            <a:r>
              <a:rPr lang="nb-NO" altLang="nb-NO" baseline="0" dirty="0" err="1" smtClean="0"/>
              <a:t>year</a:t>
            </a:r>
            <a:r>
              <a:rPr lang="nb-NO" altLang="nb-NO" baseline="0" dirty="0" smtClean="0"/>
              <a:t>. Huge! Japan, </a:t>
            </a:r>
            <a:r>
              <a:rPr lang="nb-NO" altLang="nb-NO" baseline="0" dirty="0" err="1" smtClean="0"/>
              <a:t>possible</a:t>
            </a:r>
            <a:r>
              <a:rPr lang="nb-NO" altLang="nb-NO" baseline="0" dirty="0" smtClean="0"/>
              <a:t> </a:t>
            </a:r>
            <a:r>
              <a:rPr lang="nb-NO" altLang="nb-NO" baseline="0" dirty="0" err="1" smtClean="0"/>
              <a:t>that</a:t>
            </a:r>
            <a:r>
              <a:rPr lang="nb-NO" altLang="nb-NO" baseline="0" dirty="0" smtClean="0"/>
              <a:t> </a:t>
            </a:r>
            <a:r>
              <a:rPr lang="nb-NO" altLang="nb-NO" baseline="0" dirty="0" err="1" smtClean="0"/>
              <a:t>nuclear</a:t>
            </a:r>
            <a:r>
              <a:rPr lang="nb-NO" altLang="nb-NO" baseline="0" dirty="0" smtClean="0"/>
              <a:t> subsidies and side-</a:t>
            </a:r>
            <a:r>
              <a:rPr lang="nb-NO" altLang="nb-NO" baseline="0" dirty="0" err="1" smtClean="0"/>
              <a:t>payments</a:t>
            </a:r>
            <a:r>
              <a:rPr lang="nb-NO" altLang="nb-NO" baseline="0" dirty="0" smtClean="0"/>
              <a:t> so </a:t>
            </a:r>
            <a:r>
              <a:rPr lang="nb-NO" altLang="nb-NO" baseline="0" dirty="0" err="1" smtClean="0"/>
              <a:t>big</a:t>
            </a:r>
            <a:r>
              <a:rPr lang="nb-NO" altLang="nb-NO" baseline="0" dirty="0" smtClean="0"/>
              <a:t> </a:t>
            </a:r>
            <a:r>
              <a:rPr lang="nb-NO" altLang="nb-NO" baseline="0" dirty="0" err="1" smtClean="0"/>
              <a:t>that</a:t>
            </a:r>
            <a:r>
              <a:rPr lang="nb-NO" altLang="nb-NO" baseline="0" dirty="0" smtClean="0"/>
              <a:t> </a:t>
            </a:r>
            <a:r>
              <a:rPr lang="nb-NO" altLang="nb-NO" baseline="0" dirty="0" err="1" smtClean="0"/>
              <a:t>wind</a:t>
            </a:r>
            <a:r>
              <a:rPr lang="nb-NO" altLang="nb-NO" baseline="0" dirty="0" smtClean="0"/>
              <a:t> </a:t>
            </a:r>
            <a:r>
              <a:rPr lang="nb-NO" altLang="nb-NO" baseline="0" dirty="0" err="1" smtClean="0"/>
              <a:t>power</a:t>
            </a:r>
            <a:r>
              <a:rPr lang="nb-NO" altLang="nb-NO" baseline="0" dirty="0" smtClean="0"/>
              <a:t> </a:t>
            </a:r>
            <a:r>
              <a:rPr lang="nb-NO" altLang="nb-NO" baseline="0" dirty="0" err="1" smtClean="0"/>
              <a:t>no</a:t>
            </a:r>
            <a:r>
              <a:rPr lang="nb-NO" altLang="nb-NO" baseline="0" dirty="0" smtClean="0"/>
              <a:t> more </a:t>
            </a:r>
            <a:r>
              <a:rPr lang="nb-NO" altLang="nb-NO" baseline="0" dirty="0" err="1" smtClean="0"/>
              <a:t>expensive</a:t>
            </a:r>
            <a:r>
              <a:rPr lang="nb-NO" altLang="nb-NO" baseline="0" dirty="0" smtClean="0"/>
              <a:t>. </a:t>
            </a:r>
          </a:p>
          <a:p>
            <a:endParaRPr lang="nb-NO" altLang="nb-NO" baseline="0" dirty="0" smtClean="0"/>
          </a:p>
          <a:p>
            <a:r>
              <a:rPr lang="nb-NO" altLang="nb-NO" baseline="0" dirty="0" smtClean="0"/>
              <a:t>So, </a:t>
            </a:r>
            <a:r>
              <a:rPr lang="nb-NO" altLang="nb-NO" baseline="0" dirty="0" err="1" smtClean="0"/>
              <a:t>will</a:t>
            </a:r>
            <a:r>
              <a:rPr lang="nb-NO" altLang="nb-NO" baseline="0" dirty="0" smtClean="0"/>
              <a:t> it lead to </a:t>
            </a:r>
            <a:r>
              <a:rPr lang="nb-NO" altLang="nb-NO" baseline="0" dirty="0" err="1" smtClean="0"/>
              <a:t>economic</a:t>
            </a:r>
            <a:r>
              <a:rPr lang="nb-NO" altLang="nb-NO" baseline="0" dirty="0" smtClean="0"/>
              <a:t> </a:t>
            </a:r>
            <a:r>
              <a:rPr lang="nb-NO" altLang="nb-NO" baseline="0" dirty="0" err="1" smtClean="0"/>
              <a:t>growth</a:t>
            </a:r>
            <a:r>
              <a:rPr lang="nb-NO" altLang="nb-NO" baseline="0" dirty="0" smtClean="0"/>
              <a:t>? In </a:t>
            </a:r>
            <a:r>
              <a:rPr lang="nb-NO" altLang="nb-NO" baseline="0" dirty="0" err="1" smtClean="0"/>
              <a:t>the</a:t>
            </a:r>
            <a:r>
              <a:rPr lang="nb-NO" altLang="nb-NO" baseline="0" dirty="0" smtClean="0"/>
              <a:t> </a:t>
            </a:r>
            <a:r>
              <a:rPr lang="nb-NO" altLang="nb-NO" baseline="0" dirty="0" err="1" smtClean="0"/>
              <a:t>short</a:t>
            </a:r>
            <a:r>
              <a:rPr lang="nb-NO" altLang="nb-NO" baseline="0" dirty="0" smtClean="0"/>
              <a:t> term not. </a:t>
            </a:r>
            <a:r>
              <a:rPr lang="nb-NO" altLang="nb-NO" baseline="0" dirty="0" err="1" smtClean="0"/>
              <a:t>But</a:t>
            </a:r>
            <a:r>
              <a:rPr lang="nb-NO" altLang="nb-NO" baseline="0" dirty="0" smtClean="0"/>
              <a:t> </a:t>
            </a:r>
            <a:r>
              <a:rPr lang="nb-NO" altLang="nb-NO" baseline="0" dirty="0" err="1" smtClean="0"/>
              <a:t>it’s</a:t>
            </a:r>
            <a:r>
              <a:rPr lang="nb-NO" altLang="nb-NO" baseline="0" dirty="0" smtClean="0"/>
              <a:t> </a:t>
            </a:r>
            <a:r>
              <a:rPr lang="nb-NO" altLang="nb-NO" baseline="0" dirty="0" err="1" smtClean="0"/>
              <a:t>complicated</a:t>
            </a:r>
            <a:r>
              <a:rPr lang="nb-NO" altLang="nb-NO" baseline="0" dirty="0" smtClean="0"/>
              <a:t>. And </a:t>
            </a:r>
            <a:r>
              <a:rPr lang="nb-NO" altLang="nb-NO" baseline="0" dirty="0" err="1" smtClean="0"/>
              <a:t>maybe</a:t>
            </a:r>
            <a:r>
              <a:rPr lang="nb-NO" altLang="nb-NO" baseline="0" dirty="0" smtClean="0"/>
              <a:t> to </a:t>
            </a:r>
            <a:r>
              <a:rPr lang="nb-NO" altLang="nb-NO" baseline="0" dirty="0" err="1" smtClean="0"/>
              <a:t>some</a:t>
            </a:r>
            <a:r>
              <a:rPr lang="nb-NO" altLang="nb-NO" baseline="0" dirty="0" smtClean="0"/>
              <a:t> </a:t>
            </a:r>
            <a:r>
              <a:rPr lang="nb-NO" altLang="nb-NO" baseline="0" dirty="0" err="1" smtClean="0"/>
              <a:t>extent</a:t>
            </a:r>
            <a:r>
              <a:rPr lang="nb-NO" altLang="nb-NO" baseline="0" dirty="0" smtClean="0"/>
              <a:t> </a:t>
            </a:r>
            <a:r>
              <a:rPr lang="nb-NO" altLang="nb-NO" baseline="0" dirty="0" err="1" smtClean="0"/>
              <a:t>the</a:t>
            </a:r>
            <a:r>
              <a:rPr lang="nb-NO" altLang="nb-NO" baseline="0" dirty="0" smtClean="0"/>
              <a:t> </a:t>
            </a:r>
            <a:r>
              <a:rPr lang="nb-NO" altLang="nb-NO" baseline="0" dirty="0" err="1" smtClean="0"/>
              <a:t>reason</a:t>
            </a:r>
            <a:r>
              <a:rPr lang="nb-NO" altLang="nb-NO" baseline="0" dirty="0" smtClean="0"/>
              <a:t> </a:t>
            </a:r>
            <a:r>
              <a:rPr lang="nb-NO" altLang="nb-NO" baseline="0" dirty="0" err="1" smtClean="0"/>
              <a:t>why</a:t>
            </a:r>
            <a:r>
              <a:rPr lang="nb-NO" altLang="nb-NO" baseline="0" dirty="0" smtClean="0"/>
              <a:t> it </a:t>
            </a:r>
            <a:r>
              <a:rPr lang="nb-NO" altLang="nb-NO" baseline="0" dirty="0" err="1" smtClean="0"/>
              <a:t>does</a:t>
            </a:r>
            <a:r>
              <a:rPr lang="nb-NO" altLang="nb-NO" baseline="0" dirty="0" smtClean="0"/>
              <a:t> not lead to </a:t>
            </a:r>
            <a:r>
              <a:rPr lang="nb-NO" altLang="nb-NO" baseline="0" dirty="0" err="1" smtClean="0"/>
              <a:t>growth</a:t>
            </a:r>
            <a:r>
              <a:rPr lang="nb-NO" altLang="nb-NO" baseline="0" dirty="0" smtClean="0"/>
              <a:t> is </a:t>
            </a:r>
            <a:r>
              <a:rPr lang="nb-NO" altLang="nb-NO" baseline="0" dirty="0" err="1" smtClean="0"/>
              <a:t>because</a:t>
            </a:r>
            <a:r>
              <a:rPr lang="nb-NO" altLang="nb-NO" baseline="0" dirty="0" smtClean="0"/>
              <a:t> </a:t>
            </a:r>
            <a:r>
              <a:rPr lang="nb-NO" altLang="nb-NO" baseline="0" dirty="0" err="1" smtClean="0"/>
              <a:t>our</a:t>
            </a:r>
            <a:r>
              <a:rPr lang="nb-NO" altLang="nb-NO" baseline="0" dirty="0" smtClean="0"/>
              <a:t> </a:t>
            </a:r>
            <a:r>
              <a:rPr lang="nb-NO" altLang="nb-NO" baseline="0" dirty="0" err="1" smtClean="0"/>
              <a:t>economic</a:t>
            </a:r>
            <a:r>
              <a:rPr lang="nb-NO" altLang="nb-NO" baseline="0" dirty="0" smtClean="0"/>
              <a:t> </a:t>
            </a:r>
            <a:r>
              <a:rPr lang="nb-NO" altLang="nb-NO" baseline="0" dirty="0" err="1" smtClean="0"/>
              <a:t>indicators</a:t>
            </a:r>
            <a:r>
              <a:rPr lang="nb-NO" altLang="nb-NO" baseline="0" dirty="0" smtClean="0"/>
              <a:t> </a:t>
            </a:r>
            <a:r>
              <a:rPr lang="nb-NO" altLang="nb-NO" baseline="0" dirty="0" err="1" smtClean="0"/>
              <a:t>are</a:t>
            </a:r>
            <a:r>
              <a:rPr lang="nb-NO" altLang="nb-NO" baseline="0" dirty="0" smtClean="0"/>
              <a:t> </a:t>
            </a:r>
            <a:r>
              <a:rPr lang="nb-NO" altLang="nb-NO" baseline="0" dirty="0" err="1" smtClean="0"/>
              <a:t>biased</a:t>
            </a:r>
            <a:r>
              <a:rPr lang="nb-NO" altLang="nb-NO" baseline="0" dirty="0" smtClean="0"/>
              <a:t>.</a:t>
            </a:r>
            <a:endParaRPr lang="en-US" altLang="nb-NO"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140103B-E326-40E4-BFF5-90D0DEDB899C}" type="slidenum">
              <a:rPr lang="en-US" altLang="nb-NO" smtClean="0">
                <a:latin typeface="Verdana" pitchFamily="34" charset="0"/>
              </a:rPr>
              <a:pPr eaLnBrk="1" hangingPunct="1">
                <a:spcBef>
                  <a:spcPct val="0"/>
                </a:spcBef>
              </a:pPr>
              <a:t>19</a:t>
            </a:fld>
            <a:endParaRPr lang="en-US" altLang="nb-NO" smtClean="0">
              <a:latin typeface="Verdana" pitchFamily="34" charset="0"/>
            </a:endParaRPr>
          </a:p>
        </p:txBody>
      </p:sp>
    </p:spTree>
    <p:extLst>
      <p:ext uri="{BB962C8B-B14F-4D97-AF65-F5344CB8AC3E}">
        <p14:creationId xmlns:p14="http://schemas.microsoft.com/office/powerpoint/2010/main" val="1377433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Vs. økonomisk</a:t>
            </a:r>
            <a:r>
              <a:rPr lang="nb-NO" baseline="0" dirty="0" smtClean="0"/>
              <a:t> vekst i Østblokk o.l.? </a:t>
            </a:r>
          </a:p>
          <a:p>
            <a:endParaRPr lang="nb-NO" baseline="0" dirty="0" smtClean="0"/>
          </a:p>
          <a:p>
            <a:r>
              <a:rPr lang="nb-NO" baseline="0" dirty="0" smtClean="0"/>
              <a:t>Så, hva er økonomisk vekst? Football </a:t>
            </a:r>
            <a:r>
              <a:rPr lang="nb-NO" baseline="0" dirty="0" err="1" smtClean="0"/>
              <a:t>result</a:t>
            </a:r>
            <a:r>
              <a:rPr lang="nb-NO" baseline="0" dirty="0" smtClean="0"/>
              <a:t> </a:t>
            </a:r>
            <a:r>
              <a:rPr lang="nb-NO" baseline="0" dirty="0" err="1" smtClean="0"/>
              <a:t>version</a:t>
            </a:r>
            <a:r>
              <a:rPr lang="nb-NO" baseline="0" dirty="0" smtClean="0"/>
              <a:t> </a:t>
            </a:r>
            <a:r>
              <a:rPr lang="nb-NO" baseline="0" dirty="0" err="1" smtClean="0"/>
              <a:t>of</a:t>
            </a:r>
            <a:r>
              <a:rPr lang="nb-NO" baseline="0" dirty="0" smtClean="0"/>
              <a:t> </a:t>
            </a:r>
            <a:r>
              <a:rPr lang="nb-NO" baseline="0" dirty="0" err="1" smtClean="0"/>
              <a:t>economic</a:t>
            </a:r>
            <a:r>
              <a:rPr lang="nb-NO" baseline="0" dirty="0" smtClean="0"/>
              <a:t> </a:t>
            </a:r>
            <a:r>
              <a:rPr lang="nb-NO" baseline="0" dirty="0" err="1" smtClean="0"/>
              <a:t>growth</a:t>
            </a:r>
            <a:r>
              <a:rPr lang="nb-NO" baseline="0" dirty="0" smtClean="0"/>
              <a:t>.  </a:t>
            </a:r>
            <a:r>
              <a:rPr lang="nb-NO" baseline="0" dirty="0" err="1" smtClean="0"/>
              <a:t>Know</a:t>
            </a:r>
            <a:r>
              <a:rPr lang="nb-NO" baseline="0" dirty="0" smtClean="0"/>
              <a:t> </a:t>
            </a:r>
            <a:r>
              <a:rPr lang="nb-NO" baseline="0" dirty="0" err="1" smtClean="0"/>
              <a:t>the</a:t>
            </a:r>
            <a:r>
              <a:rPr lang="nb-NO" baseline="0" dirty="0" smtClean="0"/>
              <a:t> </a:t>
            </a:r>
            <a:r>
              <a:rPr lang="nb-NO" baseline="0" dirty="0" err="1" smtClean="0"/>
              <a:t>result</a:t>
            </a:r>
            <a:r>
              <a:rPr lang="nb-NO" baseline="0" dirty="0" smtClean="0"/>
              <a:t>, </a:t>
            </a:r>
            <a:r>
              <a:rPr lang="nb-NO" baseline="0" dirty="0" err="1" smtClean="0"/>
              <a:t>may</a:t>
            </a:r>
            <a:r>
              <a:rPr lang="nb-NO" baseline="0" dirty="0" smtClean="0"/>
              <a:t> </a:t>
            </a:r>
            <a:r>
              <a:rPr lang="nb-NO" baseline="0" dirty="0" err="1" smtClean="0"/>
              <a:t>know</a:t>
            </a:r>
            <a:r>
              <a:rPr lang="nb-NO" baseline="0" dirty="0" smtClean="0"/>
              <a:t> </a:t>
            </a:r>
            <a:r>
              <a:rPr lang="nb-NO" baseline="0" dirty="0" err="1" smtClean="0"/>
              <a:t>the</a:t>
            </a:r>
            <a:r>
              <a:rPr lang="nb-NO" baseline="0" dirty="0" smtClean="0"/>
              <a:t> goal scorers, </a:t>
            </a:r>
            <a:r>
              <a:rPr lang="nb-NO" baseline="0" dirty="0" err="1" smtClean="0"/>
              <a:t>don’t</a:t>
            </a:r>
            <a:r>
              <a:rPr lang="nb-NO" baseline="0" dirty="0" smtClean="0"/>
              <a:t> </a:t>
            </a:r>
            <a:r>
              <a:rPr lang="nb-NO" baseline="0" dirty="0" err="1" smtClean="0"/>
              <a:t>know</a:t>
            </a:r>
            <a:r>
              <a:rPr lang="nb-NO" baseline="0" dirty="0" smtClean="0"/>
              <a:t> a </a:t>
            </a:r>
            <a:r>
              <a:rPr lang="nb-NO" baseline="0" dirty="0" err="1" smtClean="0"/>
              <a:t>damn</a:t>
            </a:r>
            <a:r>
              <a:rPr lang="nb-NO" baseline="0" dirty="0" smtClean="0"/>
              <a:t> </a:t>
            </a:r>
            <a:r>
              <a:rPr lang="nb-NO" baseline="0" dirty="0" err="1" smtClean="0"/>
              <a:t>thing</a:t>
            </a:r>
            <a:r>
              <a:rPr lang="nb-NO" baseline="0" dirty="0" smtClean="0"/>
              <a:t> </a:t>
            </a:r>
            <a:r>
              <a:rPr lang="nb-NO" baseline="0" dirty="0" err="1" smtClean="0"/>
              <a:t>about</a:t>
            </a:r>
            <a:r>
              <a:rPr lang="nb-NO" baseline="0" dirty="0" smtClean="0"/>
              <a:t> </a:t>
            </a:r>
            <a:r>
              <a:rPr lang="nb-NO" baseline="0" dirty="0" err="1" smtClean="0"/>
              <a:t>the</a:t>
            </a:r>
            <a:r>
              <a:rPr lang="nb-NO" baseline="0" dirty="0" smtClean="0"/>
              <a:t> game! </a:t>
            </a:r>
          </a:p>
          <a:p>
            <a:r>
              <a:rPr lang="nb-NO" baseline="0" dirty="0" smtClean="0"/>
              <a:t>China. Elizabeth </a:t>
            </a:r>
            <a:r>
              <a:rPr lang="nb-NO" baseline="0" dirty="0" err="1" smtClean="0"/>
              <a:t>Economy</a:t>
            </a:r>
            <a:r>
              <a:rPr lang="nb-NO" baseline="0" dirty="0" smtClean="0"/>
              <a:t>: Environmental </a:t>
            </a:r>
            <a:r>
              <a:rPr lang="nb-NO" baseline="0" dirty="0" err="1" smtClean="0"/>
              <a:t>degradations</a:t>
            </a:r>
            <a:r>
              <a:rPr lang="nb-NO" baseline="0" dirty="0" smtClean="0"/>
              <a:t> </a:t>
            </a:r>
            <a:r>
              <a:rPr lang="nb-NO" baseline="0" dirty="0" err="1" smtClean="0"/>
              <a:t>equalling</a:t>
            </a:r>
            <a:r>
              <a:rPr lang="nb-NO" baseline="0" dirty="0" smtClean="0"/>
              <a:t> 8-10%/</a:t>
            </a:r>
            <a:r>
              <a:rPr lang="nb-NO" baseline="0" dirty="0" err="1" smtClean="0"/>
              <a:t>year</a:t>
            </a:r>
            <a:r>
              <a:rPr lang="nb-NO" baseline="0" dirty="0" smtClean="0"/>
              <a:t>! </a:t>
            </a:r>
          </a:p>
          <a:p>
            <a:endParaRPr lang="nb-NO" baseline="0" dirty="0" smtClean="0"/>
          </a:p>
          <a:p>
            <a:r>
              <a:rPr lang="nb-NO" baseline="0" dirty="0" smtClean="0"/>
              <a:t>Zero </a:t>
            </a:r>
            <a:r>
              <a:rPr lang="nb-NO" baseline="0" dirty="0" err="1" smtClean="0"/>
              <a:t>growth</a:t>
            </a:r>
            <a:r>
              <a:rPr lang="nb-NO" baseline="0" dirty="0" smtClean="0"/>
              <a:t> </a:t>
            </a:r>
            <a:r>
              <a:rPr lang="nb-NO" baseline="0" dirty="0" err="1" smtClean="0"/>
              <a:t>economists</a:t>
            </a:r>
            <a:endParaRPr lang="nb-NO" baseline="0" dirty="0" smtClean="0"/>
          </a:p>
          <a:p>
            <a:endParaRPr lang="nb-NO" baseline="0" dirty="0" smtClean="0"/>
          </a:p>
          <a:p>
            <a:r>
              <a:rPr lang="nb-NO" baseline="0" dirty="0" smtClean="0"/>
              <a:t>Robert Gordon. Growth </a:t>
            </a:r>
            <a:r>
              <a:rPr lang="nb-NO" baseline="0" dirty="0" err="1" smtClean="0"/>
              <a:t>will</a:t>
            </a:r>
            <a:r>
              <a:rPr lang="nb-NO" baseline="0" dirty="0" smtClean="0"/>
              <a:t> never </a:t>
            </a:r>
            <a:r>
              <a:rPr lang="nb-NO" baseline="0" dirty="0" err="1" smtClean="0"/>
              <a:t>return</a:t>
            </a:r>
            <a:r>
              <a:rPr lang="nb-NO" baseline="0" dirty="0" smtClean="0"/>
              <a:t> to </a:t>
            </a:r>
            <a:r>
              <a:rPr lang="nb-NO" baseline="0" dirty="0" err="1" smtClean="0"/>
              <a:t>old</a:t>
            </a:r>
            <a:r>
              <a:rPr lang="nb-NO" baseline="0" dirty="0" smtClean="0"/>
              <a:t> </a:t>
            </a:r>
            <a:r>
              <a:rPr lang="nb-NO" baseline="0" dirty="0" err="1" smtClean="0"/>
              <a:t>levels</a:t>
            </a:r>
            <a:r>
              <a:rPr lang="nb-NO" baseline="0" dirty="0" smtClean="0"/>
              <a:t>. </a:t>
            </a:r>
          </a:p>
          <a:p>
            <a:r>
              <a:rPr lang="nb-NO" baseline="0" dirty="0" err="1" smtClean="0"/>
              <a:t>Need</a:t>
            </a:r>
            <a:r>
              <a:rPr lang="nb-NO" baseline="0" dirty="0" smtClean="0"/>
              <a:t> to do </a:t>
            </a:r>
            <a:r>
              <a:rPr lang="nb-NO" baseline="0" dirty="0" err="1" smtClean="0"/>
              <a:t>what</a:t>
            </a:r>
            <a:r>
              <a:rPr lang="nb-NO" baseline="0" dirty="0" smtClean="0"/>
              <a:t> </a:t>
            </a:r>
            <a:r>
              <a:rPr lang="nb-NO" baseline="0" dirty="0" err="1" smtClean="0"/>
              <a:t>we</a:t>
            </a:r>
            <a:r>
              <a:rPr lang="nb-NO" baseline="0" dirty="0" smtClean="0"/>
              <a:t> </a:t>
            </a:r>
            <a:r>
              <a:rPr lang="nb-NO" baseline="0" dirty="0" err="1" smtClean="0"/>
              <a:t>can</a:t>
            </a:r>
            <a:r>
              <a:rPr lang="nb-NO" baseline="0" dirty="0" smtClean="0"/>
              <a:t> to </a:t>
            </a:r>
            <a:r>
              <a:rPr lang="nb-NO" baseline="0" dirty="0" err="1" smtClean="0"/>
              <a:t>keep</a:t>
            </a:r>
            <a:r>
              <a:rPr lang="nb-NO" baseline="0" dirty="0" smtClean="0"/>
              <a:t> </a:t>
            </a:r>
            <a:r>
              <a:rPr lang="nb-NO" baseline="0" dirty="0" err="1" smtClean="0"/>
              <a:t>the</a:t>
            </a:r>
            <a:r>
              <a:rPr lang="nb-NO" baseline="0" dirty="0" smtClean="0"/>
              <a:t> </a:t>
            </a:r>
            <a:r>
              <a:rPr lang="nb-NO" baseline="0" dirty="0" err="1" smtClean="0"/>
              <a:t>political</a:t>
            </a:r>
            <a:r>
              <a:rPr lang="nb-NO" baseline="0" dirty="0" smtClean="0"/>
              <a:t> </a:t>
            </a:r>
            <a:r>
              <a:rPr lang="nb-NO" baseline="0" dirty="0" err="1" smtClean="0"/>
              <a:t>economy</a:t>
            </a:r>
            <a:r>
              <a:rPr lang="nb-NO" baseline="0" dirty="0" smtClean="0"/>
              <a:t> </a:t>
            </a:r>
            <a:r>
              <a:rPr lang="nb-NO" baseline="0" dirty="0" err="1" smtClean="0"/>
              <a:t>dynamic</a:t>
            </a:r>
            <a:r>
              <a:rPr lang="nb-NO" baseline="0" dirty="0" smtClean="0"/>
              <a:t>. Growth </a:t>
            </a:r>
            <a:r>
              <a:rPr lang="nb-NO" baseline="0" dirty="0" err="1" smtClean="0"/>
              <a:t>ends</a:t>
            </a:r>
            <a:r>
              <a:rPr lang="nb-NO" baseline="0" dirty="0" smtClean="0"/>
              <a:t> </a:t>
            </a:r>
            <a:r>
              <a:rPr lang="nb-NO" baseline="0" dirty="0" err="1" smtClean="0"/>
              <a:t>when</a:t>
            </a:r>
            <a:r>
              <a:rPr lang="nb-NO" baseline="0" dirty="0" smtClean="0"/>
              <a:t> </a:t>
            </a:r>
            <a:r>
              <a:rPr lang="nb-NO" baseline="0" dirty="0" err="1" smtClean="0"/>
              <a:t>that</a:t>
            </a:r>
            <a:r>
              <a:rPr lang="nb-NO" baseline="0" dirty="0" smtClean="0"/>
              <a:t> </a:t>
            </a:r>
            <a:r>
              <a:rPr lang="nb-NO" baseline="0" dirty="0" err="1" smtClean="0"/>
              <a:t>dynamic</a:t>
            </a:r>
            <a:r>
              <a:rPr lang="nb-NO" baseline="0" dirty="0" smtClean="0"/>
              <a:t> </a:t>
            </a:r>
            <a:r>
              <a:rPr lang="nb-NO" baseline="0" dirty="0" err="1" smtClean="0"/>
              <a:t>ends</a:t>
            </a:r>
            <a:r>
              <a:rPr lang="nb-NO" baseline="0" dirty="0" smtClean="0"/>
              <a:t>, </a:t>
            </a:r>
            <a:r>
              <a:rPr lang="nb-NO" baseline="0" dirty="0" err="1" smtClean="0"/>
              <a:t>but</a:t>
            </a:r>
            <a:r>
              <a:rPr lang="nb-NO" baseline="0" dirty="0" smtClean="0"/>
              <a:t> </a:t>
            </a:r>
            <a:r>
              <a:rPr lang="nb-NO" baseline="0" dirty="0" err="1" smtClean="0"/>
              <a:t>without</a:t>
            </a:r>
            <a:r>
              <a:rPr lang="nb-NO" baseline="0" dirty="0" smtClean="0"/>
              <a:t> </a:t>
            </a:r>
            <a:r>
              <a:rPr lang="nb-NO" baseline="0" dirty="0" err="1" smtClean="0"/>
              <a:t>this</a:t>
            </a:r>
            <a:r>
              <a:rPr lang="nb-NO" baseline="0" dirty="0" smtClean="0"/>
              <a:t> </a:t>
            </a:r>
            <a:r>
              <a:rPr lang="nb-NO" baseline="0" dirty="0" err="1" smtClean="0"/>
              <a:t>having</a:t>
            </a:r>
            <a:r>
              <a:rPr lang="nb-NO" baseline="0" dirty="0" smtClean="0"/>
              <a:t> </a:t>
            </a:r>
            <a:r>
              <a:rPr lang="nb-NO" baseline="0" dirty="0" err="1" smtClean="0"/>
              <a:t>any</a:t>
            </a:r>
            <a:r>
              <a:rPr lang="nb-NO" baseline="0" dirty="0" smtClean="0"/>
              <a:t> </a:t>
            </a:r>
            <a:r>
              <a:rPr lang="nb-NO" baseline="0" dirty="0" err="1" smtClean="0"/>
              <a:t>beneficial</a:t>
            </a:r>
            <a:r>
              <a:rPr lang="nb-NO" baseline="0" dirty="0" smtClean="0"/>
              <a:t> </a:t>
            </a:r>
            <a:r>
              <a:rPr lang="nb-NO" baseline="0" dirty="0" err="1" smtClean="0"/>
              <a:t>effects</a:t>
            </a:r>
            <a:r>
              <a:rPr lang="nb-NO" baseline="0" dirty="0" smtClean="0"/>
              <a:t> </a:t>
            </a:r>
            <a:r>
              <a:rPr lang="nb-NO" baseline="0" dirty="0" err="1" smtClean="0"/>
              <a:t>on</a:t>
            </a:r>
            <a:r>
              <a:rPr lang="nb-NO" baseline="0" dirty="0" smtClean="0"/>
              <a:t> </a:t>
            </a:r>
            <a:r>
              <a:rPr lang="nb-NO" baseline="0" dirty="0" err="1" smtClean="0"/>
              <a:t>the</a:t>
            </a:r>
            <a:r>
              <a:rPr lang="nb-NO" baseline="0" dirty="0" smtClean="0"/>
              <a:t> </a:t>
            </a:r>
            <a:r>
              <a:rPr lang="nb-NO" baseline="0" dirty="0" err="1" smtClean="0"/>
              <a:t>environment</a:t>
            </a:r>
            <a:r>
              <a:rPr lang="nb-NO" baseline="0" dirty="0" smtClean="0"/>
              <a:t>. The green </a:t>
            </a:r>
            <a:r>
              <a:rPr lang="nb-NO" baseline="0" dirty="0" err="1" smtClean="0"/>
              <a:t>shift</a:t>
            </a:r>
            <a:r>
              <a:rPr lang="nb-NO" baseline="0" dirty="0" smtClean="0"/>
              <a:t> IS a </a:t>
            </a:r>
            <a:r>
              <a:rPr lang="nb-NO" baseline="0" dirty="0" err="1" smtClean="0"/>
              <a:t>dynamic</a:t>
            </a:r>
            <a:r>
              <a:rPr lang="nb-NO" baseline="0" dirty="0" smtClean="0"/>
              <a:t> </a:t>
            </a:r>
            <a:r>
              <a:rPr lang="nb-NO" baseline="0" dirty="0" err="1" smtClean="0"/>
              <a:t>political</a:t>
            </a:r>
            <a:r>
              <a:rPr lang="nb-NO" baseline="0" dirty="0" smtClean="0"/>
              <a:t> </a:t>
            </a:r>
            <a:r>
              <a:rPr lang="nb-NO" baseline="0" dirty="0" err="1" smtClean="0"/>
              <a:t>economy</a:t>
            </a:r>
            <a:r>
              <a:rPr lang="nb-NO" baseline="0" dirty="0" smtClean="0"/>
              <a:t>. </a:t>
            </a:r>
          </a:p>
          <a:p>
            <a:endParaRPr lang="nb-NO" baseline="0" dirty="0" smtClean="0"/>
          </a:p>
          <a:p>
            <a:r>
              <a:rPr lang="nb-NO" baseline="0" dirty="0" smtClean="0"/>
              <a:t>Compatible </a:t>
            </a:r>
            <a:r>
              <a:rPr lang="nb-NO" baseline="0" dirty="0" err="1" smtClean="0"/>
              <a:t>with</a:t>
            </a:r>
            <a:r>
              <a:rPr lang="nb-NO" baseline="0" dirty="0" smtClean="0"/>
              <a:t> </a:t>
            </a:r>
            <a:r>
              <a:rPr lang="nb-NO" baseline="0" dirty="0" err="1" smtClean="0"/>
              <a:t>capitalism</a:t>
            </a:r>
            <a:r>
              <a:rPr lang="nb-NO" baseline="0" dirty="0" smtClean="0"/>
              <a:t>? </a:t>
            </a:r>
            <a:r>
              <a:rPr lang="nb-NO" baseline="0" dirty="0" err="1" smtClean="0"/>
              <a:t>Completely</a:t>
            </a:r>
            <a:r>
              <a:rPr lang="nb-NO" baseline="0" dirty="0" smtClean="0"/>
              <a:t> </a:t>
            </a:r>
            <a:r>
              <a:rPr lang="nb-NO" baseline="0" dirty="0" err="1" smtClean="0"/>
              <a:t>depends</a:t>
            </a:r>
            <a:r>
              <a:rPr lang="nb-NO" baseline="0" dirty="0" smtClean="0"/>
              <a:t> </a:t>
            </a:r>
            <a:r>
              <a:rPr lang="nb-NO" baseline="0" dirty="0" err="1" smtClean="0"/>
              <a:t>on</a:t>
            </a:r>
            <a:r>
              <a:rPr lang="nb-NO" baseline="0" dirty="0" smtClean="0"/>
              <a:t> </a:t>
            </a:r>
            <a:r>
              <a:rPr lang="nb-NO" baseline="0" dirty="0" err="1" smtClean="0"/>
              <a:t>what</a:t>
            </a:r>
            <a:r>
              <a:rPr lang="nb-NO" baseline="0" dirty="0" smtClean="0"/>
              <a:t> </a:t>
            </a:r>
            <a:r>
              <a:rPr lang="nb-NO" baseline="0" dirty="0" err="1" smtClean="0"/>
              <a:t>we</a:t>
            </a:r>
            <a:r>
              <a:rPr lang="nb-NO" baseline="0" dirty="0" smtClean="0"/>
              <a:t> </a:t>
            </a:r>
            <a:r>
              <a:rPr lang="nb-NO" baseline="0" dirty="0" err="1" smtClean="0"/>
              <a:t>mean</a:t>
            </a:r>
            <a:r>
              <a:rPr lang="nb-NO" baseline="0" dirty="0" smtClean="0"/>
              <a:t> by </a:t>
            </a:r>
            <a:r>
              <a:rPr lang="nb-NO" baseline="0" dirty="0" err="1" smtClean="0"/>
              <a:t>capitalism</a:t>
            </a:r>
            <a:r>
              <a:rPr lang="nb-NO" baseline="0" dirty="0" smtClean="0"/>
              <a:t>. </a:t>
            </a:r>
            <a:r>
              <a:rPr lang="nb-NO" baseline="0" dirty="0" err="1" smtClean="0"/>
              <a:t>Unrestricted</a:t>
            </a:r>
            <a:r>
              <a:rPr lang="nb-NO" baseline="0" dirty="0" smtClean="0"/>
              <a:t> </a:t>
            </a:r>
            <a:r>
              <a:rPr lang="nb-NO" baseline="0" dirty="0" err="1" smtClean="0"/>
              <a:t>capitalism</a:t>
            </a:r>
            <a:r>
              <a:rPr lang="nb-NO" baseline="0" dirty="0" smtClean="0"/>
              <a:t>, </a:t>
            </a:r>
            <a:r>
              <a:rPr lang="nb-NO" baseline="0" dirty="0" err="1" smtClean="0"/>
              <a:t>definitely</a:t>
            </a:r>
            <a:r>
              <a:rPr lang="nb-NO" baseline="0" dirty="0" smtClean="0"/>
              <a:t> not…! </a:t>
            </a:r>
          </a:p>
          <a:p>
            <a:endParaRPr lang="nb-NO" baseline="0" dirty="0" smtClean="0"/>
          </a:p>
          <a:p>
            <a:r>
              <a:rPr lang="nb-NO" baseline="0" dirty="0" err="1" smtClean="0"/>
              <a:t>But</a:t>
            </a:r>
            <a:r>
              <a:rPr lang="nb-NO" baseline="0" dirty="0" smtClean="0"/>
              <a:t> zero </a:t>
            </a:r>
            <a:r>
              <a:rPr lang="nb-NO" baseline="0" dirty="0" err="1" smtClean="0"/>
              <a:t>growth</a:t>
            </a:r>
            <a:r>
              <a:rPr lang="nb-NO" baseline="0" dirty="0" smtClean="0"/>
              <a:t> in </a:t>
            </a:r>
            <a:r>
              <a:rPr lang="nb-NO" baseline="0" dirty="0" err="1" smtClean="0"/>
              <a:t>itself</a:t>
            </a:r>
            <a:r>
              <a:rPr lang="nb-NO" baseline="0" dirty="0" smtClean="0"/>
              <a:t> </a:t>
            </a:r>
            <a:r>
              <a:rPr lang="nb-NO" baseline="0" dirty="0" err="1" smtClean="0"/>
              <a:t>says</a:t>
            </a:r>
            <a:r>
              <a:rPr lang="nb-NO" baseline="0" dirty="0" smtClean="0"/>
              <a:t> </a:t>
            </a:r>
            <a:r>
              <a:rPr lang="nb-NO" baseline="0" dirty="0" err="1" smtClean="0"/>
              <a:t>absolutely</a:t>
            </a:r>
            <a:r>
              <a:rPr lang="nb-NO" baseline="0" dirty="0" smtClean="0"/>
              <a:t> </a:t>
            </a:r>
            <a:r>
              <a:rPr lang="nb-NO" baseline="0" dirty="0" err="1" smtClean="0"/>
              <a:t>nothing</a:t>
            </a:r>
            <a:r>
              <a:rPr lang="nb-NO" baseline="0" dirty="0" smtClean="0"/>
              <a:t> </a:t>
            </a:r>
            <a:r>
              <a:rPr lang="nb-NO" baseline="0" dirty="0" err="1" smtClean="0"/>
              <a:t>about</a:t>
            </a:r>
            <a:r>
              <a:rPr lang="nb-NO" baseline="0" dirty="0" smtClean="0"/>
              <a:t> </a:t>
            </a:r>
            <a:r>
              <a:rPr lang="nb-NO" baseline="0" dirty="0" err="1" smtClean="0"/>
              <a:t>the</a:t>
            </a:r>
            <a:r>
              <a:rPr lang="nb-NO" baseline="0" dirty="0" smtClean="0"/>
              <a:t> </a:t>
            </a:r>
            <a:r>
              <a:rPr lang="nb-NO" baseline="0" dirty="0" err="1" smtClean="0"/>
              <a:t>environment</a:t>
            </a:r>
            <a:r>
              <a:rPr lang="nb-NO" baseline="0" dirty="0" smtClean="0"/>
              <a:t>. </a:t>
            </a:r>
            <a:r>
              <a:rPr lang="nb-NO" baseline="0" dirty="0" err="1" smtClean="0"/>
              <a:t>What</a:t>
            </a:r>
            <a:r>
              <a:rPr lang="nb-NO" baseline="0" dirty="0" smtClean="0"/>
              <a:t> IS true, is </a:t>
            </a:r>
            <a:r>
              <a:rPr lang="nb-NO" baseline="0" dirty="0" err="1" smtClean="0"/>
              <a:t>that</a:t>
            </a:r>
            <a:r>
              <a:rPr lang="nb-NO" baseline="0" dirty="0" smtClean="0"/>
              <a:t> </a:t>
            </a:r>
            <a:r>
              <a:rPr lang="nb-NO" baseline="0" dirty="0" err="1" smtClean="0"/>
              <a:t>economic</a:t>
            </a:r>
            <a:r>
              <a:rPr lang="nb-NO" baseline="0" dirty="0" smtClean="0"/>
              <a:t> </a:t>
            </a:r>
            <a:r>
              <a:rPr lang="nb-NO" baseline="0" dirty="0" err="1" smtClean="0"/>
              <a:t>activity</a:t>
            </a:r>
            <a:r>
              <a:rPr lang="nb-NO" baseline="0" dirty="0" smtClean="0"/>
              <a:t> </a:t>
            </a:r>
            <a:r>
              <a:rPr lang="nb-NO" baseline="0" dirty="0" err="1" smtClean="0"/>
              <a:t>brings</a:t>
            </a:r>
            <a:r>
              <a:rPr lang="nb-NO" baseline="0" dirty="0" smtClean="0"/>
              <a:t> </a:t>
            </a:r>
            <a:r>
              <a:rPr lang="nb-NO" baseline="0" dirty="0" err="1" smtClean="0"/>
              <a:t>emissions</a:t>
            </a:r>
            <a:r>
              <a:rPr lang="nb-NO" baseline="0" dirty="0" smtClean="0"/>
              <a:t> </a:t>
            </a:r>
            <a:r>
              <a:rPr lang="nb-NO" baseline="0" dirty="0" err="1" smtClean="0"/>
              <a:t>with</a:t>
            </a:r>
            <a:r>
              <a:rPr lang="nb-NO" baseline="0" dirty="0" smtClean="0"/>
              <a:t> it. </a:t>
            </a:r>
            <a:r>
              <a:rPr lang="nb-NO" baseline="0" dirty="0" err="1" smtClean="0"/>
              <a:t>When</a:t>
            </a:r>
            <a:r>
              <a:rPr lang="nb-NO" baseline="0" dirty="0" smtClean="0"/>
              <a:t> </a:t>
            </a:r>
            <a:r>
              <a:rPr lang="nb-NO" baseline="0" dirty="0" err="1" smtClean="0"/>
              <a:t>we</a:t>
            </a:r>
            <a:r>
              <a:rPr lang="nb-NO" baseline="0" dirty="0" smtClean="0"/>
              <a:t> </a:t>
            </a:r>
            <a:r>
              <a:rPr lang="nb-NO" baseline="0" dirty="0" err="1" smtClean="0"/>
              <a:t>consume</a:t>
            </a:r>
            <a:r>
              <a:rPr lang="nb-NO" baseline="0" dirty="0" smtClean="0"/>
              <a:t> more, </a:t>
            </a:r>
            <a:r>
              <a:rPr lang="nb-NO" baseline="0" dirty="0" err="1" smtClean="0"/>
              <a:t>we</a:t>
            </a:r>
            <a:r>
              <a:rPr lang="nb-NO" baseline="0" dirty="0" smtClean="0"/>
              <a:t> </a:t>
            </a:r>
            <a:r>
              <a:rPr lang="nb-NO" baseline="0" dirty="0" err="1" smtClean="0"/>
              <a:t>also</a:t>
            </a:r>
            <a:r>
              <a:rPr lang="nb-NO" baseline="0" dirty="0" smtClean="0"/>
              <a:t> </a:t>
            </a:r>
            <a:r>
              <a:rPr lang="nb-NO" baseline="0" dirty="0" err="1" smtClean="0"/>
              <a:t>emit</a:t>
            </a:r>
            <a:r>
              <a:rPr lang="nb-NO" baseline="0" dirty="0" smtClean="0"/>
              <a:t> more. This is a problem…! </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20</a:t>
            </a:fld>
            <a:endParaRPr lang="nb-NO"/>
          </a:p>
        </p:txBody>
      </p:sp>
    </p:spTree>
    <p:extLst>
      <p:ext uri="{BB962C8B-B14F-4D97-AF65-F5344CB8AC3E}">
        <p14:creationId xmlns:p14="http://schemas.microsoft.com/office/powerpoint/2010/main" val="963135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When</a:t>
            </a:r>
            <a:r>
              <a:rPr lang="nb-NO" dirty="0" smtClean="0"/>
              <a:t> is </a:t>
            </a:r>
            <a:r>
              <a:rPr lang="nb-NO" dirty="0" err="1" smtClean="0"/>
              <a:t>renewable</a:t>
            </a:r>
            <a:r>
              <a:rPr lang="nb-NO" dirty="0" smtClean="0"/>
              <a:t> </a:t>
            </a:r>
            <a:r>
              <a:rPr lang="nb-NO" dirty="0" err="1" smtClean="0"/>
              <a:t>electricity</a:t>
            </a:r>
            <a:r>
              <a:rPr lang="nb-NO" dirty="0" smtClean="0"/>
              <a:t> as </a:t>
            </a:r>
            <a:r>
              <a:rPr lang="nb-NO" dirty="0" err="1" smtClean="0"/>
              <a:t>cheap</a:t>
            </a:r>
            <a:r>
              <a:rPr lang="nb-NO" dirty="0" smtClean="0"/>
              <a:t> as «</a:t>
            </a:r>
            <a:r>
              <a:rPr lang="nb-NO" dirty="0" err="1" smtClean="0"/>
              <a:t>regular</a:t>
            </a:r>
            <a:r>
              <a:rPr lang="nb-NO" dirty="0" smtClean="0"/>
              <a:t>» </a:t>
            </a:r>
            <a:r>
              <a:rPr lang="nb-NO" dirty="0" err="1" smtClean="0"/>
              <a:t>electricity</a:t>
            </a:r>
            <a:r>
              <a:rPr lang="nb-NO" dirty="0" smtClean="0"/>
              <a:t>?</a:t>
            </a:r>
          </a:p>
          <a:p>
            <a:pPr lvl="1"/>
            <a:r>
              <a:rPr lang="nb-NO" dirty="0" smtClean="0"/>
              <a:t>Not </a:t>
            </a:r>
            <a:r>
              <a:rPr lang="nb-NO" dirty="0" err="1" smtClean="0"/>
              <a:t>yet</a:t>
            </a:r>
            <a:r>
              <a:rPr lang="nb-NO" dirty="0" smtClean="0"/>
              <a:t>, </a:t>
            </a:r>
            <a:r>
              <a:rPr lang="nb-NO" dirty="0" err="1" smtClean="0"/>
              <a:t>but</a:t>
            </a:r>
            <a:r>
              <a:rPr lang="nb-NO" dirty="0" smtClean="0"/>
              <a:t> not </a:t>
            </a:r>
            <a:r>
              <a:rPr lang="nb-NO" dirty="0" err="1" smtClean="0"/>
              <a:t>that</a:t>
            </a:r>
            <a:r>
              <a:rPr lang="nb-NO" dirty="0" smtClean="0"/>
              <a:t> far </a:t>
            </a:r>
            <a:r>
              <a:rPr lang="nb-NO" dirty="0" err="1" smtClean="0"/>
              <a:t>away</a:t>
            </a:r>
            <a:endParaRPr lang="nb-NO" dirty="0" smtClean="0"/>
          </a:p>
          <a:p>
            <a:pPr lvl="1"/>
            <a:r>
              <a:rPr lang="nb-NO" dirty="0" smtClean="0"/>
              <a:t>Retail vs. </a:t>
            </a:r>
            <a:r>
              <a:rPr lang="nb-NO" dirty="0" err="1" smtClean="0"/>
              <a:t>wholesale</a:t>
            </a:r>
            <a:endParaRPr lang="nb-NO" dirty="0" smtClean="0"/>
          </a:p>
          <a:p>
            <a:pPr lvl="2"/>
            <a:r>
              <a:rPr lang="nb-NO" dirty="0" smtClean="0"/>
              <a:t>2014, 19 </a:t>
            </a:r>
            <a:r>
              <a:rPr lang="nb-NO" dirty="0" err="1" smtClean="0"/>
              <a:t>countries</a:t>
            </a:r>
            <a:r>
              <a:rPr lang="nb-NO" dirty="0" smtClean="0"/>
              <a:t> </a:t>
            </a:r>
            <a:r>
              <a:rPr lang="nb-NO" dirty="0" err="1" smtClean="0"/>
              <a:t>reached</a:t>
            </a:r>
            <a:r>
              <a:rPr lang="nb-NO" dirty="0" smtClean="0"/>
              <a:t> </a:t>
            </a:r>
            <a:r>
              <a:rPr lang="nb-NO" i="1" dirty="0" err="1" smtClean="0"/>
              <a:t>retail</a:t>
            </a:r>
            <a:r>
              <a:rPr lang="nb-NO" i="1" dirty="0" smtClean="0"/>
              <a:t> </a:t>
            </a:r>
            <a:r>
              <a:rPr lang="nb-NO" dirty="0" smtClean="0"/>
              <a:t>solar grid </a:t>
            </a:r>
            <a:r>
              <a:rPr lang="nb-NO" dirty="0" err="1" smtClean="0"/>
              <a:t>parity</a:t>
            </a:r>
            <a:endParaRPr lang="nb-NO" dirty="0" smtClean="0"/>
          </a:p>
          <a:p>
            <a:pPr lvl="1"/>
            <a:r>
              <a:rPr lang="nb-NO" dirty="0" smtClean="0"/>
              <a:t>Wind </a:t>
            </a:r>
            <a:r>
              <a:rPr lang="nb-NO" dirty="0" err="1" smtClean="0"/>
              <a:t>power</a:t>
            </a:r>
            <a:r>
              <a:rPr lang="nb-NO" dirty="0" smtClean="0"/>
              <a:t>, </a:t>
            </a:r>
            <a:r>
              <a:rPr lang="nb-NO" dirty="0" err="1" smtClean="0"/>
              <a:t>some</a:t>
            </a:r>
            <a:r>
              <a:rPr lang="nb-NO" dirty="0" smtClean="0"/>
              <a:t> </a:t>
            </a:r>
            <a:r>
              <a:rPr lang="nb-NO" dirty="0" err="1" smtClean="0"/>
              <a:t>countries</a:t>
            </a:r>
            <a:r>
              <a:rPr lang="nb-NO" dirty="0" smtClean="0"/>
              <a:t> 2010</a:t>
            </a:r>
          </a:p>
          <a:p>
            <a:pPr lvl="1"/>
            <a:r>
              <a:rPr lang="nb-NO" dirty="0" smtClean="0"/>
              <a:t>Depends </a:t>
            </a:r>
            <a:r>
              <a:rPr lang="nb-NO" dirty="0" err="1" smtClean="0"/>
              <a:t>on</a:t>
            </a:r>
            <a:r>
              <a:rPr lang="nb-NO" dirty="0" smtClean="0"/>
              <a:t> </a:t>
            </a:r>
            <a:r>
              <a:rPr lang="nb-NO" dirty="0" err="1" smtClean="0"/>
              <a:t>the</a:t>
            </a:r>
            <a:r>
              <a:rPr lang="nb-NO" dirty="0" smtClean="0"/>
              <a:t> </a:t>
            </a:r>
            <a:r>
              <a:rPr lang="nb-NO" dirty="0" err="1" smtClean="0"/>
              <a:t>electricity</a:t>
            </a:r>
            <a:r>
              <a:rPr lang="nb-NO" dirty="0" smtClean="0"/>
              <a:t> </a:t>
            </a:r>
            <a:r>
              <a:rPr lang="nb-NO" dirty="0" err="1" smtClean="0"/>
              <a:t>price</a:t>
            </a:r>
            <a:r>
              <a:rPr lang="nb-NO" dirty="0" smtClean="0"/>
              <a:t>! </a:t>
            </a:r>
          </a:p>
          <a:p>
            <a:pPr lvl="0"/>
            <a:endParaRPr lang="nb-NO" dirty="0" smtClean="0"/>
          </a:p>
          <a:p>
            <a:pPr lvl="0"/>
            <a:r>
              <a:rPr lang="nb-NO" dirty="0" smtClean="0"/>
              <a:t>Eksempel</a:t>
            </a:r>
            <a:r>
              <a:rPr lang="nb-NO" baseline="0" dirty="0" smtClean="0"/>
              <a:t> med røyking og skatt på nikotin. </a:t>
            </a:r>
          </a:p>
          <a:p>
            <a:pPr lvl="0"/>
            <a:endParaRPr lang="nb-NO" baseline="0" dirty="0" smtClean="0"/>
          </a:p>
          <a:p>
            <a:pPr lvl="0"/>
            <a:r>
              <a:rPr lang="nb-NO" baseline="0" dirty="0" smtClean="0"/>
              <a:t>El-biler viktige, ikke fordi noen el-biler i Norge fører til stor nedgang i klimautslipp, men fordi vi bidrar til å fremme noe som kan gi en strukturendring. Er ikke slik at det er en transportfri verden vi etterstreber. Målet er forurensningsfri transport. </a:t>
            </a:r>
          </a:p>
          <a:p>
            <a:pPr lvl="0"/>
            <a:endParaRPr lang="nb-NO" baseline="0" dirty="0" smtClean="0"/>
          </a:p>
          <a:p>
            <a:pPr lvl="0"/>
            <a:r>
              <a:rPr lang="nb-NO" baseline="0" dirty="0" smtClean="0"/>
              <a:t>Apples </a:t>
            </a:r>
            <a:r>
              <a:rPr lang="nb-NO" baseline="0" dirty="0" err="1" smtClean="0"/>
              <a:t>on</a:t>
            </a:r>
            <a:r>
              <a:rPr lang="nb-NO" baseline="0" dirty="0" smtClean="0"/>
              <a:t> </a:t>
            </a:r>
            <a:r>
              <a:rPr lang="nb-NO" baseline="0" dirty="0" err="1" smtClean="0"/>
              <a:t>the</a:t>
            </a:r>
            <a:r>
              <a:rPr lang="nb-NO" baseline="0" dirty="0" smtClean="0"/>
              <a:t> </a:t>
            </a:r>
            <a:r>
              <a:rPr lang="nb-NO" baseline="0" dirty="0" err="1" smtClean="0"/>
              <a:t>tree</a:t>
            </a:r>
            <a:r>
              <a:rPr lang="nb-NO" baseline="0" dirty="0" smtClean="0"/>
              <a:t>. </a:t>
            </a:r>
            <a:endParaRPr lang="nb-NO" dirty="0" smtClean="0"/>
          </a:p>
        </p:txBody>
      </p:sp>
      <p:sp>
        <p:nvSpPr>
          <p:cNvPr id="4" name="Slide Number Placeholder 3"/>
          <p:cNvSpPr>
            <a:spLocks noGrp="1"/>
          </p:cNvSpPr>
          <p:nvPr>
            <p:ph type="sldNum" sz="quarter" idx="10"/>
          </p:nvPr>
        </p:nvSpPr>
        <p:spPr/>
        <p:txBody>
          <a:bodyPr/>
          <a:lstStyle/>
          <a:p>
            <a:fld id="{FCD2E88F-7960-4DC7-89A1-BA008B8A2850}" type="slidenum">
              <a:rPr lang="nb-NO" smtClean="0"/>
              <a:t>21</a:t>
            </a:fld>
            <a:endParaRPr lang="nb-NO"/>
          </a:p>
        </p:txBody>
      </p:sp>
    </p:spTree>
    <p:extLst>
      <p:ext uri="{BB962C8B-B14F-4D97-AF65-F5344CB8AC3E}">
        <p14:creationId xmlns:p14="http://schemas.microsoft.com/office/powerpoint/2010/main" val="335525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EPA,</a:t>
            </a:r>
            <a:r>
              <a:rPr lang="nb-NO" baseline="0" dirty="0" smtClean="0"/>
              <a:t> Scott </a:t>
            </a:r>
            <a:r>
              <a:rPr lang="nb-NO" baseline="0" dirty="0" err="1" smtClean="0"/>
              <a:t>Pruitt</a:t>
            </a:r>
            <a:r>
              <a:rPr lang="nb-NO" baseline="0" dirty="0" smtClean="0"/>
              <a:t>, </a:t>
            </a:r>
            <a:r>
              <a:rPr lang="nb-NO" baseline="0" dirty="0" err="1" smtClean="0"/>
              <a:t>another</a:t>
            </a:r>
            <a:r>
              <a:rPr lang="nb-NO" baseline="0" dirty="0" smtClean="0"/>
              <a:t> </a:t>
            </a:r>
            <a:r>
              <a:rPr lang="nb-NO" baseline="0" dirty="0" err="1" smtClean="0"/>
              <a:t>example</a:t>
            </a:r>
            <a:r>
              <a:rPr lang="nb-NO" baseline="0" dirty="0" smtClean="0"/>
              <a:t> </a:t>
            </a:r>
            <a:r>
              <a:rPr lang="nb-NO" baseline="0" dirty="0" err="1" smtClean="0"/>
              <a:t>of</a:t>
            </a:r>
            <a:r>
              <a:rPr lang="nb-NO" baseline="0" dirty="0" smtClean="0"/>
              <a:t> </a:t>
            </a:r>
            <a:r>
              <a:rPr lang="nb-NO" baseline="0" dirty="0" err="1" smtClean="0"/>
              <a:t>what</a:t>
            </a:r>
            <a:r>
              <a:rPr lang="nb-NO" baseline="0" dirty="0" smtClean="0"/>
              <a:t> </a:t>
            </a:r>
            <a:r>
              <a:rPr lang="nb-NO" baseline="0" dirty="0" err="1" smtClean="0"/>
              <a:t>may</a:t>
            </a:r>
            <a:r>
              <a:rPr lang="nb-NO" baseline="0" dirty="0" smtClean="0"/>
              <a:t> </a:t>
            </a:r>
            <a:r>
              <a:rPr lang="nb-NO" baseline="0" dirty="0" err="1" smtClean="0"/>
              <a:t>happen</a:t>
            </a:r>
            <a:r>
              <a:rPr lang="nb-NO" baseline="0" dirty="0" smtClean="0"/>
              <a:t> </a:t>
            </a:r>
            <a:r>
              <a:rPr lang="nb-NO" baseline="0" dirty="0" err="1" smtClean="0"/>
              <a:t>if</a:t>
            </a:r>
            <a:r>
              <a:rPr lang="nb-NO" baseline="0" dirty="0" smtClean="0"/>
              <a:t> all </a:t>
            </a:r>
            <a:r>
              <a:rPr lang="nb-NO" baseline="0" dirty="0" err="1" smtClean="0"/>
              <a:t>the</a:t>
            </a:r>
            <a:r>
              <a:rPr lang="nb-NO" baseline="0" dirty="0" smtClean="0"/>
              <a:t> </a:t>
            </a:r>
            <a:r>
              <a:rPr lang="nb-NO" baseline="0" dirty="0" err="1" smtClean="0"/>
              <a:t>top</a:t>
            </a:r>
            <a:r>
              <a:rPr lang="nb-NO" baseline="0" dirty="0" smtClean="0"/>
              <a:t> </a:t>
            </a:r>
            <a:r>
              <a:rPr lang="nb-NO" baseline="0" dirty="0" err="1" smtClean="0"/>
              <a:t>assignments</a:t>
            </a:r>
            <a:r>
              <a:rPr lang="nb-NO" baseline="0" dirty="0" smtClean="0"/>
              <a:t> </a:t>
            </a:r>
            <a:r>
              <a:rPr lang="nb-NO" baseline="0" dirty="0" err="1" smtClean="0"/>
              <a:t>are</a:t>
            </a:r>
            <a:r>
              <a:rPr lang="nb-NO" baseline="0" dirty="0" smtClean="0"/>
              <a:t> </a:t>
            </a:r>
            <a:r>
              <a:rPr lang="nb-NO" baseline="0" dirty="0" err="1" smtClean="0"/>
              <a:t>political</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22</a:t>
            </a:fld>
            <a:endParaRPr lang="nb-NO"/>
          </a:p>
        </p:txBody>
      </p:sp>
    </p:spTree>
    <p:extLst>
      <p:ext uri="{BB962C8B-B14F-4D97-AF65-F5344CB8AC3E}">
        <p14:creationId xmlns:p14="http://schemas.microsoft.com/office/powerpoint/2010/main" val="1749181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Grid line</a:t>
            </a:r>
            <a:r>
              <a:rPr lang="nb-NO" baseline="0" dirty="0" smtClean="0"/>
              <a:t> problems </a:t>
            </a:r>
            <a:r>
              <a:rPr lang="nb-NO" baseline="0" dirty="0" err="1" smtClean="0"/>
              <a:t>anywhere</a:t>
            </a:r>
            <a:r>
              <a:rPr lang="nb-NO" baseline="0" dirty="0" smtClean="0"/>
              <a:t>. </a:t>
            </a:r>
            <a:r>
              <a:rPr lang="nb-NO" baseline="0" dirty="0" err="1" smtClean="0"/>
              <a:t>But</a:t>
            </a:r>
            <a:r>
              <a:rPr lang="nb-NO" baseline="0" dirty="0" smtClean="0"/>
              <a:t> </a:t>
            </a:r>
            <a:r>
              <a:rPr lang="nb-NO" baseline="0" dirty="0" err="1" smtClean="0"/>
              <a:t>especially</a:t>
            </a:r>
            <a:r>
              <a:rPr lang="nb-NO" baseline="0" dirty="0" smtClean="0"/>
              <a:t> bad in China. </a:t>
            </a:r>
            <a:r>
              <a:rPr lang="nb-NO" baseline="0" dirty="0" err="1" smtClean="0"/>
              <a:t>Probably</a:t>
            </a:r>
            <a:r>
              <a:rPr lang="nb-NO" baseline="0" dirty="0" smtClean="0"/>
              <a:t> relevant for </a:t>
            </a:r>
            <a:r>
              <a:rPr lang="nb-NO" baseline="0" dirty="0" err="1" smtClean="0"/>
              <a:t>Poland</a:t>
            </a:r>
            <a:r>
              <a:rPr lang="nb-NO" baseline="0" dirty="0" smtClean="0"/>
              <a:t> as </a:t>
            </a:r>
            <a:r>
              <a:rPr lang="nb-NO" baseline="0" dirty="0" err="1" smtClean="0"/>
              <a:t>well</a:t>
            </a:r>
            <a:r>
              <a:rPr lang="nb-NO" baseline="0" dirty="0" smtClean="0"/>
              <a:t>?</a:t>
            </a:r>
          </a:p>
          <a:p>
            <a:r>
              <a:rPr lang="nb-NO" baseline="0" dirty="0" err="1" smtClean="0"/>
              <a:t>Curtailment</a:t>
            </a:r>
            <a:r>
              <a:rPr lang="nb-NO" baseline="0" dirty="0" smtClean="0"/>
              <a:t> problems.</a:t>
            </a:r>
          </a:p>
          <a:p>
            <a:r>
              <a:rPr lang="nb-NO" baseline="0" dirty="0" err="1" smtClean="0"/>
              <a:t>Easy</a:t>
            </a:r>
            <a:r>
              <a:rPr lang="nb-NO" baseline="0" dirty="0" smtClean="0"/>
              <a:t> for </a:t>
            </a:r>
            <a:r>
              <a:rPr lang="nb-NO" baseline="0" dirty="0" err="1" smtClean="0"/>
              <a:t>politicians</a:t>
            </a:r>
            <a:r>
              <a:rPr lang="nb-NO" baseline="0" dirty="0" smtClean="0"/>
              <a:t> to </a:t>
            </a:r>
            <a:r>
              <a:rPr lang="nb-NO" baseline="0" dirty="0" err="1" smtClean="0"/>
              <a:t>allow</a:t>
            </a:r>
            <a:r>
              <a:rPr lang="nb-NO" baseline="0" dirty="0" smtClean="0"/>
              <a:t> a </a:t>
            </a:r>
            <a:r>
              <a:rPr lang="nb-NO" baseline="0" dirty="0" err="1" smtClean="0"/>
              <a:t>subsidy</a:t>
            </a:r>
            <a:r>
              <a:rPr lang="nb-NO" baseline="0" dirty="0" smtClean="0"/>
              <a:t>. </a:t>
            </a:r>
            <a:r>
              <a:rPr lang="nb-NO" baseline="0" dirty="0" err="1" smtClean="0"/>
              <a:t>Leaving</a:t>
            </a:r>
            <a:r>
              <a:rPr lang="nb-NO" baseline="0" dirty="0" smtClean="0"/>
              <a:t> it up to </a:t>
            </a:r>
            <a:r>
              <a:rPr lang="nb-NO" baseline="0" dirty="0" err="1" smtClean="0"/>
              <a:t>the</a:t>
            </a:r>
            <a:r>
              <a:rPr lang="nb-NO" baseline="0" dirty="0" smtClean="0"/>
              <a:t> </a:t>
            </a:r>
            <a:r>
              <a:rPr lang="nb-NO" baseline="0" dirty="0" err="1" smtClean="0"/>
              <a:t>industrial</a:t>
            </a:r>
            <a:r>
              <a:rPr lang="nb-NO" baseline="0" dirty="0" smtClean="0"/>
              <a:t> </a:t>
            </a:r>
            <a:r>
              <a:rPr lang="nb-NO" baseline="0" dirty="0" err="1" smtClean="0"/>
              <a:t>actors</a:t>
            </a:r>
            <a:r>
              <a:rPr lang="nb-NO" baseline="0" dirty="0" smtClean="0"/>
              <a:t> and to </a:t>
            </a:r>
            <a:r>
              <a:rPr lang="nb-NO" baseline="0" dirty="0" err="1" smtClean="0"/>
              <a:t>the</a:t>
            </a:r>
            <a:r>
              <a:rPr lang="nb-NO" baseline="0" dirty="0" smtClean="0"/>
              <a:t> </a:t>
            </a:r>
            <a:r>
              <a:rPr lang="nb-NO" baseline="0" dirty="0" err="1" smtClean="0"/>
              <a:t>markets</a:t>
            </a:r>
            <a:r>
              <a:rPr lang="nb-NO" baseline="0" dirty="0" smtClean="0"/>
              <a:t>. </a:t>
            </a:r>
            <a:r>
              <a:rPr lang="nb-NO" baseline="0" dirty="0" err="1" smtClean="0"/>
              <a:t>But</a:t>
            </a:r>
            <a:r>
              <a:rPr lang="nb-NO" baseline="0" dirty="0" smtClean="0"/>
              <a:t> </a:t>
            </a:r>
            <a:r>
              <a:rPr lang="nb-NO" baseline="0" dirty="0" err="1" smtClean="0"/>
              <a:t>if</a:t>
            </a:r>
            <a:r>
              <a:rPr lang="nb-NO" baseline="0" dirty="0" smtClean="0"/>
              <a:t> not </a:t>
            </a:r>
            <a:r>
              <a:rPr lang="nb-NO" baseline="0" dirty="0" err="1" smtClean="0"/>
              <a:t>coordinated</a:t>
            </a:r>
            <a:r>
              <a:rPr lang="nb-NO" baseline="0" dirty="0" smtClean="0"/>
              <a:t> </a:t>
            </a:r>
            <a:r>
              <a:rPr lang="nb-NO" baseline="0" dirty="0" err="1" smtClean="0"/>
              <a:t>with</a:t>
            </a:r>
            <a:r>
              <a:rPr lang="nb-NO" baseline="0" dirty="0" smtClean="0"/>
              <a:t> grid </a:t>
            </a:r>
            <a:r>
              <a:rPr lang="nb-NO" baseline="0" dirty="0" err="1" smtClean="0"/>
              <a:t>expansion</a:t>
            </a:r>
            <a:r>
              <a:rPr lang="nb-NO" baseline="0" dirty="0" smtClean="0"/>
              <a:t>, </a:t>
            </a:r>
            <a:r>
              <a:rPr lang="nb-NO" baseline="0" dirty="0" err="1" smtClean="0"/>
              <a:t>then</a:t>
            </a:r>
            <a:r>
              <a:rPr lang="nb-NO" baseline="0" dirty="0" smtClean="0"/>
              <a:t> </a:t>
            </a:r>
            <a:r>
              <a:rPr lang="nb-NO" baseline="0" dirty="0" err="1" smtClean="0"/>
              <a:t>get</a:t>
            </a:r>
            <a:r>
              <a:rPr lang="nb-NO" baseline="0" dirty="0" smtClean="0"/>
              <a:t> </a:t>
            </a:r>
            <a:r>
              <a:rPr lang="nb-NO" baseline="0" dirty="0" err="1" smtClean="0"/>
              <a:t>curtailment</a:t>
            </a:r>
            <a:r>
              <a:rPr lang="nb-NO" baseline="0" dirty="0" smtClean="0"/>
              <a:t> problems. </a:t>
            </a:r>
          </a:p>
          <a:p>
            <a:endParaRPr lang="nb-NO" baseline="0" dirty="0" smtClean="0"/>
          </a:p>
          <a:p>
            <a:r>
              <a:rPr lang="nb-NO" baseline="0" dirty="0" smtClean="0"/>
              <a:t>20% for </a:t>
            </a:r>
            <a:r>
              <a:rPr lang="nb-NO" baseline="0" dirty="0" err="1" smtClean="0"/>
              <a:t>wind</a:t>
            </a:r>
            <a:r>
              <a:rPr lang="nb-NO" baseline="0" dirty="0" smtClean="0"/>
              <a:t>, 9% for PV. And </a:t>
            </a:r>
            <a:r>
              <a:rPr lang="nb-NO" baseline="0" dirty="0" err="1" smtClean="0"/>
              <a:t>off</a:t>
            </a:r>
            <a:r>
              <a:rPr lang="nb-NO" baseline="0" dirty="0" smtClean="0"/>
              <a:t>-grid </a:t>
            </a:r>
            <a:r>
              <a:rPr lang="nb-NO" baseline="0" dirty="0" err="1" smtClean="0"/>
              <a:t>capacity</a:t>
            </a:r>
            <a:r>
              <a:rPr lang="nb-NO" baseline="0" dirty="0" smtClean="0"/>
              <a:t>. </a:t>
            </a:r>
          </a:p>
          <a:p>
            <a:endParaRPr lang="nb-NO" baseline="0" dirty="0" smtClean="0"/>
          </a:p>
          <a:p>
            <a:r>
              <a:rPr lang="nb-NO" baseline="0" dirty="0" smtClean="0"/>
              <a:t>China, </a:t>
            </a:r>
            <a:r>
              <a:rPr lang="nb-NO" baseline="0" dirty="0" err="1" smtClean="0"/>
              <a:t>installations</a:t>
            </a:r>
            <a:r>
              <a:rPr lang="nb-NO" baseline="0" dirty="0" smtClean="0"/>
              <a:t> </a:t>
            </a:r>
            <a:r>
              <a:rPr lang="nb-NO" baseline="0" dirty="0" err="1" smtClean="0"/>
              <a:t>been</a:t>
            </a:r>
            <a:r>
              <a:rPr lang="nb-NO" baseline="0" dirty="0" smtClean="0"/>
              <a:t> more </a:t>
            </a:r>
            <a:r>
              <a:rPr lang="nb-NO" baseline="0" dirty="0" err="1" smtClean="0"/>
              <a:t>important</a:t>
            </a:r>
            <a:r>
              <a:rPr lang="nb-NO" baseline="0" dirty="0" smtClean="0"/>
              <a:t> </a:t>
            </a:r>
            <a:r>
              <a:rPr lang="nb-NO" baseline="0" dirty="0" err="1" smtClean="0"/>
              <a:t>than</a:t>
            </a:r>
            <a:r>
              <a:rPr lang="nb-NO" baseline="0" dirty="0" smtClean="0"/>
              <a:t> </a:t>
            </a:r>
            <a:r>
              <a:rPr lang="nb-NO" baseline="0" dirty="0" err="1" smtClean="0"/>
              <a:t>generation</a:t>
            </a:r>
            <a:r>
              <a:rPr lang="nb-NO" baseline="0" dirty="0" smtClean="0"/>
              <a:t>. First, energy-</a:t>
            </a:r>
            <a:r>
              <a:rPr lang="nb-NO" baseline="0" dirty="0" err="1" smtClean="0"/>
              <a:t>security</a:t>
            </a:r>
            <a:r>
              <a:rPr lang="nb-NO" baseline="0" dirty="0" smtClean="0"/>
              <a:t>, </a:t>
            </a:r>
            <a:r>
              <a:rPr lang="nb-NO" baseline="0" dirty="0" err="1" smtClean="0"/>
              <a:t>then</a:t>
            </a:r>
            <a:r>
              <a:rPr lang="nb-NO" baseline="0" dirty="0" smtClean="0"/>
              <a:t> </a:t>
            </a:r>
            <a:r>
              <a:rPr lang="nb-NO" baseline="0" dirty="0" err="1" smtClean="0"/>
              <a:t>industrial</a:t>
            </a:r>
            <a:r>
              <a:rPr lang="nb-NO" baseline="0" dirty="0" smtClean="0"/>
              <a:t>, </a:t>
            </a:r>
            <a:r>
              <a:rPr lang="nb-NO" baseline="0" dirty="0" err="1" smtClean="0"/>
              <a:t>then</a:t>
            </a:r>
            <a:r>
              <a:rPr lang="nb-NO" baseline="0" dirty="0" smtClean="0"/>
              <a:t> </a:t>
            </a:r>
            <a:r>
              <a:rPr lang="nb-NO" baseline="0" dirty="0" err="1" smtClean="0"/>
              <a:t>climate</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23</a:t>
            </a:fld>
            <a:endParaRPr lang="nb-NO"/>
          </a:p>
        </p:txBody>
      </p:sp>
    </p:spTree>
    <p:extLst>
      <p:ext uri="{BB962C8B-B14F-4D97-AF65-F5344CB8AC3E}">
        <p14:creationId xmlns:p14="http://schemas.microsoft.com/office/powerpoint/2010/main" val="1898525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9EDA2DB3-9A5E-4B33-9364-76CEFE37ABB5}" type="slidenum">
              <a:rPr lang="nb-NO" smtClean="0"/>
              <a:pPr>
                <a:defRPr/>
              </a:pPr>
              <a:t>24</a:t>
            </a:fld>
            <a:endParaRPr lang="nb-NO"/>
          </a:p>
        </p:txBody>
      </p:sp>
    </p:spTree>
    <p:extLst>
      <p:ext uri="{BB962C8B-B14F-4D97-AF65-F5344CB8AC3E}">
        <p14:creationId xmlns:p14="http://schemas.microsoft.com/office/powerpoint/2010/main" val="178046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ssholder for lysbilde 1"/>
          <p:cNvSpPr>
            <a:spLocks noGrp="1" noRot="1" noChangeAspect="1" noTextEdit="1"/>
          </p:cNvSpPr>
          <p:nvPr>
            <p:ph type="sldImg"/>
          </p:nvPr>
        </p:nvSpPr>
        <p:spPr bwMode="auto">
          <a:xfrm>
            <a:off x="87313"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nb-NO" altLang="nb-NO" dirty="0" err="1" smtClean="0"/>
              <a:t>Costs</a:t>
            </a:r>
            <a:r>
              <a:rPr lang="nb-NO" altLang="nb-NO" dirty="0" smtClean="0"/>
              <a:t>. </a:t>
            </a:r>
            <a:r>
              <a:rPr lang="nb-NO" altLang="nb-NO" dirty="0" err="1" smtClean="0"/>
              <a:t>But</a:t>
            </a:r>
            <a:r>
              <a:rPr lang="nb-NO" altLang="nb-NO" dirty="0" smtClean="0"/>
              <a:t> </a:t>
            </a:r>
            <a:r>
              <a:rPr lang="nb-NO" altLang="nb-NO" dirty="0" err="1" smtClean="0"/>
              <a:t>also</a:t>
            </a:r>
            <a:r>
              <a:rPr lang="nb-NO" altLang="nb-NO" dirty="0" smtClean="0"/>
              <a:t> to do </a:t>
            </a:r>
            <a:r>
              <a:rPr lang="nb-NO" altLang="nb-NO" dirty="0" err="1" smtClean="0"/>
              <a:t>with</a:t>
            </a:r>
            <a:r>
              <a:rPr lang="nb-NO" altLang="nb-NO" dirty="0" smtClean="0"/>
              <a:t> </a:t>
            </a:r>
            <a:r>
              <a:rPr lang="nb-NO" altLang="nb-NO" dirty="0" err="1" smtClean="0"/>
              <a:t>Chinese</a:t>
            </a:r>
            <a:r>
              <a:rPr lang="nb-NO" altLang="nb-NO" dirty="0" smtClean="0"/>
              <a:t> </a:t>
            </a:r>
            <a:r>
              <a:rPr lang="nb-NO" altLang="nb-NO" dirty="0" err="1" smtClean="0"/>
              <a:t>oversupply</a:t>
            </a:r>
            <a:r>
              <a:rPr lang="nb-NO" altLang="nb-NO" dirty="0" smtClean="0"/>
              <a:t>. Not all </a:t>
            </a:r>
            <a:r>
              <a:rPr lang="nb-NO" altLang="nb-NO" dirty="0" err="1" smtClean="0"/>
              <a:t>of</a:t>
            </a:r>
            <a:r>
              <a:rPr lang="nb-NO" altLang="nb-NO" dirty="0" smtClean="0"/>
              <a:t> </a:t>
            </a:r>
            <a:r>
              <a:rPr lang="nb-NO" altLang="nb-NO" dirty="0" err="1" smtClean="0"/>
              <a:t>this</a:t>
            </a:r>
            <a:r>
              <a:rPr lang="nb-NO" altLang="nb-NO" dirty="0" smtClean="0"/>
              <a:t> is </a:t>
            </a:r>
            <a:r>
              <a:rPr lang="nb-NO" altLang="nb-NO" dirty="0" err="1" smtClean="0"/>
              <a:t>because</a:t>
            </a:r>
            <a:r>
              <a:rPr lang="nb-NO" altLang="nb-NO" dirty="0" smtClean="0"/>
              <a:t> </a:t>
            </a:r>
            <a:r>
              <a:rPr lang="nb-NO" altLang="nb-NO" dirty="0" err="1" smtClean="0"/>
              <a:t>of</a:t>
            </a:r>
            <a:r>
              <a:rPr lang="nb-NO" altLang="nb-NO" dirty="0" smtClean="0"/>
              <a:t> </a:t>
            </a:r>
            <a:r>
              <a:rPr lang="nb-NO" altLang="nb-NO" dirty="0" err="1" smtClean="0"/>
              <a:t>technological</a:t>
            </a:r>
            <a:r>
              <a:rPr lang="nb-NO" altLang="nb-NO" dirty="0" smtClean="0"/>
              <a:t> progress. More so in </a:t>
            </a:r>
            <a:r>
              <a:rPr lang="nb-NO" altLang="nb-NO" dirty="0" err="1" smtClean="0"/>
              <a:t>wind</a:t>
            </a:r>
            <a:r>
              <a:rPr lang="nb-NO" altLang="nb-NO" dirty="0" smtClean="0"/>
              <a:t> </a:t>
            </a:r>
            <a:r>
              <a:rPr lang="nb-NO" altLang="nb-NO" dirty="0" err="1" smtClean="0"/>
              <a:t>than</a:t>
            </a:r>
            <a:r>
              <a:rPr lang="nb-NO" altLang="nb-NO" dirty="0" smtClean="0"/>
              <a:t> in solar. </a:t>
            </a:r>
          </a:p>
          <a:p>
            <a:endParaRPr lang="nb-NO" altLang="nb-NO" dirty="0" smtClean="0"/>
          </a:p>
          <a:p>
            <a:r>
              <a:rPr lang="nb-NO" altLang="nb-NO" dirty="0" err="1" smtClean="0"/>
              <a:t>Fracking</a:t>
            </a:r>
            <a:r>
              <a:rPr lang="nb-NO" altLang="nb-NO" dirty="0" smtClean="0"/>
              <a:t>: In </a:t>
            </a:r>
            <a:r>
              <a:rPr lang="nb-NO" altLang="nb-NO" dirty="0" err="1" smtClean="0"/>
              <a:t>the</a:t>
            </a:r>
            <a:r>
              <a:rPr lang="nb-NO" altLang="nb-NO" dirty="0" smtClean="0"/>
              <a:t> US </a:t>
            </a:r>
            <a:r>
              <a:rPr lang="nb-NO" altLang="nb-NO" dirty="0" err="1" smtClean="0"/>
              <a:t>brought</a:t>
            </a:r>
            <a:r>
              <a:rPr lang="nb-NO" altLang="nb-NO" dirty="0" smtClean="0"/>
              <a:t> </a:t>
            </a:r>
            <a:r>
              <a:rPr lang="nb-NO" altLang="nb-NO" dirty="0" err="1" smtClean="0"/>
              <a:t>the</a:t>
            </a:r>
            <a:r>
              <a:rPr lang="nb-NO" altLang="nb-NO" dirty="0" smtClean="0"/>
              <a:t> </a:t>
            </a:r>
            <a:r>
              <a:rPr lang="nb-NO" altLang="nb-NO" dirty="0" err="1" smtClean="0"/>
              <a:t>price</a:t>
            </a:r>
            <a:r>
              <a:rPr lang="nb-NO" altLang="nb-NO" dirty="0" smtClean="0"/>
              <a:t> </a:t>
            </a:r>
            <a:r>
              <a:rPr lang="nb-NO" altLang="nb-NO" dirty="0" err="1" smtClean="0"/>
              <a:t>of</a:t>
            </a:r>
            <a:r>
              <a:rPr lang="nb-NO" altLang="nb-NO" dirty="0" smtClean="0"/>
              <a:t> </a:t>
            </a:r>
            <a:r>
              <a:rPr lang="nb-NO" altLang="nb-NO" dirty="0" err="1" smtClean="0"/>
              <a:t>shale</a:t>
            </a:r>
            <a:r>
              <a:rPr lang="nb-NO" altLang="nb-NO" dirty="0" smtClean="0"/>
              <a:t> gas </a:t>
            </a:r>
            <a:r>
              <a:rPr lang="nb-NO" altLang="nb-NO" dirty="0" err="1" smtClean="0"/>
              <a:t>down</a:t>
            </a:r>
            <a:r>
              <a:rPr lang="nb-NO" altLang="nb-NO" dirty="0" smtClean="0"/>
              <a:t> from $13 per million </a:t>
            </a:r>
            <a:r>
              <a:rPr lang="nb-NO" altLang="nb-NO" dirty="0" err="1" smtClean="0"/>
              <a:t>thermic</a:t>
            </a:r>
            <a:r>
              <a:rPr lang="nb-NO" altLang="nb-NO" dirty="0" smtClean="0"/>
              <a:t> unit to 2$. USA nå verdens største gassprodusent, etter at </a:t>
            </a:r>
            <a:r>
              <a:rPr lang="nb-NO" altLang="nb-NO" dirty="0" err="1" smtClean="0"/>
              <a:t>shale</a:t>
            </a:r>
            <a:r>
              <a:rPr lang="nb-NO" altLang="nb-NO" dirty="0" smtClean="0"/>
              <a:t> gas-</a:t>
            </a:r>
            <a:r>
              <a:rPr lang="nb-NO" altLang="nb-NO" dirty="0" err="1" smtClean="0"/>
              <a:t>prod</a:t>
            </a:r>
            <a:r>
              <a:rPr lang="nb-NO" altLang="nb-NO" dirty="0" smtClean="0"/>
              <a:t> firedoblet 2007-10. USA </a:t>
            </a:r>
            <a:r>
              <a:rPr lang="nb-NO" altLang="nb-NO" dirty="0" err="1" smtClean="0"/>
              <a:t>now</a:t>
            </a:r>
            <a:r>
              <a:rPr lang="nb-NO" altLang="nb-NO" dirty="0" smtClean="0"/>
              <a:t> </a:t>
            </a:r>
            <a:r>
              <a:rPr lang="nb-NO" altLang="nb-NO" dirty="0" err="1" smtClean="0"/>
              <a:t>self-sufficient</a:t>
            </a:r>
            <a:r>
              <a:rPr lang="nb-NO" altLang="nb-NO" dirty="0" smtClean="0"/>
              <a:t> in gas, and </a:t>
            </a:r>
            <a:r>
              <a:rPr lang="nb-NO" altLang="nb-NO" dirty="0" err="1" smtClean="0"/>
              <a:t>it’s</a:t>
            </a:r>
            <a:r>
              <a:rPr lang="nb-NO" altLang="nb-NO" dirty="0" smtClean="0"/>
              <a:t> </a:t>
            </a:r>
            <a:r>
              <a:rPr lang="nb-NO" altLang="nb-NO" dirty="0" err="1" smtClean="0"/>
              <a:t>cheap</a:t>
            </a:r>
            <a:r>
              <a:rPr lang="nb-NO" altLang="nb-NO" dirty="0" smtClean="0"/>
              <a:t>! A </a:t>
            </a:r>
            <a:r>
              <a:rPr lang="nb-NO" altLang="nb-NO" dirty="0" err="1" smtClean="0"/>
              <a:t>third</a:t>
            </a:r>
            <a:r>
              <a:rPr lang="nb-NO" altLang="nb-NO" dirty="0" smtClean="0"/>
              <a:t> </a:t>
            </a:r>
            <a:r>
              <a:rPr lang="nb-NO" altLang="nb-NO" dirty="0" err="1" smtClean="0"/>
              <a:t>of</a:t>
            </a:r>
            <a:r>
              <a:rPr lang="nb-NO" altLang="nb-NO" dirty="0" smtClean="0"/>
              <a:t> </a:t>
            </a:r>
            <a:r>
              <a:rPr lang="nb-NO" altLang="nb-NO" dirty="0" err="1" smtClean="0"/>
              <a:t>the</a:t>
            </a:r>
            <a:r>
              <a:rPr lang="nb-NO" altLang="nb-NO" dirty="0" smtClean="0"/>
              <a:t> </a:t>
            </a:r>
            <a:r>
              <a:rPr lang="nb-NO" altLang="nb-NO" dirty="0" err="1" smtClean="0"/>
              <a:t>German</a:t>
            </a:r>
            <a:r>
              <a:rPr lang="nb-NO" altLang="nb-NO" dirty="0" smtClean="0"/>
              <a:t> </a:t>
            </a:r>
            <a:r>
              <a:rPr lang="nb-NO" altLang="nb-NO" dirty="0" err="1" smtClean="0"/>
              <a:t>price</a:t>
            </a:r>
            <a:r>
              <a:rPr lang="nb-NO" altLang="nb-NO" dirty="0" smtClean="0"/>
              <a:t>. </a:t>
            </a:r>
          </a:p>
          <a:p>
            <a:r>
              <a:rPr lang="nb-NO" altLang="nb-NO" dirty="0" err="1" smtClean="0"/>
              <a:t>Shale</a:t>
            </a:r>
            <a:r>
              <a:rPr lang="nb-NO" altLang="nb-NO" dirty="0" smtClean="0"/>
              <a:t> </a:t>
            </a:r>
            <a:r>
              <a:rPr lang="nb-NO" altLang="nb-NO" dirty="0" err="1" smtClean="0"/>
              <a:t>oil</a:t>
            </a:r>
            <a:r>
              <a:rPr lang="nb-NO" altLang="nb-NO" dirty="0" smtClean="0"/>
              <a:t>/</a:t>
            </a:r>
            <a:r>
              <a:rPr lang="nb-NO" altLang="nb-NO" dirty="0" err="1" smtClean="0"/>
              <a:t>tight</a:t>
            </a:r>
            <a:r>
              <a:rPr lang="nb-NO" altLang="nb-NO" dirty="0" smtClean="0"/>
              <a:t> </a:t>
            </a:r>
            <a:r>
              <a:rPr lang="nb-NO" altLang="nb-NO" dirty="0" err="1" smtClean="0"/>
              <a:t>oil</a:t>
            </a:r>
            <a:r>
              <a:rPr lang="nb-NO" altLang="nb-NO" dirty="0" smtClean="0"/>
              <a:t> også. Har økt USAs oljeproduksjon med en tredel siden 2009. </a:t>
            </a:r>
          </a:p>
          <a:p>
            <a:r>
              <a:rPr lang="nb-NO" altLang="nb-NO" dirty="0" smtClean="0"/>
              <a:t>IEA, innen 2020, USA større oljeprodusent en Saudi Arabia!</a:t>
            </a:r>
          </a:p>
          <a:p>
            <a:endParaRPr lang="nb-NO" altLang="nb-NO" dirty="0" smtClean="0"/>
          </a:p>
          <a:p>
            <a:r>
              <a:rPr lang="nb-NO" dirty="0" smtClean="0"/>
              <a:t>Vind en</a:t>
            </a:r>
            <a:r>
              <a:rPr lang="nb-NO" baseline="0" dirty="0" smtClean="0"/>
              <a:t> mer moden teknologi, så svakere vekst. </a:t>
            </a:r>
          </a:p>
          <a:p>
            <a:endParaRPr lang="nb-NO" baseline="0" dirty="0" smtClean="0"/>
          </a:p>
          <a:p>
            <a:r>
              <a:rPr lang="nb-NO" baseline="0" dirty="0" smtClean="0"/>
              <a:t>Investeringer opp fra $40 </a:t>
            </a:r>
            <a:r>
              <a:rPr lang="nb-NO" baseline="0" dirty="0" err="1" smtClean="0"/>
              <a:t>mrd</a:t>
            </a:r>
            <a:r>
              <a:rPr lang="nb-NO" baseline="0" dirty="0" smtClean="0"/>
              <a:t> til rundt $250</a:t>
            </a:r>
          </a:p>
          <a:p>
            <a:endParaRPr lang="nb-NO" baseline="0" dirty="0" smtClean="0"/>
          </a:p>
          <a:p>
            <a:r>
              <a:rPr lang="nb-NO" baseline="0" dirty="0" smtClean="0"/>
              <a:t>PRC</a:t>
            </a:r>
          </a:p>
          <a:p>
            <a:r>
              <a:rPr lang="en-US" sz="1200" kern="1200" dirty="0" err="1" smtClean="0">
                <a:solidFill>
                  <a:schemeClr val="tx1"/>
                </a:solidFill>
                <a:effectLst/>
                <a:latin typeface="Arial" charset="0"/>
                <a:ea typeface="+mn-ea"/>
                <a:cs typeface="+mn-cs"/>
              </a:rPr>
              <a:t>Til</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tross</a:t>
            </a:r>
            <a:r>
              <a:rPr lang="en-US" sz="1200" kern="1200" dirty="0" smtClean="0">
                <a:solidFill>
                  <a:schemeClr val="tx1"/>
                </a:solidFill>
                <a:effectLst/>
                <a:latin typeface="Arial" charset="0"/>
                <a:ea typeface="+mn-ea"/>
                <a:cs typeface="+mn-cs"/>
              </a:rPr>
              <a:t> for at </a:t>
            </a:r>
            <a:r>
              <a:rPr lang="en-US" sz="1200" kern="1200" dirty="0" err="1" smtClean="0">
                <a:solidFill>
                  <a:schemeClr val="tx1"/>
                </a:solidFill>
                <a:effectLst/>
                <a:latin typeface="Arial" charset="0"/>
                <a:ea typeface="+mn-ea"/>
                <a:cs typeface="+mn-cs"/>
              </a:rPr>
              <a:t>ingen</a:t>
            </a:r>
            <a:r>
              <a:rPr lang="en-US" sz="1200" kern="1200" dirty="0" smtClean="0">
                <a:solidFill>
                  <a:schemeClr val="tx1"/>
                </a:solidFill>
                <a:effectLst/>
                <a:latin typeface="Arial" charset="0"/>
                <a:ea typeface="+mn-ea"/>
                <a:cs typeface="+mn-cs"/>
              </a:rPr>
              <a:t> land </a:t>
            </a:r>
            <a:r>
              <a:rPr lang="en-US" sz="1200" kern="1200" dirty="0" err="1" smtClean="0">
                <a:solidFill>
                  <a:schemeClr val="tx1"/>
                </a:solidFill>
                <a:effectLst/>
                <a:latin typeface="Arial" charset="0"/>
                <a:ea typeface="+mn-ea"/>
                <a:cs typeface="+mn-cs"/>
              </a:rPr>
              <a:t>ekspanderer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fortere</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på</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kull</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in 2012, for the first time, wind power generation increased more than generation from coal, and that total wind power output, at more than 100TWh (and considerably up since 2011) for the first time actually exceeded nuclear power output. At approximately $65 billion, China in 2012 spent nearly twice as much as the US ($35.6 billion) on clean energy projects. </a:t>
            </a:r>
          </a:p>
          <a:p>
            <a:endParaRPr lang="en-US" sz="1200" kern="1200" dirty="0" smtClean="0">
              <a:solidFill>
                <a:schemeClr val="tx1"/>
              </a:solidFill>
              <a:effectLst/>
              <a:latin typeface="Arial" charset="0"/>
              <a:ea typeface="+mn-ea"/>
              <a:cs typeface="+mn-cs"/>
            </a:endParaRPr>
          </a:p>
          <a:p>
            <a:r>
              <a:rPr lang="en-US" sz="1200" kern="1200" dirty="0" err="1" smtClean="0">
                <a:solidFill>
                  <a:schemeClr val="tx1"/>
                </a:solidFill>
                <a:effectLst/>
                <a:latin typeface="Arial" charset="0"/>
                <a:ea typeface="+mn-ea"/>
                <a:cs typeface="+mn-cs"/>
              </a:rPr>
              <a:t>Særlig</a:t>
            </a:r>
            <a:r>
              <a:rPr lang="en-US" sz="1200" kern="1200" dirty="0" smtClean="0">
                <a:solidFill>
                  <a:schemeClr val="tx1"/>
                </a:solidFill>
                <a:effectLst/>
                <a:latin typeface="Arial" charset="0"/>
                <a:ea typeface="+mn-ea"/>
                <a:cs typeface="+mn-cs"/>
              </a:rPr>
              <a:t> i Europa </a:t>
            </a:r>
            <a:r>
              <a:rPr lang="en-US" sz="1200" kern="1200" dirty="0" err="1" smtClean="0">
                <a:solidFill>
                  <a:schemeClr val="tx1"/>
                </a:solidFill>
                <a:effectLst/>
                <a:latin typeface="Arial" charset="0"/>
                <a:ea typeface="+mn-ea"/>
                <a:cs typeface="+mn-cs"/>
              </a:rPr>
              <a:t>nå</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typisk</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slik</a:t>
            </a:r>
            <a:r>
              <a:rPr lang="en-US" sz="1200" kern="1200" baseline="0" dirty="0" smtClean="0">
                <a:solidFill>
                  <a:schemeClr val="tx1"/>
                </a:solidFill>
                <a:effectLst/>
                <a:latin typeface="Arial" charset="0"/>
                <a:ea typeface="+mn-ea"/>
                <a:cs typeface="+mn-cs"/>
              </a:rPr>
              <a:t> at </a:t>
            </a:r>
            <a:r>
              <a:rPr lang="en-US" sz="1200" kern="1200" baseline="0" dirty="0" err="1" smtClean="0">
                <a:solidFill>
                  <a:schemeClr val="tx1"/>
                </a:solidFill>
                <a:effectLst/>
                <a:latin typeface="Arial" charset="0"/>
                <a:ea typeface="+mn-ea"/>
                <a:cs typeface="+mn-cs"/>
              </a:rPr>
              <a:t>kapasitetsøkningen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fra</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fornybar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pr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år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er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større</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enn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kapasitetsøkningen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fra</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noen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andre</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energikilder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og</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til</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og</a:t>
            </a:r>
            <a:r>
              <a:rPr lang="en-US" sz="1200" kern="1200" baseline="0" dirty="0" smtClean="0">
                <a:solidFill>
                  <a:schemeClr val="tx1"/>
                </a:solidFill>
                <a:effectLst/>
                <a:latin typeface="Arial" charset="0"/>
                <a:ea typeface="+mn-ea"/>
                <a:cs typeface="+mn-cs"/>
              </a:rPr>
              <a:t> med </a:t>
            </a:r>
            <a:r>
              <a:rPr lang="en-US" sz="1200" kern="1200" baseline="0" dirty="0" err="1" smtClean="0">
                <a:solidFill>
                  <a:schemeClr val="tx1"/>
                </a:solidFill>
                <a:effectLst/>
                <a:latin typeface="Arial" charset="0"/>
                <a:ea typeface="+mn-ea"/>
                <a:cs typeface="+mn-cs"/>
              </a:rPr>
              <a:t>nå</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slik</a:t>
            </a:r>
            <a:r>
              <a:rPr lang="en-US" sz="1200" kern="1200" baseline="0" dirty="0" smtClean="0">
                <a:solidFill>
                  <a:schemeClr val="tx1"/>
                </a:solidFill>
                <a:effectLst/>
                <a:latin typeface="Arial" charset="0"/>
                <a:ea typeface="+mn-ea"/>
                <a:cs typeface="+mn-cs"/>
              </a:rPr>
              <a:t> I USA for </a:t>
            </a:r>
            <a:r>
              <a:rPr lang="en-US" sz="1200" kern="1200" baseline="0" dirty="0" err="1" smtClean="0">
                <a:solidFill>
                  <a:schemeClr val="tx1"/>
                </a:solidFill>
                <a:effectLst/>
                <a:latin typeface="Arial" charset="0"/>
                <a:ea typeface="+mn-ea"/>
                <a:cs typeface="+mn-cs"/>
              </a:rPr>
              <a:t>utvalgte</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år</a:t>
            </a:r>
            <a:r>
              <a:rPr lang="en-US" sz="1200" kern="1200" baseline="0" dirty="0" smtClean="0">
                <a:solidFill>
                  <a:schemeClr val="tx1"/>
                </a:solidFill>
                <a:effectLst/>
                <a:latin typeface="Arial" charset="0"/>
                <a:ea typeface="+mn-ea"/>
                <a:cs typeface="+mn-cs"/>
              </a:rPr>
              <a:t>.</a:t>
            </a:r>
            <a:endParaRPr lang="nb-NO" dirty="0" smtClean="0"/>
          </a:p>
          <a:p>
            <a:endParaRPr lang="nb-NO" altLang="nb-NO" dirty="0" smtClean="0"/>
          </a:p>
          <a:p>
            <a:endParaRPr lang="nb-NO" altLang="nb-NO" dirty="0" smtClean="0"/>
          </a:p>
          <a:p>
            <a:r>
              <a:rPr lang="nb-NO" altLang="nb-NO" dirty="0" smtClean="0"/>
              <a:t>China:</a:t>
            </a:r>
            <a:r>
              <a:rPr lang="nb-NO" altLang="nb-NO" baseline="0" dirty="0" smtClean="0"/>
              <a:t> </a:t>
            </a:r>
            <a:r>
              <a:rPr lang="nb-NO" altLang="nb-NO" baseline="0" dirty="0" err="1" smtClean="0"/>
              <a:t>Now</a:t>
            </a:r>
            <a:r>
              <a:rPr lang="nb-NO" altLang="nb-NO" baseline="0" dirty="0" smtClean="0"/>
              <a:t> </a:t>
            </a:r>
            <a:r>
              <a:rPr lang="nb-NO" altLang="nb-NO" baseline="0" dirty="0" err="1" smtClean="0"/>
              <a:t>installing</a:t>
            </a:r>
            <a:r>
              <a:rPr lang="nb-NO" altLang="nb-NO" baseline="0" dirty="0" smtClean="0"/>
              <a:t> more REN </a:t>
            </a:r>
            <a:r>
              <a:rPr lang="nb-NO" altLang="nb-NO" baseline="0" dirty="0" err="1" smtClean="0"/>
              <a:t>than</a:t>
            </a:r>
            <a:r>
              <a:rPr lang="nb-NO" altLang="nb-NO" baseline="0" dirty="0" smtClean="0"/>
              <a:t> </a:t>
            </a:r>
            <a:r>
              <a:rPr lang="nb-NO" altLang="nb-NO" baseline="0" dirty="0" err="1" smtClean="0"/>
              <a:t>nuclear</a:t>
            </a:r>
            <a:r>
              <a:rPr lang="nb-NO" altLang="nb-NO" baseline="0" dirty="0" smtClean="0"/>
              <a:t>. </a:t>
            </a:r>
            <a:endParaRPr lang="nb-NO" altLang="nb-NO" dirty="0" smtClean="0"/>
          </a:p>
        </p:txBody>
      </p:sp>
      <p:sp>
        <p:nvSpPr>
          <p:cNvPr id="563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B0E9EE2-D399-4941-A461-1317FFB63374}" type="slidenum">
              <a:rPr lang="nb-NO" altLang="nb-NO" smtClean="0">
                <a:latin typeface="Verdana" pitchFamily="34" charset="0"/>
              </a:rPr>
              <a:pPr eaLnBrk="1" hangingPunct="1">
                <a:spcBef>
                  <a:spcPct val="0"/>
                </a:spcBef>
              </a:pPr>
              <a:t>3</a:t>
            </a:fld>
            <a:endParaRPr lang="nb-NO" altLang="nb-NO" smtClean="0">
              <a:latin typeface="Verdana" pitchFamily="34" charset="0"/>
            </a:endParaRPr>
          </a:p>
        </p:txBody>
      </p:sp>
    </p:spTree>
    <p:extLst>
      <p:ext uri="{BB962C8B-B14F-4D97-AF65-F5344CB8AC3E}">
        <p14:creationId xmlns:p14="http://schemas.microsoft.com/office/powerpoint/2010/main" val="338985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CCS: 14%</a:t>
            </a:r>
          </a:p>
          <a:p>
            <a:r>
              <a:rPr lang="nb-NO" dirty="0" smtClean="0"/>
              <a:t>REN: 33%</a:t>
            </a:r>
          </a:p>
          <a:p>
            <a:r>
              <a:rPr lang="nb-NO" dirty="0" smtClean="0"/>
              <a:t>Energy </a:t>
            </a:r>
            <a:r>
              <a:rPr lang="nb-NO" dirty="0" err="1" smtClean="0"/>
              <a:t>eff</a:t>
            </a:r>
            <a:r>
              <a:rPr lang="nb-NO" dirty="0" smtClean="0"/>
              <a:t>: 36% End-</a:t>
            </a:r>
            <a:r>
              <a:rPr lang="nb-NO" dirty="0" err="1" smtClean="0"/>
              <a:t>use</a:t>
            </a:r>
            <a:r>
              <a:rPr lang="nb-NO" baseline="0" dirty="0" smtClean="0"/>
              <a:t> </a:t>
            </a:r>
            <a:r>
              <a:rPr lang="nb-NO" baseline="0" dirty="0" err="1" smtClean="0"/>
              <a:t>fuel</a:t>
            </a:r>
            <a:r>
              <a:rPr lang="nb-NO" baseline="0" dirty="0" smtClean="0"/>
              <a:t> and </a:t>
            </a:r>
            <a:r>
              <a:rPr lang="nb-NO" baseline="0" dirty="0" err="1" smtClean="0"/>
              <a:t>e</a:t>
            </a:r>
            <a:r>
              <a:rPr lang="nb-NO" dirty="0" err="1" smtClean="0"/>
              <a:t>lectricity</a:t>
            </a:r>
            <a:r>
              <a:rPr lang="nb-NO" baseline="0" dirty="0" smtClean="0"/>
              <a:t> </a:t>
            </a:r>
            <a:r>
              <a:rPr lang="nb-NO" baseline="0" dirty="0" err="1" smtClean="0"/>
              <a:t>efficiency</a:t>
            </a:r>
            <a:endParaRPr lang="nb-NO" dirty="0" smtClean="0"/>
          </a:p>
          <a:p>
            <a:r>
              <a:rPr lang="nb-NO" dirty="0" smtClean="0"/>
              <a:t>Fossil </a:t>
            </a:r>
            <a:r>
              <a:rPr lang="nb-NO" dirty="0" err="1" smtClean="0"/>
              <a:t>fuel</a:t>
            </a:r>
            <a:r>
              <a:rPr lang="nb-NO" dirty="0" smtClean="0"/>
              <a:t> </a:t>
            </a:r>
            <a:r>
              <a:rPr lang="nb-NO" dirty="0" err="1" smtClean="0"/>
              <a:t>switching</a:t>
            </a:r>
            <a:r>
              <a:rPr lang="nb-NO" dirty="0" smtClean="0"/>
              <a:t>:</a:t>
            </a:r>
            <a:r>
              <a:rPr lang="nb-NO" baseline="0" dirty="0" smtClean="0"/>
              <a:t> 10% </a:t>
            </a:r>
          </a:p>
          <a:p>
            <a:r>
              <a:rPr lang="nb-NO" baseline="0" dirty="0" smtClean="0"/>
              <a:t>Nuclear: 6%</a:t>
            </a:r>
          </a:p>
          <a:p>
            <a:endParaRPr lang="nb-NO" baseline="0" dirty="0" smtClean="0"/>
          </a:p>
          <a:p>
            <a:r>
              <a:rPr lang="nb-NO" baseline="0" dirty="0" smtClean="0"/>
              <a:t>På sektor: </a:t>
            </a:r>
          </a:p>
          <a:p>
            <a:r>
              <a:rPr lang="nb-NO" baseline="0" dirty="0" smtClean="0"/>
              <a:t>Power </a:t>
            </a:r>
            <a:r>
              <a:rPr lang="nb-NO" baseline="0" dirty="0" err="1" smtClean="0"/>
              <a:t>sector</a:t>
            </a:r>
            <a:r>
              <a:rPr lang="nb-NO" baseline="0" dirty="0" smtClean="0"/>
              <a:t>: 39%</a:t>
            </a:r>
          </a:p>
          <a:p>
            <a:r>
              <a:rPr lang="nb-NO" baseline="0" dirty="0" smtClean="0"/>
              <a:t>Industry: 21%</a:t>
            </a:r>
          </a:p>
          <a:p>
            <a:r>
              <a:rPr lang="nb-NO" baseline="0" dirty="0" smtClean="0"/>
              <a:t>Transport 19%</a:t>
            </a:r>
          </a:p>
          <a:p>
            <a:r>
              <a:rPr lang="nb-NO" baseline="0" dirty="0" smtClean="0"/>
              <a:t>Residential: 7%</a:t>
            </a:r>
          </a:p>
          <a:p>
            <a:r>
              <a:rPr lang="nb-NO" baseline="0" dirty="0" smtClean="0"/>
              <a:t>Services: 6%</a:t>
            </a:r>
          </a:p>
          <a:p>
            <a:r>
              <a:rPr lang="nb-NO" baseline="0" dirty="0" err="1" smtClean="0"/>
              <a:t>Other</a:t>
            </a:r>
            <a:r>
              <a:rPr lang="nb-NO" baseline="0" dirty="0" smtClean="0"/>
              <a:t>: 6%</a:t>
            </a:r>
          </a:p>
          <a:p>
            <a:r>
              <a:rPr lang="nb-NO" baseline="0" dirty="0" err="1" smtClean="0"/>
              <a:t>Agriculture</a:t>
            </a:r>
            <a:r>
              <a:rPr lang="nb-NO" baseline="0" dirty="0" smtClean="0"/>
              <a:t>: 0%</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25</a:t>
            </a:fld>
            <a:endParaRPr lang="nb-NO"/>
          </a:p>
        </p:txBody>
      </p:sp>
    </p:spTree>
    <p:extLst>
      <p:ext uri="{BB962C8B-B14F-4D97-AF65-F5344CB8AC3E}">
        <p14:creationId xmlns:p14="http://schemas.microsoft.com/office/powerpoint/2010/main" val="3352284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Byggsektoren helt opplagt viktig</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26</a:t>
            </a:fld>
            <a:endParaRPr lang="nb-NO"/>
          </a:p>
        </p:txBody>
      </p:sp>
    </p:spTree>
    <p:extLst>
      <p:ext uri="{BB962C8B-B14F-4D97-AF65-F5344CB8AC3E}">
        <p14:creationId xmlns:p14="http://schemas.microsoft.com/office/powerpoint/2010/main" val="3720308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Kabling er grønt</a:t>
            </a:r>
            <a:r>
              <a:rPr lang="nb-NO" baseline="0" dirty="0" smtClean="0"/>
              <a:t> skift</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27</a:t>
            </a:fld>
            <a:endParaRPr lang="nb-NO"/>
          </a:p>
        </p:txBody>
      </p:sp>
    </p:spTree>
    <p:extLst>
      <p:ext uri="{BB962C8B-B14F-4D97-AF65-F5344CB8AC3E}">
        <p14:creationId xmlns:p14="http://schemas.microsoft.com/office/powerpoint/2010/main" val="4051460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Fokus på etterspørselssiden,</a:t>
            </a:r>
            <a:r>
              <a:rPr lang="nb-NO" baseline="0" dirty="0" smtClean="0"/>
              <a:t> ikke på tilbudssiden. Fokus på folks etterspørsel etter fossile løsninger. Vs. fokus på tilbudet av alternative løsninger. </a:t>
            </a:r>
          </a:p>
          <a:p>
            <a:r>
              <a:rPr lang="nb-NO" baseline="0" dirty="0" smtClean="0"/>
              <a:t>Hvordan få et strukturelt skift, et kvalitativt skift, av inkrementelle, kvantitative endringer?! </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28</a:t>
            </a:fld>
            <a:endParaRPr lang="nb-NO"/>
          </a:p>
        </p:txBody>
      </p:sp>
    </p:spTree>
    <p:extLst>
      <p:ext uri="{BB962C8B-B14F-4D97-AF65-F5344CB8AC3E}">
        <p14:creationId xmlns:p14="http://schemas.microsoft.com/office/powerpoint/2010/main" val="1563543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nb-NO" dirty="0" err="1" smtClean="0"/>
              <a:t>Biggest</a:t>
            </a:r>
            <a:r>
              <a:rPr lang="nb-NO" dirty="0" smtClean="0"/>
              <a:t> </a:t>
            </a:r>
            <a:r>
              <a:rPr lang="nb-NO" dirty="0" err="1" smtClean="0"/>
              <a:t>economic</a:t>
            </a:r>
            <a:r>
              <a:rPr lang="nb-NO" dirty="0" smtClean="0"/>
              <a:t>, </a:t>
            </a:r>
            <a:r>
              <a:rPr lang="nb-NO" dirty="0" err="1" smtClean="0"/>
              <a:t>political</a:t>
            </a:r>
            <a:r>
              <a:rPr lang="nb-NO" dirty="0" smtClean="0"/>
              <a:t>, </a:t>
            </a:r>
            <a:r>
              <a:rPr lang="nb-NO" dirty="0" err="1" smtClean="0"/>
              <a:t>technological</a:t>
            </a:r>
            <a:r>
              <a:rPr lang="nb-NO" dirty="0" smtClean="0"/>
              <a:t> </a:t>
            </a:r>
            <a:r>
              <a:rPr lang="nb-NO" dirty="0" err="1" smtClean="0"/>
              <a:t>change</a:t>
            </a:r>
            <a:r>
              <a:rPr lang="nb-NO" baseline="0" dirty="0" smtClean="0"/>
              <a:t> </a:t>
            </a:r>
            <a:r>
              <a:rPr lang="nb-NO" baseline="0" dirty="0" err="1" smtClean="0"/>
              <a:t>of</a:t>
            </a:r>
            <a:r>
              <a:rPr lang="nb-NO" baseline="0" dirty="0" smtClean="0"/>
              <a:t> </a:t>
            </a:r>
            <a:r>
              <a:rPr lang="nb-NO" baseline="0" dirty="0" err="1" smtClean="0"/>
              <a:t>the</a:t>
            </a:r>
            <a:r>
              <a:rPr lang="nb-NO" baseline="0" dirty="0" smtClean="0"/>
              <a:t> last 50 </a:t>
            </a:r>
            <a:r>
              <a:rPr lang="nb-NO" baseline="0" dirty="0" err="1" smtClean="0"/>
              <a:t>years</a:t>
            </a:r>
            <a:r>
              <a:rPr lang="nb-NO" baseline="0" dirty="0" smtClean="0"/>
              <a:t>. And </a:t>
            </a:r>
            <a:r>
              <a:rPr lang="nb-NO" baseline="0" dirty="0" err="1" smtClean="0"/>
              <a:t>the</a:t>
            </a:r>
            <a:r>
              <a:rPr lang="nb-NO" baseline="0" dirty="0" smtClean="0"/>
              <a:t> </a:t>
            </a:r>
            <a:r>
              <a:rPr lang="nb-NO" baseline="0" dirty="0" err="1" smtClean="0"/>
              <a:t>mechanisms</a:t>
            </a:r>
            <a:r>
              <a:rPr lang="nb-NO" baseline="0" dirty="0" smtClean="0"/>
              <a:t> </a:t>
            </a:r>
            <a:r>
              <a:rPr lang="nb-NO" baseline="0" dirty="0" err="1" smtClean="0"/>
              <a:t>are</a:t>
            </a:r>
            <a:r>
              <a:rPr lang="nb-NO" baseline="0" dirty="0" smtClean="0"/>
              <a:t> not </a:t>
            </a:r>
            <a:r>
              <a:rPr lang="nb-NO" baseline="0" dirty="0" err="1" smtClean="0"/>
              <a:t>neoclassical</a:t>
            </a:r>
            <a:r>
              <a:rPr lang="nb-NO" baseline="0" dirty="0" smtClean="0"/>
              <a:t> and not </a:t>
            </a:r>
            <a:r>
              <a:rPr lang="nb-NO" baseline="0" dirty="0" err="1" smtClean="0"/>
              <a:t>Keynesian</a:t>
            </a:r>
            <a:r>
              <a:rPr lang="nb-NO" baseline="0" dirty="0" smtClean="0"/>
              <a:t>. More </a:t>
            </a:r>
            <a:r>
              <a:rPr lang="nb-NO" baseline="0" dirty="0" err="1" smtClean="0"/>
              <a:t>complicated</a:t>
            </a:r>
            <a:r>
              <a:rPr lang="nb-NO" baseline="0" dirty="0" smtClean="0"/>
              <a:t>. </a:t>
            </a:r>
            <a:r>
              <a:rPr lang="nb-NO" baseline="0" dirty="0" err="1" smtClean="0"/>
              <a:t>Involves</a:t>
            </a:r>
            <a:r>
              <a:rPr lang="nb-NO" baseline="0" dirty="0" smtClean="0"/>
              <a:t> more </a:t>
            </a:r>
            <a:r>
              <a:rPr lang="nb-NO" baseline="0" dirty="0" err="1" smtClean="0"/>
              <a:t>actors</a:t>
            </a:r>
            <a:r>
              <a:rPr lang="nb-NO" baseline="0" dirty="0" smtClean="0"/>
              <a:t>, </a:t>
            </a:r>
            <a:r>
              <a:rPr lang="nb-NO" baseline="0" dirty="0" err="1" smtClean="0"/>
              <a:t>involves</a:t>
            </a:r>
            <a:r>
              <a:rPr lang="nb-NO" baseline="0" dirty="0" smtClean="0"/>
              <a:t> </a:t>
            </a:r>
            <a:r>
              <a:rPr lang="nb-NO" baseline="0" dirty="0" err="1" smtClean="0"/>
              <a:t>institution-building</a:t>
            </a:r>
            <a:r>
              <a:rPr lang="nb-NO" baseline="0" dirty="0" smtClean="0"/>
              <a:t>, </a:t>
            </a:r>
            <a:r>
              <a:rPr lang="nb-NO" baseline="0" dirty="0" err="1" smtClean="0"/>
              <a:t>involves</a:t>
            </a:r>
            <a:r>
              <a:rPr lang="nb-NO" baseline="0" dirty="0" smtClean="0"/>
              <a:t> </a:t>
            </a:r>
            <a:r>
              <a:rPr lang="nb-NO" baseline="0" dirty="0" err="1" smtClean="0"/>
              <a:t>international</a:t>
            </a:r>
            <a:r>
              <a:rPr lang="nb-NO" baseline="0" dirty="0" smtClean="0"/>
              <a:t> </a:t>
            </a:r>
            <a:r>
              <a:rPr lang="nb-NO" baseline="0" dirty="0" err="1" smtClean="0"/>
              <a:t>cooperation</a:t>
            </a:r>
            <a:r>
              <a:rPr lang="nb-NO" baseline="0" dirty="0" smtClean="0"/>
              <a:t> and </a:t>
            </a:r>
            <a:r>
              <a:rPr lang="nb-NO" baseline="0" dirty="0" err="1" smtClean="0"/>
              <a:t>coordination</a:t>
            </a:r>
            <a:r>
              <a:rPr lang="nb-NO" baseline="0" dirty="0" smtClean="0"/>
              <a:t>, </a:t>
            </a:r>
            <a:r>
              <a:rPr lang="nb-NO" baseline="0" dirty="0" err="1" smtClean="0"/>
              <a:t>involves</a:t>
            </a:r>
            <a:r>
              <a:rPr lang="nb-NO" baseline="0" dirty="0" smtClean="0"/>
              <a:t> </a:t>
            </a:r>
            <a:r>
              <a:rPr lang="nb-NO" baseline="0" dirty="0" err="1" smtClean="0"/>
              <a:t>lots</a:t>
            </a:r>
            <a:r>
              <a:rPr lang="nb-NO" baseline="0" dirty="0" smtClean="0"/>
              <a:t> and </a:t>
            </a:r>
            <a:r>
              <a:rPr lang="nb-NO" baseline="0" dirty="0" err="1" smtClean="0"/>
              <a:t>lots</a:t>
            </a:r>
            <a:r>
              <a:rPr lang="nb-NO" baseline="0" dirty="0" smtClean="0"/>
              <a:t> </a:t>
            </a:r>
            <a:r>
              <a:rPr lang="nb-NO" baseline="0" dirty="0" err="1" smtClean="0"/>
              <a:t>of</a:t>
            </a:r>
            <a:r>
              <a:rPr lang="nb-NO" baseline="0" dirty="0" smtClean="0"/>
              <a:t> </a:t>
            </a:r>
            <a:r>
              <a:rPr lang="nb-NO" baseline="0" dirty="0" err="1" smtClean="0"/>
              <a:t>politics</a:t>
            </a:r>
            <a:r>
              <a:rPr lang="nb-NO" baseline="0" dirty="0" smtClean="0"/>
              <a:t> and </a:t>
            </a:r>
            <a:r>
              <a:rPr lang="nb-NO" baseline="0" dirty="0" err="1" smtClean="0"/>
              <a:t>political</a:t>
            </a:r>
            <a:r>
              <a:rPr lang="nb-NO" baseline="0" dirty="0" smtClean="0"/>
              <a:t> in-fighting. </a:t>
            </a:r>
            <a:r>
              <a:rPr lang="nb-NO" baseline="0" dirty="0" err="1" smtClean="0"/>
              <a:t>Interest</a:t>
            </a:r>
            <a:r>
              <a:rPr lang="nb-NO" baseline="0" dirty="0" smtClean="0"/>
              <a:t> </a:t>
            </a:r>
            <a:r>
              <a:rPr lang="nb-NO" baseline="0" dirty="0" err="1" smtClean="0"/>
              <a:t>battles</a:t>
            </a:r>
            <a:r>
              <a:rPr lang="nb-NO" baseline="0" dirty="0" smtClean="0"/>
              <a:t>, as </a:t>
            </a:r>
            <a:r>
              <a:rPr lang="nb-NO" baseline="0" dirty="0" err="1" smtClean="0"/>
              <a:t>with</a:t>
            </a:r>
            <a:r>
              <a:rPr lang="nb-NO" baseline="0" dirty="0" smtClean="0"/>
              <a:t> </a:t>
            </a:r>
            <a:r>
              <a:rPr lang="nb-NO" baseline="0" dirty="0" err="1" smtClean="0"/>
              <a:t>the</a:t>
            </a:r>
            <a:r>
              <a:rPr lang="nb-NO" baseline="0" dirty="0" smtClean="0"/>
              <a:t> </a:t>
            </a:r>
            <a:r>
              <a:rPr lang="nb-NO" baseline="0" dirty="0" err="1" smtClean="0"/>
              <a:t>building</a:t>
            </a:r>
            <a:r>
              <a:rPr lang="nb-NO" baseline="0" dirty="0" smtClean="0"/>
              <a:t> </a:t>
            </a:r>
            <a:r>
              <a:rPr lang="nb-NO" baseline="0" dirty="0" err="1" smtClean="0"/>
              <a:t>of</a:t>
            </a:r>
            <a:r>
              <a:rPr lang="nb-NO" baseline="0" dirty="0" smtClean="0"/>
              <a:t> </a:t>
            </a:r>
            <a:r>
              <a:rPr lang="nb-NO" baseline="0" dirty="0" err="1" smtClean="0"/>
              <a:t>subsea</a:t>
            </a:r>
            <a:r>
              <a:rPr lang="nb-NO" baseline="0" dirty="0" smtClean="0"/>
              <a:t> </a:t>
            </a:r>
            <a:r>
              <a:rPr lang="nb-NO" baseline="0" dirty="0" err="1" smtClean="0"/>
              <a:t>cables</a:t>
            </a:r>
            <a:r>
              <a:rPr lang="nb-NO" baseline="0" dirty="0" smtClean="0"/>
              <a:t>. </a:t>
            </a:r>
            <a:endParaRPr lang="nb-NO" dirty="0"/>
          </a:p>
        </p:txBody>
      </p:sp>
      <p:sp>
        <p:nvSpPr>
          <p:cNvPr id="4" name="Slide Number Placeholder 3"/>
          <p:cNvSpPr>
            <a:spLocks noGrp="1"/>
          </p:cNvSpPr>
          <p:nvPr>
            <p:ph type="sldNum" sz="quarter" idx="10"/>
          </p:nvPr>
        </p:nvSpPr>
        <p:spPr/>
        <p:txBody>
          <a:bodyPr/>
          <a:lstStyle/>
          <a:p>
            <a:fld id="{38A02407-7851-4BF9-A9D7-A4D332A5EA73}" type="slidenum">
              <a:rPr lang="nb-NO" smtClean="0"/>
              <a:t>29</a:t>
            </a:fld>
            <a:endParaRPr lang="nb-NO"/>
          </a:p>
        </p:txBody>
      </p:sp>
    </p:spTree>
    <p:extLst>
      <p:ext uri="{BB962C8B-B14F-4D97-AF65-F5344CB8AC3E}">
        <p14:creationId xmlns:p14="http://schemas.microsoft.com/office/powerpoint/2010/main" val="84703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7313" y="744538"/>
            <a:ext cx="6619875" cy="3724275"/>
          </a:xfrm>
        </p:spPr>
      </p:sp>
      <p:sp>
        <p:nvSpPr>
          <p:cNvPr id="3" name="Plassholder for notater 2"/>
          <p:cNvSpPr>
            <a:spLocks noGrp="1"/>
          </p:cNvSpPr>
          <p:nvPr>
            <p:ph type="body" idx="1"/>
          </p:nvPr>
        </p:nvSpPr>
        <p:spPr/>
        <p:txBody>
          <a:bodyPr/>
          <a:lstStyle/>
          <a:p>
            <a:r>
              <a:rPr lang="nb-NO" altLang="nb-NO" dirty="0" smtClean="0"/>
              <a:t>Financial </a:t>
            </a:r>
            <a:r>
              <a:rPr lang="nb-NO" altLang="nb-NO" dirty="0" err="1" smtClean="0"/>
              <a:t>crisis</a:t>
            </a:r>
            <a:r>
              <a:rPr lang="nb-NO" altLang="nb-NO" dirty="0" smtClean="0"/>
              <a:t>, </a:t>
            </a:r>
            <a:r>
              <a:rPr lang="nb-NO" altLang="nb-NO" dirty="0" err="1" smtClean="0"/>
              <a:t>dip</a:t>
            </a:r>
            <a:r>
              <a:rPr lang="nb-NO" altLang="nb-NO" dirty="0" smtClean="0"/>
              <a:t>. (</a:t>
            </a:r>
            <a:r>
              <a:rPr lang="nb-NO" altLang="nb-NO" dirty="0" err="1" smtClean="0"/>
              <a:t>Would</a:t>
            </a:r>
            <a:r>
              <a:rPr lang="nb-NO" altLang="nb-NO" dirty="0" smtClean="0"/>
              <a:t> have </a:t>
            </a:r>
            <a:r>
              <a:rPr lang="nb-NO" altLang="nb-NO" dirty="0" err="1" smtClean="0"/>
              <a:t>been</a:t>
            </a:r>
            <a:r>
              <a:rPr lang="nb-NO" altLang="nb-NO" dirty="0" smtClean="0"/>
              <a:t> a </a:t>
            </a:r>
            <a:r>
              <a:rPr lang="nb-NO" altLang="nb-NO" dirty="0" err="1" smtClean="0"/>
              <a:t>big</a:t>
            </a:r>
            <a:r>
              <a:rPr lang="nb-NO" altLang="nb-NO" dirty="0" smtClean="0"/>
              <a:t> </a:t>
            </a:r>
            <a:r>
              <a:rPr lang="nb-NO" altLang="nb-NO" dirty="0" err="1" smtClean="0"/>
              <a:t>dip</a:t>
            </a:r>
            <a:r>
              <a:rPr lang="nb-NO" altLang="nb-NO" dirty="0" smtClean="0"/>
              <a:t> </a:t>
            </a:r>
            <a:r>
              <a:rPr lang="nb-NO" altLang="nb-NO" dirty="0" err="1" smtClean="0"/>
              <a:t>without</a:t>
            </a:r>
            <a:r>
              <a:rPr lang="nb-NO" altLang="nb-NO" dirty="0" smtClean="0"/>
              <a:t> China.) </a:t>
            </a:r>
            <a:r>
              <a:rPr lang="nb-NO" altLang="nb-NO" dirty="0" err="1" smtClean="0"/>
              <a:t>But</a:t>
            </a:r>
            <a:r>
              <a:rPr lang="nb-NO" altLang="nb-NO" dirty="0" smtClean="0"/>
              <a:t> </a:t>
            </a:r>
            <a:r>
              <a:rPr lang="nb-NO" altLang="nb-NO" dirty="0" err="1" smtClean="0"/>
              <a:t>then</a:t>
            </a:r>
            <a:r>
              <a:rPr lang="nb-NO" altLang="nb-NO" dirty="0" smtClean="0"/>
              <a:t> </a:t>
            </a:r>
            <a:r>
              <a:rPr lang="nb-NO" altLang="nb-NO" dirty="0" err="1" smtClean="0"/>
              <a:t>pick</a:t>
            </a:r>
            <a:r>
              <a:rPr lang="nb-NO" altLang="nb-NO" dirty="0" smtClean="0"/>
              <a:t> up </a:t>
            </a:r>
            <a:r>
              <a:rPr lang="nb-NO" altLang="nb-NO" dirty="0" err="1" smtClean="0"/>
              <a:t>again</a:t>
            </a:r>
            <a:r>
              <a:rPr lang="nb-NO" altLang="nb-NO" dirty="0" smtClean="0"/>
              <a:t>.  2011 not a </a:t>
            </a:r>
            <a:r>
              <a:rPr lang="nb-NO" altLang="nb-NO" dirty="0" err="1" smtClean="0"/>
              <a:t>good</a:t>
            </a:r>
            <a:r>
              <a:rPr lang="nb-NO" altLang="nb-NO" dirty="0" smtClean="0"/>
              <a:t> </a:t>
            </a:r>
            <a:r>
              <a:rPr lang="nb-NO" altLang="nb-NO" dirty="0" err="1" smtClean="0"/>
              <a:t>year</a:t>
            </a:r>
            <a:r>
              <a:rPr lang="nb-NO" altLang="nb-NO" dirty="0" smtClean="0"/>
              <a:t>. </a:t>
            </a:r>
          </a:p>
          <a:p>
            <a:endParaRPr lang="nb-NO" altLang="nb-NO" dirty="0" smtClean="0"/>
          </a:p>
          <a:p>
            <a:r>
              <a:rPr lang="nb-NO" altLang="nb-NO" dirty="0" err="1" smtClean="0"/>
              <a:t>But</a:t>
            </a:r>
            <a:r>
              <a:rPr lang="nb-NO" altLang="nb-NO" dirty="0" smtClean="0"/>
              <a:t> </a:t>
            </a:r>
            <a:r>
              <a:rPr lang="nb-NO" altLang="nb-NO" dirty="0" err="1" smtClean="0"/>
              <a:t>worth</a:t>
            </a:r>
            <a:r>
              <a:rPr lang="nb-NO" altLang="nb-NO" dirty="0" smtClean="0"/>
              <a:t> </a:t>
            </a:r>
            <a:r>
              <a:rPr lang="nb-NO" altLang="nb-NO" dirty="0" err="1" smtClean="0"/>
              <a:t>noting</a:t>
            </a:r>
            <a:r>
              <a:rPr lang="nb-NO" altLang="nb-NO" dirty="0" smtClean="0"/>
              <a:t> </a:t>
            </a:r>
            <a:r>
              <a:rPr lang="nb-NO" altLang="nb-NO" dirty="0" err="1" smtClean="0"/>
              <a:t>that</a:t>
            </a:r>
            <a:r>
              <a:rPr lang="nb-NO" altLang="nb-NO" dirty="0" smtClean="0"/>
              <a:t> </a:t>
            </a:r>
            <a:r>
              <a:rPr lang="nb-NO" altLang="nb-NO" dirty="0" err="1" smtClean="0"/>
              <a:t>net</a:t>
            </a:r>
            <a:r>
              <a:rPr lang="nb-NO" altLang="nb-NO" dirty="0" smtClean="0"/>
              <a:t> </a:t>
            </a:r>
            <a:r>
              <a:rPr lang="nb-NO" altLang="nb-NO" dirty="0" err="1" smtClean="0"/>
              <a:t>investments</a:t>
            </a:r>
            <a:r>
              <a:rPr lang="nb-NO" altLang="nb-NO" dirty="0" smtClean="0"/>
              <a:t> in REN </a:t>
            </a:r>
            <a:r>
              <a:rPr lang="nb-NO" altLang="nb-NO" dirty="0" err="1" smtClean="0"/>
              <a:t>now</a:t>
            </a:r>
            <a:r>
              <a:rPr lang="nb-NO" altLang="nb-NO" dirty="0" smtClean="0"/>
              <a:t> $40b </a:t>
            </a:r>
            <a:r>
              <a:rPr lang="nb-NO" altLang="nb-NO" dirty="0" err="1" smtClean="0"/>
              <a:t>higher</a:t>
            </a:r>
            <a:r>
              <a:rPr lang="nb-NO" altLang="nb-NO" dirty="0" smtClean="0"/>
              <a:t> </a:t>
            </a:r>
            <a:r>
              <a:rPr lang="nb-NO" altLang="nb-NO" dirty="0" err="1" smtClean="0"/>
              <a:t>than</a:t>
            </a:r>
            <a:r>
              <a:rPr lang="nb-NO" altLang="nb-NO" dirty="0" smtClean="0"/>
              <a:t> in fossil </a:t>
            </a:r>
            <a:r>
              <a:rPr lang="nb-NO" altLang="nb-NO" dirty="0" err="1" smtClean="0"/>
              <a:t>fuel</a:t>
            </a:r>
            <a:r>
              <a:rPr lang="nb-NO" altLang="nb-NO" dirty="0" smtClean="0"/>
              <a:t> </a:t>
            </a:r>
            <a:r>
              <a:rPr lang="nb-NO" altLang="nb-NO" dirty="0" err="1" smtClean="0"/>
              <a:t>capacity</a:t>
            </a:r>
            <a:r>
              <a:rPr lang="nb-NO" altLang="nb-NO" dirty="0" smtClean="0"/>
              <a:t>. </a:t>
            </a:r>
          </a:p>
          <a:p>
            <a:endParaRPr lang="nb-NO" altLang="nb-NO" dirty="0" smtClean="0"/>
          </a:p>
          <a:p>
            <a:r>
              <a:rPr lang="nb-NO" altLang="nb-NO" dirty="0" smtClean="0"/>
              <a:t>5-6 times 2004 (</a:t>
            </a:r>
            <a:r>
              <a:rPr lang="nb-NO" altLang="nb-NO" dirty="0" err="1" smtClean="0"/>
              <a:t>depending</a:t>
            </a:r>
            <a:r>
              <a:rPr lang="nb-NO" altLang="nb-NO" dirty="0" smtClean="0"/>
              <a:t> </a:t>
            </a:r>
            <a:r>
              <a:rPr lang="nb-NO" altLang="nb-NO" dirty="0" err="1" smtClean="0"/>
              <a:t>on</a:t>
            </a:r>
            <a:r>
              <a:rPr lang="nb-NO" altLang="nb-NO" dirty="0" smtClean="0"/>
              <a:t> </a:t>
            </a:r>
            <a:r>
              <a:rPr lang="nb-NO" altLang="nb-NO" dirty="0" err="1" smtClean="0"/>
              <a:t>dataset</a:t>
            </a:r>
            <a:r>
              <a:rPr lang="nb-NO" altLang="nb-NO" dirty="0" smtClean="0"/>
              <a:t>)</a:t>
            </a:r>
          </a:p>
          <a:p>
            <a:endParaRPr lang="nb-NO" altLang="nb-NO" dirty="0" smtClean="0"/>
          </a:p>
          <a:p>
            <a:r>
              <a:rPr lang="nb-NO" altLang="nb-NO" dirty="0" smtClean="0"/>
              <a:t>US </a:t>
            </a:r>
            <a:r>
              <a:rPr lang="nb-NO" altLang="nb-NO" dirty="0" err="1" smtClean="0"/>
              <a:t>invm</a:t>
            </a:r>
            <a:r>
              <a:rPr lang="nb-NO" altLang="nb-NO" dirty="0" smtClean="0"/>
              <a:t> </a:t>
            </a:r>
            <a:r>
              <a:rPr lang="nb-NO" altLang="nb-NO" dirty="0" err="1" smtClean="0"/>
              <a:t>increased</a:t>
            </a:r>
            <a:r>
              <a:rPr lang="nb-NO" altLang="nb-NO" dirty="0" smtClean="0"/>
              <a:t> by 57%. BUT: </a:t>
            </a:r>
            <a:r>
              <a:rPr lang="nb-NO" altLang="nb-NO" dirty="0" err="1" smtClean="0"/>
              <a:t>Mainly</a:t>
            </a:r>
            <a:r>
              <a:rPr lang="nb-NO" altLang="nb-NO" dirty="0" smtClean="0"/>
              <a:t> to </a:t>
            </a:r>
            <a:r>
              <a:rPr lang="nb-NO" altLang="nb-NO" dirty="0" err="1" smtClean="0"/>
              <a:t>take</a:t>
            </a:r>
            <a:r>
              <a:rPr lang="nb-NO" altLang="nb-NO" dirty="0" smtClean="0"/>
              <a:t> </a:t>
            </a:r>
            <a:r>
              <a:rPr lang="nb-NO" altLang="nb-NO" dirty="0" err="1" smtClean="0"/>
              <a:t>advantage</a:t>
            </a:r>
            <a:r>
              <a:rPr lang="nb-NO" altLang="nb-NO" dirty="0" smtClean="0"/>
              <a:t> </a:t>
            </a:r>
            <a:r>
              <a:rPr lang="nb-NO" altLang="nb-NO" dirty="0" err="1" smtClean="0"/>
              <a:t>of</a:t>
            </a:r>
            <a:r>
              <a:rPr lang="nb-NO" altLang="nb-NO" dirty="0" smtClean="0"/>
              <a:t> support </a:t>
            </a:r>
            <a:r>
              <a:rPr lang="nb-NO" altLang="nb-NO" dirty="0" err="1" smtClean="0"/>
              <a:t>policies</a:t>
            </a:r>
            <a:r>
              <a:rPr lang="nb-NO" altLang="nb-NO" dirty="0" smtClean="0"/>
              <a:t> </a:t>
            </a:r>
            <a:r>
              <a:rPr lang="nb-NO" altLang="nb-NO" dirty="0" err="1" smtClean="0"/>
              <a:t>coming</a:t>
            </a:r>
            <a:r>
              <a:rPr lang="nb-NO" altLang="nb-NO" dirty="0" smtClean="0"/>
              <a:t> to an end. </a:t>
            </a:r>
            <a:r>
              <a:rPr lang="nb-NO" altLang="nb-NO" dirty="0" err="1" smtClean="0"/>
              <a:t>Which</a:t>
            </a:r>
            <a:r>
              <a:rPr lang="nb-NO" altLang="nb-NO" dirty="0" smtClean="0"/>
              <a:t> </a:t>
            </a:r>
            <a:r>
              <a:rPr lang="nb-NO" altLang="nb-NO" dirty="0" err="1" smtClean="0"/>
              <a:t>means</a:t>
            </a:r>
            <a:r>
              <a:rPr lang="nb-NO" altLang="nb-NO" dirty="0" smtClean="0"/>
              <a:t>: KNOW YOUR DATA!</a:t>
            </a:r>
            <a:endParaRPr lang="en-US" altLang="nb-NO" dirty="0" smtClean="0"/>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FCD2E88F-7960-4DC7-89A1-BA008B8A2850}" type="slidenum">
              <a:rPr lang="nb-NO" smtClean="0"/>
              <a:t>5</a:t>
            </a:fld>
            <a:endParaRPr lang="nb-NO"/>
          </a:p>
        </p:txBody>
      </p:sp>
    </p:spTree>
    <p:extLst>
      <p:ext uri="{BB962C8B-B14F-4D97-AF65-F5344CB8AC3E}">
        <p14:creationId xmlns:p14="http://schemas.microsoft.com/office/powerpoint/2010/main" val="2715026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https://www.bloomberg.com/news/articles/2015-04-14/fossil-fuels-just-lost-the-race-against-renewables</a:t>
            </a:r>
          </a:p>
          <a:p>
            <a:r>
              <a:rPr lang="nb-NO" dirty="0" smtClean="0"/>
              <a:t>https://www.bloomberg.com/news/articles/2016-04-06/wind-and-solar-are-crushing-fossil-fuels</a:t>
            </a:r>
          </a:p>
          <a:p>
            <a:endParaRPr lang="nb-NO" b="1" dirty="0"/>
          </a:p>
        </p:txBody>
      </p:sp>
      <p:sp>
        <p:nvSpPr>
          <p:cNvPr id="4" name="Slide Number Placeholder 3"/>
          <p:cNvSpPr>
            <a:spLocks noGrp="1"/>
          </p:cNvSpPr>
          <p:nvPr>
            <p:ph type="sldNum" sz="quarter" idx="10"/>
          </p:nvPr>
        </p:nvSpPr>
        <p:spPr/>
        <p:txBody>
          <a:bodyPr/>
          <a:lstStyle/>
          <a:p>
            <a:fld id="{FCD2E88F-7960-4DC7-89A1-BA008B8A2850}" type="slidenum">
              <a:rPr lang="nb-NO" smtClean="0"/>
              <a:t>6</a:t>
            </a:fld>
            <a:endParaRPr lang="nb-NO"/>
          </a:p>
        </p:txBody>
      </p:sp>
    </p:spTree>
    <p:extLst>
      <p:ext uri="{BB962C8B-B14F-4D97-AF65-F5344CB8AC3E}">
        <p14:creationId xmlns:p14="http://schemas.microsoft.com/office/powerpoint/2010/main" val="3281080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err="1" smtClean="0"/>
              <a:t>Some</a:t>
            </a:r>
            <a:r>
              <a:rPr lang="nb-NO" baseline="0" dirty="0" smtClean="0"/>
              <a:t> info </a:t>
            </a:r>
            <a:r>
              <a:rPr lang="nb-NO" baseline="0" dirty="0" err="1" smtClean="0"/>
              <a:t>on</a:t>
            </a:r>
            <a:r>
              <a:rPr lang="nb-NO" baseline="0" dirty="0" smtClean="0"/>
              <a:t> JP: </a:t>
            </a:r>
            <a:r>
              <a:rPr lang="nb-NO" baseline="0" dirty="0" err="1" smtClean="0"/>
              <a:t>Some</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strongest</a:t>
            </a:r>
            <a:r>
              <a:rPr lang="nb-NO" baseline="0" dirty="0" smtClean="0"/>
              <a:t> </a:t>
            </a:r>
            <a:r>
              <a:rPr lang="nb-NO" baseline="0" dirty="0" err="1" smtClean="0"/>
              <a:t>vested</a:t>
            </a:r>
            <a:r>
              <a:rPr lang="nb-NO" baseline="0" dirty="0" smtClean="0"/>
              <a:t> </a:t>
            </a:r>
            <a:r>
              <a:rPr lang="nb-NO" baseline="0" dirty="0" err="1" smtClean="0"/>
              <a:t>interests</a:t>
            </a:r>
            <a:r>
              <a:rPr lang="nb-NO" baseline="0" dirty="0" smtClean="0"/>
              <a:t> in </a:t>
            </a:r>
            <a:r>
              <a:rPr lang="nb-NO" baseline="0" dirty="0" err="1" smtClean="0"/>
              <a:t>the</a:t>
            </a:r>
            <a:r>
              <a:rPr lang="nb-NO" baseline="0" dirty="0" smtClean="0"/>
              <a:t> </a:t>
            </a:r>
            <a:r>
              <a:rPr lang="nb-NO" baseline="0" dirty="0" err="1" smtClean="0"/>
              <a:t>world</a:t>
            </a:r>
            <a:r>
              <a:rPr lang="nb-NO" baseline="0" dirty="0" smtClean="0"/>
              <a:t>. </a:t>
            </a:r>
            <a:r>
              <a:rPr lang="nb-NO" baseline="0" dirty="0" err="1" smtClean="0"/>
              <a:t>Very</a:t>
            </a:r>
            <a:r>
              <a:rPr lang="nb-NO" baseline="0" dirty="0" smtClean="0"/>
              <a:t> </a:t>
            </a:r>
            <a:r>
              <a:rPr lang="nb-NO" baseline="0" dirty="0" err="1" smtClean="0"/>
              <a:t>strong</a:t>
            </a:r>
            <a:r>
              <a:rPr lang="nb-NO" baseline="0" dirty="0" smtClean="0"/>
              <a:t> </a:t>
            </a:r>
            <a:r>
              <a:rPr lang="nb-NO" baseline="0" dirty="0" err="1" smtClean="0"/>
              <a:t>electric</a:t>
            </a:r>
            <a:r>
              <a:rPr lang="nb-NO" baseline="0" dirty="0" smtClean="0"/>
              <a:t> </a:t>
            </a:r>
            <a:r>
              <a:rPr lang="nb-NO" baseline="0" dirty="0" err="1" smtClean="0"/>
              <a:t>utility</a:t>
            </a:r>
            <a:r>
              <a:rPr lang="nb-NO" baseline="0" dirty="0" smtClean="0"/>
              <a:t> </a:t>
            </a:r>
            <a:r>
              <a:rPr lang="nb-NO" baseline="0" dirty="0" err="1" smtClean="0"/>
              <a:t>companies</a:t>
            </a:r>
            <a:r>
              <a:rPr lang="nb-NO" baseline="0" dirty="0" smtClean="0"/>
              <a:t>. Obsession </a:t>
            </a:r>
            <a:r>
              <a:rPr lang="nb-NO" baseline="0" dirty="0" err="1" smtClean="0"/>
              <a:t>with</a:t>
            </a:r>
            <a:r>
              <a:rPr lang="nb-NO" baseline="0" dirty="0" smtClean="0"/>
              <a:t> </a:t>
            </a:r>
            <a:r>
              <a:rPr lang="nb-NO" baseline="0" dirty="0" err="1" smtClean="0"/>
              <a:t>nuclear</a:t>
            </a:r>
            <a:r>
              <a:rPr lang="nb-NO" baseline="0" dirty="0" smtClean="0"/>
              <a:t> </a:t>
            </a:r>
            <a:r>
              <a:rPr lang="nb-NO" baseline="0" dirty="0" err="1" smtClean="0"/>
              <a:t>power</a:t>
            </a:r>
            <a:r>
              <a:rPr lang="nb-NO" baseline="0" dirty="0" smtClean="0"/>
              <a:t>. </a:t>
            </a:r>
            <a:endParaRPr lang="nb-NO" dirty="0" smtClean="0"/>
          </a:p>
          <a:p>
            <a:endParaRPr lang="nb-NO" dirty="0" smtClean="0"/>
          </a:p>
          <a:p>
            <a:r>
              <a:rPr lang="nb-NO" dirty="0" err="1" smtClean="0"/>
              <a:t>Does</a:t>
            </a:r>
            <a:r>
              <a:rPr lang="nb-NO" dirty="0" smtClean="0"/>
              <a:t> </a:t>
            </a:r>
            <a:r>
              <a:rPr lang="nb-NO" dirty="0" err="1" smtClean="0"/>
              <a:t>politics</a:t>
            </a:r>
            <a:r>
              <a:rPr lang="nb-NO" dirty="0" smtClean="0"/>
              <a:t> matter?</a:t>
            </a:r>
            <a:r>
              <a:rPr lang="nb-NO" baseline="0" dirty="0" smtClean="0"/>
              <a:t> YES! 2009 FIT, </a:t>
            </a:r>
            <a:r>
              <a:rPr lang="nb-NO" baseline="0" dirty="0" err="1" smtClean="0"/>
              <a:t>but</a:t>
            </a:r>
            <a:r>
              <a:rPr lang="nb-NO" baseline="0" dirty="0" smtClean="0"/>
              <a:t> </a:t>
            </a:r>
            <a:r>
              <a:rPr lang="nb-NO" baseline="0" dirty="0" err="1" smtClean="0"/>
              <a:t>only</a:t>
            </a:r>
            <a:r>
              <a:rPr lang="nb-NO" baseline="0" dirty="0" smtClean="0"/>
              <a:t> for solar. 2011, </a:t>
            </a:r>
            <a:r>
              <a:rPr lang="nb-NO" baseline="0" dirty="0" err="1" smtClean="0"/>
              <a:t>new</a:t>
            </a:r>
            <a:r>
              <a:rPr lang="nb-NO" baseline="0" dirty="0" smtClean="0"/>
              <a:t> FIT for </a:t>
            </a:r>
            <a:r>
              <a:rPr lang="nb-NO" baseline="0" dirty="0" err="1" smtClean="0"/>
              <a:t>both</a:t>
            </a:r>
            <a:r>
              <a:rPr lang="nb-NO" baseline="0" dirty="0" smtClean="0"/>
              <a:t> solar and </a:t>
            </a:r>
            <a:r>
              <a:rPr lang="nb-NO" baseline="0" dirty="0" err="1" smtClean="0"/>
              <a:t>wind</a:t>
            </a:r>
            <a:r>
              <a:rPr lang="nb-NO" baseline="0" dirty="0" smtClean="0"/>
              <a:t>, </a:t>
            </a:r>
            <a:r>
              <a:rPr lang="nb-NO" baseline="0" dirty="0" err="1" smtClean="0"/>
              <a:t>but</a:t>
            </a:r>
            <a:r>
              <a:rPr lang="nb-NO" baseline="0" dirty="0" smtClean="0"/>
              <a:t> more for solar. </a:t>
            </a:r>
            <a:r>
              <a:rPr lang="nb-NO" baseline="0" dirty="0" err="1" smtClean="0"/>
              <a:t>But</a:t>
            </a:r>
            <a:r>
              <a:rPr lang="nb-NO" baseline="0" dirty="0" smtClean="0"/>
              <a:t> </a:t>
            </a:r>
            <a:r>
              <a:rPr lang="nb-NO" baseline="0" dirty="0" err="1" smtClean="0"/>
              <a:t>also</a:t>
            </a:r>
            <a:r>
              <a:rPr lang="nb-NO" baseline="0" dirty="0" smtClean="0"/>
              <a:t> shows </a:t>
            </a:r>
            <a:r>
              <a:rPr lang="nb-NO" baseline="0" dirty="0" err="1" smtClean="0"/>
              <a:t>that</a:t>
            </a:r>
            <a:r>
              <a:rPr lang="nb-NO" baseline="0" dirty="0" smtClean="0"/>
              <a:t> not </a:t>
            </a:r>
            <a:r>
              <a:rPr lang="nb-NO" baseline="0" dirty="0" err="1" smtClean="0"/>
              <a:t>necessarily</a:t>
            </a:r>
            <a:r>
              <a:rPr lang="nb-NO" baseline="0" dirty="0" smtClean="0"/>
              <a:t> </a:t>
            </a:r>
            <a:r>
              <a:rPr lang="nb-NO" baseline="0" dirty="0" err="1" smtClean="0"/>
              <a:t>only</a:t>
            </a:r>
            <a:r>
              <a:rPr lang="nb-NO" baseline="0" dirty="0" smtClean="0"/>
              <a:t> </a:t>
            </a:r>
            <a:r>
              <a:rPr lang="nb-NO" baseline="0" dirty="0" err="1" smtClean="0"/>
              <a:t>about</a:t>
            </a:r>
            <a:r>
              <a:rPr lang="nb-NO" baseline="0" dirty="0" smtClean="0"/>
              <a:t> </a:t>
            </a:r>
            <a:r>
              <a:rPr lang="nb-NO" baseline="0" dirty="0" err="1" smtClean="0"/>
              <a:t>the</a:t>
            </a:r>
            <a:r>
              <a:rPr lang="nb-NO" baseline="0" dirty="0" smtClean="0"/>
              <a:t> FIT, </a:t>
            </a:r>
            <a:r>
              <a:rPr lang="nb-NO" baseline="0" dirty="0" err="1" smtClean="0"/>
              <a:t>but</a:t>
            </a:r>
            <a:r>
              <a:rPr lang="nb-NO" baseline="0" dirty="0" smtClean="0"/>
              <a:t> </a:t>
            </a:r>
            <a:r>
              <a:rPr lang="nb-NO" baseline="0" dirty="0" err="1" smtClean="0"/>
              <a:t>also</a:t>
            </a:r>
            <a:r>
              <a:rPr lang="nb-NO" baseline="0" dirty="0" smtClean="0"/>
              <a:t> </a:t>
            </a:r>
            <a:r>
              <a:rPr lang="nb-NO" baseline="0" dirty="0" err="1" smtClean="0"/>
              <a:t>about</a:t>
            </a:r>
            <a:r>
              <a:rPr lang="nb-NO" baseline="0" dirty="0" smtClean="0"/>
              <a:t> </a:t>
            </a:r>
            <a:r>
              <a:rPr lang="nb-NO" baseline="0" dirty="0" err="1" smtClean="0"/>
              <a:t>other</a:t>
            </a:r>
            <a:r>
              <a:rPr lang="nb-NO" baseline="0" dirty="0" smtClean="0"/>
              <a:t> types </a:t>
            </a:r>
            <a:r>
              <a:rPr lang="nb-NO" baseline="0" dirty="0" err="1" smtClean="0"/>
              <a:t>of</a:t>
            </a:r>
            <a:r>
              <a:rPr lang="nb-NO" baseline="0" dirty="0" smtClean="0"/>
              <a:t> </a:t>
            </a:r>
            <a:r>
              <a:rPr lang="nb-NO" baseline="0" dirty="0" err="1" smtClean="0"/>
              <a:t>politics</a:t>
            </a:r>
            <a:r>
              <a:rPr lang="nb-NO" baseline="0" dirty="0" smtClean="0"/>
              <a:t>. Wind not </a:t>
            </a:r>
            <a:r>
              <a:rPr lang="nb-NO" baseline="0" dirty="0" err="1" smtClean="0"/>
              <a:t>respond</a:t>
            </a:r>
            <a:r>
              <a:rPr lang="nb-NO" baseline="0" dirty="0" smtClean="0"/>
              <a:t> as </a:t>
            </a:r>
            <a:r>
              <a:rPr lang="nb-NO" baseline="0" dirty="0" err="1" smtClean="0"/>
              <a:t>well</a:t>
            </a:r>
            <a:r>
              <a:rPr lang="nb-NO" baseline="0" dirty="0" smtClean="0"/>
              <a:t> as solar </a:t>
            </a:r>
            <a:r>
              <a:rPr lang="nb-NO" baseline="0" dirty="0" err="1" smtClean="0"/>
              <a:t>because</a:t>
            </a:r>
            <a:r>
              <a:rPr lang="nb-NO" baseline="0" dirty="0" smtClean="0"/>
              <a:t> </a:t>
            </a:r>
            <a:r>
              <a:rPr lang="nb-NO" baseline="0" dirty="0" err="1" smtClean="0"/>
              <a:t>lacking</a:t>
            </a:r>
            <a:r>
              <a:rPr lang="nb-NO" baseline="0" dirty="0" smtClean="0"/>
              <a:t> in </a:t>
            </a:r>
            <a:r>
              <a:rPr lang="nb-NO" baseline="0" dirty="0" err="1" smtClean="0"/>
              <a:t>other</a:t>
            </a:r>
            <a:r>
              <a:rPr lang="nb-NO" baseline="0" dirty="0" smtClean="0"/>
              <a:t> </a:t>
            </a:r>
            <a:r>
              <a:rPr lang="nb-NO" baseline="0" dirty="0" err="1" smtClean="0"/>
              <a:t>respects</a:t>
            </a:r>
            <a:r>
              <a:rPr lang="nb-NO" baseline="0" dirty="0" smtClean="0"/>
              <a:t>. </a:t>
            </a:r>
            <a:r>
              <a:rPr lang="nb-NO" baseline="0" dirty="0" err="1" smtClean="0"/>
              <a:t>Priority</a:t>
            </a:r>
            <a:r>
              <a:rPr lang="nb-NO" baseline="0" dirty="0" smtClean="0"/>
              <a:t> </a:t>
            </a:r>
            <a:r>
              <a:rPr lang="nb-NO" baseline="0" dirty="0" err="1" smtClean="0"/>
              <a:t>access</a:t>
            </a:r>
            <a:r>
              <a:rPr lang="nb-NO" baseline="0" dirty="0" smtClean="0"/>
              <a:t>? </a:t>
            </a:r>
            <a:r>
              <a:rPr lang="nb-NO" baseline="0" dirty="0" err="1" smtClean="0"/>
              <a:t>Nope</a:t>
            </a:r>
            <a:r>
              <a:rPr lang="nb-NO" baseline="0" dirty="0" smtClean="0"/>
              <a:t>. </a:t>
            </a:r>
            <a:r>
              <a:rPr lang="nb-NO" baseline="0" dirty="0" err="1" smtClean="0"/>
              <a:t>Maybe</a:t>
            </a:r>
            <a:r>
              <a:rPr lang="nb-NO" baseline="0" dirty="0" smtClean="0"/>
              <a:t>. </a:t>
            </a:r>
            <a:r>
              <a:rPr lang="nb-NO" baseline="0" dirty="0" err="1" smtClean="0"/>
              <a:t>Can</a:t>
            </a:r>
            <a:r>
              <a:rPr lang="nb-NO" baseline="0" dirty="0" smtClean="0"/>
              <a:t> still </a:t>
            </a:r>
            <a:r>
              <a:rPr lang="nb-NO" baseline="0" dirty="0" err="1" smtClean="0"/>
              <a:t>shut</a:t>
            </a:r>
            <a:r>
              <a:rPr lang="nb-NO" baseline="0" dirty="0" smtClean="0"/>
              <a:t> </a:t>
            </a:r>
            <a:r>
              <a:rPr lang="nb-NO" baseline="0" dirty="0" err="1" smtClean="0"/>
              <a:t>wind</a:t>
            </a:r>
            <a:r>
              <a:rPr lang="nb-NO" baseline="0" dirty="0" smtClean="0"/>
              <a:t> </a:t>
            </a:r>
            <a:r>
              <a:rPr lang="nb-NO" baseline="0" dirty="0" err="1" smtClean="0"/>
              <a:t>power</a:t>
            </a:r>
            <a:r>
              <a:rPr lang="nb-NO" baseline="0" dirty="0" smtClean="0"/>
              <a:t> </a:t>
            </a:r>
            <a:r>
              <a:rPr lang="nb-NO" baseline="0" dirty="0" err="1" smtClean="0"/>
              <a:t>out</a:t>
            </a:r>
            <a:r>
              <a:rPr lang="nb-NO" baseline="0" dirty="0" smtClean="0"/>
              <a:t> </a:t>
            </a:r>
            <a:r>
              <a:rPr lang="nb-NO" baseline="0" dirty="0" err="1" smtClean="0"/>
              <a:t>of</a:t>
            </a:r>
            <a:r>
              <a:rPr lang="nb-NO" baseline="0" dirty="0" smtClean="0"/>
              <a:t> </a:t>
            </a:r>
            <a:r>
              <a:rPr lang="nb-NO" baseline="0" dirty="0" err="1" smtClean="0"/>
              <a:t>the</a:t>
            </a:r>
            <a:r>
              <a:rPr lang="nb-NO" baseline="0" dirty="0" smtClean="0"/>
              <a:t>(ir) grid.</a:t>
            </a:r>
          </a:p>
          <a:p>
            <a:endParaRPr lang="nb-NO" baseline="0" dirty="0" smtClean="0"/>
          </a:p>
          <a:p>
            <a:r>
              <a:rPr lang="nb-NO" baseline="0" dirty="0" err="1" smtClean="0"/>
              <a:t>Also</a:t>
            </a:r>
            <a:r>
              <a:rPr lang="nb-NO" baseline="0" dirty="0" smtClean="0"/>
              <a:t>, </a:t>
            </a:r>
            <a:r>
              <a:rPr lang="nb-NO" baseline="0" dirty="0" err="1" smtClean="0"/>
              <a:t>about</a:t>
            </a:r>
            <a:r>
              <a:rPr lang="nb-NO" baseline="0" dirty="0" smtClean="0"/>
              <a:t> imports. </a:t>
            </a:r>
            <a:r>
              <a:rPr lang="nb-NO" baseline="0" dirty="0" err="1" smtClean="0"/>
              <a:t>Stimulating</a:t>
            </a:r>
            <a:r>
              <a:rPr lang="nb-NO" baseline="0" dirty="0" smtClean="0"/>
              <a:t> Japanese </a:t>
            </a:r>
            <a:r>
              <a:rPr lang="nb-NO" baseline="0" dirty="0" err="1" smtClean="0"/>
              <a:t>industry</a:t>
            </a:r>
            <a:r>
              <a:rPr lang="nb-NO" baseline="0" dirty="0" smtClean="0"/>
              <a:t>, </a:t>
            </a:r>
            <a:r>
              <a:rPr lang="nb-NO" baseline="0" dirty="0" err="1" smtClean="0"/>
              <a:t>but</a:t>
            </a:r>
            <a:r>
              <a:rPr lang="nb-NO" baseline="0" dirty="0" smtClean="0"/>
              <a:t> more </a:t>
            </a:r>
            <a:r>
              <a:rPr lang="nb-NO" baseline="0" dirty="0" err="1" smtClean="0"/>
              <a:t>than</a:t>
            </a:r>
            <a:r>
              <a:rPr lang="nb-NO" baseline="0" dirty="0" smtClean="0"/>
              <a:t> 50% is imports. </a:t>
            </a:r>
          </a:p>
          <a:p>
            <a:endParaRPr lang="nb-NO" baseline="0" dirty="0" smtClean="0"/>
          </a:p>
          <a:p>
            <a:r>
              <a:rPr lang="nb-NO" baseline="0" dirty="0" smtClean="0"/>
              <a:t>Solar, straight to </a:t>
            </a:r>
            <a:r>
              <a:rPr lang="nb-NO" baseline="0" dirty="0" err="1" smtClean="0"/>
              <a:t>the</a:t>
            </a:r>
            <a:r>
              <a:rPr lang="nb-NO" baseline="0" dirty="0" smtClean="0"/>
              <a:t> house. </a:t>
            </a:r>
            <a:r>
              <a:rPr lang="nb-NO" baseline="0" dirty="0" err="1" smtClean="0"/>
              <a:t>Customers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utility</a:t>
            </a:r>
            <a:r>
              <a:rPr lang="nb-NO" baseline="0" dirty="0" smtClean="0"/>
              <a:t> </a:t>
            </a:r>
            <a:r>
              <a:rPr lang="nb-NO" baseline="0" dirty="0" err="1" smtClean="0"/>
              <a:t>company</a:t>
            </a:r>
            <a:r>
              <a:rPr lang="nb-NO" baseline="0" dirty="0" smtClean="0"/>
              <a:t>, grid </a:t>
            </a:r>
            <a:r>
              <a:rPr lang="nb-NO" baseline="0" dirty="0" err="1" smtClean="0"/>
              <a:t>already</a:t>
            </a:r>
            <a:r>
              <a:rPr lang="nb-NO" baseline="0" dirty="0" smtClean="0"/>
              <a:t> </a:t>
            </a:r>
            <a:r>
              <a:rPr lang="nb-NO" baseline="0" dirty="0" err="1" smtClean="0"/>
              <a:t>strong</a:t>
            </a:r>
            <a:r>
              <a:rPr lang="nb-NO" baseline="0" dirty="0" smtClean="0"/>
              <a:t>. </a:t>
            </a:r>
            <a:r>
              <a:rPr lang="nb-NO" baseline="0" dirty="0" err="1" smtClean="0"/>
              <a:t>Utility</a:t>
            </a:r>
            <a:r>
              <a:rPr lang="nb-NO" baseline="0" dirty="0" smtClean="0"/>
              <a:t> </a:t>
            </a:r>
            <a:r>
              <a:rPr lang="nb-NO" baseline="0" dirty="0" err="1" smtClean="0"/>
              <a:t>company</a:t>
            </a:r>
            <a:r>
              <a:rPr lang="nb-NO" baseline="0" dirty="0" smtClean="0"/>
              <a:t> </a:t>
            </a:r>
            <a:r>
              <a:rPr lang="nb-NO" baseline="0" dirty="0" err="1" smtClean="0"/>
              <a:t>having</a:t>
            </a:r>
            <a:r>
              <a:rPr lang="nb-NO" baseline="0" dirty="0" smtClean="0"/>
              <a:t> a hard time </a:t>
            </a:r>
            <a:r>
              <a:rPr lang="nb-NO" baseline="0" dirty="0" err="1" smtClean="0"/>
              <a:t>refusing</a:t>
            </a:r>
            <a:r>
              <a:rPr lang="nb-NO" baseline="0" dirty="0" smtClean="0"/>
              <a:t> </a:t>
            </a:r>
            <a:r>
              <a:rPr lang="nb-NO" baseline="0" dirty="0" err="1" smtClean="0"/>
              <a:t>this</a:t>
            </a:r>
            <a:r>
              <a:rPr lang="nb-NO" baseline="0" dirty="0" smtClean="0"/>
              <a:t>. Wind </a:t>
            </a:r>
            <a:r>
              <a:rPr lang="nb-NO" baseline="0" dirty="0" err="1" smtClean="0"/>
              <a:t>power</a:t>
            </a:r>
            <a:r>
              <a:rPr lang="nb-NO" baseline="0" dirty="0" smtClean="0"/>
              <a:t>, </a:t>
            </a:r>
            <a:r>
              <a:rPr lang="nb-NO" baseline="0" dirty="0" err="1" smtClean="0"/>
              <a:t>independent</a:t>
            </a:r>
            <a:r>
              <a:rPr lang="nb-NO" baseline="0" dirty="0" smtClean="0"/>
              <a:t> </a:t>
            </a:r>
            <a:r>
              <a:rPr lang="nb-NO" baseline="0" dirty="0" err="1" smtClean="0"/>
              <a:t>power</a:t>
            </a:r>
            <a:r>
              <a:rPr lang="nb-NO" baseline="0" dirty="0" smtClean="0"/>
              <a:t> producers in areas </a:t>
            </a:r>
            <a:r>
              <a:rPr lang="nb-NO" baseline="0" dirty="0" err="1" smtClean="0"/>
              <a:t>with</a:t>
            </a:r>
            <a:r>
              <a:rPr lang="nb-NO" baseline="0" dirty="0" smtClean="0"/>
              <a:t> </a:t>
            </a:r>
            <a:r>
              <a:rPr lang="nb-NO" baseline="0" dirty="0" err="1" smtClean="0"/>
              <a:t>weak</a:t>
            </a:r>
            <a:r>
              <a:rPr lang="nb-NO" baseline="0" dirty="0" smtClean="0"/>
              <a:t> grid lines. </a:t>
            </a:r>
            <a:endParaRPr lang="nb-NO" dirty="0" smtClean="0"/>
          </a:p>
          <a:p>
            <a:endParaRPr lang="nb-NO" dirty="0" smtClean="0"/>
          </a:p>
          <a:p>
            <a:endParaRPr lang="nb-NO" dirty="0" smtClean="0"/>
          </a:p>
          <a:p>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7</a:t>
            </a:fld>
            <a:endParaRPr lang="nb-NO"/>
          </a:p>
        </p:txBody>
      </p:sp>
    </p:spTree>
    <p:extLst>
      <p:ext uri="{BB962C8B-B14F-4D97-AF65-F5344CB8AC3E}">
        <p14:creationId xmlns:p14="http://schemas.microsoft.com/office/powerpoint/2010/main" val="3505403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endParaRPr lang="nb-NO" dirty="0" smtClean="0"/>
          </a:p>
          <a:p>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9</a:t>
            </a:fld>
            <a:endParaRPr lang="nb-NO"/>
          </a:p>
        </p:txBody>
      </p:sp>
    </p:spTree>
    <p:extLst>
      <p:ext uri="{BB962C8B-B14F-4D97-AF65-F5344CB8AC3E}">
        <p14:creationId xmlns:p14="http://schemas.microsoft.com/office/powerpoint/2010/main" val="68149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ssholder for lysbilde 1"/>
          <p:cNvSpPr>
            <a:spLocks noGrp="1" noRot="1" noChangeAspect="1" noTextEdit="1"/>
          </p:cNvSpPr>
          <p:nvPr>
            <p:ph type="sldImg"/>
          </p:nvPr>
        </p:nvSpPr>
        <p:spPr bwMode="auto">
          <a:xfrm>
            <a:off x="87313" y="744538"/>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nb-NO" altLang="nb-NO" dirty="0" err="1" smtClean="0"/>
              <a:t>Costs</a:t>
            </a:r>
            <a:r>
              <a:rPr lang="nb-NO" altLang="nb-NO" dirty="0" smtClean="0"/>
              <a:t>. </a:t>
            </a:r>
            <a:r>
              <a:rPr lang="nb-NO" altLang="nb-NO" dirty="0" err="1" smtClean="0"/>
              <a:t>But</a:t>
            </a:r>
            <a:r>
              <a:rPr lang="nb-NO" altLang="nb-NO" dirty="0" smtClean="0"/>
              <a:t> </a:t>
            </a:r>
            <a:r>
              <a:rPr lang="nb-NO" altLang="nb-NO" dirty="0" err="1" smtClean="0"/>
              <a:t>also</a:t>
            </a:r>
            <a:r>
              <a:rPr lang="nb-NO" altLang="nb-NO" dirty="0" smtClean="0"/>
              <a:t> to do </a:t>
            </a:r>
            <a:r>
              <a:rPr lang="nb-NO" altLang="nb-NO" dirty="0" err="1" smtClean="0"/>
              <a:t>with</a:t>
            </a:r>
            <a:r>
              <a:rPr lang="nb-NO" altLang="nb-NO" dirty="0" smtClean="0"/>
              <a:t> </a:t>
            </a:r>
            <a:r>
              <a:rPr lang="nb-NO" altLang="nb-NO" dirty="0" err="1" smtClean="0"/>
              <a:t>Chinese</a:t>
            </a:r>
            <a:r>
              <a:rPr lang="nb-NO" altLang="nb-NO" dirty="0" smtClean="0"/>
              <a:t> </a:t>
            </a:r>
            <a:r>
              <a:rPr lang="nb-NO" altLang="nb-NO" dirty="0" err="1" smtClean="0"/>
              <a:t>oversupply</a:t>
            </a:r>
            <a:r>
              <a:rPr lang="nb-NO" altLang="nb-NO" dirty="0" smtClean="0"/>
              <a:t>. Not all </a:t>
            </a:r>
            <a:r>
              <a:rPr lang="nb-NO" altLang="nb-NO" dirty="0" err="1" smtClean="0"/>
              <a:t>of</a:t>
            </a:r>
            <a:r>
              <a:rPr lang="nb-NO" altLang="nb-NO" dirty="0" smtClean="0"/>
              <a:t> </a:t>
            </a:r>
            <a:r>
              <a:rPr lang="nb-NO" altLang="nb-NO" dirty="0" err="1" smtClean="0"/>
              <a:t>this</a:t>
            </a:r>
            <a:r>
              <a:rPr lang="nb-NO" altLang="nb-NO" dirty="0" smtClean="0"/>
              <a:t> is </a:t>
            </a:r>
            <a:r>
              <a:rPr lang="nb-NO" altLang="nb-NO" dirty="0" err="1" smtClean="0"/>
              <a:t>because</a:t>
            </a:r>
            <a:r>
              <a:rPr lang="nb-NO" altLang="nb-NO" dirty="0" smtClean="0"/>
              <a:t> </a:t>
            </a:r>
            <a:r>
              <a:rPr lang="nb-NO" altLang="nb-NO" dirty="0" err="1" smtClean="0"/>
              <a:t>of</a:t>
            </a:r>
            <a:r>
              <a:rPr lang="nb-NO" altLang="nb-NO" dirty="0" smtClean="0"/>
              <a:t> </a:t>
            </a:r>
            <a:r>
              <a:rPr lang="nb-NO" altLang="nb-NO" dirty="0" err="1" smtClean="0"/>
              <a:t>technological</a:t>
            </a:r>
            <a:r>
              <a:rPr lang="nb-NO" altLang="nb-NO" dirty="0" smtClean="0"/>
              <a:t> progress. More so in </a:t>
            </a:r>
            <a:r>
              <a:rPr lang="nb-NO" altLang="nb-NO" dirty="0" err="1" smtClean="0"/>
              <a:t>wind</a:t>
            </a:r>
            <a:r>
              <a:rPr lang="nb-NO" altLang="nb-NO" dirty="0" smtClean="0"/>
              <a:t> </a:t>
            </a:r>
            <a:r>
              <a:rPr lang="nb-NO" altLang="nb-NO" dirty="0" err="1" smtClean="0"/>
              <a:t>than</a:t>
            </a:r>
            <a:r>
              <a:rPr lang="nb-NO" altLang="nb-NO" dirty="0" smtClean="0"/>
              <a:t> in solar. </a:t>
            </a:r>
          </a:p>
          <a:p>
            <a:endParaRPr lang="nb-NO" altLang="nb-NO" dirty="0" smtClean="0"/>
          </a:p>
          <a:p>
            <a:r>
              <a:rPr lang="nb-NO" altLang="nb-NO" dirty="0" err="1" smtClean="0"/>
              <a:t>Fracking</a:t>
            </a:r>
            <a:r>
              <a:rPr lang="nb-NO" altLang="nb-NO" dirty="0" smtClean="0"/>
              <a:t>: In </a:t>
            </a:r>
            <a:r>
              <a:rPr lang="nb-NO" altLang="nb-NO" dirty="0" err="1" smtClean="0"/>
              <a:t>the</a:t>
            </a:r>
            <a:r>
              <a:rPr lang="nb-NO" altLang="nb-NO" dirty="0" smtClean="0"/>
              <a:t> US </a:t>
            </a:r>
            <a:r>
              <a:rPr lang="nb-NO" altLang="nb-NO" dirty="0" err="1" smtClean="0"/>
              <a:t>brought</a:t>
            </a:r>
            <a:r>
              <a:rPr lang="nb-NO" altLang="nb-NO" dirty="0" smtClean="0"/>
              <a:t> </a:t>
            </a:r>
            <a:r>
              <a:rPr lang="nb-NO" altLang="nb-NO" dirty="0" err="1" smtClean="0"/>
              <a:t>the</a:t>
            </a:r>
            <a:r>
              <a:rPr lang="nb-NO" altLang="nb-NO" dirty="0" smtClean="0"/>
              <a:t> </a:t>
            </a:r>
            <a:r>
              <a:rPr lang="nb-NO" altLang="nb-NO" dirty="0" err="1" smtClean="0"/>
              <a:t>price</a:t>
            </a:r>
            <a:r>
              <a:rPr lang="nb-NO" altLang="nb-NO" dirty="0" smtClean="0"/>
              <a:t> </a:t>
            </a:r>
            <a:r>
              <a:rPr lang="nb-NO" altLang="nb-NO" dirty="0" err="1" smtClean="0"/>
              <a:t>of</a:t>
            </a:r>
            <a:r>
              <a:rPr lang="nb-NO" altLang="nb-NO" dirty="0" smtClean="0"/>
              <a:t> </a:t>
            </a:r>
            <a:r>
              <a:rPr lang="nb-NO" altLang="nb-NO" dirty="0" err="1" smtClean="0"/>
              <a:t>shale</a:t>
            </a:r>
            <a:r>
              <a:rPr lang="nb-NO" altLang="nb-NO" dirty="0" smtClean="0"/>
              <a:t> gas </a:t>
            </a:r>
            <a:r>
              <a:rPr lang="nb-NO" altLang="nb-NO" dirty="0" err="1" smtClean="0"/>
              <a:t>down</a:t>
            </a:r>
            <a:r>
              <a:rPr lang="nb-NO" altLang="nb-NO" dirty="0" smtClean="0"/>
              <a:t> from $13 per million </a:t>
            </a:r>
            <a:r>
              <a:rPr lang="nb-NO" altLang="nb-NO" dirty="0" err="1" smtClean="0"/>
              <a:t>thermic</a:t>
            </a:r>
            <a:r>
              <a:rPr lang="nb-NO" altLang="nb-NO" dirty="0" smtClean="0"/>
              <a:t> unit to 2$. USA nå verdens største gassprodusent, etter at </a:t>
            </a:r>
            <a:r>
              <a:rPr lang="nb-NO" altLang="nb-NO" dirty="0" err="1" smtClean="0"/>
              <a:t>shale</a:t>
            </a:r>
            <a:r>
              <a:rPr lang="nb-NO" altLang="nb-NO" dirty="0" smtClean="0"/>
              <a:t> gas-</a:t>
            </a:r>
            <a:r>
              <a:rPr lang="nb-NO" altLang="nb-NO" dirty="0" err="1" smtClean="0"/>
              <a:t>prod</a:t>
            </a:r>
            <a:r>
              <a:rPr lang="nb-NO" altLang="nb-NO" dirty="0" smtClean="0"/>
              <a:t> firedoblet 2007-10. USA </a:t>
            </a:r>
            <a:r>
              <a:rPr lang="nb-NO" altLang="nb-NO" dirty="0" err="1" smtClean="0"/>
              <a:t>now</a:t>
            </a:r>
            <a:r>
              <a:rPr lang="nb-NO" altLang="nb-NO" dirty="0" smtClean="0"/>
              <a:t> </a:t>
            </a:r>
            <a:r>
              <a:rPr lang="nb-NO" altLang="nb-NO" dirty="0" err="1" smtClean="0"/>
              <a:t>self-sufficient</a:t>
            </a:r>
            <a:r>
              <a:rPr lang="nb-NO" altLang="nb-NO" dirty="0" smtClean="0"/>
              <a:t> in gas, and </a:t>
            </a:r>
            <a:r>
              <a:rPr lang="nb-NO" altLang="nb-NO" dirty="0" err="1" smtClean="0"/>
              <a:t>it’s</a:t>
            </a:r>
            <a:r>
              <a:rPr lang="nb-NO" altLang="nb-NO" dirty="0" smtClean="0"/>
              <a:t> </a:t>
            </a:r>
            <a:r>
              <a:rPr lang="nb-NO" altLang="nb-NO" dirty="0" err="1" smtClean="0"/>
              <a:t>cheap</a:t>
            </a:r>
            <a:r>
              <a:rPr lang="nb-NO" altLang="nb-NO" dirty="0" smtClean="0"/>
              <a:t>! A </a:t>
            </a:r>
            <a:r>
              <a:rPr lang="nb-NO" altLang="nb-NO" dirty="0" err="1" smtClean="0"/>
              <a:t>third</a:t>
            </a:r>
            <a:r>
              <a:rPr lang="nb-NO" altLang="nb-NO" dirty="0" smtClean="0"/>
              <a:t> </a:t>
            </a:r>
            <a:r>
              <a:rPr lang="nb-NO" altLang="nb-NO" dirty="0" err="1" smtClean="0"/>
              <a:t>of</a:t>
            </a:r>
            <a:r>
              <a:rPr lang="nb-NO" altLang="nb-NO" dirty="0" smtClean="0"/>
              <a:t> </a:t>
            </a:r>
            <a:r>
              <a:rPr lang="nb-NO" altLang="nb-NO" dirty="0" err="1" smtClean="0"/>
              <a:t>the</a:t>
            </a:r>
            <a:r>
              <a:rPr lang="nb-NO" altLang="nb-NO" dirty="0" smtClean="0"/>
              <a:t> </a:t>
            </a:r>
            <a:r>
              <a:rPr lang="nb-NO" altLang="nb-NO" dirty="0" err="1" smtClean="0"/>
              <a:t>German</a:t>
            </a:r>
            <a:r>
              <a:rPr lang="nb-NO" altLang="nb-NO" dirty="0" smtClean="0"/>
              <a:t> </a:t>
            </a:r>
            <a:r>
              <a:rPr lang="nb-NO" altLang="nb-NO" dirty="0" err="1" smtClean="0"/>
              <a:t>price</a:t>
            </a:r>
            <a:r>
              <a:rPr lang="nb-NO" altLang="nb-NO" dirty="0" smtClean="0"/>
              <a:t>. </a:t>
            </a:r>
          </a:p>
          <a:p>
            <a:r>
              <a:rPr lang="nb-NO" altLang="nb-NO" dirty="0" err="1" smtClean="0"/>
              <a:t>Shale</a:t>
            </a:r>
            <a:r>
              <a:rPr lang="nb-NO" altLang="nb-NO" dirty="0" smtClean="0"/>
              <a:t> </a:t>
            </a:r>
            <a:r>
              <a:rPr lang="nb-NO" altLang="nb-NO" dirty="0" err="1" smtClean="0"/>
              <a:t>oil</a:t>
            </a:r>
            <a:r>
              <a:rPr lang="nb-NO" altLang="nb-NO" dirty="0" smtClean="0"/>
              <a:t>/</a:t>
            </a:r>
            <a:r>
              <a:rPr lang="nb-NO" altLang="nb-NO" dirty="0" err="1" smtClean="0"/>
              <a:t>tight</a:t>
            </a:r>
            <a:r>
              <a:rPr lang="nb-NO" altLang="nb-NO" dirty="0" smtClean="0"/>
              <a:t> </a:t>
            </a:r>
            <a:r>
              <a:rPr lang="nb-NO" altLang="nb-NO" dirty="0" err="1" smtClean="0"/>
              <a:t>oil</a:t>
            </a:r>
            <a:r>
              <a:rPr lang="nb-NO" altLang="nb-NO" dirty="0" smtClean="0"/>
              <a:t> også. Har økt USAs oljeproduksjon med en tredel siden 2009. </a:t>
            </a:r>
          </a:p>
          <a:p>
            <a:r>
              <a:rPr lang="nb-NO" altLang="nb-NO" dirty="0" smtClean="0"/>
              <a:t>IEA, innen 2020, USA større oljeprodusent en Saudi Arabia!</a:t>
            </a:r>
          </a:p>
          <a:p>
            <a:endParaRPr lang="nb-NO" altLang="nb-NO" dirty="0" smtClean="0"/>
          </a:p>
          <a:p>
            <a:r>
              <a:rPr lang="nb-NO" dirty="0" smtClean="0"/>
              <a:t>Vind en</a:t>
            </a:r>
            <a:r>
              <a:rPr lang="nb-NO" baseline="0" dirty="0" smtClean="0"/>
              <a:t> mer moden teknologi, så svakere vekst. </a:t>
            </a:r>
          </a:p>
          <a:p>
            <a:endParaRPr lang="nb-NO" baseline="0" dirty="0" smtClean="0"/>
          </a:p>
          <a:p>
            <a:r>
              <a:rPr lang="nb-NO" baseline="0" dirty="0" smtClean="0"/>
              <a:t>Investeringer opp fra $40 </a:t>
            </a:r>
            <a:r>
              <a:rPr lang="nb-NO" baseline="0" dirty="0" err="1" smtClean="0"/>
              <a:t>mrd</a:t>
            </a:r>
            <a:r>
              <a:rPr lang="nb-NO" baseline="0" dirty="0" smtClean="0"/>
              <a:t> til rundt $250</a:t>
            </a:r>
          </a:p>
          <a:p>
            <a:endParaRPr lang="nb-NO" baseline="0" dirty="0" smtClean="0"/>
          </a:p>
          <a:p>
            <a:r>
              <a:rPr lang="nb-NO" baseline="0" dirty="0" smtClean="0"/>
              <a:t>PRC</a:t>
            </a:r>
          </a:p>
          <a:p>
            <a:r>
              <a:rPr lang="en-US" sz="1200" kern="1200" dirty="0" err="1" smtClean="0">
                <a:solidFill>
                  <a:schemeClr val="tx1"/>
                </a:solidFill>
                <a:effectLst/>
                <a:latin typeface="Arial" charset="0"/>
                <a:ea typeface="+mn-ea"/>
                <a:cs typeface="+mn-cs"/>
              </a:rPr>
              <a:t>Til</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tross</a:t>
            </a:r>
            <a:r>
              <a:rPr lang="en-US" sz="1200" kern="1200" dirty="0" smtClean="0">
                <a:solidFill>
                  <a:schemeClr val="tx1"/>
                </a:solidFill>
                <a:effectLst/>
                <a:latin typeface="Arial" charset="0"/>
                <a:ea typeface="+mn-ea"/>
                <a:cs typeface="+mn-cs"/>
              </a:rPr>
              <a:t> for at </a:t>
            </a:r>
            <a:r>
              <a:rPr lang="en-US" sz="1200" kern="1200" dirty="0" err="1" smtClean="0">
                <a:solidFill>
                  <a:schemeClr val="tx1"/>
                </a:solidFill>
                <a:effectLst/>
                <a:latin typeface="Arial" charset="0"/>
                <a:ea typeface="+mn-ea"/>
                <a:cs typeface="+mn-cs"/>
              </a:rPr>
              <a:t>ingen</a:t>
            </a:r>
            <a:r>
              <a:rPr lang="en-US" sz="1200" kern="1200" dirty="0" smtClean="0">
                <a:solidFill>
                  <a:schemeClr val="tx1"/>
                </a:solidFill>
                <a:effectLst/>
                <a:latin typeface="Arial" charset="0"/>
                <a:ea typeface="+mn-ea"/>
                <a:cs typeface="+mn-cs"/>
              </a:rPr>
              <a:t> land </a:t>
            </a:r>
            <a:r>
              <a:rPr lang="en-US" sz="1200" kern="1200" dirty="0" err="1" smtClean="0">
                <a:solidFill>
                  <a:schemeClr val="tx1"/>
                </a:solidFill>
                <a:effectLst/>
                <a:latin typeface="Arial" charset="0"/>
                <a:ea typeface="+mn-ea"/>
                <a:cs typeface="+mn-cs"/>
              </a:rPr>
              <a:t>ekspanderer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fortere</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på</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kull</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in 2012, for the first time, wind power generation increased more than generation from coal, and that total wind power output, at more than 100TWh (and considerably up since 2011) for the first time actually exceeded nuclear power output. At approximately $65 billion, China in 2012 spent nearly twice as much as the US ($35.6 billion) on clean energy projects. </a:t>
            </a:r>
          </a:p>
          <a:p>
            <a:endParaRPr lang="en-US" sz="1200" kern="1200" dirty="0" smtClean="0">
              <a:solidFill>
                <a:schemeClr val="tx1"/>
              </a:solidFill>
              <a:effectLst/>
              <a:latin typeface="Arial" charset="0"/>
              <a:ea typeface="+mn-ea"/>
              <a:cs typeface="+mn-cs"/>
            </a:endParaRPr>
          </a:p>
          <a:p>
            <a:r>
              <a:rPr lang="en-US" sz="1200" kern="1200" dirty="0" err="1" smtClean="0">
                <a:solidFill>
                  <a:schemeClr val="tx1"/>
                </a:solidFill>
                <a:effectLst/>
                <a:latin typeface="Arial" charset="0"/>
                <a:ea typeface="+mn-ea"/>
                <a:cs typeface="+mn-cs"/>
              </a:rPr>
              <a:t>Særlig</a:t>
            </a:r>
            <a:r>
              <a:rPr lang="en-US" sz="1200" kern="1200" dirty="0" smtClean="0">
                <a:solidFill>
                  <a:schemeClr val="tx1"/>
                </a:solidFill>
                <a:effectLst/>
                <a:latin typeface="Arial" charset="0"/>
                <a:ea typeface="+mn-ea"/>
                <a:cs typeface="+mn-cs"/>
              </a:rPr>
              <a:t> i Europa </a:t>
            </a:r>
            <a:r>
              <a:rPr lang="en-US" sz="1200" kern="1200" dirty="0" err="1" smtClean="0">
                <a:solidFill>
                  <a:schemeClr val="tx1"/>
                </a:solidFill>
                <a:effectLst/>
                <a:latin typeface="Arial" charset="0"/>
                <a:ea typeface="+mn-ea"/>
                <a:cs typeface="+mn-cs"/>
              </a:rPr>
              <a:t>nå</a:t>
            </a:r>
            <a:r>
              <a:rPr lang="en-US" sz="1200" kern="1200" dirty="0" smtClean="0">
                <a:solidFill>
                  <a:schemeClr val="tx1"/>
                </a:solidFill>
                <a:effectLst/>
                <a:latin typeface="Arial" charset="0"/>
                <a:ea typeface="+mn-ea"/>
                <a:cs typeface="+mn-cs"/>
              </a:rPr>
              <a:t> </a:t>
            </a:r>
            <a:r>
              <a:rPr lang="en-US" sz="1200" kern="1200" dirty="0" err="1" smtClean="0">
                <a:solidFill>
                  <a:schemeClr val="tx1"/>
                </a:solidFill>
                <a:effectLst/>
                <a:latin typeface="Arial" charset="0"/>
                <a:ea typeface="+mn-ea"/>
                <a:cs typeface="+mn-cs"/>
              </a:rPr>
              <a:t>typisk</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slik</a:t>
            </a:r>
            <a:r>
              <a:rPr lang="en-US" sz="1200" kern="1200" baseline="0" dirty="0" smtClean="0">
                <a:solidFill>
                  <a:schemeClr val="tx1"/>
                </a:solidFill>
                <a:effectLst/>
                <a:latin typeface="Arial" charset="0"/>
                <a:ea typeface="+mn-ea"/>
                <a:cs typeface="+mn-cs"/>
              </a:rPr>
              <a:t> at </a:t>
            </a:r>
            <a:r>
              <a:rPr lang="en-US" sz="1200" kern="1200" baseline="0" dirty="0" err="1" smtClean="0">
                <a:solidFill>
                  <a:schemeClr val="tx1"/>
                </a:solidFill>
                <a:effectLst/>
                <a:latin typeface="Arial" charset="0"/>
                <a:ea typeface="+mn-ea"/>
                <a:cs typeface="+mn-cs"/>
              </a:rPr>
              <a:t>kapasitetsøkningen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fra</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fornybar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pr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år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er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større</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enn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kapasitetsøkningen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fra</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noen</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andre</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energikilder</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og</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til</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og</a:t>
            </a:r>
            <a:r>
              <a:rPr lang="en-US" sz="1200" kern="1200" baseline="0" dirty="0" smtClean="0">
                <a:solidFill>
                  <a:schemeClr val="tx1"/>
                </a:solidFill>
                <a:effectLst/>
                <a:latin typeface="Arial" charset="0"/>
                <a:ea typeface="+mn-ea"/>
                <a:cs typeface="+mn-cs"/>
              </a:rPr>
              <a:t> med </a:t>
            </a:r>
            <a:r>
              <a:rPr lang="en-US" sz="1200" kern="1200" baseline="0" dirty="0" err="1" smtClean="0">
                <a:solidFill>
                  <a:schemeClr val="tx1"/>
                </a:solidFill>
                <a:effectLst/>
                <a:latin typeface="Arial" charset="0"/>
                <a:ea typeface="+mn-ea"/>
                <a:cs typeface="+mn-cs"/>
              </a:rPr>
              <a:t>nå</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slik</a:t>
            </a:r>
            <a:r>
              <a:rPr lang="en-US" sz="1200" kern="1200" baseline="0" dirty="0" smtClean="0">
                <a:solidFill>
                  <a:schemeClr val="tx1"/>
                </a:solidFill>
                <a:effectLst/>
                <a:latin typeface="Arial" charset="0"/>
                <a:ea typeface="+mn-ea"/>
                <a:cs typeface="+mn-cs"/>
              </a:rPr>
              <a:t> I USA for </a:t>
            </a:r>
            <a:r>
              <a:rPr lang="en-US" sz="1200" kern="1200" baseline="0" dirty="0" err="1" smtClean="0">
                <a:solidFill>
                  <a:schemeClr val="tx1"/>
                </a:solidFill>
                <a:effectLst/>
                <a:latin typeface="Arial" charset="0"/>
                <a:ea typeface="+mn-ea"/>
                <a:cs typeface="+mn-cs"/>
              </a:rPr>
              <a:t>utvalgte</a:t>
            </a:r>
            <a:r>
              <a:rPr lang="en-US" sz="1200" kern="1200" baseline="0" dirty="0" smtClean="0">
                <a:solidFill>
                  <a:schemeClr val="tx1"/>
                </a:solidFill>
                <a:effectLst/>
                <a:latin typeface="Arial" charset="0"/>
                <a:ea typeface="+mn-ea"/>
                <a:cs typeface="+mn-cs"/>
              </a:rPr>
              <a:t> </a:t>
            </a:r>
            <a:r>
              <a:rPr lang="en-US" sz="1200" kern="1200" baseline="0" dirty="0" err="1" smtClean="0">
                <a:solidFill>
                  <a:schemeClr val="tx1"/>
                </a:solidFill>
                <a:effectLst/>
                <a:latin typeface="Arial" charset="0"/>
                <a:ea typeface="+mn-ea"/>
                <a:cs typeface="+mn-cs"/>
              </a:rPr>
              <a:t>år</a:t>
            </a:r>
            <a:r>
              <a:rPr lang="en-US" sz="1200" kern="1200" baseline="0" dirty="0" smtClean="0">
                <a:solidFill>
                  <a:schemeClr val="tx1"/>
                </a:solidFill>
                <a:effectLst/>
                <a:latin typeface="Arial" charset="0"/>
                <a:ea typeface="+mn-ea"/>
                <a:cs typeface="+mn-cs"/>
              </a:rPr>
              <a:t>.</a:t>
            </a:r>
            <a:endParaRPr lang="nb-NO" dirty="0" smtClean="0"/>
          </a:p>
          <a:p>
            <a:endParaRPr lang="nb-NO" altLang="nb-NO" dirty="0" smtClean="0"/>
          </a:p>
          <a:p>
            <a:endParaRPr lang="nb-NO" altLang="nb-NO" dirty="0" smtClean="0"/>
          </a:p>
          <a:p>
            <a:r>
              <a:rPr lang="nb-NO" altLang="nb-NO" dirty="0" smtClean="0"/>
              <a:t>China:</a:t>
            </a:r>
            <a:r>
              <a:rPr lang="nb-NO" altLang="nb-NO" baseline="0" dirty="0" smtClean="0"/>
              <a:t> </a:t>
            </a:r>
            <a:r>
              <a:rPr lang="nb-NO" altLang="nb-NO" baseline="0" dirty="0" err="1" smtClean="0"/>
              <a:t>Now</a:t>
            </a:r>
            <a:r>
              <a:rPr lang="nb-NO" altLang="nb-NO" baseline="0" dirty="0" smtClean="0"/>
              <a:t> </a:t>
            </a:r>
            <a:r>
              <a:rPr lang="nb-NO" altLang="nb-NO" baseline="0" dirty="0" err="1" smtClean="0"/>
              <a:t>installing</a:t>
            </a:r>
            <a:r>
              <a:rPr lang="nb-NO" altLang="nb-NO" baseline="0" dirty="0" smtClean="0"/>
              <a:t> more REN </a:t>
            </a:r>
            <a:r>
              <a:rPr lang="nb-NO" altLang="nb-NO" baseline="0" dirty="0" err="1" smtClean="0"/>
              <a:t>than</a:t>
            </a:r>
            <a:r>
              <a:rPr lang="nb-NO" altLang="nb-NO" baseline="0" dirty="0" smtClean="0"/>
              <a:t> </a:t>
            </a:r>
            <a:r>
              <a:rPr lang="nb-NO" altLang="nb-NO" baseline="0" dirty="0" err="1" smtClean="0"/>
              <a:t>nuclear</a:t>
            </a:r>
            <a:r>
              <a:rPr lang="nb-NO" altLang="nb-NO" baseline="0" dirty="0" smtClean="0"/>
              <a:t>. </a:t>
            </a:r>
            <a:endParaRPr lang="nb-NO" altLang="nb-NO" dirty="0" smtClean="0"/>
          </a:p>
        </p:txBody>
      </p:sp>
      <p:sp>
        <p:nvSpPr>
          <p:cNvPr id="56324"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B0E9EE2-D399-4941-A461-1317FFB63374}" type="slidenum">
              <a:rPr lang="nb-NO" altLang="nb-NO" smtClean="0">
                <a:latin typeface="Verdana" pitchFamily="34" charset="0"/>
              </a:rPr>
              <a:pPr eaLnBrk="1" hangingPunct="1">
                <a:spcBef>
                  <a:spcPct val="0"/>
                </a:spcBef>
              </a:pPr>
              <a:t>11</a:t>
            </a:fld>
            <a:endParaRPr lang="nb-NO" altLang="nb-NO" smtClean="0">
              <a:latin typeface="Verdana" pitchFamily="34" charset="0"/>
            </a:endParaRPr>
          </a:p>
        </p:txBody>
      </p:sp>
    </p:spTree>
    <p:extLst>
      <p:ext uri="{BB962C8B-B14F-4D97-AF65-F5344CB8AC3E}">
        <p14:creationId xmlns:p14="http://schemas.microsoft.com/office/powerpoint/2010/main" val="297069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7.9 </a:t>
            </a:r>
            <a:r>
              <a:rPr lang="nb-NO" dirty="0" err="1" smtClean="0"/>
              <a:t>if</a:t>
            </a:r>
            <a:r>
              <a:rPr lang="nb-NO" dirty="0" smtClean="0"/>
              <a:t> </a:t>
            </a:r>
            <a:r>
              <a:rPr lang="nb-NO" dirty="0" err="1" smtClean="0"/>
              <a:t>include</a:t>
            </a:r>
            <a:r>
              <a:rPr lang="nb-NO" baseline="0" dirty="0" smtClean="0"/>
              <a:t> </a:t>
            </a:r>
            <a:r>
              <a:rPr lang="nb-NO" baseline="0" dirty="0" err="1" smtClean="0"/>
              <a:t>biomass</a:t>
            </a:r>
            <a:r>
              <a:rPr lang="nb-NO" baseline="0" dirty="0" smtClean="0"/>
              <a:t>, </a:t>
            </a:r>
            <a:r>
              <a:rPr lang="nb-NO" baseline="0" dirty="0" err="1" smtClean="0"/>
              <a:t>geothermal</a:t>
            </a:r>
            <a:r>
              <a:rPr lang="nb-NO" baseline="0" dirty="0" smtClean="0"/>
              <a:t> and </a:t>
            </a:r>
            <a:r>
              <a:rPr lang="nb-NO" baseline="0" dirty="0" err="1" smtClean="0"/>
              <a:t>ocean</a:t>
            </a:r>
            <a:r>
              <a:rPr lang="nb-NO" baseline="0" dirty="0" smtClean="0"/>
              <a:t>/tide</a:t>
            </a:r>
            <a:endParaRPr lang="nb-NO" dirty="0" smtClean="0"/>
          </a:p>
          <a:p>
            <a:endParaRPr lang="nb-NO" dirty="0" smtClean="0"/>
          </a:p>
          <a:p>
            <a:r>
              <a:rPr lang="nb-NO" dirty="0" err="1" smtClean="0"/>
              <a:t>Denmark</a:t>
            </a:r>
            <a:r>
              <a:rPr lang="nb-NO" dirty="0" smtClean="0"/>
              <a:t> 42%,</a:t>
            </a:r>
            <a:r>
              <a:rPr lang="nb-NO" baseline="0" dirty="0" smtClean="0"/>
              <a:t> Germany 13+6 (+ </a:t>
            </a:r>
            <a:r>
              <a:rPr lang="nb-NO" baseline="0" dirty="0" err="1" smtClean="0"/>
              <a:t>biomass</a:t>
            </a:r>
            <a:r>
              <a:rPr lang="nb-NO" baseline="0" dirty="0" smtClean="0"/>
              <a:t> = 8) = 27%</a:t>
            </a:r>
          </a:p>
          <a:p>
            <a:r>
              <a:rPr lang="nb-NO" baseline="0" dirty="0" smtClean="0"/>
              <a:t>Norway: 96-98% = </a:t>
            </a:r>
            <a:r>
              <a:rPr lang="nb-NO" baseline="0" dirty="0" err="1" smtClean="0"/>
              <a:t>hydro</a:t>
            </a:r>
            <a:r>
              <a:rPr lang="nb-NO" baseline="0" dirty="0" smtClean="0"/>
              <a:t> </a:t>
            </a:r>
          </a:p>
          <a:p>
            <a:r>
              <a:rPr lang="nb-NO" baseline="0" dirty="0" smtClean="0"/>
              <a:t>China </a:t>
            </a:r>
            <a:r>
              <a:rPr lang="nb-NO" baseline="0" dirty="0" err="1" smtClean="0"/>
              <a:t>only</a:t>
            </a:r>
            <a:r>
              <a:rPr lang="nb-NO" baseline="0" dirty="0" smtClean="0"/>
              <a:t> 3%+, USA </a:t>
            </a:r>
            <a:r>
              <a:rPr lang="nb-NO" baseline="0" dirty="0" err="1" smtClean="0"/>
              <a:t>only</a:t>
            </a:r>
            <a:r>
              <a:rPr lang="nb-NO" baseline="0" dirty="0" smtClean="0"/>
              <a:t> 6</a:t>
            </a:r>
            <a:r>
              <a:rPr lang="nb-NO" sz="1200" dirty="0" smtClean="0"/>
              <a:t>%</a:t>
            </a:r>
            <a:endParaRPr lang="nb-NO" dirty="0" smtClean="0"/>
          </a:p>
          <a:p>
            <a:endParaRPr lang="nb-NO" dirty="0" smtClean="0"/>
          </a:p>
          <a:p>
            <a:r>
              <a:rPr lang="nb-NO" dirty="0" smtClean="0"/>
              <a:t>Hvordan</a:t>
            </a:r>
            <a:r>
              <a:rPr lang="nb-NO" baseline="0" dirty="0" smtClean="0"/>
              <a:t> vet vi at/om det grønne skiftet har begynt?</a:t>
            </a:r>
          </a:p>
          <a:p>
            <a:endParaRPr lang="nb-NO" baseline="0" dirty="0" smtClean="0"/>
          </a:p>
          <a:p>
            <a:r>
              <a:rPr lang="nb-NO" baseline="0" dirty="0" smtClean="0"/>
              <a:t>Noen steder hvor det grønne skiftet kanskje er </a:t>
            </a:r>
            <a:r>
              <a:rPr lang="nb-NO" baseline="0" dirty="0" err="1" smtClean="0"/>
              <a:t>iferd</a:t>
            </a:r>
            <a:r>
              <a:rPr lang="nb-NO" baseline="0" dirty="0" smtClean="0"/>
              <a:t> med å begynne. Hvor systemet knaker i sammenføyningene. Hvor umulig å gå videre med det gamle (ok, kanskje i Norge…), men hvor vanskelig å spå om veien videre. Reform eller backlash. Mektige interesser som utfordres, og det er ikke sikkert at det er det nye som vinner.</a:t>
            </a:r>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12</a:t>
            </a:fld>
            <a:endParaRPr lang="nb-NO"/>
          </a:p>
        </p:txBody>
      </p:sp>
    </p:spTree>
    <p:extLst>
      <p:ext uri="{BB962C8B-B14F-4D97-AF65-F5344CB8AC3E}">
        <p14:creationId xmlns:p14="http://schemas.microsoft.com/office/powerpoint/2010/main" val="3752934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7313" y="744538"/>
            <a:ext cx="6619875" cy="3724275"/>
          </a:xfrm>
        </p:spPr>
      </p:sp>
      <p:sp>
        <p:nvSpPr>
          <p:cNvPr id="3" name="Notes Placeholder 2"/>
          <p:cNvSpPr>
            <a:spLocks noGrp="1"/>
          </p:cNvSpPr>
          <p:nvPr>
            <p:ph type="body" idx="1"/>
          </p:nvPr>
        </p:nvSpPr>
        <p:spPr/>
        <p:txBody>
          <a:bodyPr/>
          <a:lstStyle/>
          <a:p>
            <a:r>
              <a:rPr lang="nb-NO" dirty="0" smtClean="0"/>
              <a:t>Wind + solar = 4 (3.1+0.9) </a:t>
            </a:r>
            <a:r>
              <a:rPr lang="nb-NO" dirty="0" smtClean="0">
                <a:sym typeface="Wingdings" panose="05000000000000000000" pitchFamily="2" charset="2"/>
              </a:rPr>
              <a:t> </a:t>
            </a:r>
            <a:r>
              <a:rPr lang="nb-NO" dirty="0" smtClean="0"/>
              <a:t>[4.9% [3.7 + 1.2] </a:t>
            </a:r>
            <a:r>
              <a:rPr lang="nb-NO" dirty="0" smtClean="0">
                <a:sym typeface="Wingdings" panose="05000000000000000000" pitchFamily="2" charset="2"/>
              </a:rPr>
              <a:t> 5.5 (4+1,5)</a:t>
            </a:r>
            <a:endParaRPr lang="nb-NO" dirty="0" smtClean="0"/>
          </a:p>
          <a:p>
            <a:r>
              <a:rPr lang="nb-NO" dirty="0" smtClean="0"/>
              <a:t>Fossil </a:t>
            </a:r>
            <a:r>
              <a:rPr lang="nb-NO" dirty="0" err="1" smtClean="0"/>
              <a:t>fuels</a:t>
            </a:r>
            <a:r>
              <a:rPr lang="nb-NO" baseline="0" dirty="0" smtClean="0"/>
              <a:t> still at </a:t>
            </a:r>
            <a:r>
              <a:rPr lang="nb-NO" baseline="0" dirty="0" err="1" smtClean="0"/>
              <a:t>roughly</a:t>
            </a:r>
            <a:r>
              <a:rPr lang="nb-NO" baseline="0" dirty="0" smtClean="0"/>
              <a:t> 75%, </a:t>
            </a:r>
            <a:r>
              <a:rPr lang="nb-NO" baseline="0" dirty="0" err="1" smtClean="0"/>
              <a:t>down</a:t>
            </a:r>
            <a:r>
              <a:rPr lang="nb-NO" baseline="0" dirty="0" smtClean="0"/>
              <a:t> from </a:t>
            </a:r>
            <a:r>
              <a:rPr lang="nb-NO" baseline="0" dirty="0" err="1" smtClean="0"/>
              <a:t>about</a:t>
            </a:r>
            <a:r>
              <a:rPr lang="nb-NO" baseline="0" dirty="0" smtClean="0"/>
              <a:t> 80. </a:t>
            </a:r>
          </a:p>
          <a:p>
            <a:endParaRPr lang="nb-NO" baseline="0" dirty="0" smtClean="0"/>
          </a:p>
          <a:p>
            <a:r>
              <a:rPr lang="nb-NO" baseline="0" dirty="0" smtClean="0"/>
              <a:t>Wind </a:t>
            </a:r>
            <a:r>
              <a:rPr lang="nb-NO" baseline="0" dirty="0" err="1" smtClean="0"/>
              <a:t>way</a:t>
            </a:r>
            <a:r>
              <a:rPr lang="nb-NO" baseline="0" dirty="0" smtClean="0"/>
              <a:t> </a:t>
            </a:r>
            <a:r>
              <a:rPr lang="nb-NO" baseline="0" dirty="0" err="1" smtClean="0"/>
              <a:t>bigger</a:t>
            </a:r>
            <a:r>
              <a:rPr lang="nb-NO" baseline="0" dirty="0" smtClean="0"/>
              <a:t> </a:t>
            </a:r>
            <a:r>
              <a:rPr lang="nb-NO" baseline="0" dirty="0" err="1" smtClean="0"/>
              <a:t>than</a:t>
            </a:r>
            <a:r>
              <a:rPr lang="nb-NO" baseline="0" dirty="0" smtClean="0"/>
              <a:t> solar? </a:t>
            </a:r>
            <a:r>
              <a:rPr lang="nb-NO" baseline="0" dirty="0" err="1" smtClean="0"/>
              <a:t>About</a:t>
            </a:r>
            <a:r>
              <a:rPr lang="nb-NO" baseline="0" dirty="0" smtClean="0"/>
              <a:t> </a:t>
            </a:r>
            <a:r>
              <a:rPr lang="nb-NO" baseline="0" dirty="0" err="1" smtClean="0"/>
              <a:t>technology</a:t>
            </a:r>
            <a:r>
              <a:rPr lang="nb-NO" baseline="0" dirty="0" smtClean="0"/>
              <a:t>. </a:t>
            </a:r>
            <a:r>
              <a:rPr lang="nb-NO" baseline="0" dirty="0" err="1" smtClean="0"/>
              <a:t>Efficiencies</a:t>
            </a:r>
            <a:r>
              <a:rPr lang="nb-NO" baseline="0" dirty="0" smtClean="0"/>
              <a:t>. So, </a:t>
            </a:r>
            <a:r>
              <a:rPr lang="nb-NO" baseline="0" dirty="0" err="1" smtClean="0"/>
              <a:t>difference</a:t>
            </a:r>
            <a:r>
              <a:rPr lang="nb-NO" baseline="0" dirty="0" smtClean="0"/>
              <a:t> </a:t>
            </a:r>
            <a:r>
              <a:rPr lang="nb-NO" baseline="0" dirty="0" err="1" smtClean="0"/>
              <a:t>between</a:t>
            </a:r>
            <a:r>
              <a:rPr lang="nb-NO" baseline="0" dirty="0" smtClean="0"/>
              <a:t> </a:t>
            </a:r>
            <a:r>
              <a:rPr lang="nb-NO" baseline="0" dirty="0" err="1" smtClean="0"/>
              <a:t>generation</a:t>
            </a:r>
            <a:r>
              <a:rPr lang="nb-NO" baseline="0" dirty="0" smtClean="0"/>
              <a:t> and </a:t>
            </a:r>
            <a:r>
              <a:rPr lang="nb-NO" baseline="0" dirty="0" err="1" smtClean="0"/>
              <a:t>installation</a:t>
            </a:r>
            <a:r>
              <a:rPr lang="nb-NO" baseline="0" dirty="0" smtClean="0"/>
              <a:t>. 1GW </a:t>
            </a:r>
            <a:r>
              <a:rPr lang="nb-NO" baseline="0" dirty="0" err="1" smtClean="0"/>
              <a:t>wind</a:t>
            </a:r>
            <a:r>
              <a:rPr lang="nb-NO" baseline="0" dirty="0" smtClean="0"/>
              <a:t> more </a:t>
            </a:r>
            <a:r>
              <a:rPr lang="nb-NO" baseline="0" dirty="0" err="1" smtClean="0"/>
              <a:t>electricity</a:t>
            </a:r>
            <a:r>
              <a:rPr lang="nb-NO" baseline="0" dirty="0" smtClean="0"/>
              <a:t> </a:t>
            </a:r>
            <a:r>
              <a:rPr lang="nb-NO" baseline="0" dirty="0" err="1" smtClean="0"/>
              <a:t>than</a:t>
            </a:r>
            <a:r>
              <a:rPr lang="nb-NO" baseline="0" dirty="0" smtClean="0"/>
              <a:t> 1GW solar. 1GW </a:t>
            </a:r>
            <a:r>
              <a:rPr lang="nb-NO" baseline="0" dirty="0" err="1" smtClean="0"/>
              <a:t>coal</a:t>
            </a:r>
            <a:r>
              <a:rPr lang="nb-NO" baseline="0" dirty="0" smtClean="0"/>
              <a:t> more </a:t>
            </a:r>
            <a:r>
              <a:rPr lang="nb-NO" baseline="0" dirty="0" err="1" smtClean="0"/>
              <a:t>electricity</a:t>
            </a:r>
            <a:r>
              <a:rPr lang="nb-NO" baseline="0" dirty="0" smtClean="0"/>
              <a:t> </a:t>
            </a:r>
            <a:r>
              <a:rPr lang="nb-NO" baseline="0" dirty="0" err="1" smtClean="0"/>
              <a:t>than</a:t>
            </a:r>
            <a:r>
              <a:rPr lang="nb-NO" baseline="0" dirty="0" smtClean="0"/>
              <a:t> 1GW </a:t>
            </a:r>
            <a:r>
              <a:rPr lang="nb-NO" baseline="0" dirty="0" err="1" smtClean="0"/>
              <a:t>wind</a:t>
            </a:r>
            <a:r>
              <a:rPr lang="nb-NO" baseline="0" dirty="0" smtClean="0"/>
              <a:t>.</a:t>
            </a:r>
            <a:endParaRPr lang="nb-NO" dirty="0" smtClean="0"/>
          </a:p>
          <a:p>
            <a:endParaRPr lang="nb-NO" dirty="0"/>
          </a:p>
        </p:txBody>
      </p:sp>
      <p:sp>
        <p:nvSpPr>
          <p:cNvPr id="4" name="Slide Number Placeholder 3"/>
          <p:cNvSpPr>
            <a:spLocks noGrp="1"/>
          </p:cNvSpPr>
          <p:nvPr>
            <p:ph type="sldNum" sz="quarter" idx="10"/>
          </p:nvPr>
        </p:nvSpPr>
        <p:spPr/>
        <p:txBody>
          <a:bodyPr/>
          <a:lstStyle/>
          <a:p>
            <a:fld id="{FCD2E88F-7960-4DC7-89A1-BA008B8A2850}" type="slidenum">
              <a:rPr lang="nb-NO" smtClean="0"/>
              <a:t>13</a:t>
            </a:fld>
            <a:endParaRPr lang="nb-NO"/>
          </a:p>
        </p:txBody>
      </p:sp>
    </p:spTree>
    <p:extLst>
      <p:ext uri="{BB962C8B-B14F-4D97-AF65-F5344CB8AC3E}">
        <p14:creationId xmlns:p14="http://schemas.microsoft.com/office/powerpoint/2010/main" val="48598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008061"/>
            <a:ext cx="7772400" cy="675821"/>
          </a:xfrm>
        </p:spPr>
        <p:txBody>
          <a:bodyPr anchor="t" anchorCtr="0"/>
          <a:lstStyle/>
          <a:p>
            <a:r>
              <a:rPr lang="nb-NO" dirty="0" smtClean="0"/>
              <a:t>Klikk for å redigere tittelstil</a:t>
            </a:r>
            <a:endParaRPr lang="nb-NO" dirty="0"/>
          </a:p>
        </p:txBody>
      </p:sp>
      <p:sp>
        <p:nvSpPr>
          <p:cNvPr id="3" name="Undertittel 2"/>
          <p:cNvSpPr>
            <a:spLocks noGrp="1"/>
          </p:cNvSpPr>
          <p:nvPr>
            <p:ph type="subTitle" idx="1"/>
          </p:nvPr>
        </p:nvSpPr>
        <p:spPr>
          <a:xfrm>
            <a:off x="368315" y="2733866"/>
            <a:ext cx="7772400" cy="131445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Klikk for å redigere undertittelstil i malen</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05979"/>
            <a:ext cx="2057400" cy="4388644"/>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05979"/>
            <a:ext cx="6019800" cy="4388644"/>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303183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dirty="0">
              <a:solidFill>
                <a:schemeClr val="tx1"/>
              </a:solidFill>
              <a:latin typeface="Arial"/>
              <a:cs typeface="Arial"/>
            </a:endParaRPr>
          </a:p>
        </p:txBody>
      </p:sp>
    </p:spTree>
    <p:extLst>
      <p:ext uri="{BB962C8B-B14F-4D97-AF65-F5344CB8AC3E}">
        <p14:creationId xmlns:p14="http://schemas.microsoft.com/office/powerpoint/2010/main" val="2060019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7" name="Plassholder for lysbildenummer 5"/>
          <p:cNvSpPr>
            <a:spLocks noGrp="1"/>
          </p:cNvSpPr>
          <p:nvPr>
            <p:ph type="sldNum" sz="quarter" idx="12"/>
          </p:nvPr>
        </p:nvSpPr>
        <p:spPr>
          <a:xfrm>
            <a:off x="8241294" y="4815936"/>
            <a:ext cx="426966" cy="273844"/>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1" y="204787"/>
            <a:ext cx="3008313" cy="871538"/>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pic>
        <p:nvPicPr>
          <p:cNvPr id="9" name="Bilde 8"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3180" y="4814945"/>
            <a:ext cx="976089" cy="183326"/>
          </a:xfrm>
          <a:prstGeom prst="rect">
            <a:avLst/>
          </a:prstGeom>
        </p:spPr>
      </p:pic>
      <p:sp>
        <p:nvSpPr>
          <p:cNvPr id="10" name="TekstSylinder 9"/>
          <p:cNvSpPr txBox="1"/>
          <p:nvPr userDrawn="1"/>
        </p:nvSpPr>
        <p:spPr>
          <a:xfrm>
            <a:off x="1529842" y="4786170"/>
            <a:ext cx="2250797" cy="276999"/>
          </a:xfrm>
          <a:prstGeom prst="rect">
            <a:avLst/>
          </a:prstGeom>
          <a:noFill/>
        </p:spPr>
        <p:txBody>
          <a:bodyPr wrap="square" rtlCol="0">
            <a:spAutoFit/>
          </a:bodyPr>
          <a:lstStyle/>
          <a:p>
            <a:r>
              <a:rPr lang="nb-NO" sz="1200" dirty="0" smtClean="0">
                <a:effectLst/>
                <a:latin typeface="Arial"/>
                <a:cs typeface="Arial"/>
              </a:rPr>
              <a:t>Kunnskap for en </a:t>
            </a:r>
            <a:r>
              <a:rPr lang="nb-NO" sz="1200" dirty="0" smtClean="0">
                <a:solidFill>
                  <a:srgbClr val="0D3475"/>
                </a:solidFill>
                <a:effectLst/>
                <a:latin typeface="Arial"/>
                <a:cs typeface="Arial"/>
              </a:rPr>
              <a:t>bedre </a:t>
            </a:r>
            <a:r>
              <a:rPr lang="nb-NO" sz="1200" dirty="0" smtClean="0">
                <a:solidFill>
                  <a:schemeClr val="tx1"/>
                </a:solidFill>
                <a:effectLst/>
                <a:latin typeface="Arial"/>
                <a:cs typeface="Arial"/>
              </a:rPr>
              <a:t>verden</a:t>
            </a:r>
            <a:endParaRPr lang="nb-NO" sz="1200" dirty="0">
              <a:solidFill>
                <a:schemeClr val="tx1"/>
              </a:solidFill>
              <a:effectLst/>
              <a:latin typeface="Arial"/>
              <a:cs typeface="Arial"/>
            </a:endParaRPr>
          </a:p>
        </p:txBody>
      </p:sp>
      <p:pic>
        <p:nvPicPr>
          <p:cNvPr id="6" name="Bilde 5" descr="symbolrekke_liten_norsk.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126578" y="4785507"/>
            <a:ext cx="1213887" cy="212764"/>
          </a:xfrm>
          <a:prstGeom prst="rect">
            <a:avLst/>
          </a:prstGeom>
        </p:spPr>
      </p:pic>
      <p:pic>
        <p:nvPicPr>
          <p:cNvPr id="8" name="Bilde 7" descr="baerekraft_liten.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070125" y="331338"/>
            <a:ext cx="755730" cy="977752"/>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ktangel 10"/>
          <p:cNvSpPr/>
          <p:nvPr/>
        </p:nvSpPr>
        <p:spPr>
          <a:xfrm>
            <a:off x="0" y="0"/>
            <a:ext cx="9144000" cy="5143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pic>
        <p:nvPicPr>
          <p:cNvPr id="12" name="Bilde 11" descr="hovedlogo_nors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19" y="354625"/>
            <a:ext cx="2395541" cy="652960"/>
          </a:xfrm>
          <a:prstGeom prst="rect">
            <a:avLst/>
          </a:prstGeom>
        </p:spPr>
      </p:pic>
      <p:sp>
        <p:nvSpPr>
          <p:cNvPr id="13" name="TekstSylinder 12"/>
          <p:cNvSpPr txBox="1"/>
          <p:nvPr/>
        </p:nvSpPr>
        <p:spPr>
          <a:xfrm>
            <a:off x="495238" y="2852620"/>
            <a:ext cx="8031245" cy="1477328"/>
          </a:xfrm>
          <a:prstGeom prst="rect">
            <a:avLst/>
          </a:prstGeom>
          <a:noFill/>
        </p:spPr>
        <p:txBody>
          <a:bodyPr wrap="square" rtlCol="0">
            <a:spAutoFit/>
          </a:bodyPr>
          <a:lstStyle/>
          <a:p>
            <a:r>
              <a:rPr lang="nb-NO" sz="2400" b="1" dirty="0" smtClean="0"/>
              <a:t>The </a:t>
            </a:r>
            <a:r>
              <a:rPr lang="nb-NO" sz="2400" b="1" dirty="0" err="1" smtClean="0"/>
              <a:t>political</a:t>
            </a:r>
            <a:r>
              <a:rPr lang="nb-NO" sz="2400" b="1" dirty="0" smtClean="0"/>
              <a:t> </a:t>
            </a:r>
            <a:r>
              <a:rPr lang="nb-NO" sz="2400" b="1" dirty="0" err="1" smtClean="0"/>
              <a:t>economy</a:t>
            </a:r>
            <a:r>
              <a:rPr lang="nb-NO" sz="2400" b="1" dirty="0" smtClean="0"/>
              <a:t> </a:t>
            </a:r>
            <a:r>
              <a:rPr lang="nb-NO" sz="2400" b="1" dirty="0" err="1" smtClean="0"/>
              <a:t>of</a:t>
            </a:r>
            <a:r>
              <a:rPr lang="nb-NO" sz="2400" b="1" dirty="0" smtClean="0"/>
              <a:t> energy </a:t>
            </a:r>
            <a:r>
              <a:rPr lang="nb-NO" sz="2400" b="1" dirty="0" err="1" smtClean="0"/>
              <a:t>transitions</a:t>
            </a:r>
            <a:endParaRPr lang="nb-NO" sz="2400" b="1" dirty="0" smtClean="0"/>
          </a:p>
          <a:p>
            <a:r>
              <a:rPr lang="nb-NO" sz="2400" b="1" dirty="0" smtClean="0"/>
              <a:t> </a:t>
            </a:r>
            <a:endParaRPr lang="nb-NO" sz="2400" dirty="0"/>
          </a:p>
          <a:p>
            <a:pPr>
              <a:lnSpc>
                <a:spcPct val="120000"/>
              </a:lnSpc>
            </a:pPr>
            <a:r>
              <a:rPr lang="nb-NO" sz="1700" dirty="0" smtClean="0">
                <a:latin typeface="Arial"/>
                <a:cs typeface="Arial"/>
              </a:rPr>
              <a:t>Espen Moe, Department </a:t>
            </a:r>
            <a:r>
              <a:rPr lang="nb-NO" sz="1700" dirty="0" err="1" smtClean="0">
                <a:latin typeface="Arial"/>
                <a:cs typeface="Arial"/>
              </a:rPr>
              <a:t>of</a:t>
            </a:r>
            <a:r>
              <a:rPr lang="nb-NO" sz="1700" dirty="0" smtClean="0">
                <a:latin typeface="Arial"/>
                <a:cs typeface="Arial"/>
              </a:rPr>
              <a:t> </a:t>
            </a:r>
            <a:r>
              <a:rPr lang="nb-NO" sz="1700" dirty="0" err="1" smtClean="0">
                <a:latin typeface="Arial"/>
                <a:cs typeface="Arial"/>
              </a:rPr>
              <a:t>sociology</a:t>
            </a:r>
            <a:r>
              <a:rPr lang="nb-NO" sz="1700" dirty="0" smtClean="0">
                <a:latin typeface="Arial"/>
                <a:cs typeface="Arial"/>
              </a:rPr>
              <a:t> and </a:t>
            </a:r>
            <a:r>
              <a:rPr lang="nb-NO" sz="1700" dirty="0" err="1" smtClean="0">
                <a:latin typeface="Arial"/>
                <a:cs typeface="Arial"/>
              </a:rPr>
              <a:t>political</a:t>
            </a:r>
            <a:r>
              <a:rPr lang="nb-NO" sz="1700" dirty="0" smtClean="0">
                <a:latin typeface="Arial"/>
                <a:cs typeface="Arial"/>
              </a:rPr>
              <a:t> science, NTNU</a:t>
            </a:r>
            <a:endParaRPr lang="nb-NO" sz="1700" dirty="0">
              <a:latin typeface="Arial"/>
              <a:cs typeface="Arial"/>
            </a:endParaRPr>
          </a:p>
          <a:p>
            <a:pPr>
              <a:lnSpc>
                <a:spcPct val="120000"/>
              </a:lnSpc>
            </a:pPr>
            <a:endParaRPr lang="nb-NO" dirty="0">
              <a:latin typeface="Arial"/>
              <a:cs typeface="Arial"/>
            </a:endParaRPr>
          </a:p>
        </p:txBody>
      </p:sp>
      <p:pic>
        <p:nvPicPr>
          <p:cNvPr id="14" name="Bilde 13" descr="alle_ppt_m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47" y="3991439"/>
            <a:ext cx="3280865" cy="838943"/>
          </a:xfrm>
          <a:prstGeom prst="rect">
            <a:avLst/>
          </a:prstGeom>
        </p:spPr>
      </p:pic>
      <p:pic>
        <p:nvPicPr>
          <p:cNvPr id="16" name="Bilde 15" descr="tittel_baerekraf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320" y="1209477"/>
            <a:ext cx="5937288" cy="1571164"/>
          </a:xfrm>
          <a:prstGeom prst="rect">
            <a:avLst/>
          </a:prstGeom>
        </p:spPr>
      </p:pic>
    </p:spTree>
    <p:extLst>
      <p:ext uri="{BB962C8B-B14F-4D97-AF65-F5344CB8AC3E}">
        <p14:creationId xmlns:p14="http://schemas.microsoft.com/office/powerpoint/2010/main" val="3243102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2800" dirty="0" err="1"/>
              <a:t>Renewable</a:t>
            </a:r>
            <a:r>
              <a:rPr lang="nb-NO" sz="2800" dirty="0"/>
              <a:t> </a:t>
            </a:r>
            <a:r>
              <a:rPr lang="nb-NO" sz="2800" dirty="0" err="1"/>
              <a:t>share</a:t>
            </a:r>
            <a:r>
              <a:rPr lang="nb-NO" sz="2800" dirty="0"/>
              <a:t> </a:t>
            </a:r>
            <a:r>
              <a:rPr lang="nb-NO" sz="2800" dirty="0" err="1"/>
              <a:t>of</a:t>
            </a:r>
            <a:r>
              <a:rPr lang="nb-NO" sz="2800" dirty="0"/>
              <a:t> </a:t>
            </a:r>
            <a:r>
              <a:rPr lang="nb-NO" sz="2800" dirty="0" err="1"/>
              <a:t>electricity</a:t>
            </a:r>
            <a:r>
              <a:rPr lang="nb-NO" sz="2800" dirty="0"/>
              <a:t> </a:t>
            </a:r>
            <a:r>
              <a:rPr lang="nb-NO" sz="2800" dirty="0" err="1"/>
              <a:t>production</a:t>
            </a:r>
            <a:endParaRPr lang="nb-NO" sz="2800" dirty="0"/>
          </a:p>
        </p:txBody>
      </p:sp>
      <p:graphicFrame>
        <p:nvGraphicFramePr>
          <p:cNvPr id="4" name="Content Placeholder 3"/>
          <p:cNvGraphicFramePr>
            <a:graphicFrameLocks noGrp="1"/>
          </p:cNvGraphicFramePr>
          <p:nvPr>
            <p:ph idx="1"/>
            <p:extLst/>
          </p:nvPr>
        </p:nvGraphicFramePr>
        <p:xfrm>
          <a:off x="457200" y="1063230"/>
          <a:ext cx="8229600" cy="35309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525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normAutofit/>
          </a:bodyPr>
          <a:lstStyle/>
          <a:p>
            <a:r>
              <a:rPr lang="nb-NO" altLang="nb-NO" dirty="0"/>
              <a:t>Has </a:t>
            </a:r>
            <a:r>
              <a:rPr lang="nb-NO" altLang="nb-NO" dirty="0" err="1"/>
              <a:t>the</a:t>
            </a:r>
            <a:r>
              <a:rPr lang="nb-NO" altLang="nb-NO" dirty="0"/>
              <a:t> </a:t>
            </a:r>
            <a:r>
              <a:rPr lang="nb-NO" altLang="nb-NO" dirty="0" smtClean="0"/>
              <a:t>energy </a:t>
            </a:r>
            <a:r>
              <a:rPr lang="nb-NO" altLang="nb-NO" dirty="0" err="1" smtClean="0"/>
              <a:t>transition</a:t>
            </a:r>
            <a:r>
              <a:rPr lang="nb-NO" altLang="nb-NO" dirty="0" smtClean="0"/>
              <a:t> </a:t>
            </a:r>
            <a:r>
              <a:rPr lang="nb-NO" altLang="nb-NO" dirty="0" err="1"/>
              <a:t>begun</a:t>
            </a:r>
            <a:r>
              <a:rPr lang="nb-NO" altLang="nb-NO" dirty="0"/>
              <a:t>?</a:t>
            </a:r>
            <a:endParaRPr lang="nb-NO" altLang="nb-NO" dirty="0" smtClean="0"/>
          </a:p>
        </p:txBody>
      </p:sp>
      <p:sp>
        <p:nvSpPr>
          <p:cNvPr id="13315" name="Plassholder for innhold 2"/>
          <p:cNvSpPr>
            <a:spLocks noGrp="1"/>
          </p:cNvSpPr>
          <p:nvPr>
            <p:ph idx="1"/>
          </p:nvPr>
        </p:nvSpPr>
        <p:spPr>
          <a:xfrm>
            <a:off x="457200" y="1240325"/>
            <a:ext cx="8229600" cy="3761695"/>
          </a:xfrm>
        </p:spPr>
        <p:txBody>
          <a:bodyPr>
            <a:normAutofit/>
          </a:bodyPr>
          <a:lstStyle/>
          <a:p>
            <a:r>
              <a:rPr lang="nb-NO" altLang="nb-NO" sz="1800" dirty="0" err="1"/>
              <a:t>Strong</a:t>
            </a:r>
            <a:r>
              <a:rPr lang="nb-NO" altLang="nb-NO" sz="1800" dirty="0"/>
              <a:t> </a:t>
            </a:r>
            <a:r>
              <a:rPr lang="nb-NO" altLang="nb-NO" sz="1800" dirty="0" err="1"/>
              <a:t>growth</a:t>
            </a:r>
            <a:r>
              <a:rPr lang="nb-NO" altLang="nb-NO" sz="1800" dirty="0"/>
              <a:t> (20-40% per </a:t>
            </a:r>
            <a:r>
              <a:rPr lang="nb-NO" altLang="nb-NO" sz="1800" dirty="0" err="1"/>
              <a:t>year</a:t>
            </a:r>
            <a:r>
              <a:rPr lang="nb-NO" altLang="nb-NO" sz="1800" dirty="0"/>
              <a:t>)</a:t>
            </a:r>
          </a:p>
          <a:p>
            <a:pPr lvl="1"/>
            <a:r>
              <a:rPr lang="nb-NO" altLang="nb-NO" sz="1350" dirty="0"/>
              <a:t>Solar PV </a:t>
            </a:r>
            <a:r>
              <a:rPr lang="nb-NO" altLang="nb-NO" sz="1350" dirty="0" smtClean="0"/>
              <a:t>100-fold </a:t>
            </a:r>
            <a:r>
              <a:rPr lang="nb-NO" altLang="nb-NO" sz="1350" dirty="0" err="1"/>
              <a:t>growth</a:t>
            </a:r>
            <a:r>
              <a:rPr lang="nb-NO" altLang="nb-NO" sz="1350" dirty="0"/>
              <a:t> </a:t>
            </a:r>
            <a:r>
              <a:rPr lang="nb-NO" altLang="nb-NO" sz="1350" dirty="0" err="1"/>
              <a:t>since</a:t>
            </a:r>
            <a:r>
              <a:rPr lang="nb-NO" altLang="nb-NO" sz="1350" dirty="0"/>
              <a:t> </a:t>
            </a:r>
            <a:r>
              <a:rPr lang="nb-NO" altLang="nb-NO" sz="1350" dirty="0" smtClean="0"/>
              <a:t>2004 (401GW</a:t>
            </a:r>
            <a:r>
              <a:rPr lang="nb-NO" altLang="nb-NO" sz="1350" dirty="0"/>
              <a:t>)</a:t>
            </a:r>
          </a:p>
          <a:p>
            <a:pPr lvl="1"/>
            <a:r>
              <a:rPr lang="nb-NO" altLang="nb-NO" sz="1350" dirty="0"/>
              <a:t>Wind 30-fold </a:t>
            </a:r>
            <a:r>
              <a:rPr lang="nb-NO" altLang="nb-NO" sz="1350" dirty="0" err="1"/>
              <a:t>growth</a:t>
            </a:r>
            <a:r>
              <a:rPr lang="nb-NO" altLang="nb-NO" sz="1350" dirty="0"/>
              <a:t> </a:t>
            </a:r>
            <a:r>
              <a:rPr lang="nb-NO" altLang="nb-NO" sz="1350" dirty="0" err="1"/>
              <a:t>since</a:t>
            </a:r>
            <a:r>
              <a:rPr lang="nb-NO" altLang="nb-NO" sz="1350" dirty="0"/>
              <a:t> </a:t>
            </a:r>
            <a:r>
              <a:rPr lang="nb-NO" altLang="nb-NO" sz="1350" dirty="0" smtClean="0"/>
              <a:t>2000 (542GW</a:t>
            </a:r>
            <a:r>
              <a:rPr lang="nb-NO" sz="1350" dirty="0" smtClean="0"/>
              <a:t>)</a:t>
            </a:r>
            <a:endParaRPr lang="nb-NO" sz="1350" dirty="0"/>
          </a:p>
          <a:p>
            <a:pPr lvl="1"/>
            <a:r>
              <a:rPr lang="nb-NO" altLang="nb-NO" sz="1350" dirty="0"/>
              <a:t>Investments </a:t>
            </a:r>
            <a:r>
              <a:rPr lang="nb-NO" altLang="nb-NO" sz="1350" dirty="0" smtClean="0"/>
              <a:t>6-fold </a:t>
            </a:r>
            <a:r>
              <a:rPr lang="nb-NO" altLang="nb-NO" sz="1350" dirty="0" err="1"/>
              <a:t>growth</a:t>
            </a:r>
            <a:r>
              <a:rPr lang="nb-NO" altLang="nb-NO" sz="1350" dirty="0"/>
              <a:t> </a:t>
            </a:r>
            <a:r>
              <a:rPr lang="nb-NO" altLang="nb-NO" sz="1350" dirty="0" err="1"/>
              <a:t>since</a:t>
            </a:r>
            <a:r>
              <a:rPr lang="nb-NO" altLang="nb-NO" sz="1350" dirty="0"/>
              <a:t> 2004</a:t>
            </a:r>
          </a:p>
          <a:p>
            <a:pPr lvl="1"/>
            <a:r>
              <a:rPr lang="nb-NO" altLang="nb-NO" sz="1350" dirty="0" err="1"/>
              <a:t>Costs</a:t>
            </a:r>
            <a:r>
              <a:rPr lang="nb-NO" altLang="nb-NO" sz="1350" dirty="0"/>
              <a:t> </a:t>
            </a:r>
            <a:r>
              <a:rPr lang="nb-NO" altLang="nb-NO" sz="1350" dirty="0" err="1"/>
              <a:t>rapidly</a:t>
            </a:r>
            <a:r>
              <a:rPr lang="nb-NO" altLang="nb-NO" sz="1350" dirty="0"/>
              <a:t> falling</a:t>
            </a:r>
          </a:p>
          <a:p>
            <a:pPr lvl="2"/>
            <a:r>
              <a:rPr lang="nb-NO" altLang="nb-NO" sz="1275" dirty="0" smtClean="0"/>
              <a:t>Wind and solar </a:t>
            </a:r>
            <a:r>
              <a:rPr lang="nb-NO" altLang="nb-NO" sz="1275" dirty="0" err="1" smtClean="0"/>
              <a:t>now</a:t>
            </a:r>
            <a:r>
              <a:rPr lang="nb-NO" altLang="nb-NO" sz="1275" dirty="0" smtClean="0"/>
              <a:t> </a:t>
            </a:r>
            <a:r>
              <a:rPr lang="nb-NO" altLang="nb-NO" sz="1275" dirty="0" err="1" smtClean="0"/>
              <a:t>competitive</a:t>
            </a:r>
            <a:r>
              <a:rPr lang="nb-NO" altLang="nb-NO" sz="1275" dirty="0" smtClean="0"/>
              <a:t> </a:t>
            </a:r>
            <a:r>
              <a:rPr lang="nb-NO" altLang="nb-NO" sz="1275" dirty="0" err="1" smtClean="0"/>
              <a:t>on</a:t>
            </a:r>
            <a:r>
              <a:rPr lang="nb-NO" altLang="nb-NO" sz="1275" dirty="0" smtClean="0"/>
              <a:t> </a:t>
            </a:r>
            <a:r>
              <a:rPr lang="nb-NO" altLang="nb-NO" sz="1275" dirty="0" err="1" smtClean="0"/>
              <a:t>price</a:t>
            </a:r>
            <a:r>
              <a:rPr lang="nb-NO" altLang="nb-NO" sz="1275" dirty="0" smtClean="0"/>
              <a:t> in </a:t>
            </a:r>
            <a:r>
              <a:rPr lang="nb-NO" altLang="nb-NO" sz="1275" dirty="0" err="1" smtClean="0"/>
              <a:t>many</a:t>
            </a:r>
            <a:r>
              <a:rPr lang="nb-NO" altLang="nb-NO" sz="1275" dirty="0" smtClean="0"/>
              <a:t> </a:t>
            </a:r>
            <a:r>
              <a:rPr lang="nb-NO" altLang="nb-NO" sz="1275" dirty="0" err="1" smtClean="0"/>
              <a:t>markets</a:t>
            </a:r>
            <a:endParaRPr lang="nb-NO" altLang="nb-NO" sz="1275" dirty="0" smtClean="0"/>
          </a:p>
          <a:p>
            <a:pPr lvl="3"/>
            <a:r>
              <a:rPr lang="nb-NO" altLang="nb-NO" sz="1075" dirty="0" smtClean="0"/>
              <a:t>Offshore </a:t>
            </a:r>
            <a:r>
              <a:rPr lang="nb-NO" altLang="nb-NO" sz="1075" dirty="0" err="1" smtClean="0"/>
              <a:t>wind</a:t>
            </a:r>
            <a:r>
              <a:rPr lang="nb-NO" altLang="nb-NO" sz="1075" dirty="0" smtClean="0"/>
              <a:t> still not, </a:t>
            </a:r>
            <a:r>
              <a:rPr lang="nb-NO" altLang="nb-NO" sz="1075" dirty="0" err="1" smtClean="0"/>
              <a:t>but</a:t>
            </a:r>
            <a:r>
              <a:rPr lang="nb-NO" altLang="nb-NO" sz="1075" dirty="0" smtClean="0"/>
              <a:t> </a:t>
            </a:r>
            <a:r>
              <a:rPr lang="nb-NO" altLang="nb-NO" sz="1075" dirty="0" err="1" smtClean="0"/>
              <a:t>suddenly</a:t>
            </a:r>
            <a:r>
              <a:rPr lang="nb-NO" altLang="nb-NO" sz="1075" dirty="0" smtClean="0"/>
              <a:t> </a:t>
            </a:r>
            <a:r>
              <a:rPr lang="nb-NO" altLang="nb-NO" sz="1075" dirty="0" err="1" smtClean="0"/>
              <a:t>realistic</a:t>
            </a:r>
            <a:r>
              <a:rPr lang="nb-NO" altLang="nb-NO" sz="1075" dirty="0" smtClean="0"/>
              <a:t> in </a:t>
            </a:r>
            <a:r>
              <a:rPr lang="nb-NO" altLang="nb-NO" sz="1075" dirty="0" err="1" smtClean="0"/>
              <a:t>the</a:t>
            </a:r>
            <a:r>
              <a:rPr lang="nb-NO" altLang="nb-NO" sz="1075" dirty="0" smtClean="0"/>
              <a:t> </a:t>
            </a:r>
            <a:r>
              <a:rPr lang="nb-NO" altLang="nb-NO" sz="1075" dirty="0" err="1" smtClean="0"/>
              <a:t>foreseeable</a:t>
            </a:r>
            <a:r>
              <a:rPr lang="nb-NO" altLang="nb-NO" sz="1075" dirty="0" smtClean="0"/>
              <a:t> </a:t>
            </a:r>
            <a:r>
              <a:rPr lang="nb-NO" altLang="nb-NO" sz="1075" dirty="0" err="1" smtClean="0"/>
              <a:t>future</a:t>
            </a:r>
            <a:endParaRPr lang="nb-NO" altLang="nb-NO" sz="1075" dirty="0"/>
          </a:p>
          <a:p>
            <a:pPr lvl="1"/>
            <a:r>
              <a:rPr lang="nb-NO" altLang="nb-NO" sz="1350" dirty="0" err="1"/>
              <a:t>Renewable</a:t>
            </a:r>
            <a:r>
              <a:rPr lang="nb-NO" altLang="nb-NO" sz="1350" dirty="0"/>
              <a:t> </a:t>
            </a:r>
            <a:r>
              <a:rPr lang="nb-NO" altLang="nb-NO" sz="1350" dirty="0" err="1"/>
              <a:t>installations</a:t>
            </a:r>
            <a:r>
              <a:rPr lang="nb-NO" altLang="nb-NO" sz="1350" dirty="0"/>
              <a:t> &gt; fossil </a:t>
            </a:r>
            <a:r>
              <a:rPr lang="nb-NO" altLang="nb-NO" sz="1350" dirty="0" err="1"/>
              <a:t>fuel</a:t>
            </a:r>
            <a:r>
              <a:rPr lang="nb-NO" altLang="nb-NO" sz="1350" dirty="0"/>
              <a:t> </a:t>
            </a:r>
            <a:r>
              <a:rPr lang="nb-NO" altLang="nb-NO" sz="1350" dirty="0" err="1"/>
              <a:t>installations</a:t>
            </a:r>
            <a:endParaRPr lang="nb-NO" altLang="nb-NO" sz="1350" dirty="0"/>
          </a:p>
          <a:p>
            <a:r>
              <a:rPr lang="nb-NO" altLang="nb-NO" sz="1800" dirty="0" err="1"/>
              <a:t>But</a:t>
            </a:r>
            <a:r>
              <a:rPr lang="nb-NO" altLang="nb-NO" sz="1800" dirty="0"/>
              <a:t> still, </a:t>
            </a:r>
            <a:r>
              <a:rPr lang="nb-NO" altLang="nb-NO" sz="1800" dirty="0" err="1"/>
              <a:t>compared</a:t>
            </a:r>
            <a:r>
              <a:rPr lang="nb-NO" altLang="nb-NO" sz="1800" dirty="0"/>
              <a:t> to </a:t>
            </a:r>
            <a:r>
              <a:rPr lang="nb-NO" altLang="nb-NO" sz="1800" dirty="0" err="1"/>
              <a:t>oil</a:t>
            </a:r>
            <a:r>
              <a:rPr lang="nb-NO" altLang="nb-NO" sz="1800" dirty="0"/>
              <a:t>…</a:t>
            </a:r>
          </a:p>
          <a:p>
            <a:pPr lvl="1"/>
            <a:r>
              <a:rPr lang="nb-NO" sz="1350" dirty="0"/>
              <a:t>≈87mb/d </a:t>
            </a:r>
            <a:r>
              <a:rPr lang="nb-NO" sz="1350" dirty="0">
                <a:sym typeface="Wingdings" panose="05000000000000000000" pitchFamily="2" charset="2"/>
              </a:rPr>
              <a:t> </a:t>
            </a:r>
            <a:r>
              <a:rPr lang="nb-NO" sz="1350" dirty="0" smtClean="0">
                <a:solidFill>
                  <a:srgbClr val="FF0000"/>
                </a:solidFill>
                <a:sym typeface="Wingdings" panose="05000000000000000000" pitchFamily="2" charset="2"/>
              </a:rPr>
              <a:t>97mb/d</a:t>
            </a:r>
          </a:p>
          <a:p>
            <a:pPr lvl="1"/>
            <a:r>
              <a:rPr lang="nb-NO" altLang="nb-NO" sz="1350" dirty="0" smtClean="0"/>
              <a:t>Hydro 4* as </a:t>
            </a:r>
            <a:r>
              <a:rPr lang="nb-NO" altLang="nb-NO" sz="1350" dirty="0" err="1" smtClean="0"/>
              <a:t>much</a:t>
            </a:r>
            <a:r>
              <a:rPr lang="nb-NO" altLang="nb-NO" sz="1350" dirty="0" smtClean="0"/>
              <a:t> </a:t>
            </a:r>
            <a:r>
              <a:rPr lang="nb-NO" altLang="nb-NO" sz="1350" dirty="0" err="1" smtClean="0"/>
              <a:t>electricity</a:t>
            </a:r>
            <a:r>
              <a:rPr lang="nb-NO" altLang="nb-NO" sz="1350" dirty="0" smtClean="0"/>
              <a:t> as </a:t>
            </a:r>
            <a:r>
              <a:rPr lang="nb-NO" altLang="nb-NO" sz="1350" dirty="0" err="1" smtClean="0"/>
              <a:t>wind</a:t>
            </a:r>
            <a:r>
              <a:rPr lang="nb-NO" altLang="nb-NO" sz="1350" dirty="0" smtClean="0"/>
              <a:t> and solar </a:t>
            </a:r>
            <a:r>
              <a:rPr lang="nb-NO" altLang="nb-NO" sz="1350" dirty="0" err="1" smtClean="0"/>
              <a:t>together</a:t>
            </a:r>
            <a:endParaRPr lang="nb-NO" altLang="nb-NO" sz="1350" dirty="0" smtClean="0"/>
          </a:p>
          <a:p>
            <a:pPr lvl="1"/>
            <a:r>
              <a:rPr lang="nb-NO" altLang="nb-NO" sz="1350" dirty="0" smtClean="0"/>
              <a:t>Fossil 5* as </a:t>
            </a:r>
            <a:r>
              <a:rPr lang="nb-NO" altLang="nb-NO" sz="1350" dirty="0" err="1" smtClean="0"/>
              <a:t>much</a:t>
            </a:r>
            <a:r>
              <a:rPr lang="nb-NO" altLang="nb-NO" sz="1350" dirty="0" smtClean="0"/>
              <a:t> </a:t>
            </a:r>
            <a:r>
              <a:rPr lang="nb-NO" altLang="nb-NO" sz="1350" dirty="0" err="1" smtClean="0"/>
              <a:t>electricity</a:t>
            </a:r>
            <a:r>
              <a:rPr lang="nb-NO" altLang="nb-NO" sz="1350" dirty="0" smtClean="0"/>
              <a:t> as </a:t>
            </a:r>
            <a:r>
              <a:rPr lang="nb-NO" altLang="nb-NO" sz="1350" dirty="0" err="1" smtClean="0"/>
              <a:t>hydro</a:t>
            </a:r>
            <a:r>
              <a:rPr lang="nb-NO" altLang="nb-NO" sz="1350" dirty="0" smtClean="0"/>
              <a:t> </a:t>
            </a:r>
            <a:endParaRPr lang="nb-NO" altLang="nb-NO" sz="135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407261"/>
            <a:ext cx="2743200" cy="283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937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smtClean="0"/>
              <a:t>Is </a:t>
            </a:r>
            <a:r>
              <a:rPr lang="nb-NO" dirty="0" err="1" smtClean="0"/>
              <a:t>there</a:t>
            </a:r>
            <a:r>
              <a:rPr lang="nb-NO" dirty="0" smtClean="0"/>
              <a:t> a </a:t>
            </a:r>
            <a:r>
              <a:rPr lang="nb-NO" dirty="0" err="1" smtClean="0"/>
              <a:t>transition</a:t>
            </a:r>
            <a:r>
              <a:rPr lang="nb-NO" dirty="0" smtClean="0"/>
              <a:t> </a:t>
            </a:r>
            <a:r>
              <a:rPr lang="nb-NO" dirty="0" err="1" smtClean="0"/>
              <a:t>yet</a:t>
            </a:r>
            <a:r>
              <a:rPr lang="nb-NO" dirty="0" smtClean="0"/>
              <a:t>?</a:t>
            </a:r>
            <a:endParaRPr lang="nb-NO" dirty="0"/>
          </a:p>
        </p:txBody>
      </p:sp>
      <p:sp>
        <p:nvSpPr>
          <p:cNvPr id="3" name="Content Placeholder 2"/>
          <p:cNvSpPr>
            <a:spLocks noGrp="1"/>
          </p:cNvSpPr>
          <p:nvPr>
            <p:ph idx="1"/>
          </p:nvPr>
        </p:nvSpPr>
        <p:spPr>
          <a:xfrm>
            <a:off x="457200" y="1200151"/>
            <a:ext cx="8537944" cy="3394472"/>
          </a:xfrm>
        </p:spPr>
        <p:txBody>
          <a:bodyPr>
            <a:normAutofit fontScale="92500" lnSpcReduction="20000"/>
          </a:bodyPr>
          <a:lstStyle/>
          <a:p>
            <a:r>
              <a:rPr lang="nb-NO" dirty="0" smtClean="0"/>
              <a:t>So far; </a:t>
            </a:r>
            <a:r>
              <a:rPr lang="nb-NO" dirty="0" err="1" smtClean="0"/>
              <a:t>renewable</a:t>
            </a:r>
            <a:r>
              <a:rPr lang="nb-NO" dirty="0" smtClean="0"/>
              <a:t> has </a:t>
            </a:r>
            <a:r>
              <a:rPr lang="nb-NO" dirty="0" err="1" smtClean="0"/>
              <a:t>been</a:t>
            </a:r>
            <a:r>
              <a:rPr lang="nb-NO" dirty="0" smtClean="0"/>
              <a:t> a supplement, not a </a:t>
            </a:r>
            <a:r>
              <a:rPr lang="nb-NO" dirty="0" err="1" smtClean="0"/>
              <a:t>replacement</a:t>
            </a:r>
            <a:endParaRPr lang="nb-NO" dirty="0" smtClean="0"/>
          </a:p>
          <a:p>
            <a:pPr lvl="1"/>
            <a:r>
              <a:rPr lang="nb-NO" dirty="0" smtClean="0"/>
              <a:t>Old and </a:t>
            </a:r>
            <a:r>
              <a:rPr lang="nb-NO" dirty="0" err="1" smtClean="0"/>
              <a:t>established</a:t>
            </a:r>
            <a:r>
              <a:rPr lang="nb-NO" dirty="0" smtClean="0"/>
              <a:t> </a:t>
            </a:r>
            <a:r>
              <a:rPr lang="nb-NO" dirty="0" err="1" smtClean="0"/>
              <a:t>energy</a:t>
            </a:r>
            <a:r>
              <a:rPr lang="nb-NO" dirty="0" smtClean="0"/>
              <a:t> </a:t>
            </a:r>
            <a:r>
              <a:rPr lang="nb-NO" dirty="0" err="1" smtClean="0"/>
              <a:t>structures</a:t>
            </a:r>
            <a:r>
              <a:rPr lang="nb-NO" dirty="0" smtClean="0"/>
              <a:t> still </a:t>
            </a:r>
            <a:r>
              <a:rPr lang="nb-NO" dirty="0" err="1" smtClean="0"/>
              <a:t>there</a:t>
            </a:r>
            <a:endParaRPr lang="nb-NO" dirty="0" smtClean="0"/>
          </a:p>
          <a:p>
            <a:pPr lvl="1"/>
            <a:r>
              <a:rPr lang="nb-NO" dirty="0" smtClean="0"/>
              <a:t>5.5% </a:t>
            </a:r>
            <a:r>
              <a:rPr lang="nb-NO" dirty="0" err="1" smtClean="0"/>
              <a:t>of</a:t>
            </a:r>
            <a:r>
              <a:rPr lang="nb-NO" dirty="0" smtClean="0"/>
              <a:t> </a:t>
            </a:r>
            <a:r>
              <a:rPr lang="nb-NO" dirty="0" err="1" smtClean="0"/>
              <a:t>electricity</a:t>
            </a:r>
            <a:r>
              <a:rPr lang="nb-NO" dirty="0" smtClean="0"/>
              <a:t>, 1.6% </a:t>
            </a:r>
            <a:r>
              <a:rPr lang="nb-NO" dirty="0" err="1" smtClean="0"/>
              <a:t>of</a:t>
            </a:r>
            <a:r>
              <a:rPr lang="nb-NO" dirty="0" smtClean="0"/>
              <a:t> total energy </a:t>
            </a:r>
            <a:r>
              <a:rPr lang="nb-NO" dirty="0" err="1" smtClean="0"/>
              <a:t>consumption</a:t>
            </a:r>
            <a:endParaRPr lang="nb-NO" dirty="0" smtClean="0"/>
          </a:p>
          <a:p>
            <a:pPr lvl="1"/>
            <a:r>
              <a:rPr lang="nb-NO" dirty="0" smtClean="0"/>
              <a:t>Fossil </a:t>
            </a:r>
            <a:r>
              <a:rPr lang="nb-NO" dirty="0" err="1" smtClean="0"/>
              <a:t>fuels</a:t>
            </a:r>
            <a:r>
              <a:rPr lang="nb-NO" dirty="0" smtClean="0"/>
              <a:t> + </a:t>
            </a:r>
            <a:r>
              <a:rPr lang="nb-NO" dirty="0" err="1" smtClean="0"/>
              <a:t>nuclear</a:t>
            </a:r>
            <a:r>
              <a:rPr lang="nb-NO" dirty="0" smtClean="0"/>
              <a:t>: 75-80%</a:t>
            </a:r>
          </a:p>
          <a:p>
            <a:r>
              <a:rPr lang="nb-NO" dirty="0" err="1" smtClean="0"/>
              <a:t>Renewable</a:t>
            </a:r>
            <a:r>
              <a:rPr lang="nb-NO" dirty="0" smtClean="0"/>
              <a:t> </a:t>
            </a:r>
            <a:r>
              <a:rPr lang="nb-NO" dirty="0" err="1" smtClean="0"/>
              <a:t>energy</a:t>
            </a:r>
            <a:r>
              <a:rPr lang="nb-NO" dirty="0" smtClean="0"/>
              <a:t> has not led to </a:t>
            </a:r>
            <a:r>
              <a:rPr lang="nb-NO" dirty="0" err="1" smtClean="0"/>
              <a:t>any</a:t>
            </a:r>
            <a:r>
              <a:rPr lang="nb-NO" dirty="0" smtClean="0"/>
              <a:t> </a:t>
            </a:r>
            <a:r>
              <a:rPr lang="nb-NO" dirty="0" err="1" smtClean="0"/>
              <a:t>structural</a:t>
            </a:r>
            <a:r>
              <a:rPr lang="nb-NO" dirty="0" smtClean="0"/>
              <a:t> </a:t>
            </a:r>
            <a:r>
              <a:rPr lang="nb-NO" dirty="0" err="1" smtClean="0"/>
              <a:t>change</a:t>
            </a:r>
            <a:r>
              <a:rPr lang="nb-NO" dirty="0" smtClean="0"/>
              <a:t> in </a:t>
            </a:r>
            <a:r>
              <a:rPr lang="nb-NO" dirty="0" err="1" smtClean="0"/>
              <a:t>the</a:t>
            </a:r>
            <a:r>
              <a:rPr lang="nb-NO" dirty="0" smtClean="0"/>
              <a:t> </a:t>
            </a:r>
            <a:r>
              <a:rPr lang="nb-NO" dirty="0" err="1" smtClean="0"/>
              <a:t>energy</a:t>
            </a:r>
            <a:r>
              <a:rPr lang="nb-NO" dirty="0" smtClean="0"/>
              <a:t> system</a:t>
            </a:r>
          </a:p>
          <a:p>
            <a:pPr lvl="1"/>
            <a:r>
              <a:rPr lang="nb-NO" dirty="0" err="1" smtClean="0"/>
              <a:t>But</a:t>
            </a:r>
            <a:r>
              <a:rPr lang="nb-NO" dirty="0" smtClean="0"/>
              <a:t> </a:t>
            </a:r>
            <a:r>
              <a:rPr lang="nb-NO" dirty="0" err="1" smtClean="0"/>
              <a:t>there</a:t>
            </a:r>
            <a:r>
              <a:rPr lang="nb-NO" dirty="0" smtClean="0"/>
              <a:t> </a:t>
            </a:r>
            <a:r>
              <a:rPr lang="nb-NO" dirty="0" err="1" smtClean="0"/>
              <a:t>are</a:t>
            </a:r>
            <a:r>
              <a:rPr lang="nb-NO" dirty="0" smtClean="0"/>
              <a:t> </a:t>
            </a:r>
            <a:r>
              <a:rPr lang="nb-NO" dirty="0" err="1" smtClean="0"/>
              <a:t>places</a:t>
            </a:r>
            <a:r>
              <a:rPr lang="nb-NO" dirty="0" smtClean="0"/>
              <a:t> </a:t>
            </a:r>
            <a:r>
              <a:rPr lang="nb-NO" dirty="0" err="1" smtClean="0"/>
              <a:t>where</a:t>
            </a:r>
            <a:r>
              <a:rPr lang="nb-NO" dirty="0" smtClean="0"/>
              <a:t> </a:t>
            </a:r>
            <a:r>
              <a:rPr lang="nb-NO" dirty="0" err="1" smtClean="0"/>
              <a:t>the</a:t>
            </a:r>
            <a:r>
              <a:rPr lang="nb-NO" dirty="0" smtClean="0"/>
              <a:t> limits </a:t>
            </a:r>
            <a:r>
              <a:rPr lang="nb-NO" dirty="0" err="1" smtClean="0"/>
              <a:t>of</a:t>
            </a:r>
            <a:r>
              <a:rPr lang="nb-NO" dirty="0" smtClean="0"/>
              <a:t> </a:t>
            </a:r>
            <a:r>
              <a:rPr lang="nb-NO" dirty="0" err="1" smtClean="0"/>
              <a:t>the</a:t>
            </a:r>
            <a:r>
              <a:rPr lang="nb-NO" dirty="0" smtClean="0"/>
              <a:t> </a:t>
            </a:r>
            <a:r>
              <a:rPr lang="nb-NO" dirty="0" err="1" smtClean="0"/>
              <a:t>old</a:t>
            </a:r>
            <a:r>
              <a:rPr lang="nb-NO" dirty="0" smtClean="0"/>
              <a:t> system </a:t>
            </a:r>
            <a:r>
              <a:rPr lang="nb-NO" dirty="0" err="1" smtClean="0"/>
              <a:t>are</a:t>
            </a:r>
            <a:r>
              <a:rPr lang="nb-NO" dirty="0" smtClean="0"/>
              <a:t> </a:t>
            </a:r>
            <a:r>
              <a:rPr lang="nb-NO" dirty="0" err="1" smtClean="0"/>
              <a:t>challenged</a:t>
            </a:r>
            <a:endParaRPr lang="nb-NO" dirty="0" smtClean="0"/>
          </a:p>
          <a:p>
            <a:pPr lvl="2"/>
            <a:r>
              <a:rPr lang="nb-NO" dirty="0" err="1" smtClean="0"/>
              <a:t>Where</a:t>
            </a:r>
            <a:r>
              <a:rPr lang="nb-NO" dirty="0" smtClean="0"/>
              <a:t> </a:t>
            </a:r>
            <a:r>
              <a:rPr lang="nb-NO" dirty="0" err="1" smtClean="0"/>
              <a:t>change</a:t>
            </a:r>
            <a:r>
              <a:rPr lang="nb-NO" dirty="0" smtClean="0"/>
              <a:t> is </a:t>
            </a:r>
            <a:r>
              <a:rPr lang="nb-NO" dirty="0" err="1" smtClean="0"/>
              <a:t>necessary</a:t>
            </a:r>
            <a:r>
              <a:rPr lang="nb-NO" dirty="0" smtClean="0"/>
              <a:t>, </a:t>
            </a:r>
            <a:r>
              <a:rPr lang="nb-NO" dirty="0" err="1" smtClean="0"/>
              <a:t>but</a:t>
            </a:r>
            <a:r>
              <a:rPr lang="nb-NO" dirty="0" smtClean="0"/>
              <a:t> it is hard to </a:t>
            </a:r>
            <a:r>
              <a:rPr lang="nb-NO" dirty="0" err="1" smtClean="0"/>
              <a:t>predict</a:t>
            </a:r>
            <a:r>
              <a:rPr lang="nb-NO" dirty="0" smtClean="0"/>
              <a:t> </a:t>
            </a:r>
            <a:r>
              <a:rPr lang="nb-NO" dirty="0" err="1" smtClean="0"/>
              <a:t>what</a:t>
            </a:r>
            <a:r>
              <a:rPr lang="nb-NO" dirty="0" smtClean="0"/>
              <a:t> </a:t>
            </a:r>
            <a:r>
              <a:rPr lang="nb-NO" dirty="0" err="1" smtClean="0"/>
              <a:t>kind</a:t>
            </a:r>
            <a:r>
              <a:rPr lang="nb-NO" dirty="0" smtClean="0"/>
              <a:t> </a:t>
            </a:r>
            <a:r>
              <a:rPr lang="nb-NO" dirty="0" err="1" smtClean="0"/>
              <a:t>of</a:t>
            </a:r>
            <a:r>
              <a:rPr lang="nb-NO" dirty="0" smtClean="0"/>
              <a:t> </a:t>
            </a:r>
            <a:r>
              <a:rPr lang="nb-NO" dirty="0" err="1" smtClean="0"/>
              <a:t>change</a:t>
            </a:r>
            <a:endParaRPr lang="nb-NO" dirty="0" smtClean="0"/>
          </a:p>
          <a:p>
            <a:pPr lvl="3"/>
            <a:r>
              <a:rPr lang="nb-NO" dirty="0" smtClean="0"/>
              <a:t>Not </a:t>
            </a:r>
            <a:r>
              <a:rPr lang="nb-NO" dirty="0" err="1" smtClean="0"/>
              <a:t>obvious</a:t>
            </a:r>
            <a:r>
              <a:rPr lang="nb-NO" dirty="0" smtClean="0"/>
              <a:t> </a:t>
            </a:r>
            <a:r>
              <a:rPr lang="nb-NO" dirty="0" err="1" smtClean="0"/>
              <a:t>that</a:t>
            </a:r>
            <a:r>
              <a:rPr lang="nb-NO" dirty="0" smtClean="0"/>
              <a:t> </a:t>
            </a:r>
            <a:r>
              <a:rPr lang="nb-NO" dirty="0" err="1" smtClean="0"/>
              <a:t>renewable</a:t>
            </a:r>
            <a:r>
              <a:rPr lang="nb-NO" dirty="0" smtClean="0"/>
              <a:t> </a:t>
            </a:r>
            <a:r>
              <a:rPr lang="nb-NO" dirty="0" err="1" smtClean="0"/>
              <a:t>energy</a:t>
            </a:r>
            <a:r>
              <a:rPr lang="nb-NO" dirty="0" smtClean="0"/>
              <a:t> </a:t>
            </a:r>
            <a:r>
              <a:rPr lang="nb-NO" dirty="0" err="1" smtClean="0"/>
              <a:t>wins</a:t>
            </a:r>
            <a:r>
              <a:rPr lang="nb-NO" dirty="0" smtClean="0"/>
              <a:t>!</a:t>
            </a:r>
          </a:p>
          <a:p>
            <a:pPr lvl="2"/>
            <a:r>
              <a:rPr lang="nb-NO" dirty="0" smtClean="0"/>
              <a:t>Germany, PV as </a:t>
            </a:r>
            <a:r>
              <a:rPr lang="nb-NO" dirty="0" err="1" smtClean="0"/>
              <a:t>disruptive</a:t>
            </a:r>
            <a:r>
              <a:rPr lang="nb-NO" dirty="0" smtClean="0"/>
              <a:t> </a:t>
            </a:r>
            <a:r>
              <a:rPr lang="nb-NO" dirty="0" err="1" smtClean="0"/>
              <a:t>technology</a:t>
            </a:r>
            <a:r>
              <a:rPr lang="nb-NO" dirty="0" smtClean="0"/>
              <a:t>, «</a:t>
            </a:r>
            <a:r>
              <a:rPr lang="nb-NO" dirty="0" err="1" smtClean="0"/>
              <a:t>prosumer</a:t>
            </a:r>
            <a:r>
              <a:rPr lang="nb-NO" dirty="0" smtClean="0"/>
              <a:t>» </a:t>
            </a:r>
            <a:r>
              <a:rPr lang="nb-NO" dirty="0" err="1" smtClean="0"/>
              <a:t>revolution</a:t>
            </a:r>
            <a:endParaRPr lang="nb-NO" dirty="0" smtClean="0"/>
          </a:p>
          <a:p>
            <a:r>
              <a:rPr lang="nb-NO" dirty="0" smtClean="0"/>
              <a:t>No energy </a:t>
            </a:r>
            <a:r>
              <a:rPr lang="nb-NO" dirty="0" err="1" smtClean="0"/>
              <a:t>transition</a:t>
            </a:r>
            <a:r>
              <a:rPr lang="nb-NO" dirty="0" smtClean="0"/>
              <a:t> </a:t>
            </a:r>
            <a:r>
              <a:rPr lang="nb-NO" dirty="0" err="1" smtClean="0"/>
              <a:t>yet</a:t>
            </a:r>
            <a:r>
              <a:rPr lang="nb-NO" dirty="0" smtClean="0"/>
              <a:t>, </a:t>
            </a:r>
            <a:r>
              <a:rPr lang="nb-NO" dirty="0" err="1" smtClean="0"/>
              <a:t>but</a:t>
            </a:r>
            <a:r>
              <a:rPr lang="nb-NO" dirty="0" smtClean="0"/>
              <a:t> </a:t>
            </a:r>
            <a:r>
              <a:rPr lang="nb-NO" dirty="0" err="1" smtClean="0"/>
              <a:t>we</a:t>
            </a:r>
            <a:r>
              <a:rPr lang="nb-NO" dirty="0" smtClean="0"/>
              <a:t> </a:t>
            </a:r>
            <a:r>
              <a:rPr lang="nb-NO" dirty="0" err="1" smtClean="0"/>
              <a:t>may</a:t>
            </a:r>
            <a:r>
              <a:rPr lang="nb-NO" dirty="0" smtClean="0"/>
              <a:t> be </a:t>
            </a:r>
            <a:r>
              <a:rPr lang="nb-NO" dirty="0" err="1" smtClean="0"/>
              <a:t>getting</a:t>
            </a:r>
            <a:r>
              <a:rPr lang="nb-NO" dirty="0" smtClean="0"/>
              <a:t> </a:t>
            </a:r>
            <a:r>
              <a:rPr lang="nb-NO" dirty="0" err="1" smtClean="0"/>
              <a:t>close</a:t>
            </a:r>
            <a:r>
              <a:rPr lang="nb-NO" dirty="0" smtClean="0"/>
              <a:t>(r)…!</a:t>
            </a:r>
          </a:p>
        </p:txBody>
      </p:sp>
    </p:spTree>
    <p:extLst>
      <p:ext uri="{BB962C8B-B14F-4D97-AF65-F5344CB8AC3E}">
        <p14:creationId xmlns:p14="http://schemas.microsoft.com/office/powerpoint/2010/main" val="384341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Renewable</a:t>
            </a:r>
            <a:r>
              <a:rPr lang="nb-NO" dirty="0" smtClean="0"/>
              <a:t> energy </a:t>
            </a:r>
            <a:r>
              <a:rPr lang="nb-NO" dirty="0" err="1" smtClean="0"/>
              <a:t>share</a:t>
            </a:r>
            <a:r>
              <a:rPr lang="nb-NO" dirty="0" smtClean="0"/>
              <a:t> </a:t>
            </a:r>
            <a:r>
              <a:rPr lang="nb-NO" dirty="0" err="1" smtClean="0"/>
              <a:t>of</a:t>
            </a:r>
            <a:r>
              <a:rPr lang="nb-NO" dirty="0" smtClean="0"/>
              <a:t> </a:t>
            </a:r>
            <a:r>
              <a:rPr lang="nb-NO" dirty="0" err="1" smtClean="0"/>
              <a:t>electricity</a:t>
            </a:r>
            <a:r>
              <a:rPr lang="nb-NO" dirty="0" smtClean="0"/>
              <a:t> </a:t>
            </a:r>
            <a:r>
              <a:rPr lang="nb-NO" dirty="0" err="1" smtClean="0"/>
              <a:t>production</a:t>
            </a:r>
            <a:r>
              <a:rPr lang="nb-NO" dirty="0" smtClean="0"/>
              <a:t> </a:t>
            </a:r>
            <a:r>
              <a:rPr lang="nb-NO" dirty="0"/>
              <a:t>(</a:t>
            </a:r>
            <a:r>
              <a:rPr lang="nb-NO" dirty="0" smtClean="0"/>
              <a:t>2016)</a:t>
            </a:r>
            <a:endParaRPr lang="nb-NO"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879571792"/>
              </p:ext>
            </p:extLst>
          </p:nvPr>
        </p:nvGraphicFramePr>
        <p:xfrm>
          <a:off x="457200" y="1200151"/>
          <a:ext cx="7200900" cy="3639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712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618" y="205979"/>
            <a:ext cx="7920182" cy="857250"/>
          </a:xfrm>
        </p:spPr>
        <p:txBody>
          <a:bodyPr/>
          <a:lstStyle/>
          <a:p>
            <a:r>
              <a:rPr lang="nb-NO" dirty="0" err="1" smtClean="0"/>
              <a:t>Share</a:t>
            </a:r>
            <a:r>
              <a:rPr lang="nb-NO" dirty="0" smtClean="0"/>
              <a:t> </a:t>
            </a:r>
            <a:r>
              <a:rPr lang="nb-NO" dirty="0" err="1" smtClean="0"/>
              <a:t>of</a:t>
            </a:r>
            <a:r>
              <a:rPr lang="nb-NO" dirty="0" smtClean="0"/>
              <a:t> </a:t>
            </a:r>
            <a:r>
              <a:rPr lang="nb-NO" dirty="0" err="1" smtClean="0"/>
              <a:t>electricity</a:t>
            </a:r>
            <a:r>
              <a:rPr lang="nb-NO" dirty="0" smtClean="0"/>
              <a:t> </a:t>
            </a:r>
            <a:r>
              <a:rPr lang="nb-NO" dirty="0" err="1" smtClean="0"/>
              <a:t>production</a:t>
            </a:r>
            <a:endParaRPr lang="nb-NO"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284536"/>
              </p:ext>
            </p:extLst>
          </p:nvPr>
        </p:nvGraphicFramePr>
        <p:xfrm>
          <a:off x="766618" y="979055"/>
          <a:ext cx="7804726" cy="3615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7747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73" y="228600"/>
            <a:ext cx="7844055" cy="912019"/>
          </a:xfrm>
        </p:spPr>
        <p:txBody>
          <a:bodyPr>
            <a:noAutofit/>
          </a:bodyPr>
          <a:lstStyle/>
          <a:p>
            <a:r>
              <a:rPr lang="nb-NO" sz="2800" dirty="0" err="1"/>
              <a:t>Share</a:t>
            </a:r>
            <a:r>
              <a:rPr lang="nb-NO" sz="2800" dirty="0"/>
              <a:t> </a:t>
            </a:r>
            <a:r>
              <a:rPr lang="nb-NO" sz="2800" dirty="0" err="1"/>
              <a:t>of</a:t>
            </a:r>
            <a:r>
              <a:rPr lang="nb-NO" sz="2800" dirty="0"/>
              <a:t> global final energy </a:t>
            </a:r>
            <a:r>
              <a:rPr lang="nb-NO" sz="2800" dirty="0" err="1"/>
              <a:t>consumption</a:t>
            </a:r>
            <a:endParaRPr lang="nb-NO"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906160"/>
              </p:ext>
            </p:extLst>
          </p:nvPr>
        </p:nvGraphicFramePr>
        <p:xfrm>
          <a:off x="729673" y="1140619"/>
          <a:ext cx="7844055" cy="3807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190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smtClean="0"/>
              <a:t>Is </a:t>
            </a:r>
            <a:r>
              <a:rPr lang="nb-NO" dirty="0" err="1" smtClean="0"/>
              <a:t>there</a:t>
            </a:r>
            <a:r>
              <a:rPr lang="nb-NO" dirty="0" smtClean="0"/>
              <a:t> a </a:t>
            </a:r>
            <a:r>
              <a:rPr lang="nb-NO" dirty="0" err="1" smtClean="0"/>
              <a:t>transition</a:t>
            </a:r>
            <a:r>
              <a:rPr lang="nb-NO" dirty="0" smtClean="0"/>
              <a:t> </a:t>
            </a:r>
            <a:r>
              <a:rPr lang="nb-NO" dirty="0" err="1" smtClean="0"/>
              <a:t>yet</a:t>
            </a:r>
            <a:r>
              <a:rPr lang="nb-NO" dirty="0" smtClean="0"/>
              <a:t>?</a:t>
            </a:r>
            <a:endParaRPr lang="nb-NO" dirty="0"/>
          </a:p>
        </p:txBody>
      </p:sp>
      <p:sp>
        <p:nvSpPr>
          <p:cNvPr id="3" name="Content Placeholder 2"/>
          <p:cNvSpPr>
            <a:spLocks noGrp="1"/>
          </p:cNvSpPr>
          <p:nvPr>
            <p:ph idx="1"/>
          </p:nvPr>
        </p:nvSpPr>
        <p:spPr>
          <a:xfrm>
            <a:off x="457200" y="1200151"/>
            <a:ext cx="8537944" cy="3394472"/>
          </a:xfrm>
        </p:spPr>
        <p:txBody>
          <a:bodyPr>
            <a:normAutofit fontScale="92500" lnSpcReduction="20000"/>
          </a:bodyPr>
          <a:lstStyle/>
          <a:p>
            <a:r>
              <a:rPr lang="nb-NO" dirty="0" smtClean="0"/>
              <a:t>So far; </a:t>
            </a:r>
            <a:r>
              <a:rPr lang="nb-NO" dirty="0" err="1" smtClean="0"/>
              <a:t>renewable</a:t>
            </a:r>
            <a:r>
              <a:rPr lang="nb-NO" dirty="0" smtClean="0"/>
              <a:t> has </a:t>
            </a:r>
            <a:r>
              <a:rPr lang="nb-NO" dirty="0" err="1" smtClean="0"/>
              <a:t>been</a:t>
            </a:r>
            <a:r>
              <a:rPr lang="nb-NO" dirty="0" smtClean="0"/>
              <a:t> a supplement, not a </a:t>
            </a:r>
            <a:r>
              <a:rPr lang="nb-NO" dirty="0" err="1" smtClean="0"/>
              <a:t>replacement</a:t>
            </a:r>
            <a:endParaRPr lang="nb-NO" dirty="0" smtClean="0"/>
          </a:p>
          <a:p>
            <a:pPr lvl="1"/>
            <a:r>
              <a:rPr lang="nb-NO" dirty="0" smtClean="0"/>
              <a:t>Old and </a:t>
            </a:r>
            <a:r>
              <a:rPr lang="nb-NO" dirty="0" err="1" smtClean="0"/>
              <a:t>established</a:t>
            </a:r>
            <a:r>
              <a:rPr lang="nb-NO" dirty="0" smtClean="0"/>
              <a:t> </a:t>
            </a:r>
            <a:r>
              <a:rPr lang="nb-NO" dirty="0" err="1" smtClean="0"/>
              <a:t>energy</a:t>
            </a:r>
            <a:r>
              <a:rPr lang="nb-NO" dirty="0" smtClean="0"/>
              <a:t> </a:t>
            </a:r>
            <a:r>
              <a:rPr lang="nb-NO" dirty="0" err="1" smtClean="0"/>
              <a:t>structures</a:t>
            </a:r>
            <a:r>
              <a:rPr lang="nb-NO" dirty="0" smtClean="0"/>
              <a:t> still </a:t>
            </a:r>
            <a:r>
              <a:rPr lang="nb-NO" dirty="0" err="1" smtClean="0"/>
              <a:t>there</a:t>
            </a:r>
            <a:endParaRPr lang="nb-NO" dirty="0" smtClean="0"/>
          </a:p>
          <a:p>
            <a:pPr lvl="1"/>
            <a:r>
              <a:rPr lang="nb-NO" dirty="0" smtClean="0"/>
              <a:t>5.5% </a:t>
            </a:r>
            <a:r>
              <a:rPr lang="nb-NO" dirty="0" err="1" smtClean="0"/>
              <a:t>of</a:t>
            </a:r>
            <a:r>
              <a:rPr lang="nb-NO" dirty="0" smtClean="0"/>
              <a:t> </a:t>
            </a:r>
            <a:r>
              <a:rPr lang="nb-NO" dirty="0" err="1" smtClean="0"/>
              <a:t>electricity</a:t>
            </a:r>
            <a:r>
              <a:rPr lang="nb-NO" dirty="0" smtClean="0"/>
              <a:t>, 1.6% </a:t>
            </a:r>
            <a:r>
              <a:rPr lang="nb-NO" dirty="0" err="1" smtClean="0"/>
              <a:t>of</a:t>
            </a:r>
            <a:r>
              <a:rPr lang="nb-NO" dirty="0" smtClean="0"/>
              <a:t> total energy </a:t>
            </a:r>
            <a:r>
              <a:rPr lang="nb-NO" dirty="0" err="1" smtClean="0"/>
              <a:t>consumption</a:t>
            </a:r>
            <a:endParaRPr lang="nb-NO" dirty="0" smtClean="0"/>
          </a:p>
          <a:p>
            <a:pPr lvl="1"/>
            <a:r>
              <a:rPr lang="nb-NO" dirty="0" smtClean="0"/>
              <a:t>Fossil </a:t>
            </a:r>
            <a:r>
              <a:rPr lang="nb-NO" dirty="0" err="1" smtClean="0"/>
              <a:t>fuels</a:t>
            </a:r>
            <a:r>
              <a:rPr lang="nb-NO" dirty="0" smtClean="0"/>
              <a:t> + </a:t>
            </a:r>
            <a:r>
              <a:rPr lang="nb-NO" dirty="0" err="1" smtClean="0"/>
              <a:t>nuclear</a:t>
            </a:r>
            <a:r>
              <a:rPr lang="nb-NO" dirty="0" smtClean="0"/>
              <a:t>: 75-80%</a:t>
            </a:r>
          </a:p>
          <a:p>
            <a:r>
              <a:rPr lang="nb-NO" dirty="0" err="1" smtClean="0"/>
              <a:t>Renewable</a:t>
            </a:r>
            <a:r>
              <a:rPr lang="nb-NO" dirty="0" smtClean="0"/>
              <a:t> </a:t>
            </a:r>
            <a:r>
              <a:rPr lang="nb-NO" dirty="0" err="1" smtClean="0"/>
              <a:t>energy</a:t>
            </a:r>
            <a:r>
              <a:rPr lang="nb-NO" dirty="0" smtClean="0"/>
              <a:t> has not led to </a:t>
            </a:r>
            <a:r>
              <a:rPr lang="nb-NO" dirty="0" err="1" smtClean="0"/>
              <a:t>any</a:t>
            </a:r>
            <a:r>
              <a:rPr lang="nb-NO" dirty="0" smtClean="0"/>
              <a:t> </a:t>
            </a:r>
            <a:r>
              <a:rPr lang="nb-NO" dirty="0" err="1" smtClean="0"/>
              <a:t>structural</a:t>
            </a:r>
            <a:r>
              <a:rPr lang="nb-NO" dirty="0" smtClean="0"/>
              <a:t> </a:t>
            </a:r>
            <a:r>
              <a:rPr lang="nb-NO" dirty="0" err="1" smtClean="0"/>
              <a:t>change</a:t>
            </a:r>
            <a:r>
              <a:rPr lang="nb-NO" dirty="0" smtClean="0"/>
              <a:t> in </a:t>
            </a:r>
            <a:r>
              <a:rPr lang="nb-NO" dirty="0" err="1" smtClean="0"/>
              <a:t>the</a:t>
            </a:r>
            <a:r>
              <a:rPr lang="nb-NO" dirty="0" smtClean="0"/>
              <a:t> </a:t>
            </a:r>
            <a:r>
              <a:rPr lang="nb-NO" dirty="0" err="1" smtClean="0"/>
              <a:t>energy</a:t>
            </a:r>
            <a:r>
              <a:rPr lang="nb-NO" dirty="0" smtClean="0"/>
              <a:t> system</a:t>
            </a:r>
          </a:p>
          <a:p>
            <a:pPr lvl="1"/>
            <a:r>
              <a:rPr lang="nb-NO" dirty="0" err="1" smtClean="0"/>
              <a:t>But</a:t>
            </a:r>
            <a:r>
              <a:rPr lang="nb-NO" dirty="0" smtClean="0"/>
              <a:t> </a:t>
            </a:r>
            <a:r>
              <a:rPr lang="nb-NO" dirty="0" err="1" smtClean="0"/>
              <a:t>there</a:t>
            </a:r>
            <a:r>
              <a:rPr lang="nb-NO" dirty="0" smtClean="0"/>
              <a:t> </a:t>
            </a:r>
            <a:r>
              <a:rPr lang="nb-NO" dirty="0" err="1" smtClean="0"/>
              <a:t>are</a:t>
            </a:r>
            <a:r>
              <a:rPr lang="nb-NO" dirty="0" smtClean="0"/>
              <a:t> </a:t>
            </a:r>
            <a:r>
              <a:rPr lang="nb-NO" dirty="0" err="1" smtClean="0"/>
              <a:t>places</a:t>
            </a:r>
            <a:r>
              <a:rPr lang="nb-NO" dirty="0" smtClean="0"/>
              <a:t> </a:t>
            </a:r>
            <a:r>
              <a:rPr lang="nb-NO" dirty="0" err="1" smtClean="0"/>
              <a:t>where</a:t>
            </a:r>
            <a:r>
              <a:rPr lang="nb-NO" dirty="0" smtClean="0"/>
              <a:t> </a:t>
            </a:r>
            <a:r>
              <a:rPr lang="nb-NO" dirty="0" err="1" smtClean="0"/>
              <a:t>the</a:t>
            </a:r>
            <a:r>
              <a:rPr lang="nb-NO" dirty="0" smtClean="0"/>
              <a:t> limits </a:t>
            </a:r>
            <a:r>
              <a:rPr lang="nb-NO" dirty="0" err="1" smtClean="0"/>
              <a:t>of</a:t>
            </a:r>
            <a:r>
              <a:rPr lang="nb-NO" dirty="0" smtClean="0"/>
              <a:t> </a:t>
            </a:r>
            <a:r>
              <a:rPr lang="nb-NO" dirty="0" err="1" smtClean="0"/>
              <a:t>the</a:t>
            </a:r>
            <a:r>
              <a:rPr lang="nb-NO" dirty="0" smtClean="0"/>
              <a:t> </a:t>
            </a:r>
            <a:r>
              <a:rPr lang="nb-NO" dirty="0" err="1" smtClean="0"/>
              <a:t>old</a:t>
            </a:r>
            <a:r>
              <a:rPr lang="nb-NO" dirty="0" smtClean="0"/>
              <a:t> system </a:t>
            </a:r>
            <a:r>
              <a:rPr lang="nb-NO" dirty="0" err="1" smtClean="0"/>
              <a:t>are</a:t>
            </a:r>
            <a:r>
              <a:rPr lang="nb-NO" dirty="0" smtClean="0"/>
              <a:t> </a:t>
            </a:r>
            <a:r>
              <a:rPr lang="nb-NO" dirty="0" err="1" smtClean="0"/>
              <a:t>challenged</a:t>
            </a:r>
            <a:endParaRPr lang="nb-NO" dirty="0" smtClean="0"/>
          </a:p>
          <a:p>
            <a:pPr lvl="2"/>
            <a:r>
              <a:rPr lang="nb-NO" dirty="0" err="1" smtClean="0"/>
              <a:t>Where</a:t>
            </a:r>
            <a:r>
              <a:rPr lang="nb-NO" dirty="0" smtClean="0"/>
              <a:t> </a:t>
            </a:r>
            <a:r>
              <a:rPr lang="nb-NO" dirty="0" err="1" smtClean="0"/>
              <a:t>change</a:t>
            </a:r>
            <a:r>
              <a:rPr lang="nb-NO" dirty="0" smtClean="0"/>
              <a:t> is </a:t>
            </a:r>
            <a:r>
              <a:rPr lang="nb-NO" dirty="0" err="1" smtClean="0"/>
              <a:t>necessary</a:t>
            </a:r>
            <a:r>
              <a:rPr lang="nb-NO" dirty="0" smtClean="0"/>
              <a:t>, </a:t>
            </a:r>
            <a:r>
              <a:rPr lang="nb-NO" dirty="0" err="1" smtClean="0"/>
              <a:t>but</a:t>
            </a:r>
            <a:r>
              <a:rPr lang="nb-NO" dirty="0" smtClean="0"/>
              <a:t> it is hard to </a:t>
            </a:r>
            <a:r>
              <a:rPr lang="nb-NO" dirty="0" err="1" smtClean="0"/>
              <a:t>predict</a:t>
            </a:r>
            <a:r>
              <a:rPr lang="nb-NO" dirty="0" smtClean="0"/>
              <a:t> </a:t>
            </a:r>
            <a:r>
              <a:rPr lang="nb-NO" dirty="0" err="1" smtClean="0"/>
              <a:t>what</a:t>
            </a:r>
            <a:r>
              <a:rPr lang="nb-NO" dirty="0" smtClean="0"/>
              <a:t> </a:t>
            </a:r>
            <a:r>
              <a:rPr lang="nb-NO" dirty="0" err="1" smtClean="0"/>
              <a:t>kind</a:t>
            </a:r>
            <a:r>
              <a:rPr lang="nb-NO" dirty="0" smtClean="0"/>
              <a:t> </a:t>
            </a:r>
            <a:r>
              <a:rPr lang="nb-NO" dirty="0" err="1" smtClean="0"/>
              <a:t>of</a:t>
            </a:r>
            <a:r>
              <a:rPr lang="nb-NO" dirty="0" smtClean="0"/>
              <a:t> </a:t>
            </a:r>
            <a:r>
              <a:rPr lang="nb-NO" dirty="0" err="1" smtClean="0"/>
              <a:t>change</a:t>
            </a:r>
            <a:endParaRPr lang="nb-NO" dirty="0" smtClean="0"/>
          </a:p>
          <a:p>
            <a:pPr lvl="3"/>
            <a:r>
              <a:rPr lang="nb-NO" dirty="0" smtClean="0"/>
              <a:t>Not </a:t>
            </a:r>
            <a:r>
              <a:rPr lang="nb-NO" dirty="0" err="1" smtClean="0"/>
              <a:t>obvious</a:t>
            </a:r>
            <a:r>
              <a:rPr lang="nb-NO" dirty="0" smtClean="0"/>
              <a:t> </a:t>
            </a:r>
            <a:r>
              <a:rPr lang="nb-NO" dirty="0" err="1" smtClean="0"/>
              <a:t>that</a:t>
            </a:r>
            <a:r>
              <a:rPr lang="nb-NO" dirty="0" smtClean="0"/>
              <a:t> </a:t>
            </a:r>
            <a:r>
              <a:rPr lang="nb-NO" dirty="0" err="1" smtClean="0"/>
              <a:t>renewable</a:t>
            </a:r>
            <a:r>
              <a:rPr lang="nb-NO" dirty="0" smtClean="0"/>
              <a:t> </a:t>
            </a:r>
            <a:r>
              <a:rPr lang="nb-NO" dirty="0" err="1" smtClean="0"/>
              <a:t>energy</a:t>
            </a:r>
            <a:r>
              <a:rPr lang="nb-NO" dirty="0" smtClean="0"/>
              <a:t> </a:t>
            </a:r>
            <a:r>
              <a:rPr lang="nb-NO" dirty="0" err="1" smtClean="0"/>
              <a:t>wins</a:t>
            </a:r>
            <a:r>
              <a:rPr lang="nb-NO" dirty="0" smtClean="0"/>
              <a:t>!</a:t>
            </a:r>
          </a:p>
          <a:p>
            <a:pPr lvl="2"/>
            <a:r>
              <a:rPr lang="nb-NO" dirty="0" smtClean="0"/>
              <a:t>Germany, PV as </a:t>
            </a:r>
            <a:r>
              <a:rPr lang="nb-NO" dirty="0" err="1" smtClean="0"/>
              <a:t>disruptive</a:t>
            </a:r>
            <a:r>
              <a:rPr lang="nb-NO" dirty="0" smtClean="0"/>
              <a:t> </a:t>
            </a:r>
            <a:r>
              <a:rPr lang="nb-NO" dirty="0" err="1" smtClean="0"/>
              <a:t>technology</a:t>
            </a:r>
            <a:r>
              <a:rPr lang="nb-NO" dirty="0" smtClean="0"/>
              <a:t>, «</a:t>
            </a:r>
            <a:r>
              <a:rPr lang="nb-NO" dirty="0" err="1" smtClean="0"/>
              <a:t>prosumer</a:t>
            </a:r>
            <a:r>
              <a:rPr lang="nb-NO" dirty="0" smtClean="0"/>
              <a:t>» </a:t>
            </a:r>
            <a:r>
              <a:rPr lang="nb-NO" dirty="0" err="1" smtClean="0"/>
              <a:t>revolution</a:t>
            </a:r>
            <a:endParaRPr lang="nb-NO" dirty="0" smtClean="0"/>
          </a:p>
          <a:p>
            <a:r>
              <a:rPr lang="nb-NO" dirty="0" smtClean="0"/>
              <a:t>No energy </a:t>
            </a:r>
            <a:r>
              <a:rPr lang="nb-NO" dirty="0" err="1" smtClean="0"/>
              <a:t>transition</a:t>
            </a:r>
            <a:r>
              <a:rPr lang="nb-NO" dirty="0" smtClean="0"/>
              <a:t> </a:t>
            </a:r>
            <a:r>
              <a:rPr lang="nb-NO" dirty="0" err="1" smtClean="0"/>
              <a:t>yet</a:t>
            </a:r>
            <a:r>
              <a:rPr lang="nb-NO" dirty="0" smtClean="0"/>
              <a:t>, </a:t>
            </a:r>
            <a:r>
              <a:rPr lang="nb-NO" dirty="0" err="1" smtClean="0"/>
              <a:t>but</a:t>
            </a:r>
            <a:r>
              <a:rPr lang="nb-NO" dirty="0" smtClean="0"/>
              <a:t> </a:t>
            </a:r>
            <a:r>
              <a:rPr lang="nb-NO" dirty="0" err="1" smtClean="0"/>
              <a:t>we</a:t>
            </a:r>
            <a:r>
              <a:rPr lang="nb-NO" dirty="0" smtClean="0"/>
              <a:t> </a:t>
            </a:r>
            <a:r>
              <a:rPr lang="nb-NO" dirty="0" err="1" smtClean="0"/>
              <a:t>may</a:t>
            </a:r>
            <a:r>
              <a:rPr lang="nb-NO" dirty="0" smtClean="0"/>
              <a:t> be </a:t>
            </a:r>
            <a:r>
              <a:rPr lang="nb-NO" dirty="0" err="1" smtClean="0"/>
              <a:t>getting</a:t>
            </a:r>
            <a:r>
              <a:rPr lang="nb-NO" dirty="0" smtClean="0"/>
              <a:t> </a:t>
            </a:r>
            <a:r>
              <a:rPr lang="nb-NO" dirty="0" err="1" smtClean="0"/>
              <a:t>close</a:t>
            </a:r>
            <a:r>
              <a:rPr lang="nb-NO" dirty="0" smtClean="0"/>
              <a:t>(r)…!</a:t>
            </a:r>
          </a:p>
        </p:txBody>
      </p:sp>
    </p:spTree>
    <p:extLst>
      <p:ext uri="{BB962C8B-B14F-4D97-AF65-F5344CB8AC3E}">
        <p14:creationId xmlns:p14="http://schemas.microsoft.com/office/powerpoint/2010/main" val="393119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Energy </a:t>
            </a:r>
            <a:r>
              <a:rPr lang="nb-NO" dirty="0" err="1" smtClean="0"/>
              <a:t>transition</a:t>
            </a:r>
            <a:r>
              <a:rPr lang="nb-NO" dirty="0" smtClean="0"/>
              <a:t>: Is </a:t>
            </a:r>
            <a:r>
              <a:rPr lang="nb-NO" dirty="0" err="1" smtClean="0"/>
              <a:t>politics</a:t>
            </a:r>
            <a:r>
              <a:rPr lang="nb-NO" dirty="0" smtClean="0"/>
              <a:t> </a:t>
            </a:r>
            <a:r>
              <a:rPr lang="nb-NO" dirty="0" err="1" smtClean="0"/>
              <a:t>important</a:t>
            </a:r>
            <a:r>
              <a:rPr lang="nb-NO" dirty="0" smtClean="0"/>
              <a:t>? </a:t>
            </a:r>
            <a:endParaRPr lang="nb-NO" dirty="0"/>
          </a:p>
        </p:txBody>
      </p:sp>
      <p:sp>
        <p:nvSpPr>
          <p:cNvPr id="3" name="Content Placeholder 2"/>
          <p:cNvSpPr>
            <a:spLocks noGrp="1"/>
          </p:cNvSpPr>
          <p:nvPr>
            <p:ph idx="1"/>
          </p:nvPr>
        </p:nvSpPr>
        <p:spPr>
          <a:xfrm>
            <a:off x="457200" y="1200151"/>
            <a:ext cx="8229600" cy="3561972"/>
          </a:xfrm>
        </p:spPr>
        <p:txBody>
          <a:bodyPr>
            <a:normAutofit fontScale="70000" lnSpcReduction="20000"/>
          </a:bodyPr>
          <a:lstStyle/>
          <a:p>
            <a:r>
              <a:rPr lang="nb-NO" dirty="0" smtClean="0"/>
              <a:t>Economists: All </a:t>
            </a:r>
            <a:r>
              <a:rPr lang="nb-NO" dirty="0" err="1" smtClean="0"/>
              <a:t>about</a:t>
            </a:r>
            <a:r>
              <a:rPr lang="nb-NO" dirty="0" smtClean="0"/>
              <a:t> </a:t>
            </a:r>
            <a:r>
              <a:rPr lang="nb-NO" dirty="0" err="1" smtClean="0"/>
              <a:t>getting</a:t>
            </a:r>
            <a:r>
              <a:rPr lang="nb-NO" dirty="0" smtClean="0"/>
              <a:t> </a:t>
            </a:r>
            <a:r>
              <a:rPr lang="nb-NO" dirty="0" err="1" smtClean="0"/>
              <a:t>the</a:t>
            </a:r>
            <a:r>
              <a:rPr lang="nb-NO" dirty="0" smtClean="0"/>
              <a:t> </a:t>
            </a:r>
            <a:r>
              <a:rPr lang="nb-NO" dirty="0" err="1" smtClean="0"/>
              <a:t>prices</a:t>
            </a:r>
            <a:r>
              <a:rPr lang="nb-NO" dirty="0" smtClean="0"/>
              <a:t> right</a:t>
            </a:r>
          </a:p>
          <a:p>
            <a:r>
              <a:rPr lang="nb-NO" dirty="0" err="1" smtClean="0"/>
              <a:t>Engineers</a:t>
            </a:r>
            <a:r>
              <a:rPr lang="nb-NO" dirty="0" smtClean="0"/>
              <a:t>: All </a:t>
            </a:r>
            <a:r>
              <a:rPr lang="nb-NO" dirty="0" err="1" smtClean="0"/>
              <a:t>about</a:t>
            </a:r>
            <a:r>
              <a:rPr lang="nb-NO" dirty="0" smtClean="0"/>
              <a:t> </a:t>
            </a:r>
            <a:r>
              <a:rPr lang="nb-NO" dirty="0" err="1" smtClean="0"/>
              <a:t>getting</a:t>
            </a:r>
            <a:r>
              <a:rPr lang="nb-NO" dirty="0" smtClean="0"/>
              <a:t> </a:t>
            </a:r>
            <a:r>
              <a:rPr lang="nb-NO" dirty="0" err="1" smtClean="0"/>
              <a:t>the</a:t>
            </a:r>
            <a:r>
              <a:rPr lang="nb-NO" dirty="0" smtClean="0"/>
              <a:t> </a:t>
            </a:r>
            <a:r>
              <a:rPr lang="nb-NO" dirty="0" err="1" smtClean="0"/>
              <a:t>technologies</a:t>
            </a:r>
            <a:r>
              <a:rPr lang="nb-NO" dirty="0" smtClean="0"/>
              <a:t> right</a:t>
            </a:r>
          </a:p>
          <a:p>
            <a:r>
              <a:rPr lang="nb-NO" dirty="0" err="1" smtClean="0"/>
              <a:t>Geographers</a:t>
            </a:r>
            <a:r>
              <a:rPr lang="nb-NO" dirty="0" smtClean="0"/>
              <a:t> (and </a:t>
            </a:r>
            <a:r>
              <a:rPr lang="nb-NO" dirty="0" err="1" smtClean="0"/>
              <a:t>others</a:t>
            </a:r>
            <a:r>
              <a:rPr lang="nb-NO" dirty="0" smtClean="0"/>
              <a:t>): All </a:t>
            </a:r>
            <a:r>
              <a:rPr lang="nb-NO" dirty="0" err="1" smtClean="0"/>
              <a:t>about</a:t>
            </a:r>
            <a:r>
              <a:rPr lang="nb-NO" dirty="0" smtClean="0"/>
              <a:t> </a:t>
            </a:r>
            <a:r>
              <a:rPr lang="nb-NO" dirty="0" err="1" smtClean="0"/>
              <a:t>resource</a:t>
            </a:r>
            <a:r>
              <a:rPr lang="nb-NO" dirty="0" smtClean="0"/>
              <a:t> </a:t>
            </a:r>
            <a:r>
              <a:rPr lang="nb-NO" dirty="0" err="1" smtClean="0"/>
              <a:t>endowments</a:t>
            </a:r>
            <a:endParaRPr lang="nb-NO" dirty="0" smtClean="0"/>
          </a:p>
          <a:p>
            <a:r>
              <a:rPr lang="nb-NO" dirty="0" err="1" smtClean="0"/>
              <a:t>Instead</a:t>
            </a:r>
            <a:r>
              <a:rPr lang="nb-NO" dirty="0" smtClean="0"/>
              <a:t>: </a:t>
            </a:r>
            <a:r>
              <a:rPr lang="nb-NO" dirty="0" err="1" smtClean="0"/>
              <a:t>Why</a:t>
            </a:r>
            <a:r>
              <a:rPr lang="nb-NO" dirty="0" smtClean="0"/>
              <a:t> </a:t>
            </a:r>
            <a:r>
              <a:rPr lang="nb-NO" dirty="0" err="1" smtClean="0"/>
              <a:t>structural</a:t>
            </a:r>
            <a:r>
              <a:rPr lang="nb-NO" dirty="0" smtClean="0"/>
              <a:t> </a:t>
            </a:r>
            <a:r>
              <a:rPr lang="nb-NO" dirty="0" err="1" smtClean="0"/>
              <a:t>change</a:t>
            </a:r>
            <a:r>
              <a:rPr lang="nb-NO" dirty="0" smtClean="0"/>
              <a:t> is </a:t>
            </a:r>
            <a:r>
              <a:rPr lang="nb-NO" dirty="0" err="1" smtClean="0"/>
              <a:t>difficult</a:t>
            </a:r>
            <a:r>
              <a:rPr lang="nb-NO" dirty="0" smtClean="0"/>
              <a:t> = </a:t>
            </a:r>
            <a:r>
              <a:rPr lang="nb-NO" dirty="0" err="1" smtClean="0">
                <a:solidFill>
                  <a:srgbClr val="FF0000"/>
                </a:solidFill>
              </a:rPr>
              <a:t>vested</a:t>
            </a:r>
            <a:r>
              <a:rPr lang="nb-NO" dirty="0" smtClean="0">
                <a:solidFill>
                  <a:srgbClr val="FF0000"/>
                </a:solidFill>
              </a:rPr>
              <a:t> </a:t>
            </a:r>
            <a:r>
              <a:rPr lang="nb-NO" dirty="0" err="1" smtClean="0">
                <a:solidFill>
                  <a:srgbClr val="FF0000"/>
                </a:solidFill>
              </a:rPr>
              <a:t>interests</a:t>
            </a:r>
            <a:r>
              <a:rPr lang="nb-NO" dirty="0" smtClean="0"/>
              <a:t>. </a:t>
            </a:r>
            <a:r>
              <a:rPr lang="nb-NO" dirty="0" err="1" smtClean="0"/>
              <a:t>Very</a:t>
            </a:r>
            <a:r>
              <a:rPr lang="nb-NO" dirty="0" smtClean="0"/>
              <a:t> </a:t>
            </a:r>
            <a:r>
              <a:rPr lang="nb-NO" dirty="0" err="1" smtClean="0"/>
              <a:t>strong</a:t>
            </a:r>
            <a:r>
              <a:rPr lang="nb-NO" dirty="0" smtClean="0"/>
              <a:t> </a:t>
            </a:r>
            <a:r>
              <a:rPr lang="nb-NO" dirty="0" err="1" smtClean="0"/>
              <a:t>interests</a:t>
            </a:r>
            <a:r>
              <a:rPr lang="nb-NO" dirty="0" smtClean="0"/>
              <a:t> in </a:t>
            </a:r>
            <a:r>
              <a:rPr lang="nb-NO" dirty="0" err="1" smtClean="0"/>
              <a:t>preserving</a:t>
            </a:r>
            <a:r>
              <a:rPr lang="nb-NO" dirty="0" smtClean="0"/>
              <a:t> </a:t>
            </a:r>
            <a:r>
              <a:rPr lang="nb-NO" dirty="0" err="1" smtClean="0"/>
              <a:t>the</a:t>
            </a:r>
            <a:r>
              <a:rPr lang="nb-NO" dirty="0" smtClean="0"/>
              <a:t> status </a:t>
            </a:r>
            <a:r>
              <a:rPr lang="nb-NO" dirty="0" err="1" smtClean="0"/>
              <a:t>quo</a:t>
            </a:r>
            <a:r>
              <a:rPr lang="nb-NO" dirty="0"/>
              <a:t>. </a:t>
            </a:r>
            <a:endParaRPr lang="nb-NO" dirty="0" smtClean="0"/>
          </a:p>
          <a:p>
            <a:pPr lvl="1"/>
            <a:r>
              <a:rPr lang="nb-NO" dirty="0" smtClean="0"/>
              <a:t>Joseph </a:t>
            </a:r>
            <a:r>
              <a:rPr lang="nb-NO" dirty="0" err="1" smtClean="0"/>
              <a:t>Schumpeter</a:t>
            </a:r>
            <a:r>
              <a:rPr lang="nb-NO" dirty="0" smtClean="0"/>
              <a:t>, </a:t>
            </a:r>
            <a:r>
              <a:rPr lang="nb-NO" dirty="0" err="1" smtClean="0"/>
              <a:t>Mancur</a:t>
            </a:r>
            <a:r>
              <a:rPr lang="nb-NO" dirty="0" smtClean="0"/>
              <a:t> Olson</a:t>
            </a:r>
            <a:endParaRPr lang="nb-NO" dirty="0"/>
          </a:p>
          <a:p>
            <a:pPr lvl="1"/>
            <a:r>
              <a:rPr lang="nb-NO" dirty="0" smtClean="0"/>
              <a:t>Major </a:t>
            </a:r>
            <a:r>
              <a:rPr lang="nb-NO" dirty="0" err="1" smtClean="0"/>
              <a:t>structural</a:t>
            </a:r>
            <a:r>
              <a:rPr lang="nb-NO" dirty="0" smtClean="0"/>
              <a:t> </a:t>
            </a:r>
            <a:r>
              <a:rPr lang="nb-NO" dirty="0" err="1" smtClean="0"/>
              <a:t>change</a:t>
            </a:r>
            <a:r>
              <a:rPr lang="nb-NO" dirty="0" smtClean="0"/>
              <a:t> </a:t>
            </a:r>
            <a:r>
              <a:rPr lang="nb-NO" dirty="0" err="1" smtClean="0"/>
              <a:t>always</a:t>
            </a:r>
            <a:r>
              <a:rPr lang="nb-NO" dirty="0" smtClean="0"/>
              <a:t> </a:t>
            </a:r>
            <a:r>
              <a:rPr lang="nb-NO" dirty="0" err="1" smtClean="0"/>
              <a:t>fought</a:t>
            </a:r>
            <a:r>
              <a:rPr lang="nb-NO" dirty="0" smtClean="0"/>
              <a:t> by </a:t>
            </a:r>
            <a:r>
              <a:rPr lang="nb-NO" dirty="0" err="1" smtClean="0"/>
              <a:t>the</a:t>
            </a:r>
            <a:r>
              <a:rPr lang="nb-NO" dirty="0" smtClean="0"/>
              <a:t> losers = </a:t>
            </a:r>
            <a:r>
              <a:rPr lang="nb-NO" dirty="0" err="1" smtClean="0"/>
              <a:t>existing</a:t>
            </a:r>
            <a:r>
              <a:rPr lang="nb-NO" dirty="0" smtClean="0"/>
              <a:t> </a:t>
            </a:r>
            <a:r>
              <a:rPr lang="nb-NO" dirty="0" err="1" smtClean="0"/>
              <a:t>vested</a:t>
            </a:r>
            <a:r>
              <a:rPr lang="nb-NO" dirty="0" smtClean="0"/>
              <a:t> </a:t>
            </a:r>
            <a:r>
              <a:rPr lang="nb-NO" dirty="0" err="1" smtClean="0"/>
              <a:t>interests</a:t>
            </a:r>
            <a:endParaRPr lang="nb-NO" dirty="0" smtClean="0"/>
          </a:p>
          <a:p>
            <a:pPr lvl="2"/>
            <a:r>
              <a:rPr lang="nb-NO" dirty="0" err="1" smtClean="0"/>
              <a:t>Few</a:t>
            </a:r>
            <a:r>
              <a:rPr lang="nb-NO" dirty="0" smtClean="0"/>
              <a:t> </a:t>
            </a:r>
            <a:r>
              <a:rPr lang="nb-NO" dirty="0" err="1" smtClean="0"/>
              <a:t>changes</a:t>
            </a:r>
            <a:r>
              <a:rPr lang="nb-NO" dirty="0" smtClean="0"/>
              <a:t> </a:t>
            </a:r>
            <a:r>
              <a:rPr lang="nb-NO" dirty="0" err="1" smtClean="0"/>
              <a:t>are</a:t>
            </a:r>
            <a:r>
              <a:rPr lang="nb-NO" dirty="0" smtClean="0"/>
              <a:t> </a:t>
            </a:r>
            <a:r>
              <a:rPr lang="nb-NO" dirty="0" err="1" smtClean="0"/>
              <a:t>bigger</a:t>
            </a:r>
            <a:r>
              <a:rPr lang="nb-NO" dirty="0" smtClean="0"/>
              <a:t> </a:t>
            </a:r>
            <a:r>
              <a:rPr lang="nb-NO" dirty="0" err="1" smtClean="0"/>
              <a:t>than</a:t>
            </a:r>
            <a:r>
              <a:rPr lang="nb-NO" dirty="0" smtClean="0"/>
              <a:t> a </a:t>
            </a:r>
            <a:r>
              <a:rPr lang="nb-NO" dirty="0" err="1" smtClean="0"/>
              <a:t>transition</a:t>
            </a:r>
            <a:r>
              <a:rPr lang="nb-NO" dirty="0" smtClean="0"/>
              <a:t> from fossil </a:t>
            </a:r>
            <a:r>
              <a:rPr lang="nb-NO" dirty="0" err="1" smtClean="0"/>
              <a:t>fuels</a:t>
            </a:r>
            <a:r>
              <a:rPr lang="nb-NO" dirty="0" smtClean="0"/>
              <a:t> to </a:t>
            </a:r>
            <a:r>
              <a:rPr lang="nb-NO" dirty="0" err="1" smtClean="0"/>
              <a:t>renewables</a:t>
            </a:r>
            <a:r>
              <a:rPr lang="nb-NO" dirty="0" smtClean="0"/>
              <a:t>. </a:t>
            </a:r>
          </a:p>
          <a:p>
            <a:pPr lvl="1"/>
            <a:r>
              <a:rPr lang="nb-NO" dirty="0" smtClean="0"/>
              <a:t>Oil, gass, </a:t>
            </a:r>
            <a:r>
              <a:rPr lang="nb-NO" dirty="0" err="1" smtClean="0"/>
              <a:t>coal</a:t>
            </a:r>
            <a:r>
              <a:rPr lang="nb-NO" dirty="0" smtClean="0"/>
              <a:t>, </a:t>
            </a:r>
            <a:r>
              <a:rPr lang="nb-NO" dirty="0" err="1" smtClean="0"/>
              <a:t>nuclear</a:t>
            </a:r>
            <a:r>
              <a:rPr lang="nb-NO" dirty="0" smtClean="0"/>
              <a:t> </a:t>
            </a:r>
            <a:r>
              <a:rPr lang="nb-NO" dirty="0" err="1" smtClean="0"/>
              <a:t>had</a:t>
            </a:r>
            <a:r>
              <a:rPr lang="nb-NO" dirty="0" smtClean="0"/>
              <a:t> </a:t>
            </a:r>
            <a:r>
              <a:rPr lang="nb-NO" dirty="0" err="1" smtClean="0"/>
              <a:t>decades</a:t>
            </a:r>
            <a:r>
              <a:rPr lang="nb-NO" dirty="0" smtClean="0"/>
              <a:t> to </a:t>
            </a:r>
            <a:r>
              <a:rPr lang="nb-NO" dirty="0" err="1" smtClean="0"/>
              <a:t>build</a:t>
            </a:r>
            <a:r>
              <a:rPr lang="nb-NO" dirty="0" smtClean="0"/>
              <a:t> </a:t>
            </a:r>
            <a:r>
              <a:rPr lang="nb-NO" dirty="0" err="1" smtClean="0"/>
              <a:t>political</a:t>
            </a:r>
            <a:r>
              <a:rPr lang="nb-NO" dirty="0" smtClean="0"/>
              <a:t> </a:t>
            </a:r>
            <a:r>
              <a:rPr lang="nb-NO" dirty="0" err="1" smtClean="0"/>
              <a:t>influence</a:t>
            </a:r>
            <a:r>
              <a:rPr lang="nb-NO" dirty="0" smtClean="0"/>
              <a:t>, to </a:t>
            </a:r>
            <a:r>
              <a:rPr lang="nb-NO" dirty="0" err="1" smtClean="0"/>
              <a:t>get</a:t>
            </a:r>
            <a:r>
              <a:rPr lang="nb-NO" dirty="0" smtClean="0"/>
              <a:t> </a:t>
            </a:r>
            <a:r>
              <a:rPr lang="nb-NO" dirty="0" err="1" smtClean="0"/>
              <a:t>beneficial</a:t>
            </a:r>
            <a:r>
              <a:rPr lang="nb-NO" dirty="0" smtClean="0"/>
              <a:t> </a:t>
            </a:r>
            <a:r>
              <a:rPr lang="nb-NO" dirty="0" err="1" smtClean="0"/>
              <a:t>regulations</a:t>
            </a:r>
            <a:r>
              <a:rPr lang="nb-NO" dirty="0" smtClean="0"/>
              <a:t> and shaping </a:t>
            </a:r>
            <a:r>
              <a:rPr lang="nb-NO" dirty="0" err="1" smtClean="0"/>
              <a:t>the</a:t>
            </a:r>
            <a:r>
              <a:rPr lang="nb-NO" dirty="0" smtClean="0"/>
              <a:t> </a:t>
            </a:r>
            <a:r>
              <a:rPr lang="nb-NO" dirty="0" err="1" smtClean="0"/>
              <a:t>institutional</a:t>
            </a:r>
            <a:r>
              <a:rPr lang="nb-NO" dirty="0" smtClean="0"/>
              <a:t> </a:t>
            </a:r>
            <a:r>
              <a:rPr lang="nb-NO" dirty="0" err="1" smtClean="0"/>
              <a:t>framework</a:t>
            </a:r>
            <a:r>
              <a:rPr lang="nb-NO" dirty="0" smtClean="0"/>
              <a:t>.</a:t>
            </a:r>
          </a:p>
          <a:p>
            <a:pPr lvl="2"/>
            <a:r>
              <a:rPr lang="nb-NO" dirty="0" err="1" smtClean="0"/>
              <a:t>But</a:t>
            </a:r>
            <a:r>
              <a:rPr lang="nb-NO" dirty="0" smtClean="0"/>
              <a:t> </a:t>
            </a:r>
            <a:r>
              <a:rPr lang="nb-NO" dirty="0" err="1" smtClean="0"/>
              <a:t>renewables</a:t>
            </a:r>
            <a:r>
              <a:rPr lang="nb-NO" dirty="0" smtClean="0"/>
              <a:t> </a:t>
            </a:r>
            <a:r>
              <a:rPr lang="nb-NO" dirty="0" err="1" smtClean="0"/>
              <a:t>usually</a:t>
            </a:r>
            <a:r>
              <a:rPr lang="nb-NO" dirty="0" smtClean="0"/>
              <a:t> </a:t>
            </a:r>
            <a:r>
              <a:rPr lang="nb-NO" dirty="0" err="1" smtClean="0"/>
              <a:t>need</a:t>
            </a:r>
            <a:r>
              <a:rPr lang="nb-NO" dirty="0" smtClean="0"/>
              <a:t> different </a:t>
            </a:r>
            <a:r>
              <a:rPr lang="nb-NO" dirty="0" err="1" smtClean="0"/>
              <a:t>institutions</a:t>
            </a:r>
            <a:r>
              <a:rPr lang="nb-NO" dirty="0" smtClean="0"/>
              <a:t> and </a:t>
            </a:r>
            <a:r>
              <a:rPr lang="nb-NO" dirty="0" err="1" smtClean="0"/>
              <a:t>regulations</a:t>
            </a:r>
            <a:r>
              <a:rPr lang="nb-NO" dirty="0" smtClean="0"/>
              <a:t>!</a:t>
            </a:r>
            <a:endParaRPr lang="nb-NO" dirty="0"/>
          </a:p>
          <a:p>
            <a:pPr lvl="2"/>
            <a:r>
              <a:rPr lang="nb-NO" dirty="0" smtClean="0"/>
              <a:t>Industrial </a:t>
            </a:r>
            <a:r>
              <a:rPr lang="nb-NO" dirty="0" err="1" smtClean="0"/>
              <a:t>giants</a:t>
            </a:r>
            <a:r>
              <a:rPr lang="nb-NO" dirty="0" smtClean="0"/>
              <a:t>: </a:t>
            </a:r>
            <a:r>
              <a:rPr lang="nb-NO" dirty="0" err="1" smtClean="0"/>
              <a:t>Organized</a:t>
            </a:r>
            <a:r>
              <a:rPr lang="nb-NO" dirty="0" smtClean="0"/>
              <a:t>, </a:t>
            </a:r>
            <a:r>
              <a:rPr lang="nb-NO" dirty="0" err="1" smtClean="0"/>
              <a:t>access</a:t>
            </a:r>
            <a:r>
              <a:rPr lang="nb-NO" dirty="0" smtClean="0"/>
              <a:t> to </a:t>
            </a:r>
            <a:r>
              <a:rPr lang="nb-NO" dirty="0" err="1" smtClean="0"/>
              <a:t>politicians</a:t>
            </a:r>
            <a:r>
              <a:rPr lang="nb-NO" dirty="0" smtClean="0"/>
              <a:t>, </a:t>
            </a:r>
            <a:r>
              <a:rPr lang="nb-NO" dirty="0" err="1" smtClean="0"/>
              <a:t>allies</a:t>
            </a:r>
            <a:r>
              <a:rPr lang="nb-NO" dirty="0" smtClean="0"/>
              <a:t> </a:t>
            </a:r>
            <a:r>
              <a:rPr lang="nb-NO" dirty="0" err="1" smtClean="0"/>
              <a:t>within</a:t>
            </a:r>
            <a:r>
              <a:rPr lang="nb-NO" dirty="0" smtClean="0"/>
              <a:t> </a:t>
            </a:r>
            <a:r>
              <a:rPr lang="nb-NO" dirty="0" err="1" smtClean="0"/>
              <a:t>institutions</a:t>
            </a:r>
            <a:r>
              <a:rPr lang="nb-NO" dirty="0" smtClean="0"/>
              <a:t>, media, </a:t>
            </a:r>
            <a:r>
              <a:rPr lang="nb-NO" dirty="0" err="1" smtClean="0"/>
              <a:t>politics</a:t>
            </a:r>
            <a:r>
              <a:rPr lang="nb-NO" dirty="0" smtClean="0"/>
              <a:t>. </a:t>
            </a:r>
          </a:p>
          <a:p>
            <a:pPr lvl="2"/>
            <a:r>
              <a:rPr lang="en-US" altLang="nb-NO" dirty="0" smtClean="0"/>
              <a:t>Politically easier </a:t>
            </a:r>
            <a:r>
              <a:rPr lang="en-US" altLang="nb-NO" dirty="0"/>
              <a:t>for the state to support old and ”safe” industries than </a:t>
            </a:r>
            <a:r>
              <a:rPr lang="en-US" altLang="nb-NO" dirty="0" smtClean="0"/>
              <a:t>new and ”risky</a:t>
            </a:r>
            <a:r>
              <a:rPr lang="en-US" altLang="nb-NO" dirty="0"/>
              <a:t>” </a:t>
            </a:r>
            <a:r>
              <a:rPr lang="en-US" altLang="nb-NO" dirty="0" smtClean="0"/>
              <a:t>ones. </a:t>
            </a:r>
          </a:p>
          <a:p>
            <a:pPr lvl="2"/>
            <a:r>
              <a:rPr lang="en-US" altLang="nb-NO" dirty="0" smtClean="0"/>
              <a:t>Old industries effectively blocking the rise of new industries.</a:t>
            </a:r>
            <a:endParaRPr lang="en-US" altLang="nb-NO" dirty="0"/>
          </a:p>
          <a:p>
            <a:pPr lvl="1"/>
            <a:r>
              <a:rPr lang="nb-NO" dirty="0" err="1" smtClean="0"/>
              <a:t>Renewable</a:t>
            </a:r>
            <a:r>
              <a:rPr lang="nb-NO" dirty="0" smtClean="0"/>
              <a:t> energy has </a:t>
            </a:r>
            <a:r>
              <a:rPr lang="nb-NO" dirty="0" err="1" smtClean="0"/>
              <a:t>no</a:t>
            </a:r>
            <a:r>
              <a:rPr lang="nb-NO" dirty="0" smtClean="0"/>
              <a:t> </a:t>
            </a:r>
            <a:r>
              <a:rPr lang="nb-NO" dirty="0" err="1" smtClean="0"/>
              <a:t>level</a:t>
            </a:r>
            <a:r>
              <a:rPr lang="nb-NO" dirty="0" smtClean="0"/>
              <a:t> </a:t>
            </a:r>
            <a:r>
              <a:rPr lang="nb-NO" dirty="0" err="1"/>
              <a:t>playing</a:t>
            </a:r>
            <a:r>
              <a:rPr lang="nb-NO" dirty="0"/>
              <a:t> </a:t>
            </a:r>
            <a:r>
              <a:rPr lang="nb-NO" dirty="0" err="1" smtClean="0"/>
              <a:t>field</a:t>
            </a:r>
            <a:r>
              <a:rPr lang="nb-NO" dirty="0" smtClean="0"/>
              <a:t>, </a:t>
            </a:r>
            <a:r>
              <a:rPr lang="nb-NO" dirty="0" err="1" smtClean="0"/>
              <a:t>but</a:t>
            </a:r>
            <a:r>
              <a:rPr lang="nb-NO" dirty="0" smtClean="0"/>
              <a:t> has to rise in </a:t>
            </a:r>
            <a:r>
              <a:rPr lang="nb-NO" dirty="0" err="1" smtClean="0"/>
              <a:t>the</a:t>
            </a:r>
            <a:r>
              <a:rPr lang="nb-NO" dirty="0" smtClean="0"/>
              <a:t> </a:t>
            </a:r>
            <a:r>
              <a:rPr lang="nb-NO" dirty="0" err="1" smtClean="0"/>
              <a:t>shadow</a:t>
            </a:r>
            <a:r>
              <a:rPr lang="nb-NO" dirty="0" smtClean="0"/>
              <a:t> </a:t>
            </a:r>
            <a:r>
              <a:rPr lang="nb-NO" dirty="0" err="1" smtClean="0"/>
              <a:t>of</a:t>
            </a:r>
            <a:r>
              <a:rPr lang="nb-NO" dirty="0" smtClean="0"/>
              <a:t> </a:t>
            </a:r>
            <a:r>
              <a:rPr lang="nb-NO" dirty="0" err="1" smtClean="0"/>
              <a:t>some</a:t>
            </a:r>
            <a:r>
              <a:rPr lang="nb-NO" dirty="0" smtClean="0"/>
              <a:t> </a:t>
            </a:r>
            <a:r>
              <a:rPr lang="nb-NO" dirty="0" err="1" smtClean="0"/>
              <a:t>of</a:t>
            </a:r>
            <a:r>
              <a:rPr lang="nb-NO" dirty="0" smtClean="0"/>
              <a:t> </a:t>
            </a:r>
            <a:r>
              <a:rPr lang="nb-NO" dirty="0" err="1" smtClean="0"/>
              <a:t>the</a:t>
            </a:r>
            <a:r>
              <a:rPr lang="nb-NO" dirty="0" smtClean="0"/>
              <a:t> </a:t>
            </a:r>
            <a:r>
              <a:rPr lang="nb-NO" dirty="0" err="1" smtClean="0"/>
              <a:t>largest</a:t>
            </a:r>
            <a:r>
              <a:rPr lang="nb-NO" dirty="0" smtClean="0"/>
              <a:t> </a:t>
            </a:r>
            <a:r>
              <a:rPr lang="nb-NO" dirty="0" err="1" smtClean="0"/>
              <a:t>industrial</a:t>
            </a:r>
            <a:r>
              <a:rPr lang="nb-NO" dirty="0" smtClean="0"/>
              <a:t> </a:t>
            </a:r>
            <a:r>
              <a:rPr lang="nb-NO" dirty="0" err="1" smtClean="0"/>
              <a:t>giants</a:t>
            </a:r>
            <a:r>
              <a:rPr lang="nb-NO" dirty="0" smtClean="0"/>
              <a:t> </a:t>
            </a:r>
            <a:r>
              <a:rPr lang="nb-NO" dirty="0" err="1" smtClean="0"/>
              <a:t>the</a:t>
            </a:r>
            <a:r>
              <a:rPr lang="nb-NO" dirty="0" smtClean="0"/>
              <a:t> </a:t>
            </a:r>
            <a:r>
              <a:rPr lang="nb-NO" dirty="0" err="1" smtClean="0"/>
              <a:t>world</a:t>
            </a:r>
            <a:r>
              <a:rPr lang="nb-NO" dirty="0" smtClean="0"/>
              <a:t> has ever </a:t>
            </a:r>
            <a:r>
              <a:rPr lang="nb-NO" dirty="0" err="1" smtClean="0"/>
              <a:t>seen</a:t>
            </a:r>
            <a:r>
              <a:rPr lang="nb-NO" dirty="0" smtClean="0"/>
              <a:t>. </a:t>
            </a:r>
            <a:endParaRPr lang="nb-NO" dirty="0"/>
          </a:p>
          <a:p>
            <a:pPr marL="0" indent="0">
              <a:buNone/>
            </a:pPr>
            <a:endParaRPr lang="nb-NO" dirty="0"/>
          </a:p>
        </p:txBody>
      </p:sp>
    </p:spTree>
    <p:extLst>
      <p:ext uri="{BB962C8B-B14F-4D97-AF65-F5344CB8AC3E}">
        <p14:creationId xmlns:p14="http://schemas.microsoft.com/office/powerpoint/2010/main" val="1216400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r>
              <a:rPr lang="nb-NO" altLang="nb-NO" sz="2400" dirty="0" smtClean="0"/>
              <a:t>Energy, </a:t>
            </a:r>
            <a:r>
              <a:rPr lang="nb-NO" altLang="nb-NO" sz="2400" dirty="0" err="1" smtClean="0"/>
              <a:t>resource</a:t>
            </a:r>
            <a:r>
              <a:rPr lang="nb-NO" altLang="nb-NO" sz="2400" dirty="0" smtClean="0"/>
              <a:t> </a:t>
            </a:r>
            <a:r>
              <a:rPr lang="nb-NO" altLang="nb-NO" sz="2400" dirty="0" err="1" smtClean="0"/>
              <a:t>extraction</a:t>
            </a:r>
            <a:r>
              <a:rPr lang="nb-NO" altLang="nb-NO" sz="2400" dirty="0" smtClean="0"/>
              <a:t> and </a:t>
            </a:r>
            <a:r>
              <a:rPr lang="nb-NO" altLang="nb-NO" sz="2400" dirty="0" err="1" smtClean="0"/>
              <a:t>vested</a:t>
            </a:r>
            <a:r>
              <a:rPr lang="nb-NO" altLang="nb-NO" sz="2400" dirty="0" smtClean="0"/>
              <a:t> </a:t>
            </a:r>
            <a:r>
              <a:rPr lang="nb-NO" altLang="nb-NO" sz="2400" dirty="0" err="1" smtClean="0"/>
              <a:t>interests</a:t>
            </a:r>
            <a:endParaRPr lang="en-US" altLang="nb-NO" sz="2400" dirty="0" smtClean="0"/>
          </a:p>
        </p:txBody>
      </p:sp>
      <p:sp>
        <p:nvSpPr>
          <p:cNvPr id="11267" name="Rectangle 3"/>
          <p:cNvSpPr>
            <a:spLocks noGrp="1" noChangeArrowheads="1"/>
          </p:cNvSpPr>
          <p:nvPr>
            <p:ph type="body" idx="1"/>
          </p:nvPr>
        </p:nvSpPr>
        <p:spPr>
          <a:xfrm>
            <a:off x="334978" y="1200151"/>
            <a:ext cx="8474044" cy="3394472"/>
          </a:xfrm>
        </p:spPr>
        <p:txBody>
          <a:bodyPr/>
          <a:lstStyle/>
          <a:p>
            <a:r>
              <a:rPr lang="nb-NO" altLang="nb-NO" sz="1800" dirty="0" err="1" smtClean="0"/>
              <a:t>Every</a:t>
            </a:r>
            <a:r>
              <a:rPr lang="nb-NO" altLang="nb-NO" sz="1800" dirty="0" smtClean="0"/>
              <a:t> </a:t>
            </a:r>
            <a:r>
              <a:rPr lang="nb-NO" altLang="nb-NO" sz="1800" dirty="0" err="1" smtClean="0"/>
              <a:t>reason</a:t>
            </a:r>
            <a:r>
              <a:rPr lang="nb-NO" altLang="nb-NO" sz="1800" dirty="0" smtClean="0"/>
              <a:t> to </a:t>
            </a:r>
            <a:r>
              <a:rPr lang="nb-NO" altLang="nb-NO" sz="1800" dirty="0" err="1" smtClean="0"/>
              <a:t>believe</a:t>
            </a:r>
            <a:r>
              <a:rPr lang="nb-NO" altLang="nb-NO" sz="1800" dirty="0" smtClean="0"/>
              <a:t> </a:t>
            </a:r>
            <a:r>
              <a:rPr lang="nb-NO" altLang="nb-NO" sz="1800" dirty="0" err="1" smtClean="0"/>
              <a:t>that</a:t>
            </a:r>
            <a:r>
              <a:rPr lang="nb-NO" altLang="nb-NO" sz="1800" dirty="0" smtClean="0"/>
              <a:t> </a:t>
            </a:r>
            <a:r>
              <a:rPr lang="nb-NO" altLang="nb-NO" sz="1800" dirty="0" err="1"/>
              <a:t>vested</a:t>
            </a:r>
            <a:r>
              <a:rPr lang="nb-NO" altLang="nb-NO" sz="1800" dirty="0"/>
              <a:t> </a:t>
            </a:r>
            <a:r>
              <a:rPr lang="nb-NO" altLang="nb-NO" sz="1800" dirty="0" err="1"/>
              <a:t>interests</a:t>
            </a:r>
            <a:r>
              <a:rPr lang="nb-NO" altLang="nb-NO" sz="1800" dirty="0"/>
              <a:t> </a:t>
            </a:r>
            <a:r>
              <a:rPr lang="nb-NO" altLang="nb-NO" sz="1800" dirty="0" smtClean="0"/>
              <a:t>a problem </a:t>
            </a:r>
            <a:r>
              <a:rPr lang="nb-NO" altLang="nb-NO" sz="1800" dirty="0" err="1"/>
              <a:t>with</a:t>
            </a:r>
            <a:r>
              <a:rPr lang="nb-NO" altLang="nb-NO" sz="1800" dirty="0"/>
              <a:t> </a:t>
            </a:r>
            <a:r>
              <a:rPr lang="nb-NO" altLang="nb-NO" sz="1800" dirty="0" err="1"/>
              <a:t>respect</a:t>
            </a:r>
            <a:r>
              <a:rPr lang="nb-NO" altLang="nb-NO" sz="1800" dirty="0"/>
              <a:t> to energy</a:t>
            </a:r>
          </a:p>
          <a:p>
            <a:r>
              <a:rPr lang="nb-NO" altLang="nb-NO" sz="1800" dirty="0" err="1"/>
              <a:t>Some</a:t>
            </a:r>
            <a:r>
              <a:rPr lang="nb-NO" altLang="nb-NO" sz="1800" dirty="0"/>
              <a:t> </a:t>
            </a:r>
            <a:r>
              <a:rPr lang="nb-NO" altLang="nb-NO" sz="1800" dirty="0" err="1"/>
              <a:t>of</a:t>
            </a:r>
            <a:r>
              <a:rPr lang="nb-NO" altLang="nb-NO" sz="1800" dirty="0"/>
              <a:t> </a:t>
            </a:r>
            <a:r>
              <a:rPr lang="nb-NO" altLang="nb-NO" sz="1800" dirty="0" err="1"/>
              <a:t>the</a:t>
            </a:r>
            <a:r>
              <a:rPr lang="nb-NO" altLang="nb-NO" sz="1800" dirty="0"/>
              <a:t> </a:t>
            </a:r>
            <a:r>
              <a:rPr lang="nb-NO" altLang="nb-NO" sz="1800" dirty="0" err="1"/>
              <a:t>biggest</a:t>
            </a:r>
            <a:r>
              <a:rPr lang="nb-NO" altLang="nb-NO" sz="1800" dirty="0"/>
              <a:t> </a:t>
            </a:r>
            <a:r>
              <a:rPr lang="nb-NO" altLang="nb-NO" sz="1800" dirty="0" err="1"/>
              <a:t>industrial</a:t>
            </a:r>
            <a:r>
              <a:rPr lang="nb-NO" altLang="nb-NO" sz="1800" dirty="0"/>
              <a:t> </a:t>
            </a:r>
            <a:r>
              <a:rPr lang="nb-NO" altLang="nb-NO" sz="1800" dirty="0" err="1"/>
              <a:t>giants</a:t>
            </a:r>
            <a:r>
              <a:rPr lang="nb-NO" altLang="nb-NO" sz="1800" dirty="0"/>
              <a:t> ever </a:t>
            </a:r>
          </a:p>
          <a:p>
            <a:pPr lvl="1"/>
            <a:r>
              <a:rPr lang="nb-NO" altLang="nb-NO" sz="1800" dirty="0"/>
              <a:t>Oil </a:t>
            </a:r>
            <a:r>
              <a:rPr lang="nb-NO" altLang="nb-NO" sz="1800" dirty="0" err="1"/>
              <a:t>companies</a:t>
            </a:r>
            <a:r>
              <a:rPr lang="nb-NO" altLang="nb-NO" sz="1800" dirty="0"/>
              <a:t>, </a:t>
            </a:r>
            <a:r>
              <a:rPr lang="nb-NO" altLang="nb-NO" sz="1800" dirty="0" err="1"/>
              <a:t>electricity</a:t>
            </a:r>
            <a:r>
              <a:rPr lang="nb-NO" altLang="nb-NO" sz="1800" dirty="0"/>
              <a:t> </a:t>
            </a:r>
            <a:r>
              <a:rPr lang="nb-NO" altLang="nb-NO" sz="1800" dirty="0" err="1"/>
              <a:t>companies</a:t>
            </a:r>
            <a:endParaRPr lang="nb-NO" altLang="nb-NO" sz="1800" dirty="0"/>
          </a:p>
          <a:p>
            <a:r>
              <a:rPr lang="nb-NO" altLang="nb-NO" sz="1800" dirty="0" err="1"/>
              <a:t>Costly</a:t>
            </a:r>
            <a:r>
              <a:rPr lang="nb-NO" altLang="nb-NO" sz="1800" dirty="0"/>
              <a:t> </a:t>
            </a:r>
            <a:r>
              <a:rPr lang="nb-NO" altLang="nb-NO" sz="1800" dirty="0" err="1"/>
              <a:t>infrastructure</a:t>
            </a:r>
            <a:r>
              <a:rPr lang="nb-NO" altLang="nb-NO" sz="1800" dirty="0"/>
              <a:t>, </a:t>
            </a:r>
            <a:r>
              <a:rPr lang="nb-NO" altLang="nb-NO" sz="1800" dirty="0" err="1"/>
              <a:t>sunk</a:t>
            </a:r>
            <a:r>
              <a:rPr lang="nb-NO" altLang="nb-NO" sz="1800" dirty="0"/>
              <a:t> </a:t>
            </a:r>
            <a:r>
              <a:rPr lang="nb-NO" altLang="nb-NO" sz="1800" dirty="0" err="1"/>
              <a:t>cost</a:t>
            </a:r>
            <a:endParaRPr lang="nb-NO" altLang="nb-NO" sz="1800" dirty="0"/>
          </a:p>
          <a:p>
            <a:r>
              <a:rPr lang="nb-NO" altLang="nb-NO" sz="1800" dirty="0"/>
              <a:t>Major </a:t>
            </a:r>
            <a:r>
              <a:rPr lang="nb-NO" altLang="nb-NO" sz="1800" dirty="0" err="1"/>
              <a:t>political</a:t>
            </a:r>
            <a:r>
              <a:rPr lang="nb-NO" altLang="nb-NO" sz="1800" dirty="0"/>
              <a:t> </a:t>
            </a:r>
            <a:r>
              <a:rPr lang="nb-NO" altLang="nb-NO" sz="1800" dirty="0" err="1" smtClean="0"/>
              <a:t>connections</a:t>
            </a:r>
            <a:endParaRPr lang="nb-NO" altLang="nb-NO" sz="1800" dirty="0" smtClean="0"/>
          </a:p>
          <a:p>
            <a:r>
              <a:rPr lang="nb-NO" altLang="nb-NO" sz="1800" dirty="0" err="1" smtClean="0"/>
              <a:t>Potentially</a:t>
            </a:r>
            <a:r>
              <a:rPr lang="nb-NO" altLang="nb-NO" sz="1800" dirty="0" smtClean="0"/>
              <a:t> </a:t>
            </a:r>
            <a:r>
              <a:rPr lang="nb-NO" altLang="nb-NO" sz="1800" dirty="0" err="1" smtClean="0"/>
              <a:t>the</a:t>
            </a:r>
            <a:r>
              <a:rPr lang="nb-NO" altLang="nb-NO" sz="1800" dirty="0" smtClean="0"/>
              <a:t> </a:t>
            </a:r>
            <a:r>
              <a:rPr lang="nb-NO" altLang="nb-NO" sz="1800" dirty="0" err="1" smtClean="0"/>
              <a:t>biggest</a:t>
            </a:r>
            <a:r>
              <a:rPr lang="nb-NO" altLang="nb-NO" sz="1800" dirty="0" smtClean="0"/>
              <a:t> </a:t>
            </a:r>
            <a:r>
              <a:rPr lang="nb-NO" altLang="nb-NO" sz="1800" dirty="0" err="1" smtClean="0"/>
              <a:t>process</a:t>
            </a:r>
            <a:r>
              <a:rPr lang="nb-NO" altLang="nb-NO" sz="1800" dirty="0" smtClean="0"/>
              <a:t> </a:t>
            </a:r>
            <a:r>
              <a:rPr lang="nb-NO" altLang="nb-NO" sz="1800" dirty="0" err="1" smtClean="0"/>
              <a:t>of</a:t>
            </a:r>
            <a:r>
              <a:rPr lang="nb-NO" altLang="nb-NO" sz="1800" dirty="0" smtClean="0"/>
              <a:t> </a:t>
            </a:r>
            <a:r>
              <a:rPr lang="nb-NO" altLang="nb-NO" sz="1800" dirty="0" err="1" smtClean="0"/>
              <a:t>structural</a:t>
            </a:r>
            <a:r>
              <a:rPr lang="nb-NO" altLang="nb-NO" sz="1800" dirty="0" smtClean="0"/>
              <a:t> </a:t>
            </a:r>
            <a:r>
              <a:rPr lang="nb-NO" altLang="nb-NO" sz="1800" dirty="0" err="1" smtClean="0"/>
              <a:t>change</a:t>
            </a:r>
            <a:r>
              <a:rPr lang="nb-NO" altLang="nb-NO" sz="1800" dirty="0" smtClean="0"/>
              <a:t> in </a:t>
            </a:r>
            <a:r>
              <a:rPr lang="nb-NO" altLang="nb-NO" sz="1800" dirty="0" err="1" smtClean="0"/>
              <a:t>the</a:t>
            </a:r>
            <a:r>
              <a:rPr lang="nb-NO" altLang="nb-NO" sz="1800" dirty="0" smtClean="0"/>
              <a:t> </a:t>
            </a:r>
            <a:r>
              <a:rPr lang="nb-NO" altLang="nb-NO" sz="1800" dirty="0" err="1" smtClean="0"/>
              <a:t>past</a:t>
            </a:r>
            <a:r>
              <a:rPr lang="nb-NO" altLang="nb-NO" sz="1800" dirty="0" smtClean="0"/>
              <a:t> 100 </a:t>
            </a:r>
            <a:r>
              <a:rPr lang="nb-NO" altLang="nb-NO" sz="1800" dirty="0" err="1" smtClean="0"/>
              <a:t>years</a:t>
            </a:r>
            <a:r>
              <a:rPr lang="nb-NO" altLang="nb-NO" sz="1800" dirty="0" smtClean="0"/>
              <a:t>!</a:t>
            </a:r>
            <a:endParaRPr lang="nb-NO" altLang="nb-NO" sz="1800" dirty="0"/>
          </a:p>
          <a:p>
            <a:r>
              <a:rPr lang="nb-NO" altLang="nb-NO" sz="1800" dirty="0" err="1"/>
              <a:t>Switching</a:t>
            </a:r>
            <a:r>
              <a:rPr lang="nb-NO" altLang="nb-NO" sz="1800" dirty="0"/>
              <a:t> from </a:t>
            </a:r>
            <a:r>
              <a:rPr lang="nb-NO" altLang="nb-NO" sz="1800" dirty="0" err="1"/>
              <a:t>one</a:t>
            </a:r>
            <a:r>
              <a:rPr lang="nb-NO" altLang="nb-NO" sz="1800" dirty="0"/>
              <a:t> energy </a:t>
            </a:r>
            <a:r>
              <a:rPr lang="nb-NO" altLang="nb-NO" sz="1800" dirty="0" err="1"/>
              <a:t>paradigm</a:t>
            </a:r>
            <a:r>
              <a:rPr lang="nb-NO" altLang="nb-NO" sz="1800" dirty="0"/>
              <a:t> to </a:t>
            </a:r>
            <a:r>
              <a:rPr lang="nb-NO" altLang="nb-NO" sz="1800" dirty="0" err="1"/>
              <a:t>the</a:t>
            </a:r>
            <a:r>
              <a:rPr lang="nb-NO" altLang="nb-NO" sz="1800" dirty="0"/>
              <a:t> </a:t>
            </a:r>
            <a:r>
              <a:rPr lang="nb-NO" altLang="nb-NO" sz="1800" dirty="0" err="1"/>
              <a:t>next</a:t>
            </a:r>
            <a:r>
              <a:rPr lang="nb-NO" altLang="nb-NO" sz="1800" dirty="0"/>
              <a:t> not </a:t>
            </a:r>
            <a:r>
              <a:rPr lang="nb-NO" altLang="nb-NO" sz="1800" dirty="0" err="1"/>
              <a:t>something</a:t>
            </a:r>
            <a:r>
              <a:rPr lang="nb-NO" altLang="nb-NO" sz="1800" dirty="0"/>
              <a:t> </a:t>
            </a:r>
            <a:r>
              <a:rPr lang="nb-NO" altLang="nb-NO" sz="1800" dirty="0" err="1"/>
              <a:t>that</a:t>
            </a:r>
            <a:r>
              <a:rPr lang="nb-NO" altLang="nb-NO" sz="1800" dirty="0"/>
              <a:t> </a:t>
            </a:r>
            <a:r>
              <a:rPr lang="nb-NO" altLang="nb-NO" sz="1800" dirty="0" err="1"/>
              <a:t>happens</a:t>
            </a:r>
            <a:r>
              <a:rPr lang="nb-NO" altLang="nb-NO" sz="1800" dirty="0"/>
              <a:t> </a:t>
            </a:r>
            <a:r>
              <a:rPr lang="nb-NO" altLang="nb-NO" sz="1800" dirty="0" err="1"/>
              <a:t>overnight</a:t>
            </a:r>
            <a:r>
              <a:rPr lang="nb-NO" altLang="nb-NO" sz="1800" dirty="0" smtClean="0"/>
              <a:t>!</a:t>
            </a:r>
            <a:endParaRPr lang="nb-NO" altLang="nb-NO" sz="1800" dirty="0"/>
          </a:p>
          <a:p>
            <a:pPr lvl="1"/>
            <a:r>
              <a:rPr lang="nb-NO" altLang="nb-NO" sz="1800" dirty="0"/>
              <a:t>(Even </a:t>
            </a:r>
            <a:r>
              <a:rPr lang="nb-NO" altLang="nb-NO" sz="1800" dirty="0" err="1"/>
              <a:t>if</a:t>
            </a:r>
            <a:r>
              <a:rPr lang="nb-NO" altLang="nb-NO" sz="1800" dirty="0"/>
              <a:t> it </a:t>
            </a:r>
            <a:r>
              <a:rPr lang="nb-NO" altLang="nb-NO" sz="1800" dirty="0" err="1"/>
              <a:t>may</a:t>
            </a:r>
            <a:r>
              <a:rPr lang="nb-NO" altLang="nb-NO" sz="1800" dirty="0"/>
              <a:t> be </a:t>
            </a:r>
            <a:r>
              <a:rPr lang="nb-NO" altLang="nb-NO" sz="1800" dirty="0" err="1"/>
              <a:t>good</a:t>
            </a:r>
            <a:r>
              <a:rPr lang="nb-NO" altLang="nb-NO" sz="1800" dirty="0"/>
              <a:t> for </a:t>
            </a:r>
            <a:r>
              <a:rPr lang="nb-NO" altLang="nb-NO" sz="1800" dirty="0" err="1"/>
              <a:t>the</a:t>
            </a:r>
            <a:r>
              <a:rPr lang="nb-NO" altLang="nb-NO" sz="1800" dirty="0"/>
              <a:t> </a:t>
            </a:r>
            <a:r>
              <a:rPr lang="nb-NO" altLang="nb-NO" sz="1800" dirty="0" err="1"/>
              <a:t>economy</a:t>
            </a:r>
            <a:r>
              <a:rPr lang="nb-NO" altLang="nb-NO" sz="1800" dirty="0"/>
              <a:t>…)</a:t>
            </a:r>
          </a:p>
          <a:p>
            <a:pPr lvl="1">
              <a:buFont typeface="Wingdings" pitchFamily="2" charset="2"/>
              <a:buNone/>
            </a:pPr>
            <a:endParaRPr lang="nb-NO" altLang="nb-NO" dirty="0" smtClean="0"/>
          </a:p>
          <a:p>
            <a:pPr>
              <a:buFont typeface="Wingdings" pitchFamily="2" charset="2"/>
              <a:buNone/>
            </a:pPr>
            <a:endParaRPr lang="en-US" altLang="nb-NO" dirty="0" smtClean="0"/>
          </a:p>
        </p:txBody>
      </p:sp>
    </p:spTree>
    <p:extLst>
      <p:ext uri="{BB962C8B-B14F-4D97-AF65-F5344CB8AC3E}">
        <p14:creationId xmlns:p14="http://schemas.microsoft.com/office/powerpoint/2010/main" val="1439948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a:bodyPr>
          <a:lstStyle/>
          <a:p>
            <a:r>
              <a:rPr lang="nb-NO" altLang="nb-NO" dirty="0" smtClean="0"/>
              <a:t>Will it lead to </a:t>
            </a:r>
            <a:r>
              <a:rPr lang="nb-NO" altLang="nb-NO" dirty="0" err="1" smtClean="0"/>
              <a:t>economic</a:t>
            </a:r>
            <a:r>
              <a:rPr lang="nb-NO" altLang="nb-NO" dirty="0" smtClean="0"/>
              <a:t> </a:t>
            </a:r>
            <a:r>
              <a:rPr lang="nb-NO" altLang="nb-NO" dirty="0" err="1" smtClean="0"/>
              <a:t>growth</a:t>
            </a:r>
            <a:r>
              <a:rPr lang="nb-NO" altLang="nb-NO" dirty="0" smtClean="0"/>
              <a:t>?</a:t>
            </a:r>
            <a:endParaRPr lang="en-US" altLang="nb-NO" dirty="0" smtClean="0"/>
          </a:p>
        </p:txBody>
      </p:sp>
      <p:sp>
        <p:nvSpPr>
          <p:cNvPr id="23555" name="Content Placeholder 2"/>
          <p:cNvSpPr>
            <a:spLocks noGrp="1"/>
          </p:cNvSpPr>
          <p:nvPr>
            <p:ph idx="1"/>
          </p:nvPr>
        </p:nvSpPr>
        <p:spPr/>
        <p:txBody>
          <a:bodyPr>
            <a:normAutofit fontScale="92500" lnSpcReduction="20000"/>
          </a:bodyPr>
          <a:lstStyle/>
          <a:p>
            <a:r>
              <a:rPr lang="nb-NO" altLang="nb-NO" sz="1800" dirty="0"/>
              <a:t>As in a </a:t>
            </a:r>
            <a:r>
              <a:rPr lang="nb-NO" altLang="nb-NO" sz="1800" dirty="0" err="1"/>
              <a:t>new</a:t>
            </a:r>
            <a:r>
              <a:rPr lang="nb-NO" altLang="nb-NO" sz="1800" dirty="0"/>
              <a:t> </a:t>
            </a:r>
            <a:r>
              <a:rPr lang="nb-NO" altLang="nb-NO" sz="1800" dirty="0" err="1"/>
              <a:t>wave</a:t>
            </a:r>
            <a:r>
              <a:rPr lang="nb-NO" altLang="nb-NO" sz="1800" dirty="0"/>
              <a:t> </a:t>
            </a:r>
            <a:r>
              <a:rPr lang="nb-NO" altLang="nb-NO" sz="1800" dirty="0" err="1"/>
              <a:t>of</a:t>
            </a:r>
            <a:r>
              <a:rPr lang="nb-NO" altLang="nb-NO" sz="1800" dirty="0"/>
              <a:t> </a:t>
            </a:r>
            <a:r>
              <a:rPr lang="nb-NO" altLang="nb-NO" sz="1800" dirty="0" err="1"/>
              <a:t>growth</a:t>
            </a:r>
            <a:r>
              <a:rPr lang="nb-NO" altLang="nb-NO" sz="1800" dirty="0"/>
              <a:t>?</a:t>
            </a:r>
          </a:p>
          <a:p>
            <a:r>
              <a:rPr lang="nb-NO" altLang="nb-NO" sz="1800" dirty="0" err="1"/>
              <a:t>Could</a:t>
            </a:r>
            <a:r>
              <a:rPr lang="nb-NO" altLang="nb-NO" sz="1800" dirty="0"/>
              <a:t> lead to </a:t>
            </a:r>
            <a:r>
              <a:rPr lang="nb-NO" altLang="nb-NO" sz="1800" dirty="0" err="1"/>
              <a:t>growth</a:t>
            </a:r>
            <a:r>
              <a:rPr lang="nb-NO" altLang="nb-NO" sz="1800" dirty="0"/>
              <a:t> </a:t>
            </a:r>
            <a:r>
              <a:rPr lang="nb-NO" altLang="nb-NO" sz="1800" dirty="0" err="1"/>
              <a:t>industries</a:t>
            </a:r>
            <a:endParaRPr lang="nb-NO" altLang="nb-NO" sz="1800" dirty="0"/>
          </a:p>
          <a:p>
            <a:r>
              <a:rPr lang="nb-NO" altLang="nb-NO" sz="1800" dirty="0" err="1"/>
              <a:t>Very</a:t>
            </a:r>
            <a:r>
              <a:rPr lang="nb-NO" altLang="nb-NO" sz="1800" dirty="0"/>
              <a:t> </a:t>
            </a:r>
            <a:r>
              <a:rPr lang="nb-NO" altLang="nb-NO" sz="1800" dirty="0" err="1"/>
              <a:t>likely</a:t>
            </a:r>
            <a:r>
              <a:rPr lang="nb-NO" altLang="nb-NO" sz="1800" dirty="0"/>
              <a:t> </a:t>
            </a:r>
            <a:r>
              <a:rPr lang="nb-NO" altLang="nb-NO" sz="1800" dirty="0" err="1"/>
              <a:t>that</a:t>
            </a:r>
            <a:r>
              <a:rPr lang="nb-NO" altLang="nb-NO" sz="1800" dirty="0"/>
              <a:t> </a:t>
            </a:r>
            <a:r>
              <a:rPr lang="nb-NO" altLang="nb-NO" sz="1800" dirty="0" err="1"/>
              <a:t>both</a:t>
            </a:r>
            <a:r>
              <a:rPr lang="nb-NO" altLang="nb-NO" sz="1800" dirty="0"/>
              <a:t> solar and </a:t>
            </a:r>
            <a:r>
              <a:rPr lang="nb-NO" altLang="nb-NO" sz="1800" dirty="0" err="1"/>
              <a:t>wind</a:t>
            </a:r>
            <a:r>
              <a:rPr lang="nb-NO" altLang="nb-NO" sz="1800" dirty="0"/>
              <a:t> </a:t>
            </a:r>
            <a:r>
              <a:rPr lang="nb-NO" altLang="nb-NO" sz="1800" dirty="0" err="1"/>
              <a:t>will</a:t>
            </a:r>
            <a:r>
              <a:rPr lang="nb-NO" altLang="nb-NO" sz="1800" dirty="0"/>
              <a:t> </a:t>
            </a:r>
            <a:r>
              <a:rPr lang="nb-NO" altLang="nb-NO" sz="1800" dirty="0" err="1" smtClean="0"/>
              <a:t>keep</a:t>
            </a:r>
            <a:r>
              <a:rPr lang="nb-NO" altLang="nb-NO" sz="1800" dirty="0" smtClean="0"/>
              <a:t> </a:t>
            </a:r>
            <a:r>
              <a:rPr lang="nb-NO" altLang="nb-NO" sz="1800" dirty="0" err="1" smtClean="0"/>
              <a:t>growing</a:t>
            </a:r>
            <a:r>
              <a:rPr lang="nb-NO" altLang="nb-NO" sz="1800" dirty="0" smtClean="0"/>
              <a:t> </a:t>
            </a:r>
            <a:r>
              <a:rPr lang="nb-NO" altLang="nb-NO" sz="1800" dirty="0"/>
              <a:t>fast for </a:t>
            </a:r>
            <a:r>
              <a:rPr lang="nb-NO" altLang="nb-NO" sz="1800" dirty="0" err="1"/>
              <a:t>several</a:t>
            </a:r>
            <a:r>
              <a:rPr lang="nb-NO" altLang="nb-NO" sz="1800" dirty="0"/>
              <a:t> </a:t>
            </a:r>
            <a:r>
              <a:rPr lang="nb-NO" altLang="nb-NO" sz="1800" dirty="0" err="1"/>
              <a:t>decades</a:t>
            </a:r>
            <a:r>
              <a:rPr lang="nb-NO" altLang="nb-NO" sz="1800" dirty="0"/>
              <a:t> still to </a:t>
            </a:r>
            <a:r>
              <a:rPr lang="nb-NO" altLang="nb-NO" sz="1800" dirty="0" err="1"/>
              <a:t>come</a:t>
            </a:r>
            <a:r>
              <a:rPr lang="nb-NO" altLang="nb-NO" sz="1800" dirty="0"/>
              <a:t>.</a:t>
            </a:r>
          </a:p>
          <a:p>
            <a:pPr lvl="1"/>
            <a:r>
              <a:rPr lang="nb-NO" altLang="nb-NO" sz="1500" dirty="0"/>
              <a:t>Cluster </a:t>
            </a:r>
            <a:r>
              <a:rPr lang="nb-NO" altLang="nb-NO" sz="1500" dirty="0" err="1"/>
              <a:t>of</a:t>
            </a:r>
            <a:r>
              <a:rPr lang="nb-NO" altLang="nb-NO" sz="1500" dirty="0"/>
              <a:t> </a:t>
            </a:r>
            <a:r>
              <a:rPr lang="nb-NO" altLang="nb-NO" sz="1500" dirty="0" err="1"/>
              <a:t>growth</a:t>
            </a:r>
            <a:r>
              <a:rPr lang="nb-NO" altLang="nb-NO" sz="1500" dirty="0"/>
              <a:t> </a:t>
            </a:r>
            <a:r>
              <a:rPr lang="nb-NO" altLang="nb-NO" sz="1500" dirty="0" err="1"/>
              <a:t>industries</a:t>
            </a:r>
            <a:endParaRPr lang="nb-NO" altLang="nb-NO" sz="1500" dirty="0"/>
          </a:p>
          <a:p>
            <a:pPr lvl="1"/>
            <a:r>
              <a:rPr lang="nb-NO" altLang="nb-NO" sz="1500" dirty="0"/>
              <a:t>Investments </a:t>
            </a:r>
            <a:r>
              <a:rPr lang="nb-NO" altLang="nb-NO" sz="1500" dirty="0" err="1"/>
              <a:t>will</a:t>
            </a:r>
            <a:r>
              <a:rPr lang="nb-NO" altLang="nb-NO" sz="1500" dirty="0"/>
              <a:t> </a:t>
            </a:r>
            <a:r>
              <a:rPr lang="nb-NO" altLang="nb-NO" sz="1500" dirty="0" err="1"/>
              <a:t>keep</a:t>
            </a:r>
            <a:r>
              <a:rPr lang="nb-NO" altLang="nb-NO" sz="1500" dirty="0"/>
              <a:t> </a:t>
            </a:r>
            <a:r>
              <a:rPr lang="nb-NO" altLang="nb-NO" sz="1500" dirty="0" err="1" smtClean="0"/>
              <a:t>increasing</a:t>
            </a:r>
            <a:endParaRPr lang="nb-NO" altLang="nb-NO" sz="1500" dirty="0" smtClean="0"/>
          </a:p>
          <a:p>
            <a:pPr lvl="1"/>
            <a:r>
              <a:rPr lang="nb-NO" altLang="nb-NO" sz="1500" dirty="0" err="1" smtClean="0"/>
              <a:t>Constraints</a:t>
            </a:r>
            <a:r>
              <a:rPr lang="nb-NO" altLang="nb-NO" sz="1500" dirty="0" smtClean="0"/>
              <a:t> </a:t>
            </a:r>
            <a:r>
              <a:rPr lang="nb-NO" altLang="nb-NO" sz="1500" dirty="0" err="1" smtClean="0"/>
              <a:t>on</a:t>
            </a:r>
            <a:r>
              <a:rPr lang="nb-NO" altLang="nb-NO" sz="1500" dirty="0" smtClean="0"/>
              <a:t> </a:t>
            </a:r>
            <a:r>
              <a:rPr lang="nb-NO" altLang="nb-NO" sz="1500" dirty="0" err="1" smtClean="0"/>
              <a:t>future</a:t>
            </a:r>
            <a:r>
              <a:rPr lang="nb-NO" altLang="nb-NO" sz="1500" dirty="0" smtClean="0"/>
              <a:t> </a:t>
            </a:r>
            <a:r>
              <a:rPr lang="nb-NO" altLang="nb-NO" sz="1500" dirty="0" err="1" smtClean="0"/>
              <a:t>growth</a:t>
            </a:r>
            <a:r>
              <a:rPr lang="nb-NO" altLang="nb-NO" sz="1500" dirty="0" smtClean="0"/>
              <a:t> </a:t>
            </a:r>
            <a:r>
              <a:rPr lang="nb-NO" altLang="nb-NO" sz="1500" dirty="0" err="1" smtClean="0"/>
              <a:t>through</a:t>
            </a:r>
            <a:r>
              <a:rPr lang="nb-NO" altLang="nb-NO" sz="1500" dirty="0" smtClean="0"/>
              <a:t> for </a:t>
            </a:r>
            <a:r>
              <a:rPr lang="nb-NO" altLang="nb-NO" sz="1500" dirty="0" err="1" smtClean="0"/>
              <a:t>instance</a:t>
            </a:r>
            <a:r>
              <a:rPr lang="nb-NO" altLang="nb-NO" sz="1500" dirty="0" smtClean="0"/>
              <a:t> </a:t>
            </a:r>
            <a:r>
              <a:rPr lang="nb-NO" altLang="nb-NO" sz="1500" dirty="0" err="1" smtClean="0"/>
              <a:t>carbon</a:t>
            </a:r>
            <a:r>
              <a:rPr lang="nb-NO" altLang="nb-NO" sz="1500" dirty="0" smtClean="0"/>
              <a:t> </a:t>
            </a:r>
            <a:r>
              <a:rPr lang="nb-NO" altLang="nb-NO" sz="1500" dirty="0" err="1" smtClean="0"/>
              <a:t>taxes</a:t>
            </a:r>
            <a:r>
              <a:rPr lang="nb-NO" altLang="nb-NO" sz="1500" dirty="0" smtClean="0"/>
              <a:t> </a:t>
            </a:r>
            <a:r>
              <a:rPr lang="nb-NO" altLang="nb-NO" sz="1500" dirty="0" err="1" smtClean="0"/>
              <a:t>benefit</a:t>
            </a:r>
            <a:r>
              <a:rPr lang="nb-NO" altLang="nb-NO" sz="1500" dirty="0" smtClean="0"/>
              <a:t> </a:t>
            </a:r>
            <a:r>
              <a:rPr lang="nb-NO" altLang="nb-NO" sz="1500" dirty="0" err="1" smtClean="0"/>
              <a:t>renewables</a:t>
            </a:r>
            <a:endParaRPr lang="nb-NO" altLang="nb-NO" sz="1500" dirty="0" smtClean="0"/>
          </a:p>
          <a:p>
            <a:pPr lvl="1"/>
            <a:r>
              <a:rPr lang="nb-NO" altLang="nb-NO" sz="1500" dirty="0" smtClean="0"/>
              <a:t>Peak </a:t>
            </a:r>
            <a:r>
              <a:rPr lang="nb-NO" altLang="nb-NO" sz="1500" dirty="0" err="1" smtClean="0"/>
              <a:t>oil</a:t>
            </a:r>
            <a:r>
              <a:rPr lang="nb-NO" altLang="nb-NO" sz="1500" dirty="0" smtClean="0"/>
              <a:t>? </a:t>
            </a:r>
            <a:endParaRPr lang="nb-NO" altLang="nb-NO" sz="1500" dirty="0"/>
          </a:p>
          <a:p>
            <a:r>
              <a:rPr lang="nb-NO" altLang="nb-NO" sz="1800" dirty="0"/>
              <a:t>New Green Growth?</a:t>
            </a:r>
          </a:p>
          <a:p>
            <a:pPr lvl="1"/>
            <a:r>
              <a:rPr lang="nb-NO" altLang="nb-NO" sz="1500" dirty="0"/>
              <a:t>Europe </a:t>
            </a:r>
            <a:r>
              <a:rPr lang="nb-NO" altLang="nb-NO" sz="1500" dirty="0" err="1"/>
              <a:t>instead</a:t>
            </a:r>
            <a:r>
              <a:rPr lang="nb-NO" altLang="nb-NO" sz="1500" dirty="0"/>
              <a:t> </a:t>
            </a:r>
            <a:r>
              <a:rPr lang="nb-NO" altLang="nb-NO" sz="1500" dirty="0" err="1"/>
              <a:t>subsidizing</a:t>
            </a:r>
            <a:r>
              <a:rPr lang="nb-NO" altLang="nb-NO" sz="1500" dirty="0"/>
              <a:t> </a:t>
            </a:r>
            <a:r>
              <a:rPr lang="nb-NO" altLang="nb-NO" sz="1500" dirty="0" err="1"/>
              <a:t>Chinese</a:t>
            </a:r>
            <a:r>
              <a:rPr lang="nb-NO" altLang="nb-NO" sz="1500" dirty="0"/>
              <a:t> </a:t>
            </a:r>
            <a:r>
              <a:rPr lang="nb-NO" altLang="nb-NO" sz="1500" dirty="0" err="1"/>
              <a:t>growth</a:t>
            </a:r>
            <a:r>
              <a:rPr lang="nb-NO" altLang="nb-NO" sz="1500" dirty="0"/>
              <a:t>?! </a:t>
            </a:r>
          </a:p>
          <a:p>
            <a:r>
              <a:rPr lang="nb-NO" altLang="nb-NO" sz="1800" dirty="0"/>
              <a:t>Industrial </a:t>
            </a:r>
            <a:r>
              <a:rPr lang="nb-NO" altLang="nb-NO" sz="1800" dirty="0" err="1"/>
              <a:t>growth</a:t>
            </a:r>
            <a:r>
              <a:rPr lang="nb-NO" altLang="nb-NO" sz="1800" dirty="0"/>
              <a:t> = </a:t>
            </a:r>
            <a:r>
              <a:rPr lang="nb-NO" altLang="nb-NO" sz="1800" dirty="0" err="1"/>
              <a:t>economic</a:t>
            </a:r>
            <a:r>
              <a:rPr lang="nb-NO" altLang="nb-NO" sz="1800" dirty="0"/>
              <a:t> </a:t>
            </a:r>
            <a:r>
              <a:rPr lang="nb-NO" altLang="nb-NO" sz="1800" dirty="0" err="1"/>
              <a:t>growth</a:t>
            </a:r>
            <a:r>
              <a:rPr lang="nb-NO" altLang="nb-NO" sz="1800" dirty="0"/>
              <a:t>?</a:t>
            </a:r>
          </a:p>
          <a:p>
            <a:pPr lvl="1"/>
            <a:r>
              <a:rPr lang="nb-NO" altLang="nb-NO" sz="1500" dirty="0"/>
              <a:t>Not </a:t>
            </a:r>
            <a:r>
              <a:rPr lang="nb-NO" altLang="nb-NO" sz="1500" dirty="0" err="1"/>
              <a:t>necessarily</a:t>
            </a:r>
            <a:endParaRPr lang="nb-NO" altLang="nb-NO" sz="1500" dirty="0"/>
          </a:p>
          <a:p>
            <a:pPr lvl="1"/>
            <a:r>
              <a:rPr lang="nb-NO" altLang="nb-NO" sz="1500" dirty="0"/>
              <a:t>Still </a:t>
            </a:r>
            <a:r>
              <a:rPr lang="nb-NO" altLang="nb-NO" sz="1500" dirty="0" err="1"/>
              <a:t>based</a:t>
            </a:r>
            <a:r>
              <a:rPr lang="nb-NO" altLang="nb-NO" sz="1500" dirty="0"/>
              <a:t> </a:t>
            </a:r>
            <a:r>
              <a:rPr lang="nb-NO" altLang="nb-NO" sz="1500" dirty="0" err="1"/>
              <a:t>on</a:t>
            </a:r>
            <a:r>
              <a:rPr lang="nb-NO" altLang="nb-NO" sz="1500" dirty="0"/>
              <a:t> subsidies </a:t>
            </a:r>
            <a:r>
              <a:rPr lang="nb-NO" altLang="nb-NO" sz="1500" dirty="0" smtClean="0"/>
              <a:t>(</a:t>
            </a:r>
            <a:r>
              <a:rPr lang="nb-NO" altLang="nb-NO" sz="1500" dirty="0" err="1" smtClean="0"/>
              <a:t>but</a:t>
            </a:r>
            <a:r>
              <a:rPr lang="nb-NO" altLang="nb-NO" sz="1500" dirty="0" smtClean="0"/>
              <a:t> </a:t>
            </a:r>
            <a:r>
              <a:rPr lang="nb-NO" altLang="nb-NO" sz="1500" dirty="0" err="1" smtClean="0"/>
              <a:t>maybe</a:t>
            </a:r>
            <a:r>
              <a:rPr lang="nb-NO" altLang="nb-NO" sz="1500" dirty="0" smtClean="0"/>
              <a:t> not </a:t>
            </a:r>
            <a:r>
              <a:rPr lang="nb-NO" altLang="nb-NO" sz="1500" dirty="0" err="1" smtClean="0"/>
              <a:t>much</a:t>
            </a:r>
            <a:r>
              <a:rPr lang="nb-NO" altLang="nb-NO" sz="1500" dirty="0" smtClean="0"/>
              <a:t> longer) </a:t>
            </a:r>
            <a:r>
              <a:rPr lang="nb-NO" altLang="nb-NO" sz="1500" dirty="0" smtClean="0">
                <a:sym typeface="Wingdings" pitchFamily="2" charset="2"/>
              </a:rPr>
              <a:t> </a:t>
            </a:r>
            <a:r>
              <a:rPr lang="nb-NO" altLang="nb-NO" sz="1500" dirty="0" err="1">
                <a:sym typeface="Wingdings" pitchFamily="2" charset="2"/>
              </a:rPr>
              <a:t>success</a:t>
            </a:r>
            <a:r>
              <a:rPr lang="nb-NO" altLang="nb-NO" sz="1500" dirty="0">
                <a:sym typeface="Wingdings" pitchFamily="2" charset="2"/>
              </a:rPr>
              <a:t> is </a:t>
            </a:r>
            <a:r>
              <a:rPr lang="nb-NO" altLang="nb-NO" sz="1500" dirty="0" err="1">
                <a:sym typeface="Wingdings" pitchFamily="2" charset="2"/>
              </a:rPr>
              <a:t>expensive</a:t>
            </a:r>
            <a:r>
              <a:rPr lang="nb-NO" altLang="nb-NO" sz="1500" dirty="0" smtClean="0">
                <a:sym typeface="Wingdings" pitchFamily="2" charset="2"/>
              </a:rPr>
              <a:t>!</a:t>
            </a:r>
          </a:p>
          <a:p>
            <a:pPr lvl="1"/>
            <a:r>
              <a:rPr lang="nb-NO" altLang="nb-NO" sz="1500" dirty="0" err="1" smtClean="0">
                <a:sym typeface="Wingdings" pitchFamily="2" charset="2"/>
              </a:rPr>
              <a:t>Expensive</a:t>
            </a:r>
            <a:r>
              <a:rPr lang="nb-NO" altLang="nb-NO" sz="1500" dirty="0" smtClean="0">
                <a:sym typeface="Wingdings" pitchFamily="2" charset="2"/>
              </a:rPr>
              <a:t> </a:t>
            </a:r>
            <a:r>
              <a:rPr lang="nb-NO" altLang="nb-NO" sz="1500" dirty="0" err="1" smtClean="0">
                <a:sym typeface="Wingdings" pitchFamily="2" charset="2"/>
              </a:rPr>
              <a:t>infrastructure</a:t>
            </a:r>
            <a:r>
              <a:rPr lang="nb-NO" altLang="nb-NO" sz="1500" dirty="0" smtClean="0">
                <a:sym typeface="Wingdings" pitchFamily="2" charset="2"/>
              </a:rPr>
              <a:t> </a:t>
            </a:r>
            <a:r>
              <a:rPr lang="nb-NO" altLang="nb-NO" sz="1500" dirty="0" err="1" smtClean="0">
                <a:sym typeface="Wingdings" pitchFamily="2" charset="2"/>
              </a:rPr>
              <a:t>that</a:t>
            </a:r>
            <a:r>
              <a:rPr lang="nb-NO" altLang="nb-NO" sz="1500" dirty="0" smtClean="0">
                <a:sym typeface="Wingdings" pitchFamily="2" charset="2"/>
              </a:rPr>
              <a:t> </a:t>
            </a:r>
            <a:r>
              <a:rPr lang="nb-NO" altLang="nb-NO" sz="1500" dirty="0" err="1" smtClean="0">
                <a:sym typeface="Wingdings" pitchFamily="2" charset="2"/>
              </a:rPr>
              <a:t>needs</a:t>
            </a:r>
            <a:r>
              <a:rPr lang="nb-NO" altLang="nb-NO" sz="1500" dirty="0" smtClean="0">
                <a:sym typeface="Wingdings" pitchFamily="2" charset="2"/>
              </a:rPr>
              <a:t> to be </a:t>
            </a:r>
            <a:r>
              <a:rPr lang="nb-NO" altLang="nb-NO" sz="1500" dirty="0" err="1" smtClean="0">
                <a:sym typeface="Wingdings" pitchFamily="2" charset="2"/>
              </a:rPr>
              <a:t>built</a:t>
            </a:r>
            <a:r>
              <a:rPr lang="nb-NO" altLang="nb-NO" sz="1500" dirty="0" smtClean="0">
                <a:sym typeface="Wingdings" pitchFamily="2" charset="2"/>
              </a:rPr>
              <a:t>.</a:t>
            </a:r>
            <a:endParaRPr lang="en-US" altLang="nb-NO" sz="1500" dirty="0"/>
          </a:p>
        </p:txBody>
      </p:sp>
    </p:spTree>
    <p:extLst>
      <p:ext uri="{BB962C8B-B14F-4D97-AF65-F5344CB8AC3E}">
        <p14:creationId xmlns:p14="http://schemas.microsoft.com/office/powerpoint/2010/main" val="1209017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How do </a:t>
            </a:r>
            <a:r>
              <a:rPr lang="nb-NO" dirty="0" err="1" smtClean="0"/>
              <a:t>we</a:t>
            </a:r>
            <a:r>
              <a:rPr lang="nb-NO" dirty="0" smtClean="0"/>
              <a:t> </a:t>
            </a:r>
            <a:r>
              <a:rPr lang="nb-NO" dirty="0" err="1" smtClean="0"/>
              <a:t>know</a:t>
            </a:r>
            <a:r>
              <a:rPr lang="nb-NO" dirty="0" smtClean="0"/>
              <a:t> </a:t>
            </a:r>
            <a:r>
              <a:rPr lang="nb-NO" dirty="0" err="1" smtClean="0"/>
              <a:t>when</a:t>
            </a:r>
            <a:r>
              <a:rPr lang="nb-NO" dirty="0" smtClean="0"/>
              <a:t>/</a:t>
            </a:r>
            <a:r>
              <a:rPr lang="nb-NO" dirty="0" err="1" smtClean="0"/>
              <a:t>if</a:t>
            </a:r>
            <a:r>
              <a:rPr lang="nb-NO" dirty="0" smtClean="0"/>
              <a:t> an energy </a:t>
            </a:r>
            <a:r>
              <a:rPr lang="nb-NO" dirty="0" err="1" smtClean="0"/>
              <a:t>transition</a:t>
            </a:r>
            <a:r>
              <a:rPr lang="nb-NO" dirty="0" smtClean="0"/>
              <a:t> has </a:t>
            </a:r>
            <a:r>
              <a:rPr lang="nb-NO" dirty="0" err="1" smtClean="0"/>
              <a:t>begun</a:t>
            </a:r>
            <a:r>
              <a:rPr lang="nb-NO" dirty="0" smtClean="0"/>
              <a:t>?</a:t>
            </a:r>
            <a:endParaRPr lang="nb-NO" dirty="0"/>
          </a:p>
        </p:txBody>
      </p:sp>
      <p:sp>
        <p:nvSpPr>
          <p:cNvPr id="3" name="Content Placeholder 2"/>
          <p:cNvSpPr>
            <a:spLocks noGrp="1"/>
          </p:cNvSpPr>
          <p:nvPr>
            <p:ph idx="1"/>
          </p:nvPr>
        </p:nvSpPr>
        <p:spPr>
          <a:xfrm>
            <a:off x="457199" y="1200151"/>
            <a:ext cx="8441872" cy="3394472"/>
          </a:xfrm>
        </p:spPr>
        <p:txBody>
          <a:bodyPr>
            <a:normAutofit fontScale="92500" lnSpcReduction="10000"/>
          </a:bodyPr>
          <a:lstStyle/>
          <a:p>
            <a:r>
              <a:rPr lang="nb-NO" dirty="0" err="1" smtClean="0"/>
              <a:t>Many</a:t>
            </a:r>
            <a:r>
              <a:rPr lang="nb-NO" dirty="0" smtClean="0"/>
              <a:t> </a:t>
            </a:r>
            <a:r>
              <a:rPr lang="nb-NO" dirty="0" err="1" smtClean="0"/>
              <a:t>dimensions</a:t>
            </a:r>
            <a:r>
              <a:rPr lang="nb-NO" dirty="0" smtClean="0"/>
              <a:t> and </a:t>
            </a:r>
            <a:r>
              <a:rPr lang="nb-NO" dirty="0" err="1" smtClean="0"/>
              <a:t>many</a:t>
            </a:r>
            <a:r>
              <a:rPr lang="nb-NO" dirty="0" smtClean="0"/>
              <a:t> </a:t>
            </a:r>
            <a:r>
              <a:rPr lang="nb-NO" dirty="0" err="1" smtClean="0"/>
              <a:t>challenges</a:t>
            </a:r>
            <a:endParaRPr lang="nb-NO" dirty="0" smtClean="0"/>
          </a:p>
          <a:p>
            <a:pPr lvl="1"/>
            <a:r>
              <a:rPr lang="nb-NO" dirty="0" err="1" smtClean="0"/>
              <a:t>Lower</a:t>
            </a:r>
            <a:r>
              <a:rPr lang="nb-NO" dirty="0" smtClean="0"/>
              <a:t> energy </a:t>
            </a:r>
            <a:r>
              <a:rPr lang="nb-NO" dirty="0" err="1" smtClean="0"/>
              <a:t>consumption</a:t>
            </a:r>
            <a:endParaRPr lang="nb-NO" dirty="0" smtClean="0"/>
          </a:p>
          <a:p>
            <a:pPr lvl="1"/>
            <a:r>
              <a:rPr lang="nb-NO" dirty="0" smtClean="0"/>
              <a:t>«</a:t>
            </a:r>
            <a:r>
              <a:rPr lang="nb-NO" dirty="0" err="1" smtClean="0"/>
              <a:t>Higher</a:t>
            </a:r>
            <a:r>
              <a:rPr lang="nb-NO" dirty="0" smtClean="0"/>
              <a:t>» energy </a:t>
            </a:r>
            <a:r>
              <a:rPr lang="nb-NO" dirty="0" err="1" smtClean="0"/>
              <a:t>production</a:t>
            </a:r>
            <a:r>
              <a:rPr lang="nb-NO" dirty="0" smtClean="0"/>
              <a:t> (= </a:t>
            </a:r>
            <a:r>
              <a:rPr lang="nb-NO" dirty="0" err="1" smtClean="0"/>
              <a:t>phasing</a:t>
            </a:r>
            <a:r>
              <a:rPr lang="nb-NO" dirty="0" smtClean="0"/>
              <a:t> in </a:t>
            </a:r>
            <a:r>
              <a:rPr lang="nb-NO" dirty="0" err="1" smtClean="0"/>
              <a:t>of</a:t>
            </a:r>
            <a:r>
              <a:rPr lang="nb-NO" dirty="0" smtClean="0"/>
              <a:t> </a:t>
            </a:r>
            <a:r>
              <a:rPr lang="nb-NO" dirty="0" err="1" smtClean="0"/>
              <a:t>new</a:t>
            </a:r>
            <a:r>
              <a:rPr lang="nb-NO" dirty="0" smtClean="0"/>
              <a:t> energy </a:t>
            </a:r>
            <a:r>
              <a:rPr lang="nb-NO" dirty="0" err="1" smtClean="0"/>
              <a:t>production</a:t>
            </a:r>
            <a:r>
              <a:rPr lang="nb-NO" dirty="0" smtClean="0"/>
              <a:t>)</a:t>
            </a:r>
          </a:p>
          <a:p>
            <a:pPr lvl="1"/>
            <a:r>
              <a:rPr lang="nb-NO" dirty="0" err="1" smtClean="0"/>
              <a:t>Onto</a:t>
            </a:r>
            <a:r>
              <a:rPr lang="nb-NO" dirty="0" smtClean="0"/>
              <a:t> </a:t>
            </a:r>
            <a:r>
              <a:rPr lang="nb-NO" dirty="0" err="1" smtClean="0"/>
              <a:t>electricity</a:t>
            </a:r>
            <a:r>
              <a:rPr lang="nb-NO" dirty="0" smtClean="0"/>
              <a:t> as fast as </a:t>
            </a:r>
            <a:r>
              <a:rPr lang="nb-NO" dirty="0" err="1" smtClean="0"/>
              <a:t>possible</a:t>
            </a:r>
            <a:endParaRPr lang="nb-NO" dirty="0"/>
          </a:p>
          <a:p>
            <a:pPr lvl="1"/>
            <a:r>
              <a:rPr lang="nb-NO" dirty="0" err="1" smtClean="0"/>
              <a:t>Electricity</a:t>
            </a:r>
            <a:r>
              <a:rPr lang="nb-NO" dirty="0" smtClean="0"/>
              <a:t> </a:t>
            </a:r>
            <a:r>
              <a:rPr lang="nb-NO" dirty="0" err="1" smtClean="0"/>
              <a:t>renewable</a:t>
            </a:r>
            <a:r>
              <a:rPr lang="nb-NO" dirty="0" smtClean="0"/>
              <a:t> as fast as </a:t>
            </a:r>
            <a:r>
              <a:rPr lang="nb-NO" dirty="0" err="1" smtClean="0"/>
              <a:t>possible</a:t>
            </a:r>
            <a:endParaRPr lang="nb-NO" dirty="0" smtClean="0"/>
          </a:p>
          <a:p>
            <a:r>
              <a:rPr lang="nb-NO" dirty="0" smtClean="0"/>
              <a:t>My angle</a:t>
            </a:r>
          </a:p>
          <a:p>
            <a:pPr lvl="1"/>
            <a:r>
              <a:rPr lang="nb-NO" dirty="0" err="1" smtClean="0"/>
              <a:t>We</a:t>
            </a:r>
            <a:r>
              <a:rPr lang="nb-NO" dirty="0" smtClean="0"/>
              <a:t> </a:t>
            </a:r>
            <a:r>
              <a:rPr lang="nb-NO" dirty="0" err="1" smtClean="0"/>
              <a:t>know</a:t>
            </a:r>
            <a:r>
              <a:rPr lang="nb-NO" dirty="0" smtClean="0"/>
              <a:t> </a:t>
            </a:r>
            <a:r>
              <a:rPr lang="nb-NO" dirty="0" err="1" smtClean="0"/>
              <a:t>that</a:t>
            </a:r>
            <a:r>
              <a:rPr lang="nb-NO" dirty="0" smtClean="0"/>
              <a:t> it has </a:t>
            </a:r>
            <a:r>
              <a:rPr lang="nb-NO" dirty="0" err="1" smtClean="0"/>
              <a:t>begun</a:t>
            </a:r>
            <a:r>
              <a:rPr lang="nb-NO" dirty="0" smtClean="0"/>
              <a:t> </a:t>
            </a:r>
            <a:r>
              <a:rPr lang="nb-NO" dirty="0" err="1" smtClean="0"/>
              <a:t>when</a:t>
            </a:r>
            <a:r>
              <a:rPr lang="nb-NO" dirty="0" smtClean="0"/>
              <a:t> </a:t>
            </a:r>
            <a:r>
              <a:rPr lang="nb-NO" dirty="0" err="1" smtClean="0"/>
              <a:t>renewable</a:t>
            </a:r>
            <a:r>
              <a:rPr lang="nb-NO" dirty="0" smtClean="0"/>
              <a:t> energy </a:t>
            </a:r>
            <a:r>
              <a:rPr lang="nb-NO" dirty="0" err="1" smtClean="0"/>
              <a:t>doesn’t</a:t>
            </a:r>
            <a:r>
              <a:rPr lang="nb-NO" dirty="0" smtClean="0"/>
              <a:t> just </a:t>
            </a:r>
            <a:r>
              <a:rPr lang="nb-NO" dirty="0" err="1" smtClean="0"/>
              <a:t>complement</a:t>
            </a:r>
            <a:r>
              <a:rPr lang="nb-NO" dirty="0" smtClean="0"/>
              <a:t> </a:t>
            </a:r>
            <a:r>
              <a:rPr lang="nb-NO" dirty="0" err="1" smtClean="0"/>
              <a:t>the</a:t>
            </a:r>
            <a:r>
              <a:rPr lang="nb-NO" dirty="0" smtClean="0"/>
              <a:t> </a:t>
            </a:r>
            <a:r>
              <a:rPr lang="nb-NO" dirty="0" err="1" smtClean="0"/>
              <a:t>existing</a:t>
            </a:r>
            <a:r>
              <a:rPr lang="nb-NO" dirty="0" smtClean="0"/>
              <a:t> energy system, </a:t>
            </a:r>
            <a:r>
              <a:rPr lang="nb-NO" dirty="0" err="1" smtClean="0"/>
              <a:t>but</a:t>
            </a:r>
            <a:r>
              <a:rPr lang="nb-NO" dirty="0" smtClean="0"/>
              <a:t> </a:t>
            </a:r>
            <a:r>
              <a:rPr lang="nb-NO" dirty="0" err="1" smtClean="0"/>
              <a:t>when</a:t>
            </a:r>
            <a:r>
              <a:rPr lang="nb-NO" dirty="0" smtClean="0"/>
              <a:t> it </a:t>
            </a:r>
            <a:r>
              <a:rPr lang="nb-NO" dirty="0" err="1" smtClean="0"/>
              <a:t>actually</a:t>
            </a:r>
            <a:r>
              <a:rPr lang="nb-NO" dirty="0" smtClean="0"/>
              <a:t> </a:t>
            </a:r>
            <a:r>
              <a:rPr lang="nb-NO" dirty="0" err="1" smtClean="0"/>
              <a:t>replaces</a:t>
            </a:r>
            <a:r>
              <a:rPr lang="nb-NO" dirty="0" smtClean="0"/>
              <a:t>/</a:t>
            </a:r>
            <a:r>
              <a:rPr lang="nb-NO" dirty="0" err="1" smtClean="0"/>
              <a:t>transforms</a:t>
            </a:r>
            <a:r>
              <a:rPr lang="nb-NO" dirty="0" smtClean="0"/>
              <a:t> it. </a:t>
            </a:r>
          </a:p>
          <a:p>
            <a:pPr lvl="2"/>
            <a:r>
              <a:rPr lang="nb-NO" dirty="0" err="1" smtClean="0"/>
              <a:t>Instead</a:t>
            </a:r>
            <a:r>
              <a:rPr lang="nb-NO" dirty="0" smtClean="0"/>
              <a:t> </a:t>
            </a:r>
            <a:r>
              <a:rPr lang="nb-NO" dirty="0" err="1" smtClean="0"/>
              <a:t>of</a:t>
            </a:r>
            <a:r>
              <a:rPr lang="nb-NO" dirty="0" smtClean="0"/>
              <a:t>, not in </a:t>
            </a:r>
            <a:r>
              <a:rPr lang="nb-NO" dirty="0" err="1" smtClean="0"/>
              <a:t>addition</a:t>
            </a:r>
            <a:r>
              <a:rPr lang="nb-NO" dirty="0" smtClean="0"/>
              <a:t> to…! </a:t>
            </a:r>
            <a:endParaRPr lang="nb-NO" dirty="0"/>
          </a:p>
          <a:p>
            <a:pPr lvl="1"/>
            <a:endParaRPr lang="nb-NO" dirty="0"/>
          </a:p>
        </p:txBody>
      </p:sp>
    </p:spTree>
    <p:extLst>
      <p:ext uri="{BB962C8B-B14F-4D97-AF65-F5344CB8AC3E}">
        <p14:creationId xmlns:p14="http://schemas.microsoft.com/office/powerpoint/2010/main" val="328250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Is an energy </a:t>
            </a:r>
            <a:r>
              <a:rPr lang="nb-NO" dirty="0" err="1" smtClean="0"/>
              <a:t>transition</a:t>
            </a:r>
            <a:r>
              <a:rPr lang="nb-NO" dirty="0" smtClean="0"/>
              <a:t> </a:t>
            </a:r>
            <a:r>
              <a:rPr lang="nb-NO" dirty="0" err="1" smtClean="0"/>
              <a:t>compatible</a:t>
            </a:r>
            <a:r>
              <a:rPr lang="nb-NO" dirty="0" smtClean="0"/>
              <a:t> </a:t>
            </a:r>
            <a:r>
              <a:rPr lang="nb-NO" dirty="0" err="1" smtClean="0"/>
              <a:t>with</a:t>
            </a:r>
            <a:r>
              <a:rPr lang="nb-NO" dirty="0" smtClean="0"/>
              <a:t> </a:t>
            </a:r>
            <a:r>
              <a:rPr lang="nb-NO" dirty="0" err="1" smtClean="0"/>
              <a:t>economic</a:t>
            </a:r>
            <a:r>
              <a:rPr lang="nb-NO" dirty="0" smtClean="0"/>
              <a:t> </a:t>
            </a:r>
            <a:r>
              <a:rPr lang="nb-NO" dirty="0" err="1" smtClean="0"/>
              <a:t>growth</a:t>
            </a:r>
            <a:r>
              <a:rPr lang="nb-NO" dirty="0" smtClean="0"/>
              <a:t>? Is </a:t>
            </a:r>
            <a:r>
              <a:rPr lang="nb-NO" dirty="0" err="1" smtClean="0"/>
              <a:t>growth</a:t>
            </a:r>
            <a:r>
              <a:rPr lang="nb-NO" dirty="0" smtClean="0"/>
              <a:t> bad? </a:t>
            </a:r>
            <a:endParaRPr lang="nb-NO" dirty="0"/>
          </a:p>
        </p:txBody>
      </p:sp>
      <p:sp>
        <p:nvSpPr>
          <p:cNvPr id="3" name="Content Placeholder 2"/>
          <p:cNvSpPr>
            <a:spLocks noGrp="1"/>
          </p:cNvSpPr>
          <p:nvPr>
            <p:ph idx="1"/>
          </p:nvPr>
        </p:nvSpPr>
        <p:spPr>
          <a:xfrm>
            <a:off x="390525" y="1200151"/>
            <a:ext cx="8562975" cy="3602758"/>
          </a:xfrm>
        </p:spPr>
        <p:txBody>
          <a:bodyPr>
            <a:normAutofit fontScale="85000" lnSpcReduction="20000"/>
          </a:bodyPr>
          <a:lstStyle/>
          <a:p>
            <a:r>
              <a:rPr lang="nb-NO" dirty="0" err="1" smtClean="0"/>
              <a:t>We</a:t>
            </a:r>
            <a:r>
              <a:rPr lang="nb-NO" dirty="0" smtClean="0"/>
              <a:t> </a:t>
            </a:r>
            <a:r>
              <a:rPr lang="nb-NO" dirty="0" err="1" smtClean="0"/>
              <a:t>always</a:t>
            </a:r>
            <a:r>
              <a:rPr lang="nb-NO" dirty="0" smtClean="0"/>
              <a:t> </a:t>
            </a:r>
            <a:r>
              <a:rPr lang="nb-NO" dirty="0" err="1" smtClean="0"/>
              <a:t>seek</a:t>
            </a:r>
            <a:r>
              <a:rPr lang="nb-NO" dirty="0" smtClean="0"/>
              <a:t> </a:t>
            </a:r>
            <a:r>
              <a:rPr lang="nb-NO" dirty="0" err="1" smtClean="0"/>
              <a:t>economic</a:t>
            </a:r>
            <a:r>
              <a:rPr lang="nb-NO" dirty="0" smtClean="0"/>
              <a:t> </a:t>
            </a:r>
            <a:r>
              <a:rPr lang="nb-NO" dirty="0" err="1" smtClean="0"/>
              <a:t>growth</a:t>
            </a:r>
            <a:r>
              <a:rPr lang="nb-NO" dirty="0" smtClean="0"/>
              <a:t>.</a:t>
            </a:r>
          </a:p>
          <a:p>
            <a:pPr lvl="1"/>
            <a:r>
              <a:rPr lang="nb-NO" dirty="0" err="1" smtClean="0"/>
              <a:t>Economically</a:t>
            </a:r>
            <a:r>
              <a:rPr lang="nb-NO" dirty="0" smtClean="0"/>
              <a:t> </a:t>
            </a:r>
            <a:r>
              <a:rPr lang="nb-NO" dirty="0" err="1" smtClean="0"/>
              <a:t>dynamic</a:t>
            </a:r>
            <a:r>
              <a:rPr lang="nb-NO" dirty="0" smtClean="0"/>
              <a:t> </a:t>
            </a:r>
            <a:r>
              <a:rPr lang="nb-NO" dirty="0" err="1" smtClean="0"/>
              <a:t>societies</a:t>
            </a:r>
            <a:r>
              <a:rPr lang="nb-NO" dirty="0" smtClean="0"/>
              <a:t> as </a:t>
            </a:r>
            <a:r>
              <a:rPr lang="nb-NO" dirty="0" err="1" smtClean="0"/>
              <a:t>important</a:t>
            </a:r>
            <a:r>
              <a:rPr lang="nb-NO" dirty="0" smtClean="0"/>
              <a:t> as ever</a:t>
            </a:r>
          </a:p>
          <a:p>
            <a:pPr lvl="1"/>
            <a:r>
              <a:rPr lang="nb-NO" dirty="0" err="1" smtClean="0"/>
              <a:t>But</a:t>
            </a:r>
            <a:r>
              <a:rPr lang="nb-NO" dirty="0" smtClean="0"/>
              <a:t> </a:t>
            </a:r>
            <a:r>
              <a:rPr lang="nb-NO" dirty="0" err="1" smtClean="0"/>
              <a:t>probably</a:t>
            </a:r>
            <a:r>
              <a:rPr lang="nb-NO" dirty="0" smtClean="0"/>
              <a:t> more </a:t>
            </a:r>
            <a:r>
              <a:rPr lang="nb-NO" dirty="0" err="1" smtClean="0"/>
              <a:t>restrictive</a:t>
            </a:r>
            <a:r>
              <a:rPr lang="nb-NO" dirty="0" smtClean="0"/>
              <a:t> </a:t>
            </a:r>
            <a:r>
              <a:rPr lang="nb-NO" dirty="0" err="1" smtClean="0"/>
              <a:t>constraints</a:t>
            </a:r>
            <a:r>
              <a:rPr lang="nb-NO" dirty="0" smtClean="0"/>
              <a:t> </a:t>
            </a:r>
            <a:r>
              <a:rPr lang="nb-NO" dirty="0" err="1" smtClean="0"/>
              <a:t>on</a:t>
            </a:r>
            <a:r>
              <a:rPr lang="nb-NO" dirty="0" smtClean="0"/>
              <a:t> </a:t>
            </a:r>
            <a:r>
              <a:rPr lang="nb-NO" dirty="0" err="1" smtClean="0"/>
              <a:t>growth</a:t>
            </a:r>
            <a:r>
              <a:rPr lang="nb-NO" dirty="0" smtClean="0"/>
              <a:t> </a:t>
            </a:r>
            <a:r>
              <a:rPr lang="nb-NO" dirty="0" err="1" smtClean="0"/>
              <a:t>than</a:t>
            </a:r>
            <a:r>
              <a:rPr lang="nb-NO" dirty="0" smtClean="0"/>
              <a:t> </a:t>
            </a:r>
            <a:r>
              <a:rPr lang="nb-NO" dirty="0" err="1" smtClean="0"/>
              <a:t>before</a:t>
            </a:r>
            <a:endParaRPr lang="nb-NO" dirty="0" smtClean="0"/>
          </a:p>
          <a:p>
            <a:r>
              <a:rPr lang="nb-NO" dirty="0" smtClean="0"/>
              <a:t>Do </a:t>
            </a:r>
            <a:r>
              <a:rPr lang="nb-NO" dirty="0" err="1" smtClean="0"/>
              <a:t>we</a:t>
            </a:r>
            <a:r>
              <a:rPr lang="nb-NO" dirty="0" smtClean="0"/>
              <a:t> </a:t>
            </a:r>
            <a:r>
              <a:rPr lang="nb-NO" dirty="0" err="1" smtClean="0"/>
              <a:t>need</a:t>
            </a:r>
            <a:r>
              <a:rPr lang="nb-NO" dirty="0" smtClean="0"/>
              <a:t> to </a:t>
            </a:r>
            <a:r>
              <a:rPr lang="nb-NO" dirty="0" err="1" smtClean="0"/>
              <a:t>change</a:t>
            </a:r>
            <a:r>
              <a:rPr lang="nb-NO" dirty="0" smtClean="0"/>
              <a:t> </a:t>
            </a:r>
            <a:r>
              <a:rPr lang="nb-NO" dirty="0" err="1" smtClean="0"/>
              <a:t>our</a:t>
            </a:r>
            <a:r>
              <a:rPr lang="nb-NO" dirty="0"/>
              <a:t> </a:t>
            </a:r>
            <a:r>
              <a:rPr lang="nb-NO" dirty="0" err="1" smtClean="0"/>
              <a:t>way</a:t>
            </a:r>
            <a:r>
              <a:rPr lang="nb-NO" dirty="0" smtClean="0"/>
              <a:t> </a:t>
            </a:r>
            <a:r>
              <a:rPr lang="nb-NO" dirty="0" err="1" smtClean="0"/>
              <a:t>of</a:t>
            </a:r>
            <a:r>
              <a:rPr lang="nb-NO" dirty="0" smtClean="0"/>
              <a:t> </a:t>
            </a:r>
            <a:r>
              <a:rPr lang="nb-NO" dirty="0" err="1" smtClean="0"/>
              <a:t>life</a:t>
            </a:r>
            <a:r>
              <a:rPr lang="nb-NO" dirty="0" smtClean="0"/>
              <a:t>?</a:t>
            </a:r>
          </a:p>
          <a:p>
            <a:pPr lvl="1"/>
            <a:r>
              <a:rPr lang="nb-NO" dirty="0" err="1" smtClean="0"/>
              <a:t>Yes</a:t>
            </a:r>
            <a:r>
              <a:rPr lang="nb-NO" dirty="0" smtClean="0"/>
              <a:t>: </a:t>
            </a:r>
            <a:r>
              <a:rPr lang="nb-NO" dirty="0" err="1" smtClean="0"/>
              <a:t>Can’t</a:t>
            </a:r>
            <a:r>
              <a:rPr lang="nb-NO" dirty="0" smtClean="0"/>
              <a:t> </a:t>
            </a:r>
            <a:r>
              <a:rPr lang="nb-NO" dirty="0" err="1" smtClean="0"/>
              <a:t>consume</a:t>
            </a:r>
            <a:r>
              <a:rPr lang="nb-NO" dirty="0" smtClean="0"/>
              <a:t> more and </a:t>
            </a:r>
            <a:r>
              <a:rPr lang="nb-NO" dirty="0" err="1" smtClean="0"/>
              <a:t>emit</a:t>
            </a:r>
            <a:r>
              <a:rPr lang="nb-NO" dirty="0" smtClean="0"/>
              <a:t> less. </a:t>
            </a:r>
            <a:r>
              <a:rPr lang="nb-NO" dirty="0" err="1" smtClean="0"/>
              <a:t>Economic</a:t>
            </a:r>
            <a:r>
              <a:rPr lang="nb-NO" dirty="0" smtClean="0"/>
              <a:t> </a:t>
            </a:r>
            <a:r>
              <a:rPr lang="nb-NO" dirty="0" err="1" smtClean="0"/>
              <a:t>growth</a:t>
            </a:r>
            <a:r>
              <a:rPr lang="nb-NO" dirty="0" smtClean="0"/>
              <a:t> </a:t>
            </a:r>
            <a:r>
              <a:rPr lang="nb-NO" dirty="0" smtClean="0">
                <a:sym typeface="Wingdings" panose="05000000000000000000" pitchFamily="2" charset="2"/>
              </a:rPr>
              <a:t> </a:t>
            </a:r>
            <a:r>
              <a:rPr lang="nb-NO" dirty="0" err="1" smtClean="0">
                <a:sym typeface="Wingdings" panose="05000000000000000000" pitchFamily="2" charset="2"/>
              </a:rPr>
              <a:t>increased</a:t>
            </a:r>
            <a:r>
              <a:rPr lang="nb-NO" dirty="0" smtClean="0">
                <a:sym typeface="Wingdings" panose="05000000000000000000" pitchFamily="2" charset="2"/>
              </a:rPr>
              <a:t> </a:t>
            </a:r>
            <a:r>
              <a:rPr lang="nb-NO" dirty="0" err="1" smtClean="0">
                <a:sym typeface="Wingdings" panose="05000000000000000000" pitchFamily="2" charset="2"/>
              </a:rPr>
              <a:t>emissions</a:t>
            </a:r>
            <a:endParaRPr lang="nb-NO" dirty="0" smtClean="0">
              <a:sym typeface="Wingdings" panose="05000000000000000000" pitchFamily="2" charset="2"/>
            </a:endParaRPr>
          </a:p>
          <a:p>
            <a:pPr lvl="1"/>
            <a:r>
              <a:rPr lang="nb-NO" dirty="0" smtClean="0">
                <a:sym typeface="Wingdings" panose="05000000000000000000" pitchFamily="2" charset="2"/>
              </a:rPr>
              <a:t>No: </a:t>
            </a:r>
            <a:r>
              <a:rPr lang="nb-NO" dirty="0" err="1" smtClean="0">
                <a:sym typeface="Wingdings" panose="05000000000000000000" pitchFamily="2" charset="2"/>
              </a:rPr>
              <a:t>Unless</a:t>
            </a:r>
            <a:r>
              <a:rPr lang="nb-NO" dirty="0" smtClean="0">
                <a:sym typeface="Wingdings" panose="05000000000000000000" pitchFamily="2" charset="2"/>
              </a:rPr>
              <a:t> </a:t>
            </a:r>
            <a:r>
              <a:rPr lang="nb-NO" dirty="0" err="1" smtClean="0">
                <a:sym typeface="Wingdings" panose="05000000000000000000" pitchFamily="2" charset="2"/>
              </a:rPr>
              <a:t>the</a:t>
            </a:r>
            <a:r>
              <a:rPr lang="nb-NO" dirty="0" smtClean="0">
                <a:sym typeface="Wingdings" panose="05000000000000000000" pitchFamily="2" charset="2"/>
              </a:rPr>
              <a:t> </a:t>
            </a:r>
            <a:r>
              <a:rPr lang="nb-NO" dirty="0" err="1" smtClean="0">
                <a:sym typeface="Wingdings" panose="05000000000000000000" pitchFamily="2" charset="2"/>
              </a:rPr>
              <a:t>old</a:t>
            </a:r>
            <a:r>
              <a:rPr lang="nb-NO" dirty="0" smtClean="0">
                <a:sym typeface="Wingdings" panose="05000000000000000000" pitchFamily="2" charset="2"/>
              </a:rPr>
              <a:t> energy system is </a:t>
            </a:r>
            <a:r>
              <a:rPr lang="nb-NO" dirty="0" err="1" smtClean="0">
                <a:sym typeface="Wingdings" panose="05000000000000000000" pitchFamily="2" charset="2"/>
              </a:rPr>
              <a:t>replaced</a:t>
            </a:r>
            <a:r>
              <a:rPr lang="nb-NO" dirty="0" smtClean="0">
                <a:sym typeface="Wingdings" panose="05000000000000000000" pitchFamily="2" charset="2"/>
              </a:rPr>
              <a:t> by a </a:t>
            </a:r>
            <a:r>
              <a:rPr lang="nb-NO" dirty="0" err="1" smtClean="0">
                <a:sym typeface="Wingdings" panose="05000000000000000000" pitchFamily="2" charset="2"/>
              </a:rPr>
              <a:t>new</a:t>
            </a:r>
            <a:r>
              <a:rPr lang="nb-NO" dirty="0" smtClean="0">
                <a:sym typeface="Wingdings" panose="05000000000000000000" pitchFamily="2" charset="2"/>
              </a:rPr>
              <a:t> </a:t>
            </a:r>
            <a:r>
              <a:rPr lang="nb-NO" dirty="0" err="1" smtClean="0">
                <a:sym typeface="Wingdings" panose="05000000000000000000" pitchFamily="2" charset="2"/>
              </a:rPr>
              <a:t>one</a:t>
            </a:r>
            <a:r>
              <a:rPr lang="nb-NO" dirty="0" smtClean="0">
                <a:sym typeface="Wingdings" panose="05000000000000000000" pitchFamily="2" charset="2"/>
              </a:rPr>
              <a:t>!</a:t>
            </a:r>
            <a:endParaRPr lang="nb-NO" dirty="0" smtClean="0"/>
          </a:p>
          <a:p>
            <a:r>
              <a:rPr lang="nb-NO" dirty="0" smtClean="0"/>
              <a:t>Problems </a:t>
            </a:r>
            <a:r>
              <a:rPr lang="nb-NO" dirty="0" err="1" smtClean="0"/>
              <a:t>that</a:t>
            </a:r>
            <a:r>
              <a:rPr lang="nb-NO" dirty="0" smtClean="0"/>
              <a:t> have to be </a:t>
            </a:r>
            <a:r>
              <a:rPr lang="nb-NO" dirty="0" err="1" smtClean="0"/>
              <a:t>solved</a:t>
            </a:r>
            <a:endParaRPr lang="nb-NO" dirty="0" smtClean="0"/>
          </a:p>
          <a:p>
            <a:pPr lvl="1"/>
            <a:r>
              <a:rPr lang="nb-NO" dirty="0" smtClean="0"/>
              <a:t>Energy </a:t>
            </a:r>
            <a:r>
              <a:rPr lang="nb-NO" dirty="0" err="1" smtClean="0"/>
              <a:t>production</a:t>
            </a:r>
            <a:r>
              <a:rPr lang="nb-NO" dirty="0" smtClean="0"/>
              <a:t> (</a:t>
            </a:r>
            <a:r>
              <a:rPr lang="nb-NO" dirty="0" err="1" smtClean="0"/>
              <a:t>here</a:t>
            </a:r>
            <a:r>
              <a:rPr lang="nb-NO" dirty="0" smtClean="0"/>
              <a:t> ≈</a:t>
            </a:r>
            <a:r>
              <a:rPr lang="nb-NO" dirty="0" err="1" smtClean="0"/>
              <a:t>we</a:t>
            </a:r>
            <a:r>
              <a:rPr lang="nb-NO" dirty="0" smtClean="0"/>
              <a:t> </a:t>
            </a:r>
            <a:r>
              <a:rPr lang="nb-NO" dirty="0" err="1" smtClean="0"/>
              <a:t>know</a:t>
            </a:r>
            <a:r>
              <a:rPr lang="nb-NO" dirty="0" smtClean="0"/>
              <a:t> </a:t>
            </a:r>
            <a:r>
              <a:rPr lang="nb-NO" dirty="0" err="1" smtClean="0"/>
              <a:t>what</a:t>
            </a:r>
            <a:r>
              <a:rPr lang="nb-NO" dirty="0" smtClean="0"/>
              <a:t> </a:t>
            </a:r>
            <a:r>
              <a:rPr lang="nb-NO" dirty="0" err="1" smtClean="0"/>
              <a:t>works</a:t>
            </a:r>
            <a:r>
              <a:rPr lang="nb-NO" dirty="0" smtClean="0"/>
              <a:t> and </a:t>
            </a:r>
            <a:r>
              <a:rPr lang="nb-NO" dirty="0" err="1" smtClean="0"/>
              <a:t>what</a:t>
            </a:r>
            <a:r>
              <a:rPr lang="nb-NO" dirty="0" smtClean="0"/>
              <a:t> </a:t>
            </a:r>
            <a:r>
              <a:rPr lang="nb-NO" dirty="0" err="1" smtClean="0"/>
              <a:t>the</a:t>
            </a:r>
            <a:r>
              <a:rPr lang="nb-NO" dirty="0" smtClean="0"/>
              <a:t> problems </a:t>
            </a:r>
            <a:r>
              <a:rPr lang="nb-NO" dirty="0" err="1" smtClean="0"/>
              <a:t>are</a:t>
            </a:r>
            <a:r>
              <a:rPr lang="nb-NO" dirty="0" smtClean="0"/>
              <a:t>)</a:t>
            </a:r>
          </a:p>
          <a:p>
            <a:pPr lvl="1"/>
            <a:r>
              <a:rPr lang="nb-NO" dirty="0" smtClean="0"/>
              <a:t>«</a:t>
            </a:r>
            <a:r>
              <a:rPr lang="nb-NO" dirty="0" err="1" smtClean="0"/>
              <a:t>Recycling</a:t>
            </a:r>
            <a:r>
              <a:rPr lang="nb-NO" dirty="0" smtClean="0"/>
              <a:t>» (</a:t>
            </a:r>
            <a:r>
              <a:rPr lang="nb-NO" dirty="0" err="1" smtClean="0"/>
              <a:t>here</a:t>
            </a:r>
            <a:r>
              <a:rPr lang="nb-NO" dirty="0" smtClean="0"/>
              <a:t> </a:t>
            </a:r>
            <a:r>
              <a:rPr lang="nb-NO" dirty="0" err="1" smtClean="0"/>
              <a:t>we</a:t>
            </a:r>
            <a:r>
              <a:rPr lang="nb-NO" dirty="0" smtClean="0"/>
              <a:t> have </a:t>
            </a:r>
            <a:r>
              <a:rPr lang="nb-NO" dirty="0" err="1" smtClean="0"/>
              <a:t>come</a:t>
            </a:r>
            <a:r>
              <a:rPr lang="nb-NO" dirty="0" smtClean="0"/>
              <a:t> </a:t>
            </a:r>
            <a:r>
              <a:rPr lang="nb-NO" dirty="0" err="1" smtClean="0"/>
              <a:t>considerably</a:t>
            </a:r>
            <a:r>
              <a:rPr lang="nb-NO" dirty="0" smtClean="0"/>
              <a:t> </a:t>
            </a:r>
            <a:r>
              <a:rPr lang="nb-NO" dirty="0" err="1" smtClean="0"/>
              <a:t>shorter</a:t>
            </a:r>
            <a:r>
              <a:rPr lang="nb-NO" dirty="0" smtClean="0"/>
              <a:t>)</a:t>
            </a:r>
          </a:p>
          <a:p>
            <a:pPr lvl="2"/>
            <a:r>
              <a:rPr lang="nb-NO" dirty="0" err="1" smtClean="0"/>
              <a:t>Circular</a:t>
            </a:r>
            <a:r>
              <a:rPr lang="nb-NO" dirty="0" smtClean="0"/>
              <a:t> </a:t>
            </a:r>
            <a:r>
              <a:rPr lang="nb-NO" dirty="0" err="1" smtClean="0"/>
              <a:t>economy</a:t>
            </a:r>
            <a:endParaRPr lang="nb-NO" dirty="0" smtClean="0"/>
          </a:p>
          <a:p>
            <a:pPr lvl="1"/>
            <a:r>
              <a:rPr lang="nb-NO" dirty="0" smtClean="0"/>
              <a:t>Area </a:t>
            </a:r>
            <a:r>
              <a:rPr lang="nb-NO" dirty="0" err="1" smtClean="0"/>
              <a:t>usage</a:t>
            </a:r>
            <a:r>
              <a:rPr lang="nb-NO" dirty="0" smtClean="0"/>
              <a:t>: </a:t>
            </a:r>
            <a:r>
              <a:rPr lang="nb-NO" dirty="0" err="1" smtClean="0"/>
              <a:t>Bioservices</a:t>
            </a:r>
            <a:r>
              <a:rPr lang="nb-NO" dirty="0" smtClean="0"/>
              <a:t>, habitat loss, BECCS (</a:t>
            </a:r>
            <a:r>
              <a:rPr lang="nb-NO" dirty="0" err="1" smtClean="0"/>
              <a:t>short</a:t>
            </a:r>
            <a:r>
              <a:rPr lang="nb-NO" dirty="0" smtClean="0"/>
              <a:t> </a:t>
            </a:r>
            <a:r>
              <a:rPr lang="nb-NO" dirty="0" err="1" smtClean="0"/>
              <a:t>here</a:t>
            </a:r>
            <a:r>
              <a:rPr lang="nb-NO" dirty="0" smtClean="0"/>
              <a:t> as </a:t>
            </a:r>
            <a:r>
              <a:rPr lang="nb-NO" dirty="0" err="1" smtClean="0"/>
              <a:t>well</a:t>
            </a:r>
            <a:r>
              <a:rPr lang="nb-NO" dirty="0" smtClean="0"/>
              <a:t>…)</a:t>
            </a:r>
          </a:p>
          <a:p>
            <a:pPr lvl="1"/>
            <a:r>
              <a:rPr lang="nb-NO" dirty="0" smtClean="0"/>
              <a:t>Negative </a:t>
            </a:r>
            <a:r>
              <a:rPr lang="nb-NO" dirty="0" err="1" smtClean="0"/>
              <a:t>emissions</a:t>
            </a:r>
            <a:r>
              <a:rPr lang="nb-NO" dirty="0" smtClean="0"/>
              <a:t> (</a:t>
            </a:r>
            <a:r>
              <a:rPr lang="nb-NO" dirty="0" err="1" smtClean="0"/>
              <a:t>really</a:t>
            </a:r>
            <a:r>
              <a:rPr lang="nb-NO" dirty="0" smtClean="0"/>
              <a:t> </a:t>
            </a:r>
            <a:r>
              <a:rPr lang="nb-NO" dirty="0" err="1" smtClean="0"/>
              <a:t>short</a:t>
            </a:r>
            <a:r>
              <a:rPr lang="nb-NO" dirty="0" smtClean="0"/>
              <a:t>…)</a:t>
            </a:r>
            <a:endParaRPr lang="nb-NO" dirty="0"/>
          </a:p>
        </p:txBody>
      </p:sp>
    </p:spTree>
    <p:extLst>
      <p:ext uri="{BB962C8B-B14F-4D97-AF65-F5344CB8AC3E}">
        <p14:creationId xmlns:p14="http://schemas.microsoft.com/office/powerpoint/2010/main" val="296453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Neoclassical</a:t>
            </a:r>
            <a:r>
              <a:rPr lang="nb-NO" dirty="0" smtClean="0"/>
              <a:t> </a:t>
            </a:r>
            <a:r>
              <a:rPr lang="nb-NO" dirty="0" err="1" smtClean="0"/>
              <a:t>solution</a:t>
            </a:r>
            <a:r>
              <a:rPr lang="nb-NO" dirty="0" smtClean="0"/>
              <a:t>: Market </a:t>
            </a:r>
            <a:r>
              <a:rPr lang="nb-NO" dirty="0" err="1" smtClean="0"/>
              <a:t>mechanisms</a:t>
            </a:r>
            <a:r>
              <a:rPr lang="nb-NO" dirty="0" smtClean="0"/>
              <a:t> </a:t>
            </a:r>
            <a:r>
              <a:rPr lang="nb-NO" dirty="0" err="1" smtClean="0"/>
              <a:t>will</a:t>
            </a:r>
            <a:r>
              <a:rPr lang="nb-NO" dirty="0" smtClean="0"/>
              <a:t> </a:t>
            </a:r>
            <a:r>
              <a:rPr lang="nb-NO" dirty="0" err="1" smtClean="0"/>
              <a:t>solve</a:t>
            </a:r>
            <a:r>
              <a:rPr lang="nb-NO" dirty="0" smtClean="0"/>
              <a:t> </a:t>
            </a:r>
            <a:r>
              <a:rPr lang="nb-NO" dirty="0" err="1" smtClean="0"/>
              <a:t>the</a:t>
            </a:r>
            <a:r>
              <a:rPr lang="nb-NO" dirty="0" smtClean="0"/>
              <a:t> problem</a:t>
            </a:r>
            <a:endParaRPr lang="nb-NO" dirty="0"/>
          </a:p>
        </p:txBody>
      </p:sp>
      <p:sp>
        <p:nvSpPr>
          <p:cNvPr id="3" name="Content Placeholder 2"/>
          <p:cNvSpPr>
            <a:spLocks noGrp="1"/>
          </p:cNvSpPr>
          <p:nvPr>
            <p:ph idx="1"/>
          </p:nvPr>
        </p:nvSpPr>
        <p:spPr>
          <a:xfrm>
            <a:off x="308758" y="1143000"/>
            <a:ext cx="8704613" cy="3682093"/>
          </a:xfrm>
        </p:spPr>
        <p:txBody>
          <a:bodyPr>
            <a:normAutofit fontScale="92500" lnSpcReduction="20000"/>
          </a:bodyPr>
          <a:lstStyle/>
          <a:p>
            <a:r>
              <a:rPr lang="nb-NO" dirty="0" smtClean="0"/>
              <a:t>Industrial </a:t>
            </a:r>
            <a:r>
              <a:rPr lang="nb-NO" dirty="0" err="1" smtClean="0"/>
              <a:t>neutrality</a:t>
            </a:r>
            <a:r>
              <a:rPr lang="nb-NO" dirty="0" smtClean="0"/>
              <a:t> and </a:t>
            </a:r>
            <a:r>
              <a:rPr lang="nb-NO" dirty="0" err="1" smtClean="0"/>
              <a:t>cost</a:t>
            </a:r>
            <a:r>
              <a:rPr lang="nb-NO" dirty="0" smtClean="0"/>
              <a:t> </a:t>
            </a:r>
            <a:r>
              <a:rPr lang="nb-NO" dirty="0" err="1" smtClean="0"/>
              <a:t>effectiveness</a:t>
            </a:r>
            <a:endParaRPr lang="nb-NO" dirty="0" smtClean="0"/>
          </a:p>
          <a:p>
            <a:pPr lvl="1"/>
            <a:r>
              <a:rPr lang="nb-NO" dirty="0" smtClean="0"/>
              <a:t>The green </a:t>
            </a:r>
            <a:r>
              <a:rPr lang="nb-NO" dirty="0" err="1" smtClean="0"/>
              <a:t>shift</a:t>
            </a:r>
            <a:r>
              <a:rPr lang="nb-NO" dirty="0" smtClean="0"/>
              <a:t> </a:t>
            </a:r>
            <a:r>
              <a:rPr lang="nb-NO" dirty="0" err="1" smtClean="0"/>
              <a:t>happens</a:t>
            </a:r>
            <a:r>
              <a:rPr lang="nb-NO" dirty="0" smtClean="0"/>
              <a:t> </a:t>
            </a:r>
            <a:r>
              <a:rPr lang="nb-NO" dirty="0" err="1" smtClean="0"/>
              <a:t>once</a:t>
            </a:r>
            <a:r>
              <a:rPr lang="nb-NO" dirty="0" smtClean="0"/>
              <a:t> </a:t>
            </a:r>
            <a:r>
              <a:rPr lang="nb-NO" dirty="0" err="1" smtClean="0"/>
              <a:t>renewable</a:t>
            </a:r>
            <a:r>
              <a:rPr lang="nb-NO" dirty="0" smtClean="0"/>
              <a:t> energy </a:t>
            </a:r>
            <a:r>
              <a:rPr lang="nb-NO" dirty="0" err="1" smtClean="0"/>
              <a:t>becomes</a:t>
            </a:r>
            <a:r>
              <a:rPr lang="nb-NO" dirty="0" smtClean="0"/>
              <a:t> </a:t>
            </a:r>
            <a:r>
              <a:rPr lang="nb-NO" dirty="0" err="1" smtClean="0"/>
              <a:t>competitive</a:t>
            </a:r>
            <a:r>
              <a:rPr lang="nb-NO" dirty="0" smtClean="0"/>
              <a:t>?</a:t>
            </a:r>
          </a:p>
          <a:p>
            <a:r>
              <a:rPr lang="nb-NO" dirty="0" err="1" smtClean="0"/>
              <a:t>Polluter</a:t>
            </a:r>
            <a:r>
              <a:rPr lang="nb-NO" dirty="0" smtClean="0"/>
              <a:t> </a:t>
            </a:r>
            <a:r>
              <a:rPr lang="nb-NO" dirty="0" err="1" smtClean="0"/>
              <a:t>pays</a:t>
            </a:r>
            <a:r>
              <a:rPr lang="nb-NO" dirty="0"/>
              <a:t> </a:t>
            </a:r>
            <a:r>
              <a:rPr lang="nb-NO" dirty="0" err="1" smtClean="0"/>
              <a:t>principle</a:t>
            </a:r>
            <a:r>
              <a:rPr lang="nb-NO" dirty="0" smtClean="0"/>
              <a:t>? </a:t>
            </a:r>
          </a:p>
          <a:p>
            <a:pPr lvl="1"/>
            <a:r>
              <a:rPr lang="nb-NO" dirty="0" err="1" smtClean="0"/>
              <a:t>Finding</a:t>
            </a:r>
            <a:r>
              <a:rPr lang="nb-NO" dirty="0" smtClean="0"/>
              <a:t> </a:t>
            </a:r>
            <a:r>
              <a:rPr lang="nb-NO" dirty="0" err="1" smtClean="0"/>
              <a:t>the</a:t>
            </a:r>
            <a:r>
              <a:rPr lang="nb-NO" dirty="0" smtClean="0"/>
              <a:t> «right» </a:t>
            </a:r>
            <a:r>
              <a:rPr lang="nb-NO" dirty="0" err="1" smtClean="0"/>
              <a:t>price</a:t>
            </a:r>
            <a:r>
              <a:rPr lang="nb-NO" dirty="0" smtClean="0"/>
              <a:t> for </a:t>
            </a:r>
            <a:r>
              <a:rPr lang="nb-NO" dirty="0" err="1" smtClean="0"/>
              <a:t>externalities</a:t>
            </a:r>
            <a:endParaRPr lang="nb-NO" dirty="0" smtClean="0"/>
          </a:p>
          <a:p>
            <a:pPr lvl="2"/>
            <a:r>
              <a:rPr lang="nb-NO" dirty="0" err="1" smtClean="0"/>
              <a:t>But</a:t>
            </a:r>
            <a:r>
              <a:rPr lang="nb-NO" dirty="0" smtClean="0"/>
              <a:t> </a:t>
            </a:r>
            <a:r>
              <a:rPr lang="nb-NO" dirty="0" err="1" smtClean="0"/>
              <a:t>if</a:t>
            </a:r>
            <a:r>
              <a:rPr lang="nb-NO" dirty="0" smtClean="0"/>
              <a:t> all </a:t>
            </a:r>
            <a:r>
              <a:rPr lang="nb-NO" dirty="0" err="1" smtClean="0"/>
              <a:t>the</a:t>
            </a:r>
            <a:r>
              <a:rPr lang="nb-NO" dirty="0" smtClean="0"/>
              <a:t> </a:t>
            </a:r>
            <a:r>
              <a:rPr lang="nb-NO" dirty="0" err="1" smtClean="0"/>
              <a:t>apples</a:t>
            </a:r>
            <a:r>
              <a:rPr lang="nb-NO" dirty="0" smtClean="0"/>
              <a:t> </a:t>
            </a:r>
            <a:r>
              <a:rPr lang="nb-NO" dirty="0" err="1" smtClean="0"/>
              <a:t>need</a:t>
            </a:r>
            <a:r>
              <a:rPr lang="nb-NO" dirty="0" smtClean="0"/>
              <a:t> to </a:t>
            </a:r>
            <a:r>
              <a:rPr lang="nb-NO" dirty="0" err="1" smtClean="0"/>
              <a:t>picked</a:t>
            </a:r>
            <a:r>
              <a:rPr lang="nb-NO" dirty="0" smtClean="0"/>
              <a:t>, is </a:t>
            </a:r>
            <a:r>
              <a:rPr lang="nb-NO" dirty="0" err="1" smtClean="0"/>
              <a:t>there</a:t>
            </a:r>
            <a:r>
              <a:rPr lang="nb-NO" dirty="0" smtClean="0"/>
              <a:t> </a:t>
            </a:r>
            <a:r>
              <a:rPr lang="nb-NO" dirty="0" err="1" smtClean="0"/>
              <a:t>such</a:t>
            </a:r>
            <a:r>
              <a:rPr lang="nb-NO" dirty="0" smtClean="0"/>
              <a:t> a </a:t>
            </a:r>
            <a:r>
              <a:rPr lang="nb-NO" dirty="0" err="1" smtClean="0"/>
              <a:t>thing</a:t>
            </a:r>
            <a:r>
              <a:rPr lang="nb-NO" dirty="0" smtClean="0"/>
              <a:t> as a «right» </a:t>
            </a:r>
            <a:r>
              <a:rPr lang="nb-NO" dirty="0" err="1" smtClean="0"/>
              <a:t>price</a:t>
            </a:r>
            <a:r>
              <a:rPr lang="nb-NO" dirty="0"/>
              <a:t>?</a:t>
            </a:r>
            <a:endParaRPr lang="nb-NO" dirty="0" smtClean="0"/>
          </a:p>
          <a:p>
            <a:r>
              <a:rPr lang="nb-NO" dirty="0" smtClean="0"/>
              <a:t>Market </a:t>
            </a:r>
            <a:r>
              <a:rPr lang="nb-NO" dirty="0" err="1" smtClean="0"/>
              <a:t>mechanisms</a:t>
            </a:r>
            <a:r>
              <a:rPr lang="nb-NO" dirty="0"/>
              <a:t> </a:t>
            </a:r>
            <a:r>
              <a:rPr lang="nb-NO" dirty="0" smtClean="0">
                <a:sym typeface="Wingdings" panose="05000000000000000000" pitchFamily="2" charset="2"/>
              </a:rPr>
              <a:t> </a:t>
            </a:r>
            <a:r>
              <a:rPr lang="nb-NO" dirty="0" err="1" smtClean="0">
                <a:sym typeface="Wingdings" panose="05000000000000000000" pitchFamily="2" charset="2"/>
              </a:rPr>
              <a:t>phasing</a:t>
            </a:r>
            <a:r>
              <a:rPr lang="nb-NO" dirty="0">
                <a:sym typeface="Wingdings" panose="05000000000000000000" pitchFamily="2" charset="2"/>
              </a:rPr>
              <a:t> </a:t>
            </a:r>
            <a:r>
              <a:rPr lang="nb-NO" dirty="0" smtClean="0">
                <a:sym typeface="Wingdings" panose="05000000000000000000" pitchFamily="2" charset="2"/>
              </a:rPr>
              <a:t>in </a:t>
            </a:r>
            <a:r>
              <a:rPr lang="nb-NO" dirty="0" err="1" smtClean="0">
                <a:sym typeface="Wingdings" panose="05000000000000000000" pitchFamily="2" charset="2"/>
              </a:rPr>
              <a:t>of</a:t>
            </a:r>
            <a:r>
              <a:rPr lang="nb-NO" dirty="0" smtClean="0">
                <a:sym typeface="Wingdings" panose="05000000000000000000" pitchFamily="2" charset="2"/>
              </a:rPr>
              <a:t> REN, </a:t>
            </a:r>
            <a:r>
              <a:rPr lang="nb-NO" dirty="0" err="1" smtClean="0">
                <a:sym typeface="Wingdings" panose="05000000000000000000" pitchFamily="2" charset="2"/>
              </a:rPr>
              <a:t>but</a:t>
            </a:r>
            <a:r>
              <a:rPr lang="nb-NO" dirty="0" smtClean="0">
                <a:sym typeface="Wingdings" panose="05000000000000000000" pitchFamily="2" charset="2"/>
              </a:rPr>
              <a:t> </a:t>
            </a:r>
            <a:r>
              <a:rPr lang="nb-NO" dirty="0" err="1" smtClean="0">
                <a:solidFill>
                  <a:srgbClr val="FF0000"/>
                </a:solidFill>
                <a:sym typeface="Wingdings" panose="05000000000000000000" pitchFamily="2" charset="2"/>
              </a:rPr>
              <a:t>no</a:t>
            </a:r>
            <a:r>
              <a:rPr lang="nb-NO" dirty="0" smtClean="0">
                <a:solidFill>
                  <a:srgbClr val="FF0000"/>
                </a:solidFill>
                <a:sym typeface="Wingdings" panose="05000000000000000000" pitchFamily="2" charset="2"/>
              </a:rPr>
              <a:t> system </a:t>
            </a:r>
            <a:r>
              <a:rPr lang="nb-NO" dirty="0" err="1" smtClean="0">
                <a:solidFill>
                  <a:srgbClr val="FF0000"/>
                </a:solidFill>
                <a:sym typeface="Wingdings" panose="05000000000000000000" pitchFamily="2" charset="2"/>
              </a:rPr>
              <a:t>change</a:t>
            </a:r>
            <a:endParaRPr lang="nb-NO" dirty="0" smtClean="0">
              <a:solidFill>
                <a:srgbClr val="FF0000"/>
              </a:solidFill>
            </a:endParaRPr>
          </a:p>
          <a:p>
            <a:pPr lvl="1"/>
            <a:r>
              <a:rPr lang="nb-NO" dirty="0" err="1" smtClean="0"/>
              <a:t>Carbon</a:t>
            </a:r>
            <a:r>
              <a:rPr lang="nb-NO" dirty="0" smtClean="0"/>
              <a:t> </a:t>
            </a:r>
            <a:r>
              <a:rPr lang="nb-NO" dirty="0" err="1" smtClean="0"/>
              <a:t>taxes</a:t>
            </a:r>
            <a:r>
              <a:rPr lang="nb-NO" dirty="0" smtClean="0"/>
              <a:t>: Must be so </a:t>
            </a:r>
            <a:r>
              <a:rPr lang="nb-NO" dirty="0" err="1" smtClean="0"/>
              <a:t>high</a:t>
            </a:r>
            <a:r>
              <a:rPr lang="nb-NO" dirty="0" smtClean="0"/>
              <a:t> </a:t>
            </a:r>
            <a:r>
              <a:rPr lang="nb-NO" dirty="0" err="1" smtClean="0"/>
              <a:t>that</a:t>
            </a:r>
            <a:r>
              <a:rPr lang="nb-NO" dirty="0" smtClean="0"/>
              <a:t> </a:t>
            </a:r>
            <a:r>
              <a:rPr lang="nb-NO" dirty="0" err="1" smtClean="0"/>
              <a:t>politically</a:t>
            </a:r>
            <a:r>
              <a:rPr lang="nb-NO" dirty="0" smtClean="0"/>
              <a:t> impossible</a:t>
            </a:r>
          </a:p>
          <a:p>
            <a:pPr lvl="1"/>
            <a:r>
              <a:rPr lang="nb-NO" dirty="0" smtClean="0"/>
              <a:t>ETS: </a:t>
            </a:r>
            <a:r>
              <a:rPr lang="nb-NO" dirty="0" err="1" smtClean="0"/>
              <a:t>Carbon</a:t>
            </a:r>
            <a:r>
              <a:rPr lang="nb-NO" dirty="0" smtClean="0"/>
              <a:t> </a:t>
            </a:r>
            <a:r>
              <a:rPr lang="nb-NO" dirty="0" err="1" smtClean="0"/>
              <a:t>quota</a:t>
            </a:r>
            <a:r>
              <a:rPr lang="nb-NO" dirty="0" smtClean="0"/>
              <a:t> </a:t>
            </a:r>
            <a:r>
              <a:rPr lang="nb-NO" dirty="0" err="1" smtClean="0"/>
              <a:t>markets</a:t>
            </a:r>
            <a:r>
              <a:rPr lang="nb-NO" dirty="0" smtClean="0"/>
              <a:t> </a:t>
            </a:r>
            <a:r>
              <a:rPr lang="nb-NO" dirty="0" err="1" smtClean="0"/>
              <a:t>need</a:t>
            </a:r>
            <a:r>
              <a:rPr lang="nb-NO" dirty="0" smtClean="0"/>
              <a:t> a </a:t>
            </a:r>
            <a:r>
              <a:rPr lang="nb-NO" dirty="0" err="1" smtClean="0"/>
              <a:t>strong</a:t>
            </a:r>
            <a:r>
              <a:rPr lang="nb-NO" dirty="0" smtClean="0"/>
              <a:t> regulator (</a:t>
            </a:r>
            <a:r>
              <a:rPr lang="nb-NO" dirty="0" err="1" smtClean="0"/>
              <a:t>otherwise</a:t>
            </a:r>
            <a:r>
              <a:rPr lang="nb-NO" dirty="0" smtClean="0"/>
              <a:t> </a:t>
            </a:r>
            <a:r>
              <a:rPr lang="nb-NO" dirty="0" err="1" smtClean="0"/>
              <a:t>carbon</a:t>
            </a:r>
            <a:r>
              <a:rPr lang="nb-NO" dirty="0" smtClean="0"/>
              <a:t> </a:t>
            </a:r>
            <a:r>
              <a:rPr lang="nb-NO" dirty="0" err="1" smtClean="0"/>
              <a:t>price</a:t>
            </a:r>
            <a:r>
              <a:rPr lang="nb-NO" dirty="0" smtClean="0"/>
              <a:t> ≈ 0)</a:t>
            </a:r>
          </a:p>
          <a:p>
            <a:pPr lvl="1"/>
            <a:r>
              <a:rPr lang="nb-NO" dirty="0" smtClean="0"/>
              <a:t>Market </a:t>
            </a:r>
            <a:r>
              <a:rPr lang="nb-NO" dirty="0" err="1" smtClean="0"/>
              <a:t>mechanisms</a:t>
            </a:r>
            <a:r>
              <a:rPr lang="nb-NO" dirty="0" smtClean="0"/>
              <a:t> </a:t>
            </a:r>
            <a:r>
              <a:rPr lang="nb-NO" dirty="0" err="1" smtClean="0"/>
              <a:t>rarely</a:t>
            </a:r>
            <a:r>
              <a:rPr lang="nb-NO" dirty="0" smtClean="0"/>
              <a:t> </a:t>
            </a:r>
            <a:r>
              <a:rPr lang="nb-NO" dirty="0" err="1" smtClean="0"/>
              <a:t>build</a:t>
            </a:r>
            <a:r>
              <a:rPr lang="nb-NO" dirty="0" smtClean="0"/>
              <a:t> </a:t>
            </a:r>
            <a:r>
              <a:rPr lang="nb-NO" dirty="0" err="1" smtClean="0"/>
              <a:t>infrastructure</a:t>
            </a:r>
            <a:endParaRPr lang="nb-NO" dirty="0" smtClean="0"/>
          </a:p>
          <a:p>
            <a:pPr lvl="1"/>
            <a:r>
              <a:rPr lang="nb-NO" dirty="0" smtClean="0"/>
              <a:t>The problem is </a:t>
            </a:r>
            <a:r>
              <a:rPr lang="nb-NO" dirty="0" err="1" smtClean="0"/>
              <a:t>structural</a:t>
            </a:r>
            <a:r>
              <a:rPr lang="nb-NO" dirty="0" smtClean="0"/>
              <a:t>: </a:t>
            </a:r>
            <a:r>
              <a:rPr lang="nb-NO" dirty="0" err="1" smtClean="0"/>
              <a:t>We</a:t>
            </a:r>
            <a:r>
              <a:rPr lang="nb-NO" dirty="0" smtClean="0"/>
              <a:t> </a:t>
            </a:r>
            <a:r>
              <a:rPr lang="nb-NO" dirty="0" err="1" smtClean="0"/>
              <a:t>need</a:t>
            </a:r>
            <a:r>
              <a:rPr lang="nb-NO" dirty="0" smtClean="0"/>
              <a:t> system </a:t>
            </a:r>
            <a:r>
              <a:rPr lang="nb-NO" dirty="0" err="1" smtClean="0"/>
              <a:t>change</a:t>
            </a:r>
            <a:r>
              <a:rPr lang="nb-NO" dirty="0" smtClean="0"/>
              <a:t>, not </a:t>
            </a:r>
            <a:r>
              <a:rPr lang="nb-NO" dirty="0" err="1" smtClean="0"/>
              <a:t>tinkering</a:t>
            </a:r>
            <a:r>
              <a:rPr lang="nb-NO" dirty="0" smtClean="0"/>
              <a:t> and </a:t>
            </a:r>
            <a:r>
              <a:rPr lang="nb-NO" dirty="0" err="1" smtClean="0"/>
              <a:t>incremental</a:t>
            </a:r>
            <a:r>
              <a:rPr lang="nb-NO" dirty="0" smtClean="0"/>
              <a:t> </a:t>
            </a:r>
            <a:r>
              <a:rPr lang="nb-NO" dirty="0" err="1" smtClean="0"/>
              <a:t>change</a:t>
            </a:r>
            <a:r>
              <a:rPr lang="nb-NO" dirty="0" smtClean="0"/>
              <a:t>. </a:t>
            </a:r>
            <a:r>
              <a:rPr lang="nb-NO" dirty="0" err="1" smtClean="0"/>
              <a:t>But</a:t>
            </a:r>
            <a:r>
              <a:rPr lang="nb-NO" dirty="0" smtClean="0"/>
              <a:t> </a:t>
            </a:r>
            <a:r>
              <a:rPr lang="nb-NO" dirty="0" err="1" smtClean="0"/>
              <a:t>this</a:t>
            </a:r>
            <a:r>
              <a:rPr lang="nb-NO" dirty="0" smtClean="0"/>
              <a:t> is </a:t>
            </a:r>
            <a:r>
              <a:rPr lang="nb-NO" dirty="0" err="1" smtClean="0"/>
              <a:t>politically</a:t>
            </a:r>
            <a:r>
              <a:rPr lang="nb-NO" dirty="0" smtClean="0"/>
              <a:t> </a:t>
            </a:r>
            <a:r>
              <a:rPr lang="nb-NO" dirty="0" err="1" smtClean="0"/>
              <a:t>very</a:t>
            </a:r>
            <a:r>
              <a:rPr lang="nb-NO" dirty="0" smtClean="0"/>
              <a:t> </a:t>
            </a:r>
            <a:r>
              <a:rPr lang="nb-NO" dirty="0" err="1" smtClean="0"/>
              <a:t>difficult</a:t>
            </a:r>
            <a:r>
              <a:rPr lang="nb-NO" dirty="0" smtClean="0"/>
              <a:t>! </a:t>
            </a:r>
          </a:p>
          <a:p>
            <a:endParaRPr lang="nb-NO" dirty="0"/>
          </a:p>
        </p:txBody>
      </p:sp>
    </p:spTree>
    <p:extLst>
      <p:ext uri="{BB962C8B-B14F-4D97-AF65-F5344CB8AC3E}">
        <p14:creationId xmlns:p14="http://schemas.microsoft.com/office/powerpoint/2010/main" val="181606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Lack</a:t>
            </a:r>
            <a:r>
              <a:rPr lang="nb-NO" dirty="0" smtClean="0"/>
              <a:t> </a:t>
            </a:r>
            <a:r>
              <a:rPr lang="nb-NO" dirty="0" err="1" smtClean="0"/>
              <a:t>of</a:t>
            </a:r>
            <a:r>
              <a:rPr lang="nb-NO" dirty="0" smtClean="0"/>
              <a:t> </a:t>
            </a:r>
            <a:r>
              <a:rPr lang="nb-NO" dirty="0" err="1" smtClean="0"/>
              <a:t>state</a:t>
            </a:r>
            <a:r>
              <a:rPr lang="nb-NO" dirty="0" smtClean="0"/>
              <a:t>/</a:t>
            </a:r>
            <a:r>
              <a:rPr lang="nb-NO" dirty="0" err="1" smtClean="0"/>
              <a:t>institutions</a:t>
            </a:r>
            <a:endParaRPr lang="nb-NO" dirty="0"/>
          </a:p>
        </p:txBody>
      </p:sp>
      <p:graphicFrame>
        <p:nvGraphicFramePr>
          <p:cNvPr id="4" name="Chart 5"/>
          <p:cNvGraphicFramePr>
            <a:graphicFrameLocks noGrp="1"/>
          </p:cNvGraphicFramePr>
          <p:nvPr>
            <p:ph idx="1"/>
            <p:extLst>
              <p:ext uri="{D42A27DB-BD31-4B8C-83A1-F6EECF244321}">
                <p14:modId xmlns:p14="http://schemas.microsoft.com/office/powerpoint/2010/main" val="3259141568"/>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3431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454"/>
            <a:ext cx="8229600" cy="857250"/>
          </a:xfrm>
        </p:spPr>
        <p:txBody>
          <a:bodyPr>
            <a:normAutofit/>
          </a:bodyPr>
          <a:lstStyle/>
          <a:p>
            <a:r>
              <a:rPr lang="nb-NO" dirty="0" err="1" smtClean="0"/>
              <a:t>Lack</a:t>
            </a:r>
            <a:r>
              <a:rPr lang="nb-NO" dirty="0" smtClean="0"/>
              <a:t> </a:t>
            </a:r>
            <a:r>
              <a:rPr lang="nb-NO" dirty="0" err="1" smtClean="0"/>
              <a:t>of</a:t>
            </a:r>
            <a:r>
              <a:rPr lang="nb-NO" dirty="0" smtClean="0"/>
              <a:t> </a:t>
            </a:r>
            <a:r>
              <a:rPr lang="nb-NO" dirty="0" err="1" smtClean="0"/>
              <a:t>market</a:t>
            </a:r>
            <a:r>
              <a:rPr lang="nb-NO" dirty="0" smtClean="0"/>
              <a:t> </a:t>
            </a:r>
            <a:r>
              <a:rPr lang="nb-NO" dirty="0" err="1" smtClean="0"/>
              <a:t>mechanisms</a:t>
            </a:r>
            <a:endParaRPr lang="nb-NO" dirty="0"/>
          </a:p>
        </p:txBody>
      </p:sp>
      <p:pic>
        <p:nvPicPr>
          <p:cNvPr id="6" name="Content Placeholder 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25578" y="1314449"/>
            <a:ext cx="4518422" cy="3629025"/>
          </a:xfrm>
        </p:spPr>
      </p:pic>
      <p:graphicFrame>
        <p:nvGraphicFramePr>
          <p:cNvPr id="8" name="Content Placeholder 7"/>
          <p:cNvGraphicFramePr>
            <a:graphicFrameLocks noGrp="1"/>
          </p:cNvGraphicFramePr>
          <p:nvPr>
            <p:ph sz="half" idx="1"/>
            <p:extLst>
              <p:ext uri="{D42A27DB-BD31-4B8C-83A1-F6EECF244321}">
                <p14:modId xmlns:p14="http://schemas.microsoft.com/office/powerpoint/2010/main" val="3185595865"/>
              </p:ext>
            </p:extLst>
          </p:nvPr>
        </p:nvGraphicFramePr>
        <p:xfrm>
          <a:off x="0" y="1314450"/>
          <a:ext cx="4788024" cy="33095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9934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2700" dirty="0" smtClean="0"/>
              <a:t>Wind </a:t>
            </a:r>
            <a:r>
              <a:rPr lang="nb-NO" sz="2700" dirty="0" err="1" smtClean="0"/>
              <a:t>power</a:t>
            </a:r>
            <a:r>
              <a:rPr lang="nb-NO" sz="2700" dirty="0" smtClean="0"/>
              <a:t> in Scandinavia (MW)</a:t>
            </a:r>
            <a:endParaRPr lang="nb-NO" sz="27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60167314"/>
              </p:ext>
            </p:extLst>
          </p:nvPr>
        </p:nvGraphicFramePr>
        <p:xfrm>
          <a:off x="648929" y="923637"/>
          <a:ext cx="7855973" cy="38053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619976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Picture 4" descr="ETP2015_figure _01_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066" y="205980"/>
            <a:ext cx="7328834" cy="458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06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Neoclassical</a:t>
            </a:r>
            <a:r>
              <a:rPr lang="nb-NO" dirty="0" smtClean="0"/>
              <a:t> </a:t>
            </a:r>
            <a:r>
              <a:rPr lang="nb-NO" dirty="0" err="1" smtClean="0"/>
              <a:t>solution</a:t>
            </a:r>
            <a:r>
              <a:rPr lang="nb-NO" dirty="0" smtClean="0"/>
              <a:t>: Energy </a:t>
            </a:r>
            <a:r>
              <a:rPr lang="nb-NO" dirty="0" err="1" smtClean="0"/>
              <a:t>efficiency</a:t>
            </a:r>
            <a:r>
              <a:rPr lang="nb-NO" dirty="0" smtClean="0"/>
              <a:t>?</a:t>
            </a:r>
            <a:endParaRPr lang="nb-NO" dirty="0"/>
          </a:p>
        </p:txBody>
      </p:sp>
      <p:sp>
        <p:nvSpPr>
          <p:cNvPr id="3" name="Content Placeholder 2"/>
          <p:cNvSpPr>
            <a:spLocks noGrp="1"/>
          </p:cNvSpPr>
          <p:nvPr>
            <p:ph idx="1"/>
          </p:nvPr>
        </p:nvSpPr>
        <p:spPr>
          <a:xfrm>
            <a:off x="457200" y="1200151"/>
            <a:ext cx="8388036" cy="3394472"/>
          </a:xfrm>
        </p:spPr>
        <p:txBody>
          <a:bodyPr>
            <a:normAutofit fontScale="85000" lnSpcReduction="20000"/>
          </a:bodyPr>
          <a:lstStyle/>
          <a:p>
            <a:r>
              <a:rPr lang="nb-NO" dirty="0" smtClean="0"/>
              <a:t>IEAs 2C </a:t>
            </a:r>
            <a:r>
              <a:rPr lang="nb-NO" dirty="0" err="1" smtClean="0"/>
              <a:t>projections</a:t>
            </a:r>
            <a:r>
              <a:rPr lang="nb-NO" dirty="0" smtClean="0"/>
              <a:t>: 35-40% = </a:t>
            </a:r>
            <a:r>
              <a:rPr lang="nb-NO" dirty="0" err="1" smtClean="0"/>
              <a:t>largest</a:t>
            </a:r>
            <a:r>
              <a:rPr lang="nb-NO" dirty="0" smtClean="0"/>
              <a:t> singular </a:t>
            </a:r>
            <a:r>
              <a:rPr lang="nb-NO" dirty="0" err="1" smtClean="0"/>
              <a:t>component</a:t>
            </a:r>
            <a:endParaRPr lang="nb-NO" dirty="0" smtClean="0"/>
          </a:p>
          <a:p>
            <a:r>
              <a:rPr lang="nb-NO" dirty="0" err="1" smtClean="0"/>
              <a:t>Often</a:t>
            </a:r>
            <a:r>
              <a:rPr lang="nb-NO" dirty="0" smtClean="0"/>
              <a:t> </a:t>
            </a:r>
            <a:r>
              <a:rPr lang="nb-NO" dirty="0" err="1" smtClean="0"/>
              <a:t>the</a:t>
            </a:r>
            <a:r>
              <a:rPr lang="nb-NO" dirty="0" smtClean="0"/>
              <a:t> most </a:t>
            </a:r>
            <a:r>
              <a:rPr lang="nb-NO" dirty="0" err="1" smtClean="0"/>
              <a:t>cost</a:t>
            </a:r>
            <a:r>
              <a:rPr lang="nb-NO" dirty="0" smtClean="0"/>
              <a:t> </a:t>
            </a:r>
            <a:r>
              <a:rPr lang="nb-NO" dirty="0" err="1" smtClean="0"/>
              <a:t>effective</a:t>
            </a:r>
            <a:r>
              <a:rPr lang="nb-NO" dirty="0" smtClean="0"/>
              <a:t> </a:t>
            </a:r>
            <a:r>
              <a:rPr lang="nb-NO" dirty="0" err="1" smtClean="0"/>
              <a:t>solution</a:t>
            </a:r>
            <a:endParaRPr lang="nb-NO" dirty="0" smtClean="0"/>
          </a:p>
          <a:p>
            <a:pPr lvl="1"/>
            <a:r>
              <a:rPr lang="nb-NO" dirty="0" err="1" smtClean="0"/>
              <a:t>Politically</a:t>
            </a:r>
            <a:r>
              <a:rPr lang="nb-NO" dirty="0" smtClean="0"/>
              <a:t> </a:t>
            </a:r>
            <a:r>
              <a:rPr lang="nb-NO" dirty="0" err="1" smtClean="0"/>
              <a:t>easy</a:t>
            </a:r>
            <a:endParaRPr lang="nb-NO" dirty="0" smtClean="0"/>
          </a:p>
          <a:p>
            <a:pPr lvl="1"/>
            <a:r>
              <a:rPr lang="nb-NO" dirty="0" smtClean="0"/>
              <a:t>(May </a:t>
            </a:r>
            <a:r>
              <a:rPr lang="nb-NO" dirty="0" err="1" smtClean="0"/>
              <a:t>even</a:t>
            </a:r>
            <a:r>
              <a:rPr lang="nb-NO" dirty="0" smtClean="0"/>
              <a:t> </a:t>
            </a:r>
            <a:r>
              <a:rPr lang="nb-NO" dirty="0" err="1" smtClean="0"/>
              <a:t>increase</a:t>
            </a:r>
            <a:r>
              <a:rPr lang="nb-NO" dirty="0" smtClean="0"/>
              <a:t> </a:t>
            </a:r>
            <a:r>
              <a:rPr lang="nb-NO" dirty="0" err="1" smtClean="0"/>
              <a:t>your</a:t>
            </a:r>
            <a:r>
              <a:rPr lang="nb-NO" dirty="0" smtClean="0"/>
              <a:t> </a:t>
            </a:r>
            <a:r>
              <a:rPr lang="nb-NO" dirty="0" err="1" smtClean="0"/>
              <a:t>exports</a:t>
            </a:r>
            <a:r>
              <a:rPr lang="nb-NO" dirty="0" smtClean="0"/>
              <a:t>…!)</a:t>
            </a:r>
          </a:p>
          <a:p>
            <a:r>
              <a:rPr lang="nb-NO" dirty="0" err="1" smtClean="0"/>
              <a:t>Does</a:t>
            </a:r>
            <a:r>
              <a:rPr lang="nb-NO" dirty="0" smtClean="0"/>
              <a:t> it have system </a:t>
            </a:r>
            <a:r>
              <a:rPr lang="nb-NO" dirty="0" err="1" smtClean="0"/>
              <a:t>changing</a:t>
            </a:r>
            <a:r>
              <a:rPr lang="nb-NO" dirty="0" smtClean="0"/>
              <a:t> </a:t>
            </a:r>
            <a:r>
              <a:rPr lang="nb-NO" dirty="0" err="1" smtClean="0"/>
              <a:t>effects</a:t>
            </a:r>
            <a:r>
              <a:rPr lang="nb-NO" dirty="0" smtClean="0"/>
              <a:t>?</a:t>
            </a:r>
          </a:p>
          <a:p>
            <a:pPr lvl="1"/>
            <a:r>
              <a:rPr lang="nb-NO" dirty="0" err="1" smtClean="0"/>
              <a:t>Rebound</a:t>
            </a:r>
            <a:r>
              <a:rPr lang="nb-NO" dirty="0" smtClean="0"/>
              <a:t> </a:t>
            </a:r>
            <a:r>
              <a:rPr lang="nb-NO" dirty="0" err="1" smtClean="0"/>
              <a:t>effect</a:t>
            </a:r>
            <a:endParaRPr lang="nb-NO" dirty="0" smtClean="0"/>
          </a:p>
          <a:p>
            <a:pPr lvl="1"/>
            <a:r>
              <a:rPr lang="nb-NO" dirty="0" smtClean="0"/>
              <a:t>Or </a:t>
            </a:r>
            <a:r>
              <a:rPr lang="nb-NO" dirty="0" err="1" smtClean="0"/>
              <a:t>does</a:t>
            </a:r>
            <a:r>
              <a:rPr lang="nb-NO" dirty="0" smtClean="0"/>
              <a:t> it just </a:t>
            </a:r>
            <a:r>
              <a:rPr lang="nb-NO" dirty="0" err="1" smtClean="0"/>
              <a:t>reduce</a:t>
            </a:r>
            <a:r>
              <a:rPr lang="nb-NO" dirty="0" smtClean="0"/>
              <a:t> </a:t>
            </a:r>
            <a:r>
              <a:rPr lang="nb-NO" dirty="0" err="1" smtClean="0"/>
              <a:t>the</a:t>
            </a:r>
            <a:r>
              <a:rPr lang="nb-NO" dirty="0" smtClean="0"/>
              <a:t> </a:t>
            </a:r>
            <a:r>
              <a:rPr lang="nb-NO" dirty="0" err="1" smtClean="0"/>
              <a:t>pressure</a:t>
            </a:r>
            <a:r>
              <a:rPr lang="nb-NO" dirty="0" smtClean="0"/>
              <a:t> </a:t>
            </a:r>
            <a:r>
              <a:rPr lang="nb-NO" dirty="0" err="1" smtClean="0"/>
              <a:t>on</a:t>
            </a:r>
            <a:r>
              <a:rPr lang="nb-NO" dirty="0" smtClean="0"/>
              <a:t> </a:t>
            </a:r>
            <a:r>
              <a:rPr lang="nb-NO" dirty="0" err="1" smtClean="0"/>
              <a:t>the</a:t>
            </a:r>
            <a:r>
              <a:rPr lang="nb-NO" dirty="0" smtClean="0"/>
              <a:t> </a:t>
            </a:r>
            <a:r>
              <a:rPr lang="nb-NO" dirty="0" err="1" smtClean="0"/>
              <a:t>already</a:t>
            </a:r>
            <a:r>
              <a:rPr lang="nb-NO" dirty="0" smtClean="0"/>
              <a:t> </a:t>
            </a:r>
            <a:r>
              <a:rPr lang="nb-NO" dirty="0" err="1" smtClean="0"/>
              <a:t>existing</a:t>
            </a:r>
            <a:r>
              <a:rPr lang="nb-NO" dirty="0" smtClean="0"/>
              <a:t> energy system?</a:t>
            </a:r>
          </a:p>
          <a:p>
            <a:pPr lvl="2"/>
            <a:r>
              <a:rPr lang="nb-NO" dirty="0" smtClean="0"/>
              <a:t>End-</a:t>
            </a:r>
            <a:r>
              <a:rPr lang="nb-NO" dirty="0" err="1" smtClean="0"/>
              <a:t>of</a:t>
            </a:r>
            <a:r>
              <a:rPr lang="nb-NO" dirty="0" smtClean="0"/>
              <a:t>-pipe</a:t>
            </a:r>
          </a:p>
          <a:p>
            <a:pPr lvl="1"/>
            <a:r>
              <a:rPr lang="nb-NO" dirty="0" err="1" smtClean="0"/>
              <a:t>Reducing</a:t>
            </a:r>
            <a:r>
              <a:rPr lang="nb-NO" dirty="0" smtClean="0"/>
              <a:t> </a:t>
            </a:r>
            <a:r>
              <a:rPr lang="nb-NO" dirty="0" err="1" smtClean="0"/>
              <a:t>the</a:t>
            </a:r>
            <a:r>
              <a:rPr lang="nb-NO" dirty="0" smtClean="0"/>
              <a:t> </a:t>
            </a:r>
            <a:r>
              <a:rPr lang="nb-NO" dirty="0" err="1" smtClean="0"/>
              <a:t>electicity</a:t>
            </a:r>
            <a:r>
              <a:rPr lang="nb-NO" dirty="0" smtClean="0"/>
              <a:t> </a:t>
            </a:r>
            <a:r>
              <a:rPr lang="nb-NO" dirty="0" err="1" smtClean="0"/>
              <a:t>consumption</a:t>
            </a:r>
            <a:endParaRPr lang="nb-NO" dirty="0" smtClean="0"/>
          </a:p>
          <a:p>
            <a:pPr lvl="2"/>
            <a:r>
              <a:rPr lang="nb-NO" dirty="0" smtClean="0"/>
              <a:t>(</a:t>
            </a:r>
            <a:r>
              <a:rPr lang="nb-NO" dirty="0" err="1" smtClean="0"/>
              <a:t>Which</a:t>
            </a:r>
            <a:r>
              <a:rPr lang="nb-NO" dirty="0" smtClean="0"/>
              <a:t> is </a:t>
            </a:r>
            <a:r>
              <a:rPr lang="nb-NO" dirty="0" err="1" smtClean="0"/>
              <a:t>already</a:t>
            </a:r>
            <a:r>
              <a:rPr lang="nb-NO" dirty="0" smtClean="0"/>
              <a:t> </a:t>
            </a:r>
            <a:r>
              <a:rPr lang="nb-NO" dirty="0" err="1" smtClean="0"/>
              <a:t>renewable</a:t>
            </a:r>
            <a:r>
              <a:rPr lang="nb-NO" dirty="0" smtClean="0"/>
              <a:t> in Norway…)</a:t>
            </a:r>
          </a:p>
          <a:p>
            <a:pPr lvl="1"/>
            <a:r>
              <a:rPr lang="nb-NO" dirty="0" smtClean="0"/>
              <a:t>Makes it </a:t>
            </a:r>
            <a:r>
              <a:rPr lang="nb-NO" dirty="0" err="1" smtClean="0"/>
              <a:t>easier</a:t>
            </a:r>
            <a:r>
              <a:rPr lang="nb-NO" dirty="0" smtClean="0"/>
              <a:t> for </a:t>
            </a:r>
            <a:r>
              <a:rPr lang="nb-NO" dirty="0" err="1" smtClean="0"/>
              <a:t>us</a:t>
            </a:r>
            <a:r>
              <a:rPr lang="nb-NO" dirty="0" smtClean="0"/>
              <a:t> to </a:t>
            </a:r>
            <a:r>
              <a:rPr lang="nb-NO" dirty="0" err="1" smtClean="0"/>
              <a:t>continue</a:t>
            </a:r>
            <a:r>
              <a:rPr lang="nb-NO" dirty="0" smtClean="0"/>
              <a:t> as </a:t>
            </a:r>
            <a:r>
              <a:rPr lang="nb-NO" dirty="0" err="1" smtClean="0"/>
              <a:t>before</a:t>
            </a:r>
            <a:r>
              <a:rPr lang="nb-NO" dirty="0" smtClean="0"/>
              <a:t>? </a:t>
            </a:r>
          </a:p>
          <a:p>
            <a:r>
              <a:rPr lang="nb-NO" dirty="0" err="1" smtClean="0"/>
              <a:t>Could</a:t>
            </a:r>
            <a:r>
              <a:rPr lang="nb-NO" dirty="0" smtClean="0"/>
              <a:t> end up as false </a:t>
            </a:r>
            <a:r>
              <a:rPr lang="nb-NO" dirty="0" err="1" smtClean="0"/>
              <a:t>security</a:t>
            </a:r>
            <a:r>
              <a:rPr lang="nb-NO" dirty="0" smtClean="0"/>
              <a:t> [sovepute]?</a:t>
            </a:r>
            <a:endParaRPr lang="nb-NO" dirty="0"/>
          </a:p>
        </p:txBody>
      </p:sp>
    </p:spTree>
    <p:extLst>
      <p:ext uri="{BB962C8B-B14F-4D97-AF65-F5344CB8AC3E}">
        <p14:creationId xmlns:p14="http://schemas.microsoft.com/office/powerpoint/2010/main" val="28518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Is Norwegian </a:t>
            </a:r>
            <a:r>
              <a:rPr lang="nb-NO" dirty="0" err="1" smtClean="0"/>
              <a:t>wind</a:t>
            </a:r>
            <a:r>
              <a:rPr lang="nb-NO" dirty="0" smtClean="0"/>
              <a:t> </a:t>
            </a:r>
            <a:r>
              <a:rPr lang="nb-NO" dirty="0" err="1" smtClean="0"/>
              <a:t>power</a:t>
            </a:r>
            <a:r>
              <a:rPr lang="nb-NO" dirty="0" smtClean="0"/>
              <a:t> a </a:t>
            </a:r>
            <a:r>
              <a:rPr lang="nb-NO" dirty="0" err="1" smtClean="0"/>
              <a:t>good</a:t>
            </a:r>
            <a:r>
              <a:rPr lang="nb-NO" dirty="0" smtClean="0"/>
              <a:t> </a:t>
            </a:r>
            <a:r>
              <a:rPr lang="nb-NO" dirty="0" err="1" smtClean="0"/>
              <a:t>idea</a:t>
            </a:r>
            <a:r>
              <a:rPr lang="nb-NO" dirty="0" smtClean="0"/>
              <a:t>?</a:t>
            </a:r>
            <a:endParaRPr lang="nb-NO" dirty="0"/>
          </a:p>
        </p:txBody>
      </p:sp>
      <p:sp>
        <p:nvSpPr>
          <p:cNvPr id="3" name="Content Placeholder 2"/>
          <p:cNvSpPr>
            <a:spLocks noGrp="1"/>
          </p:cNvSpPr>
          <p:nvPr>
            <p:ph idx="1"/>
          </p:nvPr>
        </p:nvSpPr>
        <p:spPr>
          <a:xfrm>
            <a:off x="387927" y="1063229"/>
            <a:ext cx="8437665" cy="3713052"/>
          </a:xfrm>
        </p:spPr>
        <p:txBody>
          <a:bodyPr>
            <a:normAutofit fontScale="85000" lnSpcReduction="10000"/>
          </a:bodyPr>
          <a:lstStyle/>
          <a:p>
            <a:r>
              <a:rPr lang="nb-NO" dirty="0" smtClean="0"/>
              <a:t>Depends </a:t>
            </a:r>
            <a:r>
              <a:rPr lang="nb-NO" dirty="0" err="1" smtClean="0"/>
              <a:t>on</a:t>
            </a:r>
            <a:r>
              <a:rPr lang="nb-NO" dirty="0" smtClean="0"/>
              <a:t> </a:t>
            </a:r>
            <a:r>
              <a:rPr lang="nb-NO" dirty="0" err="1" smtClean="0"/>
              <a:t>the</a:t>
            </a:r>
            <a:r>
              <a:rPr lang="nb-NO" dirty="0" smtClean="0"/>
              <a:t> system </a:t>
            </a:r>
            <a:r>
              <a:rPr lang="nb-NO" dirty="0" err="1" smtClean="0"/>
              <a:t>boundaries</a:t>
            </a:r>
            <a:r>
              <a:rPr lang="nb-NO" dirty="0" smtClean="0"/>
              <a:t>…</a:t>
            </a:r>
          </a:p>
          <a:p>
            <a:pPr lvl="1"/>
            <a:r>
              <a:rPr lang="nb-NO" dirty="0" smtClean="0"/>
              <a:t>Norway as a system: </a:t>
            </a:r>
            <a:r>
              <a:rPr lang="nb-NO" dirty="0" err="1" smtClean="0"/>
              <a:t>Nope</a:t>
            </a:r>
            <a:r>
              <a:rPr lang="nb-NO" dirty="0" smtClean="0"/>
              <a:t>.</a:t>
            </a:r>
          </a:p>
          <a:p>
            <a:pPr lvl="2"/>
            <a:r>
              <a:rPr lang="nb-NO" dirty="0" smtClean="0"/>
              <a:t>Regional </a:t>
            </a:r>
            <a:r>
              <a:rPr lang="nb-NO" dirty="0" err="1" smtClean="0"/>
              <a:t>politics</a:t>
            </a:r>
            <a:r>
              <a:rPr lang="nb-NO" dirty="0" smtClean="0"/>
              <a:t>/</a:t>
            </a:r>
            <a:r>
              <a:rPr lang="nb-NO" dirty="0" err="1" smtClean="0"/>
              <a:t>economics</a:t>
            </a:r>
            <a:endParaRPr lang="nb-NO" dirty="0" smtClean="0"/>
          </a:p>
          <a:p>
            <a:pPr lvl="2"/>
            <a:r>
              <a:rPr lang="nb-NO" dirty="0" err="1" smtClean="0"/>
              <a:t>Probably</a:t>
            </a:r>
            <a:r>
              <a:rPr lang="nb-NO" dirty="0" smtClean="0"/>
              <a:t> have </a:t>
            </a:r>
            <a:r>
              <a:rPr lang="nb-NO" dirty="0" err="1" smtClean="0"/>
              <a:t>enough</a:t>
            </a:r>
            <a:r>
              <a:rPr lang="nb-NO" dirty="0" smtClean="0"/>
              <a:t> </a:t>
            </a:r>
            <a:r>
              <a:rPr lang="nb-NO" dirty="0" err="1" smtClean="0"/>
              <a:t>electricity</a:t>
            </a:r>
            <a:r>
              <a:rPr lang="nb-NO" dirty="0" smtClean="0"/>
              <a:t> </a:t>
            </a:r>
            <a:r>
              <a:rPr lang="nb-NO" dirty="0" err="1" smtClean="0"/>
              <a:t>without</a:t>
            </a:r>
            <a:r>
              <a:rPr lang="nb-NO" dirty="0" smtClean="0"/>
              <a:t> </a:t>
            </a:r>
            <a:r>
              <a:rPr lang="nb-NO" dirty="0" err="1" smtClean="0"/>
              <a:t>extra</a:t>
            </a:r>
            <a:r>
              <a:rPr lang="nb-NO" dirty="0" smtClean="0"/>
              <a:t> </a:t>
            </a:r>
            <a:r>
              <a:rPr lang="nb-NO" dirty="0" err="1" smtClean="0"/>
              <a:t>wind</a:t>
            </a:r>
            <a:r>
              <a:rPr lang="nb-NO" dirty="0" smtClean="0"/>
              <a:t> </a:t>
            </a:r>
            <a:r>
              <a:rPr lang="nb-NO" dirty="0" err="1" smtClean="0"/>
              <a:t>power</a:t>
            </a:r>
            <a:endParaRPr lang="nb-NO" dirty="0" smtClean="0"/>
          </a:p>
          <a:p>
            <a:pPr lvl="3"/>
            <a:r>
              <a:rPr lang="nb-NO" dirty="0" err="1" smtClean="0"/>
              <a:t>Also</a:t>
            </a:r>
            <a:r>
              <a:rPr lang="nb-NO" dirty="0" smtClean="0"/>
              <a:t> </a:t>
            </a:r>
            <a:r>
              <a:rPr lang="nb-NO" dirty="0" err="1" smtClean="0"/>
              <a:t>if</a:t>
            </a:r>
            <a:r>
              <a:rPr lang="nb-NO" dirty="0" smtClean="0"/>
              <a:t> </a:t>
            </a:r>
            <a:r>
              <a:rPr lang="nb-NO" dirty="0" err="1" smtClean="0"/>
              <a:t>electrifying</a:t>
            </a:r>
            <a:r>
              <a:rPr lang="nb-NO" dirty="0" smtClean="0"/>
              <a:t> </a:t>
            </a:r>
            <a:r>
              <a:rPr lang="nb-NO" dirty="0" err="1" smtClean="0"/>
              <a:t>the</a:t>
            </a:r>
            <a:r>
              <a:rPr lang="nb-NO" dirty="0" smtClean="0"/>
              <a:t> </a:t>
            </a:r>
            <a:r>
              <a:rPr lang="nb-NO" dirty="0" err="1" smtClean="0"/>
              <a:t>transportation</a:t>
            </a:r>
            <a:r>
              <a:rPr lang="nb-NO" dirty="0" smtClean="0"/>
              <a:t> </a:t>
            </a:r>
            <a:r>
              <a:rPr lang="nb-NO" dirty="0" err="1" smtClean="0"/>
              <a:t>sector</a:t>
            </a:r>
            <a:r>
              <a:rPr lang="nb-NO" dirty="0" smtClean="0"/>
              <a:t> and </a:t>
            </a:r>
            <a:r>
              <a:rPr lang="nb-NO" dirty="0" err="1" smtClean="0"/>
              <a:t>the</a:t>
            </a:r>
            <a:r>
              <a:rPr lang="nb-NO" dirty="0" smtClean="0"/>
              <a:t> </a:t>
            </a:r>
            <a:r>
              <a:rPr lang="nb-NO" dirty="0" err="1" smtClean="0"/>
              <a:t>continental</a:t>
            </a:r>
            <a:r>
              <a:rPr lang="nb-NO" dirty="0" smtClean="0"/>
              <a:t> shelf</a:t>
            </a:r>
          </a:p>
          <a:p>
            <a:pPr lvl="2"/>
            <a:r>
              <a:rPr lang="nb-NO" dirty="0"/>
              <a:t>Jens Stoltenberg </a:t>
            </a:r>
            <a:r>
              <a:rPr lang="nb-NO" dirty="0" smtClean="0"/>
              <a:t>and green </a:t>
            </a:r>
            <a:r>
              <a:rPr lang="nb-NO" dirty="0" err="1" smtClean="0"/>
              <a:t>certificates</a:t>
            </a:r>
            <a:endParaRPr lang="nb-NO" dirty="0" smtClean="0"/>
          </a:p>
          <a:p>
            <a:pPr lvl="1"/>
            <a:r>
              <a:rPr lang="nb-NO" dirty="0" smtClean="0"/>
              <a:t>Europe as </a:t>
            </a:r>
            <a:r>
              <a:rPr lang="nb-NO" dirty="0" err="1" smtClean="0"/>
              <a:t>the</a:t>
            </a:r>
            <a:r>
              <a:rPr lang="nb-NO" dirty="0" smtClean="0"/>
              <a:t> system: </a:t>
            </a:r>
            <a:r>
              <a:rPr lang="nb-NO" dirty="0" err="1" smtClean="0"/>
              <a:t>Yes</a:t>
            </a:r>
            <a:r>
              <a:rPr lang="nb-NO" dirty="0" smtClean="0"/>
              <a:t>/it </a:t>
            </a:r>
            <a:r>
              <a:rPr lang="nb-NO" dirty="0" err="1" smtClean="0"/>
              <a:t>depends</a:t>
            </a:r>
            <a:r>
              <a:rPr lang="nb-NO" dirty="0" smtClean="0"/>
              <a:t>…</a:t>
            </a:r>
          </a:p>
          <a:p>
            <a:pPr lvl="2"/>
            <a:r>
              <a:rPr lang="nb-NO" dirty="0" err="1" smtClean="0"/>
              <a:t>Phasing</a:t>
            </a:r>
            <a:r>
              <a:rPr lang="nb-NO" dirty="0" smtClean="0"/>
              <a:t> </a:t>
            </a:r>
            <a:r>
              <a:rPr lang="nb-NO" dirty="0" err="1" smtClean="0"/>
              <a:t>out</a:t>
            </a:r>
            <a:r>
              <a:rPr lang="nb-NO" dirty="0" smtClean="0"/>
              <a:t> fossil </a:t>
            </a:r>
            <a:r>
              <a:rPr lang="nb-NO" dirty="0" err="1" smtClean="0"/>
              <a:t>fuels</a:t>
            </a:r>
            <a:r>
              <a:rPr lang="nb-NO" dirty="0" smtClean="0"/>
              <a:t> </a:t>
            </a:r>
            <a:r>
              <a:rPr lang="nb-NO" dirty="0" err="1" smtClean="0"/>
              <a:t>requires</a:t>
            </a:r>
            <a:r>
              <a:rPr lang="nb-NO" dirty="0" smtClean="0"/>
              <a:t> fast and massive </a:t>
            </a:r>
            <a:r>
              <a:rPr lang="nb-NO" dirty="0" err="1" smtClean="0"/>
              <a:t>phasing</a:t>
            </a:r>
            <a:r>
              <a:rPr lang="nb-NO" dirty="0" smtClean="0"/>
              <a:t> in </a:t>
            </a:r>
            <a:r>
              <a:rPr lang="nb-NO" dirty="0" err="1" smtClean="0"/>
              <a:t>of</a:t>
            </a:r>
            <a:r>
              <a:rPr lang="nb-NO" dirty="0" smtClean="0"/>
              <a:t> </a:t>
            </a:r>
            <a:r>
              <a:rPr lang="nb-NO" dirty="0" err="1" smtClean="0"/>
              <a:t>renewables</a:t>
            </a:r>
            <a:endParaRPr lang="nb-NO" dirty="0" smtClean="0"/>
          </a:p>
          <a:p>
            <a:pPr lvl="3"/>
            <a:r>
              <a:rPr lang="nb-NO" dirty="0" smtClean="0"/>
              <a:t>Norway has </a:t>
            </a:r>
            <a:r>
              <a:rPr lang="nb-NO" dirty="0" err="1" smtClean="0"/>
              <a:t>the</a:t>
            </a:r>
            <a:r>
              <a:rPr lang="nb-NO" dirty="0" smtClean="0"/>
              <a:t> best </a:t>
            </a:r>
            <a:r>
              <a:rPr lang="nb-NO" dirty="0" err="1" smtClean="0"/>
              <a:t>renewable</a:t>
            </a:r>
            <a:r>
              <a:rPr lang="nb-NO" dirty="0" smtClean="0"/>
              <a:t> </a:t>
            </a:r>
            <a:r>
              <a:rPr lang="nb-NO" dirty="0" err="1" smtClean="0"/>
              <a:t>resources</a:t>
            </a:r>
            <a:r>
              <a:rPr lang="nb-NO" dirty="0" smtClean="0"/>
              <a:t> in Europe</a:t>
            </a:r>
          </a:p>
          <a:p>
            <a:pPr lvl="2"/>
            <a:r>
              <a:rPr lang="nb-NO" dirty="0" smtClean="0"/>
              <a:t>Norway as a green </a:t>
            </a:r>
            <a:r>
              <a:rPr lang="nb-NO" dirty="0" err="1" smtClean="0"/>
              <a:t>battery</a:t>
            </a:r>
            <a:r>
              <a:rPr lang="nb-NO" dirty="0"/>
              <a:t> </a:t>
            </a:r>
            <a:r>
              <a:rPr lang="nb-NO" dirty="0" smtClean="0"/>
              <a:t>(and </a:t>
            </a:r>
            <a:r>
              <a:rPr lang="nb-NO" dirty="0" err="1" smtClean="0"/>
              <a:t>continued</a:t>
            </a:r>
            <a:r>
              <a:rPr lang="nb-NO" dirty="0" smtClean="0"/>
              <a:t> energy </a:t>
            </a:r>
            <a:r>
              <a:rPr lang="nb-NO" dirty="0" err="1" smtClean="0"/>
              <a:t>exporter</a:t>
            </a:r>
            <a:r>
              <a:rPr lang="nb-NO" dirty="0"/>
              <a:t>)</a:t>
            </a:r>
            <a:endParaRPr lang="nb-NO" dirty="0" smtClean="0"/>
          </a:p>
          <a:p>
            <a:pPr lvl="2"/>
            <a:r>
              <a:rPr lang="nb-NO" dirty="0" err="1" smtClean="0"/>
              <a:t>Carbon-free</a:t>
            </a:r>
            <a:r>
              <a:rPr lang="nb-NO" dirty="0" smtClean="0"/>
              <a:t> energy </a:t>
            </a:r>
            <a:r>
              <a:rPr lang="nb-NO" dirty="0" err="1" smtClean="0"/>
              <a:t>will</a:t>
            </a:r>
            <a:r>
              <a:rPr lang="nb-NO" dirty="0" smtClean="0"/>
              <a:t> </a:t>
            </a:r>
            <a:r>
              <a:rPr lang="nb-NO" dirty="0" err="1" smtClean="0"/>
              <a:t>become</a:t>
            </a:r>
            <a:r>
              <a:rPr lang="nb-NO" dirty="0" smtClean="0"/>
              <a:t> a </a:t>
            </a:r>
            <a:r>
              <a:rPr lang="nb-NO" dirty="0" err="1" smtClean="0"/>
              <a:t>competitive</a:t>
            </a:r>
            <a:r>
              <a:rPr lang="nb-NO" dirty="0" smtClean="0"/>
              <a:t> </a:t>
            </a:r>
            <a:r>
              <a:rPr lang="nb-NO" dirty="0" err="1" smtClean="0"/>
              <a:t>advantage</a:t>
            </a:r>
            <a:r>
              <a:rPr lang="nb-NO" dirty="0" smtClean="0"/>
              <a:t> for Norwegian </a:t>
            </a:r>
            <a:r>
              <a:rPr lang="nb-NO" dirty="0" err="1" smtClean="0"/>
              <a:t>industry</a:t>
            </a:r>
            <a:r>
              <a:rPr lang="nb-NO" dirty="0" smtClean="0"/>
              <a:t>(?)</a:t>
            </a:r>
          </a:p>
          <a:p>
            <a:pPr lvl="2"/>
            <a:r>
              <a:rPr lang="nb-NO" dirty="0" smtClean="0"/>
              <a:t>Norway </a:t>
            </a:r>
            <a:r>
              <a:rPr lang="nb-NO" dirty="0" err="1" smtClean="0"/>
              <a:t>needs</a:t>
            </a:r>
            <a:r>
              <a:rPr lang="nb-NO" dirty="0" smtClean="0"/>
              <a:t> to be </a:t>
            </a:r>
            <a:r>
              <a:rPr lang="nb-NO" dirty="0" err="1" smtClean="0"/>
              <a:t>compensated</a:t>
            </a:r>
            <a:r>
              <a:rPr lang="nb-NO" dirty="0" smtClean="0"/>
              <a:t> for </a:t>
            </a:r>
            <a:r>
              <a:rPr lang="nb-NO" dirty="0" err="1" smtClean="0"/>
              <a:t>its</a:t>
            </a:r>
            <a:r>
              <a:rPr lang="nb-NO" dirty="0" smtClean="0"/>
              <a:t> energy </a:t>
            </a:r>
            <a:r>
              <a:rPr lang="nb-NO" dirty="0" err="1" smtClean="0"/>
              <a:t>exports</a:t>
            </a:r>
            <a:endParaRPr lang="nb-NO" dirty="0" smtClean="0"/>
          </a:p>
          <a:p>
            <a:pPr lvl="2"/>
            <a:r>
              <a:rPr lang="nb-NO" dirty="0" smtClean="0"/>
              <a:t>Subsea </a:t>
            </a:r>
            <a:r>
              <a:rPr lang="nb-NO" dirty="0" err="1" smtClean="0"/>
              <a:t>cables</a:t>
            </a:r>
            <a:r>
              <a:rPr lang="nb-NO" dirty="0" smtClean="0"/>
              <a:t> to </a:t>
            </a:r>
            <a:r>
              <a:rPr lang="nb-NO" dirty="0" err="1" smtClean="0"/>
              <a:t>foreign</a:t>
            </a:r>
            <a:r>
              <a:rPr lang="nb-NO" dirty="0" smtClean="0"/>
              <a:t> </a:t>
            </a:r>
            <a:r>
              <a:rPr lang="nb-NO" dirty="0" err="1" smtClean="0"/>
              <a:t>countries</a:t>
            </a:r>
            <a:endParaRPr lang="nb-NO" dirty="0" smtClean="0"/>
          </a:p>
          <a:p>
            <a:pPr lvl="3"/>
            <a:r>
              <a:rPr lang="nb-NO" dirty="0" err="1" smtClean="0"/>
              <a:t>Interest</a:t>
            </a:r>
            <a:r>
              <a:rPr lang="nb-NO" dirty="0" smtClean="0"/>
              <a:t> </a:t>
            </a:r>
            <a:r>
              <a:rPr lang="nb-NO" dirty="0" err="1" smtClean="0"/>
              <a:t>battles</a:t>
            </a:r>
            <a:r>
              <a:rPr lang="nb-NO" dirty="0" smtClean="0"/>
              <a:t>, </a:t>
            </a:r>
            <a:r>
              <a:rPr lang="nb-NO" dirty="0" err="1" smtClean="0"/>
              <a:t>power</a:t>
            </a:r>
            <a:r>
              <a:rPr lang="nb-NO" dirty="0" smtClean="0"/>
              <a:t> </a:t>
            </a:r>
            <a:r>
              <a:rPr lang="nb-NO" dirty="0" err="1" smtClean="0"/>
              <a:t>companies</a:t>
            </a:r>
            <a:r>
              <a:rPr lang="nb-NO" dirty="0" smtClean="0"/>
              <a:t> vs. energy intensive </a:t>
            </a:r>
            <a:r>
              <a:rPr lang="nb-NO" dirty="0" err="1" smtClean="0"/>
              <a:t>industry</a:t>
            </a:r>
            <a:r>
              <a:rPr lang="nb-NO" dirty="0" smtClean="0"/>
              <a:t> + households, ACER</a:t>
            </a:r>
            <a:endParaRPr lang="nb-NO" dirty="0"/>
          </a:p>
        </p:txBody>
      </p:sp>
    </p:spTree>
    <p:extLst>
      <p:ext uri="{BB962C8B-B14F-4D97-AF65-F5344CB8AC3E}">
        <p14:creationId xmlns:p14="http://schemas.microsoft.com/office/powerpoint/2010/main" val="1033425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smtClean="0"/>
              <a:t>How </a:t>
            </a:r>
            <a:r>
              <a:rPr lang="nb-NO" dirty="0" err="1" smtClean="0"/>
              <a:t>about</a:t>
            </a:r>
            <a:r>
              <a:rPr lang="nb-NO" dirty="0" smtClean="0"/>
              <a:t> </a:t>
            </a:r>
            <a:r>
              <a:rPr lang="nb-NO" dirty="0" err="1" smtClean="0"/>
              <a:t>petrol</a:t>
            </a:r>
            <a:r>
              <a:rPr lang="nb-NO" dirty="0" smtClean="0"/>
              <a:t> </a:t>
            </a:r>
            <a:r>
              <a:rPr lang="nb-NO" dirty="0" err="1" smtClean="0"/>
              <a:t>taxes</a:t>
            </a:r>
            <a:r>
              <a:rPr lang="nb-NO" dirty="0" smtClean="0"/>
              <a:t>, toll </a:t>
            </a:r>
            <a:r>
              <a:rPr lang="nb-NO" dirty="0" err="1" smtClean="0"/>
              <a:t>roads</a:t>
            </a:r>
            <a:r>
              <a:rPr lang="nb-NO" dirty="0" smtClean="0"/>
              <a:t> and </a:t>
            </a:r>
            <a:r>
              <a:rPr lang="nb-NO" dirty="0" err="1" smtClean="0"/>
              <a:t>car-free</a:t>
            </a:r>
            <a:r>
              <a:rPr lang="nb-NO" dirty="0" smtClean="0"/>
              <a:t> </a:t>
            </a:r>
            <a:r>
              <a:rPr lang="nb-NO" dirty="0" err="1" smtClean="0"/>
              <a:t>downtown</a:t>
            </a:r>
            <a:r>
              <a:rPr lang="nb-NO" dirty="0" smtClean="0"/>
              <a:t> areas?</a:t>
            </a:r>
            <a:endParaRPr lang="nb-NO" dirty="0"/>
          </a:p>
        </p:txBody>
      </p:sp>
      <p:sp>
        <p:nvSpPr>
          <p:cNvPr id="3" name="Content Placeholder 2"/>
          <p:cNvSpPr>
            <a:spLocks noGrp="1"/>
          </p:cNvSpPr>
          <p:nvPr>
            <p:ph idx="1"/>
          </p:nvPr>
        </p:nvSpPr>
        <p:spPr/>
        <p:txBody>
          <a:bodyPr>
            <a:normAutofit fontScale="85000" lnSpcReduction="10000"/>
          </a:bodyPr>
          <a:lstStyle/>
          <a:p>
            <a:r>
              <a:rPr lang="nb-NO" dirty="0" smtClean="0"/>
              <a:t>Goal is </a:t>
            </a:r>
            <a:r>
              <a:rPr lang="nb-NO" dirty="0" err="1" smtClean="0"/>
              <a:t>carbon</a:t>
            </a:r>
            <a:r>
              <a:rPr lang="nb-NO" dirty="0" smtClean="0"/>
              <a:t> </a:t>
            </a:r>
            <a:r>
              <a:rPr lang="nb-NO" dirty="0" err="1" smtClean="0"/>
              <a:t>free</a:t>
            </a:r>
            <a:r>
              <a:rPr lang="nb-NO" dirty="0" smtClean="0"/>
              <a:t> </a:t>
            </a:r>
            <a:r>
              <a:rPr lang="nb-NO" dirty="0" err="1" smtClean="0"/>
              <a:t>transportation</a:t>
            </a:r>
            <a:r>
              <a:rPr lang="nb-NO" dirty="0" smtClean="0"/>
              <a:t>, not a transport </a:t>
            </a:r>
            <a:r>
              <a:rPr lang="nb-NO" dirty="0" err="1" smtClean="0"/>
              <a:t>free</a:t>
            </a:r>
            <a:r>
              <a:rPr lang="nb-NO" dirty="0" smtClean="0"/>
              <a:t> </a:t>
            </a:r>
            <a:r>
              <a:rPr lang="nb-NO" dirty="0" err="1" smtClean="0"/>
              <a:t>society</a:t>
            </a:r>
            <a:r>
              <a:rPr lang="nb-NO" dirty="0" smtClean="0"/>
              <a:t>! </a:t>
            </a:r>
          </a:p>
          <a:p>
            <a:r>
              <a:rPr lang="nb-NO" dirty="0" smtClean="0"/>
              <a:t>Fight over </a:t>
            </a:r>
            <a:r>
              <a:rPr lang="nb-NO" dirty="0" err="1" smtClean="0"/>
              <a:t>petrol</a:t>
            </a:r>
            <a:r>
              <a:rPr lang="nb-NO" dirty="0" smtClean="0"/>
              <a:t> </a:t>
            </a:r>
            <a:r>
              <a:rPr lang="nb-NO" dirty="0" err="1" smtClean="0"/>
              <a:t>taxes</a:t>
            </a:r>
            <a:r>
              <a:rPr lang="nb-NO" dirty="0" smtClean="0"/>
              <a:t> a </a:t>
            </a:r>
            <a:r>
              <a:rPr lang="nb-NO" dirty="0" err="1" smtClean="0"/>
              <a:t>year</a:t>
            </a:r>
            <a:r>
              <a:rPr lang="nb-NO" dirty="0" smtClean="0"/>
              <a:t> and a half </a:t>
            </a:r>
            <a:r>
              <a:rPr lang="nb-NO" dirty="0" err="1" smtClean="0"/>
              <a:t>ago</a:t>
            </a:r>
            <a:r>
              <a:rPr lang="nb-NO" dirty="0" smtClean="0"/>
              <a:t> </a:t>
            </a:r>
            <a:r>
              <a:rPr lang="nb-NO" dirty="0" err="1" smtClean="0"/>
              <a:t>purely</a:t>
            </a:r>
            <a:r>
              <a:rPr lang="nb-NO" dirty="0" smtClean="0"/>
              <a:t> </a:t>
            </a:r>
            <a:r>
              <a:rPr lang="nb-NO" dirty="0" err="1" smtClean="0"/>
              <a:t>symbolic</a:t>
            </a:r>
            <a:r>
              <a:rPr lang="nb-NO" dirty="0" smtClean="0"/>
              <a:t>!</a:t>
            </a:r>
          </a:p>
          <a:p>
            <a:pPr lvl="1"/>
            <a:r>
              <a:rPr lang="nb-NO" dirty="0" err="1" smtClean="0"/>
              <a:t>Effect</a:t>
            </a:r>
            <a:r>
              <a:rPr lang="nb-NO" dirty="0" smtClean="0"/>
              <a:t> </a:t>
            </a:r>
            <a:r>
              <a:rPr lang="nb-NO" dirty="0" err="1" smtClean="0"/>
              <a:t>that</a:t>
            </a:r>
            <a:r>
              <a:rPr lang="nb-NO" dirty="0" smtClean="0"/>
              <a:t> </a:t>
            </a:r>
            <a:r>
              <a:rPr lang="nb-NO" dirty="0" err="1" smtClean="0"/>
              <a:t>completely</a:t>
            </a:r>
            <a:r>
              <a:rPr lang="nb-NO" dirty="0" smtClean="0"/>
              <a:t> </a:t>
            </a:r>
            <a:r>
              <a:rPr lang="nb-NO" dirty="0" err="1" smtClean="0"/>
              <a:t>on</a:t>
            </a:r>
            <a:r>
              <a:rPr lang="nb-NO" dirty="0" smtClean="0"/>
              <a:t> </a:t>
            </a:r>
            <a:r>
              <a:rPr lang="nb-NO" dirty="0" err="1" smtClean="0"/>
              <a:t>the</a:t>
            </a:r>
            <a:r>
              <a:rPr lang="nb-NO" dirty="0" smtClean="0"/>
              <a:t> margin</a:t>
            </a:r>
          </a:p>
          <a:p>
            <a:pPr lvl="1"/>
            <a:r>
              <a:rPr lang="nb-NO" dirty="0" smtClean="0"/>
              <a:t>Part </a:t>
            </a:r>
            <a:r>
              <a:rPr lang="nb-NO" dirty="0" err="1" smtClean="0"/>
              <a:t>of</a:t>
            </a:r>
            <a:r>
              <a:rPr lang="nb-NO" dirty="0" smtClean="0"/>
              <a:t> a </a:t>
            </a:r>
            <a:r>
              <a:rPr lang="nb-NO" dirty="0" err="1" smtClean="0"/>
              <a:t>larger</a:t>
            </a:r>
            <a:r>
              <a:rPr lang="nb-NO" dirty="0" smtClean="0"/>
              <a:t> </a:t>
            </a:r>
            <a:r>
              <a:rPr lang="nb-NO" dirty="0" err="1" smtClean="0"/>
              <a:t>debate</a:t>
            </a:r>
            <a:r>
              <a:rPr lang="nb-NO" dirty="0" smtClean="0"/>
              <a:t> </a:t>
            </a:r>
            <a:r>
              <a:rPr lang="nb-NO" dirty="0" err="1" smtClean="0"/>
              <a:t>on</a:t>
            </a:r>
            <a:r>
              <a:rPr lang="nb-NO" dirty="0" smtClean="0"/>
              <a:t> green </a:t>
            </a:r>
            <a:r>
              <a:rPr lang="nb-NO" dirty="0" err="1" smtClean="0"/>
              <a:t>taxes</a:t>
            </a:r>
            <a:r>
              <a:rPr lang="nb-NO" dirty="0" smtClean="0"/>
              <a:t> and </a:t>
            </a:r>
            <a:r>
              <a:rPr lang="nb-NO" dirty="0" err="1" smtClean="0"/>
              <a:t>fees</a:t>
            </a:r>
            <a:endParaRPr lang="nb-NO" dirty="0" smtClean="0"/>
          </a:p>
          <a:p>
            <a:pPr lvl="2"/>
            <a:r>
              <a:rPr lang="nb-NO" dirty="0" err="1" smtClean="0"/>
              <a:t>Behavioral</a:t>
            </a:r>
            <a:r>
              <a:rPr lang="nb-NO" dirty="0" smtClean="0"/>
              <a:t> </a:t>
            </a:r>
            <a:r>
              <a:rPr lang="nb-NO" dirty="0" err="1" smtClean="0"/>
              <a:t>change</a:t>
            </a:r>
            <a:r>
              <a:rPr lang="nb-NO" dirty="0" smtClean="0"/>
              <a:t> by </a:t>
            </a:r>
            <a:r>
              <a:rPr lang="nb-NO" dirty="0" err="1" smtClean="0"/>
              <a:t>changing</a:t>
            </a:r>
            <a:r>
              <a:rPr lang="nb-NO" dirty="0" smtClean="0"/>
              <a:t> </a:t>
            </a:r>
            <a:r>
              <a:rPr lang="nb-NO" dirty="0" err="1" smtClean="0"/>
              <a:t>incentives</a:t>
            </a:r>
            <a:r>
              <a:rPr lang="nb-NO" dirty="0" smtClean="0"/>
              <a:t> (Grønn skattekommisjon)</a:t>
            </a:r>
          </a:p>
          <a:p>
            <a:pPr lvl="1"/>
            <a:r>
              <a:rPr lang="nb-NO" dirty="0" smtClean="0"/>
              <a:t>Side-</a:t>
            </a:r>
            <a:r>
              <a:rPr lang="nb-NO" dirty="0" err="1" smtClean="0"/>
              <a:t>track</a:t>
            </a:r>
            <a:r>
              <a:rPr lang="nb-NO" dirty="0" smtClean="0"/>
              <a:t>! Will NEVER lead to a </a:t>
            </a:r>
            <a:r>
              <a:rPr lang="nb-NO" dirty="0" err="1" smtClean="0"/>
              <a:t>shift</a:t>
            </a:r>
            <a:endParaRPr lang="nb-NO" dirty="0" smtClean="0"/>
          </a:p>
          <a:p>
            <a:r>
              <a:rPr lang="nb-NO" dirty="0" smtClean="0"/>
              <a:t>Green </a:t>
            </a:r>
            <a:r>
              <a:rPr lang="nb-NO" dirty="0" err="1" smtClean="0"/>
              <a:t>shift</a:t>
            </a:r>
            <a:r>
              <a:rPr lang="nb-NO" dirty="0" smtClean="0"/>
              <a:t> (in </a:t>
            </a:r>
            <a:r>
              <a:rPr lang="nb-NO" dirty="0" err="1" smtClean="0"/>
              <a:t>the</a:t>
            </a:r>
            <a:r>
              <a:rPr lang="nb-NO" dirty="0" smtClean="0"/>
              <a:t> transport </a:t>
            </a:r>
            <a:r>
              <a:rPr lang="nb-NO" dirty="0" err="1" smtClean="0"/>
              <a:t>sector</a:t>
            </a:r>
            <a:r>
              <a:rPr lang="nb-NO" dirty="0" smtClean="0"/>
              <a:t>)? </a:t>
            </a:r>
          </a:p>
          <a:p>
            <a:pPr lvl="1"/>
            <a:r>
              <a:rPr lang="nb-NO" dirty="0" err="1" smtClean="0"/>
              <a:t>Phasing</a:t>
            </a:r>
            <a:r>
              <a:rPr lang="nb-NO" dirty="0" smtClean="0"/>
              <a:t> in </a:t>
            </a:r>
            <a:r>
              <a:rPr lang="nb-NO" dirty="0" err="1" smtClean="0"/>
              <a:t>electric</a:t>
            </a:r>
            <a:r>
              <a:rPr lang="nb-NO" dirty="0" smtClean="0"/>
              <a:t> </a:t>
            </a:r>
            <a:r>
              <a:rPr lang="nb-NO" dirty="0" err="1" smtClean="0"/>
              <a:t>cars</a:t>
            </a:r>
            <a:r>
              <a:rPr lang="nb-NO" dirty="0" smtClean="0"/>
              <a:t> as fast as </a:t>
            </a:r>
            <a:r>
              <a:rPr lang="nb-NO" dirty="0" err="1" smtClean="0"/>
              <a:t>possible</a:t>
            </a:r>
            <a:r>
              <a:rPr lang="nb-NO" dirty="0" smtClean="0"/>
              <a:t> </a:t>
            </a:r>
            <a:r>
              <a:rPr lang="nb-NO" dirty="0" err="1" smtClean="0"/>
              <a:t>on</a:t>
            </a:r>
            <a:r>
              <a:rPr lang="nb-NO" dirty="0" smtClean="0"/>
              <a:t> as </a:t>
            </a:r>
            <a:r>
              <a:rPr lang="nb-NO" dirty="0" err="1" smtClean="0"/>
              <a:t>large</a:t>
            </a:r>
            <a:r>
              <a:rPr lang="nb-NO" dirty="0" smtClean="0"/>
              <a:t> a </a:t>
            </a:r>
            <a:r>
              <a:rPr lang="nb-NO" dirty="0" err="1" smtClean="0"/>
              <a:t>scale</a:t>
            </a:r>
            <a:r>
              <a:rPr lang="nb-NO" dirty="0" smtClean="0"/>
              <a:t> as </a:t>
            </a:r>
            <a:r>
              <a:rPr lang="nb-NO" dirty="0" err="1" smtClean="0"/>
              <a:t>possible</a:t>
            </a:r>
            <a:endParaRPr lang="nb-NO" dirty="0" smtClean="0"/>
          </a:p>
          <a:p>
            <a:pPr lvl="2"/>
            <a:r>
              <a:rPr lang="nb-NO" dirty="0" smtClean="0"/>
              <a:t>(Driven by </a:t>
            </a:r>
            <a:r>
              <a:rPr lang="nb-NO" dirty="0" err="1" smtClean="0"/>
              <a:t>renewable</a:t>
            </a:r>
            <a:r>
              <a:rPr lang="nb-NO" dirty="0" smtClean="0"/>
              <a:t> </a:t>
            </a:r>
            <a:r>
              <a:rPr lang="nb-NO" dirty="0" err="1" smtClean="0"/>
              <a:t>electricity</a:t>
            </a:r>
            <a:r>
              <a:rPr lang="nb-NO" dirty="0" smtClean="0"/>
              <a:t>)</a:t>
            </a:r>
          </a:p>
          <a:p>
            <a:pPr lvl="2"/>
            <a:r>
              <a:rPr lang="nb-NO" dirty="0" smtClean="0"/>
              <a:t>Not </a:t>
            </a:r>
            <a:r>
              <a:rPr lang="nb-NO" dirty="0" err="1" smtClean="0"/>
              <a:t>cost</a:t>
            </a:r>
            <a:r>
              <a:rPr lang="nb-NO" dirty="0" smtClean="0"/>
              <a:t> </a:t>
            </a:r>
            <a:r>
              <a:rPr lang="nb-NO" dirty="0" err="1" smtClean="0"/>
              <a:t>effective</a:t>
            </a:r>
            <a:r>
              <a:rPr lang="nb-NO" dirty="0" smtClean="0"/>
              <a:t> (at all!), </a:t>
            </a:r>
            <a:r>
              <a:rPr lang="nb-NO" dirty="0" err="1" smtClean="0"/>
              <a:t>but</a:t>
            </a:r>
            <a:r>
              <a:rPr lang="nb-NO" dirty="0" smtClean="0"/>
              <a:t> </a:t>
            </a:r>
            <a:r>
              <a:rPr lang="nb-NO" dirty="0" err="1" smtClean="0"/>
              <a:t>potentially</a:t>
            </a:r>
            <a:r>
              <a:rPr lang="nb-NO" dirty="0" smtClean="0"/>
              <a:t> lead to a system </a:t>
            </a:r>
            <a:r>
              <a:rPr lang="nb-NO" dirty="0" err="1" smtClean="0"/>
              <a:t>change</a:t>
            </a:r>
            <a:r>
              <a:rPr lang="nb-NO" dirty="0" smtClean="0"/>
              <a:t>.</a:t>
            </a:r>
          </a:p>
          <a:p>
            <a:pPr lvl="1"/>
            <a:r>
              <a:rPr lang="nb-NO" dirty="0" smtClean="0"/>
              <a:t>(And </a:t>
            </a:r>
            <a:r>
              <a:rPr lang="nb-NO" dirty="0" err="1" smtClean="0"/>
              <a:t>public</a:t>
            </a:r>
            <a:r>
              <a:rPr lang="nb-NO" dirty="0" smtClean="0"/>
              <a:t> </a:t>
            </a:r>
            <a:r>
              <a:rPr lang="nb-NO" dirty="0" err="1" smtClean="0"/>
              <a:t>transportation</a:t>
            </a:r>
            <a:r>
              <a:rPr lang="nb-NO" dirty="0" smtClean="0"/>
              <a:t>)</a:t>
            </a:r>
          </a:p>
        </p:txBody>
      </p:sp>
    </p:spTree>
    <p:extLst>
      <p:ext uri="{BB962C8B-B14F-4D97-AF65-F5344CB8AC3E}">
        <p14:creationId xmlns:p14="http://schemas.microsoft.com/office/powerpoint/2010/main" val="1982556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err="1" smtClean="0"/>
              <a:t>Conclusions</a:t>
            </a:r>
            <a:r>
              <a:rPr lang="nb-NO" dirty="0" smtClean="0"/>
              <a:t>: Markets and </a:t>
            </a:r>
            <a:r>
              <a:rPr lang="nb-NO" dirty="0" err="1" smtClean="0"/>
              <a:t>state</a:t>
            </a:r>
            <a:endParaRPr lang="nb-NO" dirty="0"/>
          </a:p>
        </p:txBody>
      </p:sp>
      <p:sp>
        <p:nvSpPr>
          <p:cNvPr id="3" name="Content Placeholder 2"/>
          <p:cNvSpPr>
            <a:spLocks noGrp="1"/>
          </p:cNvSpPr>
          <p:nvPr>
            <p:ph idx="1"/>
          </p:nvPr>
        </p:nvSpPr>
        <p:spPr>
          <a:xfrm>
            <a:off x="457200" y="1200150"/>
            <a:ext cx="8335736" cy="3523298"/>
          </a:xfrm>
        </p:spPr>
        <p:txBody>
          <a:bodyPr>
            <a:normAutofit fontScale="70000" lnSpcReduction="20000"/>
          </a:bodyPr>
          <a:lstStyle/>
          <a:p>
            <a:r>
              <a:rPr lang="nb-NO" dirty="0" smtClean="0"/>
              <a:t>So far </a:t>
            </a:r>
            <a:r>
              <a:rPr lang="nb-NO" dirty="0" err="1" smtClean="0"/>
              <a:t>we’ve</a:t>
            </a:r>
            <a:r>
              <a:rPr lang="nb-NO" dirty="0" smtClean="0"/>
              <a:t> done </a:t>
            </a:r>
            <a:r>
              <a:rPr lang="nb-NO" dirty="0" err="1" smtClean="0"/>
              <a:t>the</a:t>
            </a:r>
            <a:r>
              <a:rPr lang="nb-NO" dirty="0" smtClean="0"/>
              <a:t> </a:t>
            </a:r>
            <a:r>
              <a:rPr lang="nb-NO" dirty="0" err="1" smtClean="0"/>
              <a:t>easy</a:t>
            </a:r>
            <a:r>
              <a:rPr lang="nb-NO" dirty="0" smtClean="0"/>
              <a:t> part </a:t>
            </a:r>
            <a:r>
              <a:rPr lang="nb-NO" dirty="0" err="1" smtClean="0"/>
              <a:t>of</a:t>
            </a:r>
            <a:r>
              <a:rPr lang="nb-NO" dirty="0" smtClean="0"/>
              <a:t> </a:t>
            </a:r>
            <a:r>
              <a:rPr lang="nb-NO" dirty="0" err="1" smtClean="0"/>
              <a:t>the</a:t>
            </a:r>
            <a:r>
              <a:rPr lang="nb-NO" dirty="0" smtClean="0"/>
              <a:t> green </a:t>
            </a:r>
            <a:r>
              <a:rPr lang="nb-NO" dirty="0" err="1" smtClean="0"/>
              <a:t>shift</a:t>
            </a:r>
            <a:endParaRPr lang="nb-NO" dirty="0" smtClean="0"/>
          </a:p>
          <a:p>
            <a:pPr lvl="1"/>
            <a:r>
              <a:rPr lang="nb-NO" dirty="0" err="1" smtClean="0"/>
              <a:t>FITs</a:t>
            </a:r>
            <a:r>
              <a:rPr lang="nb-NO" dirty="0" smtClean="0"/>
              <a:t> or green </a:t>
            </a:r>
            <a:r>
              <a:rPr lang="nb-NO" dirty="0" err="1" smtClean="0"/>
              <a:t>certificates</a:t>
            </a:r>
            <a:endParaRPr lang="nb-NO" dirty="0" smtClean="0"/>
          </a:p>
          <a:p>
            <a:pPr lvl="2"/>
            <a:r>
              <a:rPr lang="nb-NO" dirty="0" smtClean="0"/>
              <a:t>State: Framework </a:t>
            </a:r>
            <a:r>
              <a:rPr lang="nb-NO" dirty="0" err="1" smtClean="0"/>
              <a:t>conditions</a:t>
            </a:r>
            <a:r>
              <a:rPr lang="nb-NO" dirty="0" smtClean="0"/>
              <a:t> (</a:t>
            </a:r>
            <a:r>
              <a:rPr lang="nb-NO" dirty="0" err="1" smtClean="0"/>
              <a:t>costs</a:t>
            </a:r>
            <a:r>
              <a:rPr lang="nb-NO" dirty="0" smtClean="0"/>
              <a:t> </a:t>
            </a:r>
            <a:r>
              <a:rPr lang="nb-NO" dirty="0" err="1" smtClean="0"/>
              <a:t>money</a:t>
            </a:r>
            <a:r>
              <a:rPr lang="nb-NO" dirty="0" smtClean="0"/>
              <a:t>, </a:t>
            </a:r>
            <a:r>
              <a:rPr lang="nb-NO" dirty="0" err="1" smtClean="0"/>
              <a:t>but</a:t>
            </a:r>
            <a:r>
              <a:rPr lang="nb-NO" dirty="0" smtClean="0"/>
              <a:t> </a:t>
            </a:r>
            <a:r>
              <a:rPr lang="nb-NO" dirty="0" err="1" smtClean="0"/>
              <a:t>little</a:t>
            </a:r>
            <a:r>
              <a:rPr lang="nb-NO" dirty="0" smtClean="0"/>
              <a:t> action). </a:t>
            </a:r>
          </a:p>
          <a:p>
            <a:pPr lvl="2"/>
            <a:r>
              <a:rPr lang="nb-NO" dirty="0" smtClean="0"/>
              <a:t>Industrial </a:t>
            </a:r>
            <a:r>
              <a:rPr lang="nb-NO" dirty="0" err="1" smtClean="0"/>
              <a:t>actors</a:t>
            </a:r>
            <a:r>
              <a:rPr lang="nb-NO" dirty="0" smtClean="0"/>
              <a:t> in </a:t>
            </a:r>
            <a:r>
              <a:rPr lang="nb-NO" dirty="0" err="1" smtClean="0"/>
              <a:t>the</a:t>
            </a:r>
            <a:r>
              <a:rPr lang="nb-NO" dirty="0" smtClean="0"/>
              <a:t> </a:t>
            </a:r>
            <a:r>
              <a:rPr lang="nb-NO" dirty="0" err="1" smtClean="0"/>
              <a:t>market</a:t>
            </a:r>
            <a:r>
              <a:rPr lang="nb-NO" dirty="0" smtClean="0"/>
              <a:t> </a:t>
            </a:r>
            <a:r>
              <a:rPr lang="nb-NO" dirty="0" err="1" smtClean="0"/>
              <a:t>place</a:t>
            </a:r>
            <a:r>
              <a:rPr lang="nb-NO" dirty="0" smtClean="0"/>
              <a:t> </a:t>
            </a:r>
            <a:r>
              <a:rPr lang="nb-NO" dirty="0" err="1" smtClean="0"/>
              <a:t>doing</a:t>
            </a:r>
            <a:r>
              <a:rPr lang="nb-NO" dirty="0" smtClean="0"/>
              <a:t> </a:t>
            </a:r>
            <a:r>
              <a:rPr lang="nb-NO" dirty="0" err="1" smtClean="0"/>
              <a:t>the</a:t>
            </a:r>
            <a:r>
              <a:rPr lang="nb-NO" dirty="0" smtClean="0"/>
              <a:t> </a:t>
            </a:r>
            <a:r>
              <a:rPr lang="nb-NO" dirty="0" err="1" smtClean="0"/>
              <a:t>actual</a:t>
            </a:r>
            <a:r>
              <a:rPr lang="nb-NO" dirty="0" smtClean="0"/>
              <a:t> </a:t>
            </a:r>
            <a:r>
              <a:rPr lang="nb-NO" dirty="0" err="1" smtClean="0"/>
              <a:t>work</a:t>
            </a:r>
            <a:r>
              <a:rPr lang="nb-NO" dirty="0" smtClean="0"/>
              <a:t>.</a:t>
            </a:r>
          </a:p>
          <a:p>
            <a:pPr lvl="1"/>
            <a:r>
              <a:rPr lang="nb-NO" dirty="0" err="1" smtClean="0"/>
              <a:t>Renewable</a:t>
            </a:r>
            <a:r>
              <a:rPr lang="nb-NO" dirty="0" smtClean="0"/>
              <a:t> energy </a:t>
            </a:r>
            <a:r>
              <a:rPr lang="nb-NO" i="1" dirty="0" smtClean="0"/>
              <a:t>in </a:t>
            </a:r>
            <a:r>
              <a:rPr lang="nb-NO" i="1" dirty="0" err="1" smtClean="0"/>
              <a:t>addition</a:t>
            </a:r>
            <a:r>
              <a:rPr lang="nb-NO" i="1" dirty="0" smtClean="0"/>
              <a:t> </a:t>
            </a:r>
            <a:r>
              <a:rPr lang="nb-NO" dirty="0" smtClean="0"/>
              <a:t>to fossil </a:t>
            </a:r>
            <a:r>
              <a:rPr lang="nb-NO" dirty="0" err="1" smtClean="0"/>
              <a:t>fuels</a:t>
            </a:r>
            <a:endParaRPr lang="nb-NO" dirty="0" smtClean="0"/>
          </a:p>
          <a:p>
            <a:pPr lvl="1"/>
            <a:r>
              <a:rPr lang="nb-NO" dirty="0" err="1" smtClean="0"/>
              <a:t>Result</a:t>
            </a:r>
            <a:r>
              <a:rPr lang="nb-NO" dirty="0" smtClean="0"/>
              <a:t>: Rapid </a:t>
            </a:r>
            <a:r>
              <a:rPr lang="nb-NO" dirty="0" err="1" smtClean="0"/>
              <a:t>phase</a:t>
            </a:r>
            <a:r>
              <a:rPr lang="nb-NO" dirty="0" smtClean="0"/>
              <a:t>-in </a:t>
            </a:r>
            <a:r>
              <a:rPr lang="nb-NO" dirty="0" err="1" smtClean="0"/>
              <a:t>of</a:t>
            </a:r>
            <a:r>
              <a:rPr lang="nb-NO" dirty="0" smtClean="0"/>
              <a:t> </a:t>
            </a:r>
            <a:r>
              <a:rPr lang="nb-NO" dirty="0" err="1" smtClean="0"/>
              <a:t>renewable</a:t>
            </a:r>
            <a:r>
              <a:rPr lang="nb-NO" dirty="0" smtClean="0"/>
              <a:t> energy – up to a </a:t>
            </a:r>
            <a:r>
              <a:rPr lang="nb-NO" dirty="0" err="1" smtClean="0"/>
              <a:t>certain</a:t>
            </a:r>
            <a:r>
              <a:rPr lang="nb-NO" dirty="0" smtClean="0"/>
              <a:t> </a:t>
            </a:r>
            <a:r>
              <a:rPr lang="nb-NO" dirty="0" err="1" smtClean="0"/>
              <a:t>level</a:t>
            </a:r>
            <a:r>
              <a:rPr lang="nb-NO" dirty="0" smtClean="0"/>
              <a:t> </a:t>
            </a:r>
          </a:p>
          <a:p>
            <a:pPr lvl="2"/>
            <a:r>
              <a:rPr lang="nb-NO" dirty="0" err="1" smtClean="0"/>
              <a:t>Expensive</a:t>
            </a:r>
            <a:r>
              <a:rPr lang="nb-NO" dirty="0" smtClean="0"/>
              <a:t> and </a:t>
            </a:r>
            <a:r>
              <a:rPr lang="nb-NO" dirty="0" err="1" smtClean="0"/>
              <a:t>maybe</a:t>
            </a:r>
            <a:r>
              <a:rPr lang="nb-NO" dirty="0" smtClean="0"/>
              <a:t> not </a:t>
            </a:r>
            <a:r>
              <a:rPr lang="nb-NO" dirty="0" err="1" smtClean="0"/>
              <a:t>scaleable</a:t>
            </a:r>
            <a:r>
              <a:rPr lang="nb-NO" dirty="0" smtClean="0"/>
              <a:t>? </a:t>
            </a:r>
          </a:p>
          <a:p>
            <a:r>
              <a:rPr lang="nb-NO" dirty="0" err="1" smtClean="0"/>
              <a:t>What</a:t>
            </a:r>
            <a:r>
              <a:rPr lang="nb-NO" dirty="0" smtClean="0"/>
              <a:t> </a:t>
            </a:r>
            <a:r>
              <a:rPr lang="nb-NO" dirty="0" err="1" smtClean="0"/>
              <a:t>remains</a:t>
            </a:r>
            <a:r>
              <a:rPr lang="nb-NO" dirty="0" smtClean="0"/>
              <a:t>: The </a:t>
            </a:r>
            <a:r>
              <a:rPr lang="nb-NO" dirty="0" err="1" smtClean="0"/>
              <a:t>difficult</a:t>
            </a:r>
            <a:r>
              <a:rPr lang="nb-NO" dirty="0" smtClean="0"/>
              <a:t> part…!</a:t>
            </a:r>
          </a:p>
          <a:p>
            <a:pPr lvl="1"/>
            <a:r>
              <a:rPr lang="nb-NO" dirty="0" err="1" smtClean="0"/>
              <a:t>Renewable</a:t>
            </a:r>
            <a:r>
              <a:rPr lang="nb-NO" dirty="0" smtClean="0"/>
              <a:t> energy </a:t>
            </a:r>
            <a:r>
              <a:rPr lang="nb-NO" i="1" dirty="0" err="1" smtClean="0"/>
              <a:t>instead</a:t>
            </a:r>
            <a:r>
              <a:rPr lang="nb-NO" i="1" dirty="0" smtClean="0"/>
              <a:t> </a:t>
            </a:r>
            <a:r>
              <a:rPr lang="nb-NO" i="1" dirty="0" err="1" smtClean="0"/>
              <a:t>of</a:t>
            </a:r>
            <a:r>
              <a:rPr lang="nb-NO" i="1" dirty="0" smtClean="0"/>
              <a:t> </a:t>
            </a:r>
            <a:r>
              <a:rPr lang="nb-NO" dirty="0" smtClean="0"/>
              <a:t>fossil </a:t>
            </a:r>
            <a:r>
              <a:rPr lang="nb-NO" dirty="0" err="1" smtClean="0"/>
              <a:t>fuels</a:t>
            </a:r>
            <a:endParaRPr lang="nb-NO" dirty="0" smtClean="0"/>
          </a:p>
          <a:p>
            <a:pPr lvl="1"/>
            <a:r>
              <a:rPr lang="nb-NO" dirty="0" err="1" smtClean="0"/>
              <a:t>Upgrading</a:t>
            </a:r>
            <a:r>
              <a:rPr lang="nb-NO" dirty="0" smtClean="0"/>
              <a:t> gridlines</a:t>
            </a:r>
          </a:p>
          <a:p>
            <a:pPr lvl="2"/>
            <a:r>
              <a:rPr lang="nb-NO" dirty="0" err="1" smtClean="0"/>
              <a:t>Expensive</a:t>
            </a:r>
            <a:r>
              <a:rPr lang="nb-NO" dirty="0" smtClean="0"/>
              <a:t>! </a:t>
            </a:r>
            <a:r>
              <a:rPr lang="nb-NO" dirty="0" err="1" smtClean="0"/>
              <a:t>Utility</a:t>
            </a:r>
            <a:r>
              <a:rPr lang="nb-NO" dirty="0" smtClean="0"/>
              <a:t> </a:t>
            </a:r>
            <a:r>
              <a:rPr lang="nb-NO" dirty="0" err="1" smtClean="0"/>
              <a:t>companies</a:t>
            </a:r>
            <a:r>
              <a:rPr lang="nb-NO" dirty="0" smtClean="0"/>
              <a:t> </a:t>
            </a:r>
            <a:r>
              <a:rPr lang="nb-NO" dirty="0" err="1" smtClean="0"/>
              <a:t>struggling</a:t>
            </a:r>
            <a:r>
              <a:rPr lang="nb-NO" dirty="0" smtClean="0"/>
              <a:t> in </a:t>
            </a:r>
            <a:r>
              <a:rPr lang="nb-NO" dirty="0" err="1" smtClean="0"/>
              <a:t>many</a:t>
            </a:r>
            <a:r>
              <a:rPr lang="nb-NO" dirty="0" smtClean="0"/>
              <a:t> </a:t>
            </a:r>
            <a:r>
              <a:rPr lang="nb-NO" dirty="0" err="1" smtClean="0"/>
              <a:t>countries</a:t>
            </a:r>
            <a:r>
              <a:rPr lang="nb-NO" dirty="0" smtClean="0"/>
              <a:t>. </a:t>
            </a:r>
          </a:p>
          <a:p>
            <a:pPr lvl="1"/>
            <a:r>
              <a:rPr lang="nb-NO" dirty="0" smtClean="0"/>
              <a:t>Cross-country </a:t>
            </a:r>
            <a:r>
              <a:rPr lang="nb-NO" dirty="0" err="1" smtClean="0"/>
              <a:t>connections</a:t>
            </a:r>
            <a:r>
              <a:rPr lang="nb-NO" dirty="0" smtClean="0"/>
              <a:t>, </a:t>
            </a:r>
            <a:r>
              <a:rPr lang="nb-NO" dirty="0" err="1" smtClean="0"/>
              <a:t>subsea</a:t>
            </a:r>
            <a:r>
              <a:rPr lang="nb-NO" dirty="0" smtClean="0"/>
              <a:t> </a:t>
            </a:r>
            <a:r>
              <a:rPr lang="nb-NO" dirty="0" err="1" smtClean="0"/>
              <a:t>cables</a:t>
            </a:r>
            <a:endParaRPr lang="nb-NO" dirty="0" smtClean="0"/>
          </a:p>
          <a:p>
            <a:pPr lvl="1"/>
            <a:r>
              <a:rPr lang="nb-NO" dirty="0" smtClean="0"/>
              <a:t>Energy policy from </a:t>
            </a:r>
            <a:r>
              <a:rPr lang="nb-NO" dirty="0" err="1" smtClean="0"/>
              <a:t>national</a:t>
            </a:r>
            <a:r>
              <a:rPr lang="nb-NO" dirty="0" smtClean="0"/>
              <a:t> to </a:t>
            </a:r>
            <a:r>
              <a:rPr lang="nb-NO" dirty="0" err="1" smtClean="0"/>
              <a:t>supranational</a:t>
            </a:r>
            <a:endParaRPr lang="nb-NO" dirty="0" smtClean="0"/>
          </a:p>
          <a:p>
            <a:pPr lvl="2"/>
            <a:r>
              <a:rPr lang="nb-NO" dirty="0" smtClean="0"/>
              <a:t>Europe-</a:t>
            </a:r>
            <a:r>
              <a:rPr lang="nb-NO" dirty="0" err="1" smtClean="0"/>
              <a:t>wide</a:t>
            </a:r>
            <a:r>
              <a:rPr lang="nb-NO" dirty="0" smtClean="0"/>
              <a:t> </a:t>
            </a:r>
            <a:r>
              <a:rPr lang="nb-NO" dirty="0" err="1" smtClean="0"/>
              <a:t>markets</a:t>
            </a:r>
            <a:endParaRPr lang="nb-NO" dirty="0" smtClean="0"/>
          </a:p>
          <a:p>
            <a:pPr lvl="1"/>
            <a:r>
              <a:rPr lang="nb-NO" dirty="0" smtClean="0"/>
              <a:t>MUCH MORE POLITICS (and less </a:t>
            </a:r>
            <a:r>
              <a:rPr lang="nb-NO" dirty="0" err="1" smtClean="0"/>
              <a:t>economics</a:t>
            </a:r>
            <a:r>
              <a:rPr lang="nb-NO" dirty="0" smtClean="0"/>
              <a:t>), more </a:t>
            </a:r>
            <a:r>
              <a:rPr lang="nb-NO" dirty="0" err="1" smtClean="0"/>
              <a:t>coordination</a:t>
            </a:r>
            <a:r>
              <a:rPr lang="nb-NO" dirty="0" smtClean="0"/>
              <a:t>, more </a:t>
            </a:r>
            <a:r>
              <a:rPr lang="nb-NO" dirty="0" err="1" smtClean="0"/>
              <a:t>interest</a:t>
            </a:r>
            <a:r>
              <a:rPr lang="nb-NO" dirty="0" smtClean="0"/>
              <a:t> </a:t>
            </a:r>
            <a:r>
              <a:rPr lang="nb-NO" dirty="0" err="1" smtClean="0"/>
              <a:t>battles</a:t>
            </a:r>
            <a:r>
              <a:rPr lang="nb-NO" dirty="0" smtClean="0"/>
              <a:t>, more </a:t>
            </a:r>
            <a:r>
              <a:rPr lang="nb-NO" dirty="0" err="1" smtClean="0"/>
              <a:t>negotiating</a:t>
            </a:r>
            <a:r>
              <a:rPr lang="nb-NO" dirty="0" smtClean="0"/>
              <a:t> and </a:t>
            </a:r>
            <a:r>
              <a:rPr lang="nb-NO" dirty="0" err="1" smtClean="0"/>
              <a:t>bargaining</a:t>
            </a:r>
            <a:r>
              <a:rPr lang="nb-NO" dirty="0" smtClean="0"/>
              <a:t>, more </a:t>
            </a:r>
            <a:r>
              <a:rPr lang="nb-NO" dirty="0" err="1" smtClean="0"/>
              <a:t>active</a:t>
            </a:r>
            <a:r>
              <a:rPr lang="nb-NO" dirty="0" smtClean="0"/>
              <a:t> </a:t>
            </a:r>
            <a:r>
              <a:rPr lang="nb-NO" dirty="0" err="1" smtClean="0"/>
              <a:t>state</a:t>
            </a:r>
            <a:r>
              <a:rPr lang="nb-NO" dirty="0" smtClean="0"/>
              <a:t> </a:t>
            </a:r>
            <a:r>
              <a:rPr lang="nb-NO" dirty="0" err="1" smtClean="0"/>
              <a:t>required</a:t>
            </a:r>
            <a:r>
              <a:rPr lang="nb-NO" dirty="0" smtClean="0"/>
              <a:t>, </a:t>
            </a:r>
            <a:r>
              <a:rPr lang="nb-NO" dirty="0" err="1" smtClean="0"/>
              <a:t>national</a:t>
            </a:r>
            <a:r>
              <a:rPr lang="nb-NO" dirty="0" smtClean="0"/>
              <a:t> and </a:t>
            </a:r>
            <a:r>
              <a:rPr lang="nb-NO" dirty="0" err="1" smtClean="0"/>
              <a:t>international</a:t>
            </a:r>
            <a:endParaRPr lang="nb-NO" dirty="0" smtClean="0"/>
          </a:p>
          <a:p>
            <a:pPr lvl="2"/>
            <a:endParaRPr lang="nb-NO" dirty="0"/>
          </a:p>
          <a:p>
            <a:pPr lvl="2"/>
            <a:endParaRPr lang="nb-NO" dirty="0" smtClean="0"/>
          </a:p>
        </p:txBody>
      </p:sp>
    </p:spTree>
    <p:extLst>
      <p:ext uri="{BB962C8B-B14F-4D97-AF65-F5344CB8AC3E}">
        <p14:creationId xmlns:p14="http://schemas.microsoft.com/office/powerpoint/2010/main" val="42762061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tel 1"/>
          <p:cNvSpPr>
            <a:spLocks noGrp="1"/>
          </p:cNvSpPr>
          <p:nvPr>
            <p:ph type="title"/>
          </p:nvPr>
        </p:nvSpPr>
        <p:spPr/>
        <p:txBody>
          <a:bodyPr>
            <a:normAutofit/>
          </a:bodyPr>
          <a:lstStyle/>
          <a:p>
            <a:r>
              <a:rPr lang="nb-NO" altLang="nb-NO" dirty="0"/>
              <a:t>Has </a:t>
            </a:r>
            <a:r>
              <a:rPr lang="nb-NO" altLang="nb-NO" dirty="0" smtClean="0"/>
              <a:t>it </a:t>
            </a:r>
            <a:r>
              <a:rPr lang="nb-NO" altLang="nb-NO" dirty="0" err="1"/>
              <a:t>begun</a:t>
            </a:r>
            <a:r>
              <a:rPr lang="nb-NO" altLang="nb-NO" dirty="0"/>
              <a:t>?</a:t>
            </a:r>
            <a:endParaRPr lang="nb-NO" altLang="nb-NO" dirty="0" smtClean="0"/>
          </a:p>
        </p:txBody>
      </p:sp>
      <p:sp>
        <p:nvSpPr>
          <p:cNvPr id="13315" name="Plassholder for innhold 2"/>
          <p:cNvSpPr>
            <a:spLocks noGrp="1"/>
          </p:cNvSpPr>
          <p:nvPr>
            <p:ph idx="1"/>
          </p:nvPr>
        </p:nvSpPr>
        <p:spPr>
          <a:xfrm>
            <a:off x="457200" y="1240325"/>
            <a:ext cx="8229600" cy="3761695"/>
          </a:xfrm>
        </p:spPr>
        <p:txBody>
          <a:bodyPr>
            <a:normAutofit/>
          </a:bodyPr>
          <a:lstStyle/>
          <a:p>
            <a:r>
              <a:rPr lang="nb-NO" altLang="nb-NO" sz="1800" dirty="0" err="1"/>
              <a:t>Strong</a:t>
            </a:r>
            <a:r>
              <a:rPr lang="nb-NO" altLang="nb-NO" sz="1800" dirty="0"/>
              <a:t> </a:t>
            </a:r>
            <a:r>
              <a:rPr lang="nb-NO" altLang="nb-NO" sz="1800" dirty="0" err="1"/>
              <a:t>growth</a:t>
            </a:r>
            <a:r>
              <a:rPr lang="nb-NO" altLang="nb-NO" sz="1800" dirty="0"/>
              <a:t> (20-40% per </a:t>
            </a:r>
            <a:r>
              <a:rPr lang="nb-NO" altLang="nb-NO" sz="1800" dirty="0" err="1"/>
              <a:t>year</a:t>
            </a:r>
            <a:r>
              <a:rPr lang="nb-NO" altLang="nb-NO" sz="1800" dirty="0"/>
              <a:t>)</a:t>
            </a:r>
          </a:p>
          <a:p>
            <a:pPr lvl="1"/>
            <a:r>
              <a:rPr lang="nb-NO" altLang="nb-NO" sz="1350" dirty="0"/>
              <a:t>Solar PV </a:t>
            </a:r>
            <a:r>
              <a:rPr lang="nb-NO" altLang="nb-NO" sz="1350" dirty="0" smtClean="0"/>
              <a:t>100-fold </a:t>
            </a:r>
            <a:r>
              <a:rPr lang="nb-NO" altLang="nb-NO" sz="1350" dirty="0" err="1"/>
              <a:t>growth</a:t>
            </a:r>
            <a:r>
              <a:rPr lang="nb-NO" altLang="nb-NO" sz="1350" dirty="0"/>
              <a:t> </a:t>
            </a:r>
            <a:r>
              <a:rPr lang="nb-NO" altLang="nb-NO" sz="1350" dirty="0" err="1"/>
              <a:t>since</a:t>
            </a:r>
            <a:r>
              <a:rPr lang="nb-NO" altLang="nb-NO" sz="1350" dirty="0"/>
              <a:t> </a:t>
            </a:r>
            <a:r>
              <a:rPr lang="nb-NO" altLang="nb-NO" sz="1350" dirty="0" smtClean="0"/>
              <a:t>2004 (401GW</a:t>
            </a:r>
            <a:r>
              <a:rPr lang="nb-NO" altLang="nb-NO" sz="1350" dirty="0"/>
              <a:t>)</a:t>
            </a:r>
          </a:p>
          <a:p>
            <a:pPr lvl="1"/>
            <a:r>
              <a:rPr lang="nb-NO" altLang="nb-NO" sz="1350" dirty="0"/>
              <a:t>Wind 30-fold </a:t>
            </a:r>
            <a:r>
              <a:rPr lang="nb-NO" altLang="nb-NO" sz="1350" dirty="0" err="1"/>
              <a:t>growth</a:t>
            </a:r>
            <a:r>
              <a:rPr lang="nb-NO" altLang="nb-NO" sz="1350" dirty="0"/>
              <a:t> </a:t>
            </a:r>
            <a:r>
              <a:rPr lang="nb-NO" altLang="nb-NO" sz="1350" dirty="0" err="1"/>
              <a:t>since</a:t>
            </a:r>
            <a:r>
              <a:rPr lang="nb-NO" altLang="nb-NO" sz="1350" dirty="0"/>
              <a:t> </a:t>
            </a:r>
            <a:r>
              <a:rPr lang="nb-NO" altLang="nb-NO" sz="1350" dirty="0" smtClean="0"/>
              <a:t>2000 (542GW</a:t>
            </a:r>
            <a:r>
              <a:rPr lang="nb-NO" sz="1350" dirty="0" smtClean="0"/>
              <a:t>)</a:t>
            </a:r>
            <a:endParaRPr lang="nb-NO" sz="1350" dirty="0"/>
          </a:p>
          <a:p>
            <a:pPr lvl="1"/>
            <a:r>
              <a:rPr lang="nb-NO" altLang="nb-NO" sz="1350" dirty="0"/>
              <a:t>Investments </a:t>
            </a:r>
            <a:r>
              <a:rPr lang="nb-NO" altLang="nb-NO" sz="1350" dirty="0" smtClean="0"/>
              <a:t>6-fold </a:t>
            </a:r>
            <a:r>
              <a:rPr lang="nb-NO" altLang="nb-NO" sz="1350" dirty="0" err="1"/>
              <a:t>growth</a:t>
            </a:r>
            <a:r>
              <a:rPr lang="nb-NO" altLang="nb-NO" sz="1350" dirty="0"/>
              <a:t> </a:t>
            </a:r>
            <a:r>
              <a:rPr lang="nb-NO" altLang="nb-NO" sz="1350" dirty="0" err="1"/>
              <a:t>since</a:t>
            </a:r>
            <a:r>
              <a:rPr lang="nb-NO" altLang="nb-NO" sz="1350" dirty="0"/>
              <a:t> 2004</a:t>
            </a:r>
          </a:p>
          <a:p>
            <a:pPr lvl="1"/>
            <a:r>
              <a:rPr lang="nb-NO" altLang="nb-NO" sz="1350" dirty="0" err="1"/>
              <a:t>Costs</a:t>
            </a:r>
            <a:r>
              <a:rPr lang="nb-NO" altLang="nb-NO" sz="1350" dirty="0"/>
              <a:t> </a:t>
            </a:r>
            <a:r>
              <a:rPr lang="nb-NO" altLang="nb-NO" sz="1350" dirty="0" err="1"/>
              <a:t>rapidly</a:t>
            </a:r>
            <a:r>
              <a:rPr lang="nb-NO" altLang="nb-NO" sz="1350" dirty="0"/>
              <a:t> falling</a:t>
            </a:r>
          </a:p>
          <a:p>
            <a:pPr lvl="2"/>
            <a:r>
              <a:rPr lang="nb-NO" altLang="nb-NO" sz="1275" dirty="0" smtClean="0"/>
              <a:t>Wind and solar </a:t>
            </a:r>
            <a:r>
              <a:rPr lang="nb-NO" altLang="nb-NO" sz="1275" dirty="0" err="1" smtClean="0"/>
              <a:t>now</a:t>
            </a:r>
            <a:r>
              <a:rPr lang="nb-NO" altLang="nb-NO" sz="1275" dirty="0" smtClean="0"/>
              <a:t> </a:t>
            </a:r>
            <a:r>
              <a:rPr lang="nb-NO" altLang="nb-NO" sz="1275" dirty="0" err="1" smtClean="0"/>
              <a:t>competitive</a:t>
            </a:r>
            <a:r>
              <a:rPr lang="nb-NO" altLang="nb-NO" sz="1275" dirty="0" smtClean="0"/>
              <a:t> </a:t>
            </a:r>
            <a:r>
              <a:rPr lang="nb-NO" altLang="nb-NO" sz="1275" dirty="0" err="1" smtClean="0"/>
              <a:t>on</a:t>
            </a:r>
            <a:r>
              <a:rPr lang="nb-NO" altLang="nb-NO" sz="1275" dirty="0" smtClean="0"/>
              <a:t> </a:t>
            </a:r>
            <a:r>
              <a:rPr lang="nb-NO" altLang="nb-NO" sz="1275" dirty="0" err="1" smtClean="0"/>
              <a:t>price</a:t>
            </a:r>
            <a:r>
              <a:rPr lang="nb-NO" altLang="nb-NO" sz="1275" dirty="0" smtClean="0"/>
              <a:t> in </a:t>
            </a:r>
            <a:r>
              <a:rPr lang="nb-NO" altLang="nb-NO" sz="1275" dirty="0" err="1" smtClean="0"/>
              <a:t>many</a:t>
            </a:r>
            <a:r>
              <a:rPr lang="nb-NO" altLang="nb-NO" sz="1275" dirty="0" smtClean="0"/>
              <a:t> </a:t>
            </a:r>
            <a:r>
              <a:rPr lang="nb-NO" altLang="nb-NO" sz="1275" dirty="0" err="1" smtClean="0"/>
              <a:t>markets</a:t>
            </a:r>
            <a:endParaRPr lang="nb-NO" altLang="nb-NO" sz="1275" dirty="0" smtClean="0"/>
          </a:p>
          <a:p>
            <a:pPr lvl="3"/>
            <a:r>
              <a:rPr lang="nb-NO" altLang="nb-NO" sz="1075" dirty="0" smtClean="0"/>
              <a:t>Offshore </a:t>
            </a:r>
            <a:r>
              <a:rPr lang="nb-NO" altLang="nb-NO" sz="1075" dirty="0" err="1" smtClean="0"/>
              <a:t>wind</a:t>
            </a:r>
            <a:r>
              <a:rPr lang="nb-NO" altLang="nb-NO" sz="1075" dirty="0" smtClean="0"/>
              <a:t> still not, </a:t>
            </a:r>
            <a:r>
              <a:rPr lang="nb-NO" altLang="nb-NO" sz="1075" dirty="0" err="1" smtClean="0"/>
              <a:t>but</a:t>
            </a:r>
            <a:r>
              <a:rPr lang="nb-NO" altLang="nb-NO" sz="1075" dirty="0" smtClean="0"/>
              <a:t> </a:t>
            </a:r>
            <a:r>
              <a:rPr lang="nb-NO" altLang="nb-NO" sz="1075" dirty="0" err="1" smtClean="0"/>
              <a:t>suddenly</a:t>
            </a:r>
            <a:r>
              <a:rPr lang="nb-NO" altLang="nb-NO" sz="1075" dirty="0" smtClean="0"/>
              <a:t> </a:t>
            </a:r>
            <a:r>
              <a:rPr lang="nb-NO" altLang="nb-NO" sz="1075" dirty="0" err="1" smtClean="0"/>
              <a:t>realistic</a:t>
            </a:r>
            <a:r>
              <a:rPr lang="nb-NO" altLang="nb-NO" sz="1075" dirty="0" smtClean="0"/>
              <a:t> in </a:t>
            </a:r>
            <a:r>
              <a:rPr lang="nb-NO" altLang="nb-NO" sz="1075" dirty="0" err="1" smtClean="0"/>
              <a:t>the</a:t>
            </a:r>
            <a:r>
              <a:rPr lang="nb-NO" altLang="nb-NO" sz="1075" dirty="0" smtClean="0"/>
              <a:t> </a:t>
            </a:r>
            <a:r>
              <a:rPr lang="nb-NO" altLang="nb-NO" sz="1075" dirty="0" err="1" smtClean="0"/>
              <a:t>foreseeable</a:t>
            </a:r>
            <a:r>
              <a:rPr lang="nb-NO" altLang="nb-NO" sz="1075" dirty="0" smtClean="0"/>
              <a:t> </a:t>
            </a:r>
            <a:r>
              <a:rPr lang="nb-NO" altLang="nb-NO" sz="1075" dirty="0" err="1" smtClean="0"/>
              <a:t>future</a:t>
            </a:r>
            <a:endParaRPr lang="nb-NO" altLang="nb-NO" sz="1075" dirty="0"/>
          </a:p>
          <a:p>
            <a:pPr lvl="1"/>
            <a:r>
              <a:rPr lang="nb-NO" altLang="nb-NO" sz="1350" dirty="0" err="1"/>
              <a:t>Renewable</a:t>
            </a:r>
            <a:r>
              <a:rPr lang="nb-NO" altLang="nb-NO" sz="1350" dirty="0"/>
              <a:t> </a:t>
            </a:r>
            <a:r>
              <a:rPr lang="nb-NO" altLang="nb-NO" sz="1350" dirty="0" err="1"/>
              <a:t>installations</a:t>
            </a:r>
            <a:r>
              <a:rPr lang="nb-NO" altLang="nb-NO" sz="1350" dirty="0"/>
              <a:t> &gt; fossil </a:t>
            </a:r>
            <a:r>
              <a:rPr lang="nb-NO" altLang="nb-NO" sz="1350" dirty="0" err="1"/>
              <a:t>fuel</a:t>
            </a:r>
            <a:r>
              <a:rPr lang="nb-NO" altLang="nb-NO" sz="1350" dirty="0"/>
              <a:t> </a:t>
            </a:r>
            <a:r>
              <a:rPr lang="nb-NO" altLang="nb-NO" sz="1350" dirty="0" err="1"/>
              <a:t>installations</a:t>
            </a:r>
            <a:endParaRPr lang="nb-NO" altLang="nb-NO" sz="1350" dirty="0"/>
          </a:p>
          <a:p>
            <a:r>
              <a:rPr lang="nb-NO" altLang="nb-NO" sz="1800" dirty="0" err="1"/>
              <a:t>But</a:t>
            </a:r>
            <a:r>
              <a:rPr lang="nb-NO" altLang="nb-NO" sz="1800" dirty="0"/>
              <a:t> still, </a:t>
            </a:r>
            <a:r>
              <a:rPr lang="nb-NO" altLang="nb-NO" sz="1800" dirty="0" err="1"/>
              <a:t>compared</a:t>
            </a:r>
            <a:r>
              <a:rPr lang="nb-NO" altLang="nb-NO" sz="1800" dirty="0"/>
              <a:t> to </a:t>
            </a:r>
            <a:r>
              <a:rPr lang="nb-NO" altLang="nb-NO" sz="1800" dirty="0" err="1"/>
              <a:t>oil</a:t>
            </a:r>
            <a:r>
              <a:rPr lang="nb-NO" altLang="nb-NO" sz="1800" dirty="0"/>
              <a:t>…</a:t>
            </a:r>
          </a:p>
          <a:p>
            <a:pPr lvl="1"/>
            <a:r>
              <a:rPr lang="nb-NO" sz="1350" dirty="0"/>
              <a:t>≈87mb/d </a:t>
            </a:r>
            <a:r>
              <a:rPr lang="nb-NO" sz="1350" dirty="0">
                <a:sym typeface="Wingdings" panose="05000000000000000000" pitchFamily="2" charset="2"/>
              </a:rPr>
              <a:t> </a:t>
            </a:r>
            <a:r>
              <a:rPr lang="nb-NO" sz="1350" dirty="0" smtClean="0">
                <a:solidFill>
                  <a:srgbClr val="FF0000"/>
                </a:solidFill>
                <a:sym typeface="Wingdings" panose="05000000000000000000" pitchFamily="2" charset="2"/>
              </a:rPr>
              <a:t>97mb/d</a:t>
            </a:r>
          </a:p>
          <a:p>
            <a:pPr lvl="1"/>
            <a:r>
              <a:rPr lang="nb-NO" altLang="nb-NO" sz="1350" dirty="0" smtClean="0"/>
              <a:t>Hydro 4* as </a:t>
            </a:r>
            <a:r>
              <a:rPr lang="nb-NO" altLang="nb-NO" sz="1350" dirty="0" err="1" smtClean="0"/>
              <a:t>much</a:t>
            </a:r>
            <a:r>
              <a:rPr lang="nb-NO" altLang="nb-NO" sz="1350" dirty="0" smtClean="0"/>
              <a:t> </a:t>
            </a:r>
            <a:r>
              <a:rPr lang="nb-NO" altLang="nb-NO" sz="1350" dirty="0" err="1" smtClean="0"/>
              <a:t>electricity</a:t>
            </a:r>
            <a:r>
              <a:rPr lang="nb-NO" altLang="nb-NO" sz="1350" dirty="0" smtClean="0"/>
              <a:t> as </a:t>
            </a:r>
            <a:r>
              <a:rPr lang="nb-NO" altLang="nb-NO" sz="1350" dirty="0" err="1" smtClean="0"/>
              <a:t>wind</a:t>
            </a:r>
            <a:r>
              <a:rPr lang="nb-NO" altLang="nb-NO" sz="1350" dirty="0" smtClean="0"/>
              <a:t> and solar </a:t>
            </a:r>
            <a:r>
              <a:rPr lang="nb-NO" altLang="nb-NO" sz="1350" dirty="0" err="1" smtClean="0"/>
              <a:t>together</a:t>
            </a:r>
            <a:endParaRPr lang="nb-NO" altLang="nb-NO" sz="1350" dirty="0" smtClean="0"/>
          </a:p>
          <a:p>
            <a:pPr lvl="1"/>
            <a:r>
              <a:rPr lang="nb-NO" altLang="nb-NO" sz="1350" dirty="0" smtClean="0"/>
              <a:t>Fossil 5* as </a:t>
            </a:r>
            <a:r>
              <a:rPr lang="nb-NO" altLang="nb-NO" sz="1350" dirty="0" err="1" smtClean="0"/>
              <a:t>much</a:t>
            </a:r>
            <a:r>
              <a:rPr lang="nb-NO" altLang="nb-NO" sz="1350" dirty="0" smtClean="0"/>
              <a:t> </a:t>
            </a:r>
            <a:r>
              <a:rPr lang="nb-NO" altLang="nb-NO" sz="1350" dirty="0" err="1" smtClean="0"/>
              <a:t>electricity</a:t>
            </a:r>
            <a:r>
              <a:rPr lang="nb-NO" altLang="nb-NO" sz="1350" dirty="0" smtClean="0"/>
              <a:t> as </a:t>
            </a:r>
            <a:r>
              <a:rPr lang="nb-NO" altLang="nb-NO" sz="1350" dirty="0" err="1" smtClean="0"/>
              <a:t>hydro</a:t>
            </a:r>
            <a:r>
              <a:rPr lang="nb-NO" altLang="nb-NO" sz="1350" dirty="0" smtClean="0"/>
              <a:t> </a:t>
            </a:r>
            <a:endParaRPr lang="nb-NO" altLang="nb-NO" sz="135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407261"/>
            <a:ext cx="2743200" cy="283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0069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err="1" smtClean="0"/>
              <a:t>Where</a:t>
            </a:r>
            <a:r>
              <a:rPr lang="nb-NO" dirty="0" smtClean="0"/>
              <a:t> </a:t>
            </a:r>
            <a:r>
              <a:rPr lang="nb-NO" dirty="0" err="1" smtClean="0"/>
              <a:t>should</a:t>
            </a:r>
            <a:r>
              <a:rPr lang="nb-NO" dirty="0" smtClean="0"/>
              <a:t> </a:t>
            </a:r>
            <a:r>
              <a:rPr lang="nb-NO" dirty="0" err="1" smtClean="0"/>
              <a:t>we</a:t>
            </a:r>
            <a:r>
              <a:rPr lang="nb-NO" dirty="0" smtClean="0"/>
              <a:t> </a:t>
            </a:r>
            <a:r>
              <a:rPr lang="nb-NO" dirty="0" err="1" smtClean="0"/>
              <a:t>put</a:t>
            </a:r>
            <a:r>
              <a:rPr lang="nb-NO" dirty="0" smtClean="0"/>
              <a:t> in </a:t>
            </a:r>
            <a:r>
              <a:rPr lang="nb-NO" dirty="0" err="1" smtClean="0"/>
              <a:t>the</a:t>
            </a:r>
            <a:r>
              <a:rPr lang="nb-NO" dirty="0" smtClean="0"/>
              <a:t> </a:t>
            </a:r>
            <a:r>
              <a:rPr lang="nb-NO" dirty="0" err="1" smtClean="0"/>
              <a:t>effort</a:t>
            </a:r>
            <a:r>
              <a:rPr lang="nb-NO" dirty="0" smtClean="0"/>
              <a:t>?</a:t>
            </a:r>
            <a:endParaRPr lang="nb-NO" dirty="0"/>
          </a:p>
        </p:txBody>
      </p:sp>
      <p:sp>
        <p:nvSpPr>
          <p:cNvPr id="3" name="Content Placeholder 2"/>
          <p:cNvSpPr>
            <a:spLocks noGrp="1"/>
          </p:cNvSpPr>
          <p:nvPr>
            <p:ph idx="1"/>
          </p:nvPr>
        </p:nvSpPr>
        <p:spPr>
          <a:xfrm>
            <a:off x="341644" y="1200150"/>
            <a:ext cx="8500906" cy="3532623"/>
          </a:xfrm>
        </p:spPr>
        <p:txBody>
          <a:bodyPr>
            <a:normAutofit fontScale="85000" lnSpcReduction="20000"/>
          </a:bodyPr>
          <a:lstStyle/>
          <a:p>
            <a:r>
              <a:rPr lang="nb-NO" dirty="0" err="1" smtClean="0"/>
              <a:t>Efforts</a:t>
            </a:r>
            <a:r>
              <a:rPr lang="nb-NO" dirty="0" smtClean="0"/>
              <a:t> </a:t>
            </a:r>
            <a:r>
              <a:rPr lang="nb-NO" dirty="0" err="1" smtClean="0"/>
              <a:t>that</a:t>
            </a:r>
            <a:r>
              <a:rPr lang="nb-NO" dirty="0" smtClean="0"/>
              <a:t> have system </a:t>
            </a:r>
            <a:r>
              <a:rPr lang="nb-NO" dirty="0" err="1" smtClean="0"/>
              <a:t>changing</a:t>
            </a:r>
            <a:r>
              <a:rPr lang="nb-NO" dirty="0" smtClean="0"/>
              <a:t> </a:t>
            </a:r>
            <a:r>
              <a:rPr lang="nb-NO" dirty="0" err="1" smtClean="0"/>
              <a:t>effects</a:t>
            </a:r>
            <a:r>
              <a:rPr lang="nb-NO" dirty="0" smtClean="0"/>
              <a:t> </a:t>
            </a:r>
            <a:r>
              <a:rPr lang="nb-NO" dirty="0" err="1" smtClean="0"/>
              <a:t>rather</a:t>
            </a:r>
            <a:r>
              <a:rPr lang="nb-NO" dirty="0" smtClean="0"/>
              <a:t> </a:t>
            </a:r>
            <a:r>
              <a:rPr lang="nb-NO" dirty="0" err="1" smtClean="0"/>
              <a:t>than</a:t>
            </a:r>
            <a:r>
              <a:rPr lang="nb-NO" dirty="0" smtClean="0"/>
              <a:t> </a:t>
            </a:r>
            <a:r>
              <a:rPr lang="nb-NO" dirty="0" err="1" smtClean="0"/>
              <a:t>changes</a:t>
            </a:r>
            <a:r>
              <a:rPr lang="nb-NO" dirty="0" smtClean="0"/>
              <a:t> </a:t>
            </a:r>
            <a:r>
              <a:rPr lang="nb-NO" dirty="0" err="1" smtClean="0"/>
              <a:t>on</a:t>
            </a:r>
            <a:r>
              <a:rPr lang="nb-NO" dirty="0" smtClean="0"/>
              <a:t> </a:t>
            </a:r>
            <a:r>
              <a:rPr lang="nb-NO" dirty="0" err="1" smtClean="0"/>
              <a:t>the</a:t>
            </a:r>
            <a:r>
              <a:rPr lang="nb-NO" dirty="0" smtClean="0"/>
              <a:t> margin</a:t>
            </a:r>
          </a:p>
          <a:p>
            <a:pPr lvl="1"/>
            <a:r>
              <a:rPr lang="nb-NO" dirty="0" smtClean="0"/>
              <a:t>Not </a:t>
            </a:r>
            <a:r>
              <a:rPr lang="nb-NO" dirty="0" err="1" smtClean="0"/>
              <a:t>always</a:t>
            </a:r>
            <a:r>
              <a:rPr lang="nb-NO" dirty="0" smtClean="0"/>
              <a:t> </a:t>
            </a:r>
            <a:r>
              <a:rPr lang="nb-NO" dirty="0" err="1" smtClean="0"/>
              <a:t>cost</a:t>
            </a:r>
            <a:r>
              <a:rPr lang="nb-NO" dirty="0" smtClean="0"/>
              <a:t> </a:t>
            </a:r>
            <a:r>
              <a:rPr lang="nb-NO" dirty="0" err="1" smtClean="0"/>
              <a:t>effective</a:t>
            </a:r>
            <a:endParaRPr lang="nb-NO" dirty="0" smtClean="0"/>
          </a:p>
          <a:p>
            <a:pPr lvl="1"/>
            <a:r>
              <a:rPr lang="nb-NO" dirty="0" err="1" smtClean="0"/>
              <a:t>Changes</a:t>
            </a:r>
            <a:r>
              <a:rPr lang="nb-NO" dirty="0" smtClean="0"/>
              <a:t> </a:t>
            </a:r>
            <a:r>
              <a:rPr lang="nb-NO" dirty="0" err="1" smtClean="0"/>
              <a:t>on</a:t>
            </a:r>
            <a:r>
              <a:rPr lang="nb-NO" dirty="0" smtClean="0"/>
              <a:t> </a:t>
            </a:r>
            <a:r>
              <a:rPr lang="nb-NO" dirty="0" err="1" smtClean="0"/>
              <a:t>the</a:t>
            </a:r>
            <a:r>
              <a:rPr lang="nb-NO" dirty="0" smtClean="0"/>
              <a:t> margin (for </a:t>
            </a:r>
            <a:r>
              <a:rPr lang="nb-NO" dirty="0" err="1" smtClean="0"/>
              <a:t>instance</a:t>
            </a:r>
            <a:r>
              <a:rPr lang="nb-NO" dirty="0" smtClean="0"/>
              <a:t> </a:t>
            </a:r>
            <a:r>
              <a:rPr lang="nb-NO" dirty="0" err="1" smtClean="0"/>
              <a:t>through</a:t>
            </a:r>
            <a:r>
              <a:rPr lang="nb-NO" dirty="0" smtClean="0"/>
              <a:t> </a:t>
            </a:r>
            <a:r>
              <a:rPr lang="nb-NO" dirty="0" err="1" smtClean="0"/>
              <a:t>the</a:t>
            </a:r>
            <a:r>
              <a:rPr lang="nb-NO" dirty="0" smtClean="0"/>
              <a:t> </a:t>
            </a:r>
            <a:r>
              <a:rPr lang="nb-NO" dirty="0" err="1" smtClean="0"/>
              <a:t>tax</a:t>
            </a:r>
            <a:r>
              <a:rPr lang="nb-NO" dirty="0" smtClean="0"/>
              <a:t> system) </a:t>
            </a:r>
            <a:r>
              <a:rPr lang="nb-NO" dirty="0" err="1" smtClean="0"/>
              <a:t>often</a:t>
            </a:r>
            <a:r>
              <a:rPr lang="nb-NO" dirty="0" smtClean="0"/>
              <a:t> </a:t>
            </a:r>
            <a:r>
              <a:rPr lang="nb-NO" dirty="0" err="1" smtClean="0"/>
              <a:t>cost</a:t>
            </a:r>
            <a:r>
              <a:rPr lang="nb-NO" dirty="0" smtClean="0"/>
              <a:t> </a:t>
            </a:r>
            <a:r>
              <a:rPr lang="nb-NO" dirty="0" err="1" smtClean="0"/>
              <a:t>effective</a:t>
            </a:r>
            <a:endParaRPr lang="nb-NO" dirty="0" smtClean="0"/>
          </a:p>
          <a:p>
            <a:r>
              <a:rPr lang="nb-NO" dirty="0" smtClean="0"/>
              <a:t>Anthony Patt (Transforming Energy: </a:t>
            </a:r>
            <a:r>
              <a:rPr lang="nb-NO" dirty="0" err="1" smtClean="0"/>
              <a:t>Solving</a:t>
            </a:r>
            <a:r>
              <a:rPr lang="nb-NO" dirty="0" smtClean="0"/>
              <a:t> </a:t>
            </a:r>
            <a:r>
              <a:rPr lang="nb-NO" dirty="0" err="1" smtClean="0"/>
              <a:t>Climate</a:t>
            </a:r>
            <a:r>
              <a:rPr lang="nb-NO" dirty="0" smtClean="0"/>
              <a:t> </a:t>
            </a:r>
            <a:r>
              <a:rPr lang="nb-NO" dirty="0" err="1" smtClean="0"/>
              <a:t>with</a:t>
            </a:r>
            <a:r>
              <a:rPr lang="nb-NO" dirty="0" smtClean="0"/>
              <a:t> Technology Policy (2015))</a:t>
            </a:r>
          </a:p>
          <a:p>
            <a:pPr lvl="1"/>
            <a:r>
              <a:rPr lang="nb-NO" dirty="0" err="1" smtClean="0"/>
              <a:t>Every</a:t>
            </a:r>
            <a:r>
              <a:rPr lang="nb-NO" dirty="0" smtClean="0"/>
              <a:t> single </a:t>
            </a:r>
            <a:r>
              <a:rPr lang="nb-NO" dirty="0" err="1" smtClean="0"/>
              <a:t>apple</a:t>
            </a:r>
            <a:r>
              <a:rPr lang="nb-NO" dirty="0" smtClean="0"/>
              <a:t> </a:t>
            </a:r>
            <a:r>
              <a:rPr lang="nb-NO" dirty="0" err="1" smtClean="0"/>
              <a:t>on</a:t>
            </a:r>
            <a:r>
              <a:rPr lang="nb-NO" dirty="0" smtClean="0"/>
              <a:t> </a:t>
            </a:r>
            <a:r>
              <a:rPr lang="nb-NO" dirty="0" err="1" smtClean="0"/>
              <a:t>the</a:t>
            </a:r>
            <a:r>
              <a:rPr lang="nb-NO" dirty="0" smtClean="0"/>
              <a:t> </a:t>
            </a:r>
            <a:r>
              <a:rPr lang="nb-NO" dirty="0" err="1" smtClean="0"/>
              <a:t>apple</a:t>
            </a:r>
            <a:r>
              <a:rPr lang="nb-NO" dirty="0" smtClean="0"/>
              <a:t> </a:t>
            </a:r>
            <a:r>
              <a:rPr lang="nb-NO" dirty="0" err="1" smtClean="0"/>
              <a:t>tree</a:t>
            </a:r>
            <a:r>
              <a:rPr lang="nb-NO" dirty="0" smtClean="0"/>
              <a:t> </a:t>
            </a:r>
            <a:r>
              <a:rPr lang="nb-NO" dirty="0" err="1" smtClean="0"/>
              <a:t>needs</a:t>
            </a:r>
            <a:r>
              <a:rPr lang="nb-NO" dirty="0" smtClean="0"/>
              <a:t> to be </a:t>
            </a:r>
            <a:r>
              <a:rPr lang="nb-NO" dirty="0" err="1" smtClean="0"/>
              <a:t>picked</a:t>
            </a:r>
            <a:r>
              <a:rPr lang="nb-NO" dirty="0" smtClean="0"/>
              <a:t> (vs. </a:t>
            </a:r>
            <a:r>
              <a:rPr lang="nb-NO" dirty="0" err="1" smtClean="0"/>
              <a:t>low-hanging</a:t>
            </a:r>
            <a:r>
              <a:rPr lang="nb-NO" dirty="0" smtClean="0"/>
              <a:t> </a:t>
            </a:r>
            <a:r>
              <a:rPr lang="nb-NO" dirty="0" err="1" smtClean="0"/>
              <a:t>fruits</a:t>
            </a:r>
            <a:r>
              <a:rPr lang="nb-NO" dirty="0" smtClean="0"/>
              <a:t>)</a:t>
            </a:r>
            <a:endParaRPr lang="nb-NO" dirty="0"/>
          </a:p>
          <a:p>
            <a:pPr lvl="1"/>
            <a:r>
              <a:rPr lang="nb-NO" dirty="0" err="1" smtClean="0"/>
              <a:t>There</a:t>
            </a:r>
            <a:r>
              <a:rPr lang="nb-NO" dirty="0" smtClean="0"/>
              <a:t> must be alternatives. The fight is won </a:t>
            </a:r>
            <a:r>
              <a:rPr lang="nb-NO" dirty="0" err="1" smtClean="0"/>
              <a:t>on</a:t>
            </a:r>
            <a:r>
              <a:rPr lang="nb-NO" dirty="0" smtClean="0"/>
              <a:t> </a:t>
            </a:r>
            <a:r>
              <a:rPr lang="nb-NO" dirty="0" err="1" smtClean="0"/>
              <a:t>the</a:t>
            </a:r>
            <a:r>
              <a:rPr lang="nb-NO" dirty="0" smtClean="0"/>
              <a:t> «</a:t>
            </a:r>
            <a:r>
              <a:rPr lang="nb-NO" dirty="0" err="1" smtClean="0"/>
              <a:t>supply</a:t>
            </a:r>
            <a:r>
              <a:rPr lang="nb-NO" dirty="0" smtClean="0"/>
              <a:t> side», not </a:t>
            </a:r>
            <a:r>
              <a:rPr lang="nb-NO" dirty="0" err="1" smtClean="0"/>
              <a:t>the</a:t>
            </a:r>
            <a:r>
              <a:rPr lang="nb-NO" dirty="0" smtClean="0"/>
              <a:t> «</a:t>
            </a:r>
            <a:r>
              <a:rPr lang="nb-NO" dirty="0" err="1" smtClean="0"/>
              <a:t>demand</a:t>
            </a:r>
            <a:r>
              <a:rPr lang="nb-NO" dirty="0" smtClean="0"/>
              <a:t> side». </a:t>
            </a:r>
          </a:p>
          <a:p>
            <a:pPr lvl="2"/>
            <a:r>
              <a:rPr lang="nb-NO" dirty="0" smtClean="0"/>
              <a:t>Too </a:t>
            </a:r>
            <a:r>
              <a:rPr lang="nb-NO" dirty="0" err="1" smtClean="0"/>
              <a:t>much</a:t>
            </a:r>
            <a:r>
              <a:rPr lang="nb-NO" dirty="0" smtClean="0"/>
              <a:t> </a:t>
            </a:r>
            <a:r>
              <a:rPr lang="nb-NO" dirty="0" err="1" smtClean="0"/>
              <a:t>of</a:t>
            </a:r>
            <a:r>
              <a:rPr lang="nb-NO" dirty="0" smtClean="0"/>
              <a:t> </a:t>
            </a:r>
            <a:r>
              <a:rPr lang="nb-NO" dirty="0" err="1" smtClean="0"/>
              <a:t>the</a:t>
            </a:r>
            <a:r>
              <a:rPr lang="nb-NO" dirty="0" smtClean="0"/>
              <a:t> </a:t>
            </a:r>
            <a:r>
              <a:rPr lang="nb-NO" dirty="0" err="1" smtClean="0"/>
              <a:t>climate</a:t>
            </a:r>
            <a:r>
              <a:rPr lang="nb-NO" dirty="0" smtClean="0"/>
              <a:t> </a:t>
            </a:r>
            <a:r>
              <a:rPr lang="nb-NO" dirty="0" err="1" smtClean="0"/>
              <a:t>struggle</a:t>
            </a:r>
            <a:r>
              <a:rPr lang="nb-NO" dirty="0" smtClean="0"/>
              <a:t> </a:t>
            </a:r>
            <a:r>
              <a:rPr lang="nb-NO" dirty="0" err="1" smtClean="0"/>
              <a:t>perceived</a:t>
            </a:r>
            <a:r>
              <a:rPr lang="nb-NO" dirty="0" smtClean="0"/>
              <a:t> as </a:t>
            </a:r>
            <a:r>
              <a:rPr lang="nb-NO" dirty="0" err="1" smtClean="0"/>
              <a:t>punishment</a:t>
            </a:r>
            <a:r>
              <a:rPr lang="nb-NO" dirty="0" smtClean="0"/>
              <a:t>. </a:t>
            </a:r>
          </a:p>
          <a:p>
            <a:pPr lvl="1"/>
            <a:r>
              <a:rPr lang="nb-NO" dirty="0" smtClean="0"/>
              <a:t>The fight </a:t>
            </a:r>
            <a:r>
              <a:rPr lang="nb-NO" dirty="0" err="1" smtClean="0"/>
              <a:t>can</a:t>
            </a:r>
            <a:r>
              <a:rPr lang="nb-NO" dirty="0" smtClean="0"/>
              <a:t> </a:t>
            </a:r>
            <a:r>
              <a:rPr lang="nb-NO" dirty="0" err="1" smtClean="0"/>
              <a:t>only</a:t>
            </a:r>
            <a:r>
              <a:rPr lang="nb-NO" dirty="0" smtClean="0"/>
              <a:t> be won by </a:t>
            </a:r>
            <a:r>
              <a:rPr lang="nb-NO" dirty="0" err="1" smtClean="0"/>
              <a:t>creating</a:t>
            </a:r>
            <a:r>
              <a:rPr lang="nb-NO" dirty="0" smtClean="0"/>
              <a:t> a </a:t>
            </a:r>
            <a:r>
              <a:rPr lang="nb-NO" dirty="0" err="1" smtClean="0"/>
              <a:t>new</a:t>
            </a:r>
            <a:r>
              <a:rPr lang="nb-NO" dirty="0" smtClean="0"/>
              <a:t>, </a:t>
            </a:r>
            <a:r>
              <a:rPr lang="nb-NO" dirty="0" err="1" smtClean="0"/>
              <a:t>carbon-free</a:t>
            </a:r>
            <a:r>
              <a:rPr lang="nb-NO" dirty="0" smtClean="0"/>
              <a:t> energy system. </a:t>
            </a:r>
            <a:r>
              <a:rPr lang="nb-NO" dirty="0" err="1" smtClean="0"/>
              <a:t>Everything</a:t>
            </a:r>
            <a:r>
              <a:rPr lang="nb-NO" dirty="0" smtClean="0"/>
              <a:t> </a:t>
            </a:r>
            <a:r>
              <a:rPr lang="nb-NO" dirty="0" err="1" smtClean="0"/>
              <a:t>else</a:t>
            </a:r>
            <a:r>
              <a:rPr lang="nb-NO" dirty="0" smtClean="0"/>
              <a:t> is </a:t>
            </a:r>
            <a:r>
              <a:rPr lang="nb-NO" dirty="0" err="1" smtClean="0"/>
              <a:t>details</a:t>
            </a:r>
            <a:r>
              <a:rPr lang="nb-NO" dirty="0" smtClean="0"/>
              <a:t> and a </a:t>
            </a:r>
            <a:r>
              <a:rPr lang="nb-NO" dirty="0" err="1" smtClean="0"/>
              <a:t>postponement</a:t>
            </a:r>
            <a:r>
              <a:rPr lang="nb-NO" dirty="0" smtClean="0"/>
              <a:t> </a:t>
            </a:r>
            <a:r>
              <a:rPr lang="nb-NO" dirty="0" err="1" smtClean="0"/>
              <a:t>of</a:t>
            </a:r>
            <a:r>
              <a:rPr lang="nb-NO" dirty="0" smtClean="0"/>
              <a:t> </a:t>
            </a:r>
            <a:r>
              <a:rPr lang="nb-NO" dirty="0" err="1" smtClean="0"/>
              <a:t>necessary</a:t>
            </a:r>
            <a:r>
              <a:rPr lang="nb-NO" dirty="0" smtClean="0"/>
              <a:t> </a:t>
            </a:r>
            <a:r>
              <a:rPr lang="nb-NO" dirty="0" err="1" smtClean="0"/>
              <a:t>changes</a:t>
            </a:r>
            <a:r>
              <a:rPr lang="nb-NO" dirty="0" smtClean="0"/>
              <a:t>.</a:t>
            </a:r>
            <a:endParaRPr lang="nb-NO" dirty="0"/>
          </a:p>
        </p:txBody>
      </p:sp>
    </p:spTree>
    <p:extLst>
      <p:ext uri="{BB962C8B-B14F-4D97-AF65-F5344CB8AC3E}">
        <p14:creationId xmlns:p14="http://schemas.microsoft.com/office/powerpoint/2010/main" val="831753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Are </a:t>
            </a:r>
            <a:r>
              <a:rPr lang="nb-NO" dirty="0" err="1" smtClean="0"/>
              <a:t>we</a:t>
            </a:r>
            <a:r>
              <a:rPr lang="nb-NO" dirty="0" smtClean="0"/>
              <a:t> </a:t>
            </a:r>
            <a:r>
              <a:rPr lang="nb-NO" dirty="0" err="1" smtClean="0"/>
              <a:t>doomed</a:t>
            </a:r>
            <a:r>
              <a:rPr lang="nb-NO" dirty="0" smtClean="0"/>
              <a:t>…?</a:t>
            </a:r>
            <a:endParaRPr lang="nb-NO" dirty="0"/>
          </a:p>
        </p:txBody>
      </p:sp>
      <p:sp>
        <p:nvSpPr>
          <p:cNvPr id="3" name="Content Placeholder 2"/>
          <p:cNvSpPr>
            <a:spLocks noGrp="1"/>
          </p:cNvSpPr>
          <p:nvPr>
            <p:ph idx="1"/>
          </p:nvPr>
        </p:nvSpPr>
        <p:spPr>
          <a:xfrm>
            <a:off x="457200" y="1175657"/>
            <a:ext cx="8556170" cy="3838470"/>
          </a:xfrm>
        </p:spPr>
        <p:txBody>
          <a:bodyPr>
            <a:normAutofit fontScale="70000" lnSpcReduction="20000"/>
          </a:bodyPr>
          <a:lstStyle/>
          <a:p>
            <a:r>
              <a:rPr lang="nb-NO" dirty="0" smtClean="0"/>
              <a:t>If </a:t>
            </a:r>
            <a:r>
              <a:rPr lang="nb-NO" dirty="0" err="1" smtClean="0"/>
              <a:t>we</a:t>
            </a:r>
            <a:r>
              <a:rPr lang="nb-NO" dirty="0" smtClean="0"/>
              <a:t> </a:t>
            </a:r>
            <a:r>
              <a:rPr lang="nb-NO" dirty="0" err="1" smtClean="0"/>
              <a:t>keep</a:t>
            </a:r>
            <a:r>
              <a:rPr lang="nb-NO" dirty="0" smtClean="0"/>
              <a:t> </a:t>
            </a:r>
            <a:r>
              <a:rPr lang="nb-NO" dirty="0" err="1" smtClean="0"/>
              <a:t>thinking</a:t>
            </a:r>
            <a:r>
              <a:rPr lang="nb-NO" dirty="0" smtClean="0"/>
              <a:t> </a:t>
            </a:r>
            <a:r>
              <a:rPr lang="nb-NO" dirty="0" err="1" smtClean="0"/>
              <a:t>economy</a:t>
            </a:r>
            <a:r>
              <a:rPr lang="nb-NO" dirty="0" smtClean="0"/>
              <a:t> and </a:t>
            </a:r>
            <a:r>
              <a:rPr lang="nb-NO" dirty="0" err="1" smtClean="0"/>
              <a:t>ecology</a:t>
            </a:r>
            <a:r>
              <a:rPr lang="nb-NO" dirty="0" smtClean="0"/>
              <a:t> </a:t>
            </a:r>
            <a:r>
              <a:rPr lang="nb-NO" dirty="0" err="1" smtClean="0"/>
              <a:t>the</a:t>
            </a:r>
            <a:r>
              <a:rPr lang="nb-NO" dirty="0" smtClean="0"/>
              <a:t> same </a:t>
            </a:r>
            <a:r>
              <a:rPr lang="nb-NO" dirty="0" err="1" smtClean="0"/>
              <a:t>way</a:t>
            </a:r>
            <a:r>
              <a:rPr lang="nb-NO" dirty="0" smtClean="0"/>
              <a:t> </a:t>
            </a:r>
            <a:r>
              <a:rPr lang="nb-NO" dirty="0" err="1" smtClean="0"/>
              <a:t>that</a:t>
            </a:r>
            <a:r>
              <a:rPr lang="nb-NO" dirty="0" smtClean="0"/>
              <a:t> </a:t>
            </a:r>
            <a:r>
              <a:rPr lang="nb-NO" dirty="0" err="1" smtClean="0"/>
              <a:t>we</a:t>
            </a:r>
            <a:r>
              <a:rPr lang="nb-NO" dirty="0" smtClean="0"/>
              <a:t> have for </a:t>
            </a:r>
            <a:r>
              <a:rPr lang="nb-NO" dirty="0" err="1" smtClean="0"/>
              <a:t>the</a:t>
            </a:r>
            <a:r>
              <a:rPr lang="nb-NO" dirty="0" smtClean="0"/>
              <a:t> </a:t>
            </a:r>
            <a:r>
              <a:rPr lang="nb-NO" dirty="0" err="1" smtClean="0"/>
              <a:t>past</a:t>
            </a:r>
            <a:r>
              <a:rPr lang="nb-NO" dirty="0" smtClean="0"/>
              <a:t> 20 </a:t>
            </a:r>
            <a:r>
              <a:rPr lang="nb-NO" dirty="0" err="1" smtClean="0"/>
              <a:t>years</a:t>
            </a:r>
            <a:r>
              <a:rPr lang="nb-NO" dirty="0" smtClean="0"/>
              <a:t>, </a:t>
            </a:r>
            <a:r>
              <a:rPr lang="nb-NO" dirty="0" err="1" smtClean="0"/>
              <a:t>probably</a:t>
            </a:r>
            <a:r>
              <a:rPr lang="nb-NO" dirty="0" smtClean="0"/>
              <a:t>…!</a:t>
            </a:r>
          </a:p>
          <a:p>
            <a:pPr lvl="1"/>
            <a:r>
              <a:rPr lang="nb-NO" dirty="0" err="1" smtClean="0"/>
              <a:t>Cost</a:t>
            </a:r>
            <a:r>
              <a:rPr lang="nb-NO" dirty="0" smtClean="0"/>
              <a:t> </a:t>
            </a:r>
            <a:r>
              <a:rPr lang="nb-NO" dirty="0" err="1" smtClean="0"/>
              <a:t>effectiveness</a:t>
            </a:r>
            <a:r>
              <a:rPr lang="nb-NO" dirty="0" smtClean="0"/>
              <a:t> as </a:t>
            </a:r>
            <a:r>
              <a:rPr lang="nb-NO" dirty="0" err="1" smtClean="0"/>
              <a:t>blessing</a:t>
            </a:r>
            <a:r>
              <a:rPr lang="nb-NO" dirty="0" smtClean="0"/>
              <a:t> and </a:t>
            </a:r>
            <a:r>
              <a:rPr lang="nb-NO" dirty="0" err="1" smtClean="0"/>
              <a:t>curse</a:t>
            </a:r>
            <a:endParaRPr lang="nb-NO" dirty="0" smtClean="0"/>
          </a:p>
          <a:p>
            <a:pPr lvl="1"/>
            <a:r>
              <a:rPr lang="nb-NO" dirty="0" err="1" smtClean="0"/>
              <a:t>Keep</a:t>
            </a:r>
            <a:r>
              <a:rPr lang="nb-NO" dirty="0" smtClean="0"/>
              <a:t> </a:t>
            </a:r>
            <a:r>
              <a:rPr lang="nb-NO" dirty="0" err="1" smtClean="0"/>
              <a:t>going</a:t>
            </a:r>
            <a:r>
              <a:rPr lang="nb-NO" dirty="0" smtClean="0"/>
              <a:t> for </a:t>
            </a:r>
            <a:r>
              <a:rPr lang="nb-NO" dirty="0" err="1" smtClean="0"/>
              <a:t>the</a:t>
            </a:r>
            <a:r>
              <a:rPr lang="nb-NO" dirty="0" smtClean="0"/>
              <a:t> </a:t>
            </a:r>
            <a:r>
              <a:rPr lang="nb-NO" dirty="0" err="1" smtClean="0"/>
              <a:t>low-hanging</a:t>
            </a:r>
            <a:r>
              <a:rPr lang="nb-NO" dirty="0" smtClean="0"/>
              <a:t> </a:t>
            </a:r>
            <a:r>
              <a:rPr lang="nb-NO" dirty="0" err="1" smtClean="0"/>
              <a:t>fruits</a:t>
            </a:r>
            <a:r>
              <a:rPr lang="nb-NO" dirty="0" smtClean="0"/>
              <a:t> and end-</a:t>
            </a:r>
            <a:r>
              <a:rPr lang="nb-NO" dirty="0" err="1" smtClean="0"/>
              <a:t>of</a:t>
            </a:r>
            <a:r>
              <a:rPr lang="nb-NO" dirty="0" smtClean="0"/>
              <a:t>-pipe </a:t>
            </a:r>
            <a:r>
              <a:rPr lang="nb-NO" dirty="0" err="1" smtClean="0"/>
              <a:t>solutions</a:t>
            </a:r>
            <a:r>
              <a:rPr lang="nb-NO" dirty="0" smtClean="0"/>
              <a:t>.</a:t>
            </a:r>
          </a:p>
          <a:p>
            <a:pPr lvl="1"/>
            <a:r>
              <a:rPr lang="nb-NO" dirty="0" err="1" smtClean="0"/>
              <a:t>Keep</a:t>
            </a:r>
            <a:r>
              <a:rPr lang="nb-NO" dirty="0" smtClean="0"/>
              <a:t> </a:t>
            </a:r>
            <a:r>
              <a:rPr lang="nb-NO" dirty="0" err="1" smtClean="0"/>
              <a:t>looking</a:t>
            </a:r>
            <a:r>
              <a:rPr lang="nb-NO" dirty="0" smtClean="0"/>
              <a:t> for </a:t>
            </a:r>
            <a:r>
              <a:rPr lang="nb-NO" dirty="0" err="1" smtClean="0"/>
              <a:t>our</a:t>
            </a:r>
            <a:r>
              <a:rPr lang="nb-NO" dirty="0" smtClean="0"/>
              <a:t> </a:t>
            </a:r>
            <a:r>
              <a:rPr lang="nb-NO" dirty="0" err="1" smtClean="0"/>
              <a:t>keys</a:t>
            </a:r>
            <a:r>
              <a:rPr lang="nb-NO" dirty="0" smtClean="0"/>
              <a:t> </a:t>
            </a:r>
            <a:r>
              <a:rPr lang="nb-NO" dirty="0" err="1" smtClean="0"/>
              <a:t>where</a:t>
            </a:r>
            <a:r>
              <a:rPr lang="nb-NO" dirty="0" smtClean="0"/>
              <a:t> </a:t>
            </a:r>
            <a:r>
              <a:rPr lang="nb-NO" dirty="0" err="1" smtClean="0"/>
              <a:t>the</a:t>
            </a:r>
            <a:r>
              <a:rPr lang="nb-NO" dirty="0" smtClean="0"/>
              <a:t> </a:t>
            </a:r>
            <a:r>
              <a:rPr lang="nb-NO" dirty="0" err="1" smtClean="0"/>
              <a:t>light</a:t>
            </a:r>
            <a:r>
              <a:rPr lang="nb-NO" dirty="0" smtClean="0"/>
              <a:t> is </a:t>
            </a:r>
            <a:r>
              <a:rPr lang="nb-NO" dirty="0" err="1" smtClean="0"/>
              <a:t>the</a:t>
            </a:r>
            <a:r>
              <a:rPr lang="nb-NO" dirty="0" smtClean="0"/>
              <a:t> </a:t>
            </a:r>
            <a:r>
              <a:rPr lang="nb-NO" dirty="0" err="1" smtClean="0"/>
              <a:t>brightest</a:t>
            </a:r>
            <a:r>
              <a:rPr lang="nb-NO" dirty="0" smtClean="0"/>
              <a:t> </a:t>
            </a:r>
            <a:r>
              <a:rPr lang="nb-NO" dirty="0" err="1" smtClean="0"/>
              <a:t>rather</a:t>
            </a:r>
            <a:r>
              <a:rPr lang="nb-NO" dirty="0" smtClean="0"/>
              <a:t> </a:t>
            </a:r>
            <a:r>
              <a:rPr lang="nb-NO" dirty="0" err="1" smtClean="0"/>
              <a:t>than</a:t>
            </a:r>
            <a:r>
              <a:rPr lang="nb-NO" dirty="0" smtClean="0"/>
              <a:t> </a:t>
            </a:r>
            <a:r>
              <a:rPr lang="nb-NO" dirty="0" err="1" smtClean="0"/>
              <a:t>where</a:t>
            </a:r>
            <a:r>
              <a:rPr lang="nb-NO" dirty="0" smtClean="0"/>
              <a:t> </a:t>
            </a:r>
            <a:r>
              <a:rPr lang="nb-NO" dirty="0" err="1" smtClean="0"/>
              <a:t>we</a:t>
            </a:r>
            <a:r>
              <a:rPr lang="nb-NO" dirty="0" smtClean="0"/>
              <a:t> </a:t>
            </a:r>
            <a:r>
              <a:rPr lang="nb-NO" dirty="0" err="1" smtClean="0"/>
              <a:t>think</a:t>
            </a:r>
            <a:r>
              <a:rPr lang="nb-NO" dirty="0" smtClean="0"/>
              <a:t> </a:t>
            </a:r>
            <a:r>
              <a:rPr lang="nb-NO" dirty="0" err="1" smtClean="0"/>
              <a:t>we</a:t>
            </a:r>
            <a:r>
              <a:rPr lang="nb-NO" dirty="0" smtClean="0"/>
              <a:t> lost </a:t>
            </a:r>
            <a:r>
              <a:rPr lang="nb-NO" dirty="0" err="1" smtClean="0"/>
              <a:t>them</a:t>
            </a:r>
            <a:endParaRPr lang="nb-NO" dirty="0" smtClean="0"/>
          </a:p>
          <a:p>
            <a:endParaRPr lang="nb-NO" sz="1100" dirty="0"/>
          </a:p>
          <a:p>
            <a:r>
              <a:rPr lang="nb-NO" dirty="0" smtClean="0"/>
              <a:t>NOT </a:t>
            </a:r>
            <a:r>
              <a:rPr lang="nb-NO" dirty="0" err="1" smtClean="0"/>
              <a:t>primarily</a:t>
            </a:r>
            <a:r>
              <a:rPr lang="nb-NO" dirty="0" smtClean="0"/>
              <a:t> a right vs. </a:t>
            </a:r>
            <a:r>
              <a:rPr lang="nb-NO" dirty="0" err="1" smtClean="0"/>
              <a:t>left</a:t>
            </a:r>
            <a:r>
              <a:rPr lang="nb-NO" dirty="0" smtClean="0"/>
              <a:t> type </a:t>
            </a:r>
            <a:r>
              <a:rPr lang="nb-NO" dirty="0" err="1" smtClean="0"/>
              <a:t>of</a:t>
            </a:r>
            <a:r>
              <a:rPr lang="nb-NO" dirty="0" smtClean="0"/>
              <a:t> </a:t>
            </a:r>
            <a:r>
              <a:rPr lang="nb-NO" dirty="0" err="1" smtClean="0"/>
              <a:t>thing</a:t>
            </a:r>
            <a:endParaRPr lang="nb-NO" dirty="0" smtClean="0"/>
          </a:p>
          <a:p>
            <a:pPr lvl="1"/>
            <a:r>
              <a:rPr lang="nb-NO" dirty="0" err="1" smtClean="0"/>
              <a:t>Neoclassicals</a:t>
            </a:r>
            <a:r>
              <a:rPr lang="nb-NO" dirty="0" smtClean="0"/>
              <a:t> and </a:t>
            </a:r>
            <a:r>
              <a:rPr lang="nb-NO" dirty="0" err="1" smtClean="0"/>
              <a:t>Keynesians</a:t>
            </a:r>
            <a:r>
              <a:rPr lang="nb-NO" dirty="0" smtClean="0"/>
              <a:t> </a:t>
            </a:r>
            <a:r>
              <a:rPr lang="nb-NO" dirty="0" err="1" smtClean="0"/>
              <a:t>flip</a:t>
            </a:r>
            <a:r>
              <a:rPr lang="nb-NO" dirty="0" smtClean="0"/>
              <a:t> sides </a:t>
            </a:r>
            <a:r>
              <a:rPr lang="nb-NO" dirty="0" err="1" smtClean="0"/>
              <a:t>of</a:t>
            </a:r>
            <a:r>
              <a:rPr lang="nb-NO" dirty="0" smtClean="0"/>
              <a:t> </a:t>
            </a:r>
            <a:r>
              <a:rPr lang="nb-NO" dirty="0" err="1" smtClean="0"/>
              <a:t>the</a:t>
            </a:r>
            <a:r>
              <a:rPr lang="nb-NO" dirty="0" smtClean="0"/>
              <a:t> same </a:t>
            </a:r>
            <a:r>
              <a:rPr lang="nb-NO" dirty="0" err="1" smtClean="0"/>
              <a:t>coin</a:t>
            </a:r>
            <a:endParaRPr lang="nb-NO" dirty="0" smtClean="0"/>
          </a:p>
          <a:p>
            <a:endParaRPr lang="nb-NO" sz="1100" dirty="0" smtClean="0"/>
          </a:p>
          <a:p>
            <a:r>
              <a:rPr lang="nb-NO" dirty="0" err="1" smtClean="0"/>
              <a:t>Need</a:t>
            </a:r>
            <a:r>
              <a:rPr lang="nb-NO" dirty="0" smtClean="0"/>
              <a:t> system </a:t>
            </a:r>
            <a:r>
              <a:rPr lang="nb-NO" dirty="0" err="1" smtClean="0"/>
              <a:t>change</a:t>
            </a:r>
            <a:r>
              <a:rPr lang="nb-NO" dirty="0" smtClean="0"/>
              <a:t> </a:t>
            </a:r>
            <a:r>
              <a:rPr lang="nb-NO" dirty="0" smtClean="0">
                <a:sym typeface="Wingdings" panose="05000000000000000000" pitchFamily="2" charset="2"/>
              </a:rPr>
              <a:t> </a:t>
            </a:r>
            <a:r>
              <a:rPr lang="nb-NO" dirty="0" err="1" smtClean="0">
                <a:sym typeface="Wingdings" panose="05000000000000000000" pitchFamily="2" charset="2"/>
              </a:rPr>
              <a:t>what</a:t>
            </a:r>
            <a:r>
              <a:rPr lang="nb-NO" dirty="0" smtClean="0">
                <a:sym typeface="Wingdings" panose="05000000000000000000" pitchFamily="2" charset="2"/>
              </a:rPr>
              <a:t> </a:t>
            </a:r>
            <a:r>
              <a:rPr lang="nb-NO" dirty="0" err="1" smtClean="0">
                <a:sym typeface="Wingdings" panose="05000000000000000000" pitchFamily="2" charset="2"/>
              </a:rPr>
              <a:t>kind</a:t>
            </a:r>
            <a:r>
              <a:rPr lang="nb-NO" dirty="0" smtClean="0">
                <a:sym typeface="Wingdings" panose="05000000000000000000" pitchFamily="2" charset="2"/>
              </a:rPr>
              <a:t> </a:t>
            </a:r>
            <a:r>
              <a:rPr lang="nb-NO" dirty="0" err="1" smtClean="0">
                <a:sym typeface="Wingdings" panose="05000000000000000000" pitchFamily="2" charset="2"/>
              </a:rPr>
              <a:t>of</a:t>
            </a:r>
            <a:r>
              <a:rPr lang="nb-NO" dirty="0" smtClean="0">
                <a:sym typeface="Wingdings" panose="05000000000000000000" pitchFamily="2" charset="2"/>
              </a:rPr>
              <a:t> </a:t>
            </a:r>
            <a:r>
              <a:rPr lang="nb-NO" dirty="0" err="1" smtClean="0">
                <a:sym typeface="Wingdings" panose="05000000000000000000" pitchFamily="2" charset="2"/>
              </a:rPr>
              <a:t>political</a:t>
            </a:r>
            <a:r>
              <a:rPr lang="nb-NO" dirty="0" smtClean="0">
                <a:sym typeface="Wingdings" panose="05000000000000000000" pitchFamily="2" charset="2"/>
              </a:rPr>
              <a:t> </a:t>
            </a:r>
            <a:r>
              <a:rPr lang="nb-NO" dirty="0" err="1" smtClean="0">
                <a:sym typeface="Wingdings" panose="05000000000000000000" pitchFamily="2" charset="2"/>
              </a:rPr>
              <a:t>economy</a:t>
            </a:r>
            <a:r>
              <a:rPr lang="nb-NO" dirty="0" smtClean="0">
                <a:sym typeface="Wingdings" panose="05000000000000000000" pitchFamily="2" charset="2"/>
              </a:rPr>
              <a:t> </a:t>
            </a:r>
            <a:r>
              <a:rPr lang="nb-NO" dirty="0" err="1" smtClean="0">
                <a:sym typeface="Wingdings" panose="05000000000000000000" pitchFamily="2" charset="2"/>
              </a:rPr>
              <a:t>creates</a:t>
            </a:r>
            <a:r>
              <a:rPr lang="nb-NO" dirty="0" smtClean="0">
                <a:sym typeface="Wingdings" panose="05000000000000000000" pitchFamily="2" charset="2"/>
              </a:rPr>
              <a:t> system </a:t>
            </a:r>
            <a:r>
              <a:rPr lang="nb-NO" dirty="0" err="1" smtClean="0">
                <a:sym typeface="Wingdings" panose="05000000000000000000" pitchFamily="2" charset="2"/>
              </a:rPr>
              <a:t>change</a:t>
            </a:r>
            <a:r>
              <a:rPr lang="nb-NO" dirty="0" smtClean="0">
                <a:sym typeface="Wingdings" panose="05000000000000000000" pitchFamily="2" charset="2"/>
              </a:rPr>
              <a:t>?</a:t>
            </a:r>
          </a:p>
          <a:p>
            <a:pPr lvl="1"/>
            <a:r>
              <a:rPr lang="nb-NO" dirty="0" smtClean="0">
                <a:sym typeface="Wingdings" panose="05000000000000000000" pitchFamily="2" charset="2"/>
              </a:rPr>
              <a:t>Transport </a:t>
            </a:r>
            <a:r>
              <a:rPr lang="nb-NO" dirty="0" err="1" smtClean="0">
                <a:sym typeface="Wingdings" panose="05000000000000000000" pitchFamily="2" charset="2"/>
              </a:rPr>
              <a:t>sector</a:t>
            </a:r>
            <a:r>
              <a:rPr lang="nb-NO" dirty="0" smtClean="0">
                <a:sym typeface="Wingdings" panose="05000000000000000000" pitchFamily="2" charset="2"/>
              </a:rPr>
              <a:t>: </a:t>
            </a:r>
            <a:r>
              <a:rPr lang="nb-NO" dirty="0" err="1" smtClean="0">
                <a:sym typeface="Wingdings" panose="05000000000000000000" pitchFamily="2" charset="2"/>
              </a:rPr>
              <a:t>Electrification</a:t>
            </a:r>
            <a:endParaRPr lang="nb-NO" dirty="0" smtClean="0">
              <a:sym typeface="Wingdings" panose="05000000000000000000" pitchFamily="2" charset="2"/>
            </a:endParaRPr>
          </a:p>
          <a:p>
            <a:pPr lvl="1"/>
            <a:r>
              <a:rPr lang="nb-NO" dirty="0" err="1" smtClean="0">
                <a:sym typeface="Wingdings" panose="05000000000000000000" pitchFamily="2" charset="2"/>
              </a:rPr>
              <a:t>Redefine</a:t>
            </a:r>
            <a:r>
              <a:rPr lang="nb-NO" dirty="0" smtClean="0">
                <a:sym typeface="Wingdings" panose="05000000000000000000" pitchFamily="2" charset="2"/>
              </a:rPr>
              <a:t> </a:t>
            </a:r>
            <a:r>
              <a:rPr lang="nb-NO" dirty="0" err="1" smtClean="0">
                <a:sym typeface="Wingdings" panose="05000000000000000000" pitchFamily="2" charset="2"/>
              </a:rPr>
              <a:t>the</a:t>
            </a:r>
            <a:r>
              <a:rPr lang="nb-NO" dirty="0" smtClean="0">
                <a:sym typeface="Wingdings" panose="05000000000000000000" pitchFamily="2" charset="2"/>
              </a:rPr>
              <a:t> system </a:t>
            </a:r>
            <a:r>
              <a:rPr lang="nb-NO" dirty="0" err="1" smtClean="0">
                <a:sym typeface="Wingdings" panose="05000000000000000000" pitchFamily="2" charset="2"/>
              </a:rPr>
              <a:t>boundaries</a:t>
            </a:r>
            <a:endParaRPr lang="nb-NO" dirty="0" smtClean="0">
              <a:sym typeface="Wingdings" panose="05000000000000000000" pitchFamily="2" charset="2"/>
            </a:endParaRPr>
          </a:p>
          <a:p>
            <a:pPr lvl="1"/>
            <a:r>
              <a:rPr lang="nb-NO" dirty="0" smtClean="0">
                <a:sym typeface="Wingdings" panose="05000000000000000000" pitchFamily="2" charset="2"/>
              </a:rPr>
              <a:t>Energy </a:t>
            </a:r>
            <a:r>
              <a:rPr lang="nb-NO" dirty="0" err="1" smtClean="0">
                <a:sym typeface="Wingdings" panose="05000000000000000000" pitchFamily="2" charset="2"/>
              </a:rPr>
              <a:t>sector</a:t>
            </a:r>
            <a:r>
              <a:rPr lang="nb-NO" dirty="0" smtClean="0">
                <a:sym typeface="Wingdings" panose="05000000000000000000" pitchFamily="2" charset="2"/>
              </a:rPr>
              <a:t>: </a:t>
            </a:r>
          </a:p>
          <a:p>
            <a:pPr lvl="2"/>
            <a:r>
              <a:rPr lang="nb-NO" dirty="0" err="1" smtClean="0">
                <a:sym typeface="Wingdings" panose="05000000000000000000" pitchFamily="2" charset="2"/>
              </a:rPr>
              <a:t>Exploiting</a:t>
            </a:r>
            <a:r>
              <a:rPr lang="nb-NO" dirty="0" smtClean="0">
                <a:sym typeface="Wingdings" panose="05000000000000000000" pitchFamily="2" charset="2"/>
              </a:rPr>
              <a:t> </a:t>
            </a:r>
            <a:r>
              <a:rPr lang="nb-NO" dirty="0" err="1" smtClean="0">
                <a:sym typeface="Wingdings" panose="05000000000000000000" pitchFamily="2" charset="2"/>
              </a:rPr>
              <a:t>renewable</a:t>
            </a:r>
            <a:r>
              <a:rPr lang="nb-NO" dirty="0" smtClean="0">
                <a:sym typeface="Wingdings" panose="05000000000000000000" pitchFamily="2" charset="2"/>
              </a:rPr>
              <a:t> </a:t>
            </a:r>
            <a:r>
              <a:rPr lang="nb-NO" dirty="0" err="1" smtClean="0">
                <a:sym typeface="Wingdings" panose="05000000000000000000" pitchFamily="2" charset="2"/>
              </a:rPr>
              <a:t>resources</a:t>
            </a:r>
            <a:r>
              <a:rPr lang="nb-NO" dirty="0" smtClean="0">
                <a:sym typeface="Wingdings" panose="05000000000000000000" pitchFamily="2" charset="2"/>
              </a:rPr>
              <a:t>: </a:t>
            </a:r>
            <a:r>
              <a:rPr lang="nb-NO" dirty="0" err="1" smtClean="0">
                <a:sym typeface="Wingdings" panose="05000000000000000000" pitchFamily="2" charset="2"/>
              </a:rPr>
              <a:t>Need</a:t>
            </a:r>
            <a:r>
              <a:rPr lang="nb-NO" dirty="0" smtClean="0">
                <a:sym typeface="Wingdings" panose="05000000000000000000" pitchFamily="2" charset="2"/>
              </a:rPr>
              <a:t> MORE (</a:t>
            </a:r>
            <a:r>
              <a:rPr lang="nb-NO" dirty="0" err="1" smtClean="0">
                <a:sym typeface="Wingdings" panose="05000000000000000000" pitchFamily="2" charset="2"/>
              </a:rPr>
              <a:t>renewable</a:t>
            </a:r>
            <a:r>
              <a:rPr lang="nb-NO" dirty="0" smtClean="0">
                <a:sym typeface="Wingdings" panose="05000000000000000000" pitchFamily="2" charset="2"/>
              </a:rPr>
              <a:t>) energy! (R&amp;D and support systems)</a:t>
            </a:r>
          </a:p>
          <a:p>
            <a:pPr lvl="2"/>
            <a:r>
              <a:rPr lang="nb-NO" dirty="0" err="1" smtClean="0">
                <a:sym typeface="Wingdings" panose="05000000000000000000" pitchFamily="2" charset="2"/>
              </a:rPr>
              <a:t>Building</a:t>
            </a:r>
            <a:r>
              <a:rPr lang="nb-NO" dirty="0" smtClean="0">
                <a:sym typeface="Wingdings" panose="05000000000000000000" pitchFamily="2" charset="2"/>
              </a:rPr>
              <a:t> </a:t>
            </a:r>
            <a:r>
              <a:rPr lang="nb-NO" dirty="0" err="1" smtClean="0">
                <a:sym typeface="Wingdings" panose="05000000000000000000" pitchFamily="2" charset="2"/>
              </a:rPr>
              <a:t>infrastructure</a:t>
            </a:r>
            <a:r>
              <a:rPr lang="nb-NO" dirty="0" smtClean="0">
                <a:sym typeface="Wingdings" panose="05000000000000000000" pitchFamily="2" charset="2"/>
              </a:rPr>
              <a:t> (grid lines)</a:t>
            </a:r>
          </a:p>
          <a:p>
            <a:pPr lvl="2"/>
            <a:r>
              <a:rPr lang="nb-NO" dirty="0" smtClean="0">
                <a:sym typeface="Wingdings" panose="05000000000000000000" pitchFamily="2" charset="2"/>
              </a:rPr>
              <a:t>Energy </a:t>
            </a:r>
            <a:r>
              <a:rPr lang="nb-NO" dirty="0" err="1" smtClean="0">
                <a:sym typeface="Wingdings" panose="05000000000000000000" pitchFamily="2" charset="2"/>
              </a:rPr>
              <a:t>storage</a:t>
            </a:r>
            <a:endParaRPr lang="nb-NO" dirty="0" smtClean="0">
              <a:sym typeface="Wingdings" panose="05000000000000000000" pitchFamily="2" charset="2"/>
            </a:endParaRPr>
          </a:p>
          <a:p>
            <a:pPr lvl="2"/>
            <a:r>
              <a:rPr lang="nb-NO" dirty="0" smtClean="0">
                <a:sym typeface="Wingdings" panose="05000000000000000000" pitchFamily="2" charset="2"/>
              </a:rPr>
              <a:t>CCS</a:t>
            </a:r>
          </a:p>
          <a:p>
            <a:pPr marL="914400" lvl="2" indent="0">
              <a:buNone/>
            </a:pPr>
            <a:endParaRPr lang="nb-NO" dirty="0" smtClean="0">
              <a:sym typeface="Wingdings" panose="05000000000000000000" pitchFamily="2" charset="2"/>
            </a:endParaRPr>
          </a:p>
          <a:p>
            <a:pPr lvl="1"/>
            <a:endParaRPr lang="nb-NO" dirty="0"/>
          </a:p>
        </p:txBody>
      </p:sp>
    </p:spTree>
    <p:extLst>
      <p:ext uri="{BB962C8B-B14F-4D97-AF65-F5344CB8AC3E}">
        <p14:creationId xmlns:p14="http://schemas.microsoft.com/office/powerpoint/2010/main" val="2854450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a:t>Solar PV vs. </a:t>
            </a:r>
            <a:r>
              <a:rPr lang="nb-NO" dirty="0" err="1"/>
              <a:t>wind</a:t>
            </a:r>
            <a:r>
              <a:rPr lang="nb-NO" dirty="0"/>
              <a:t>, </a:t>
            </a:r>
            <a:r>
              <a:rPr lang="nb-NO" dirty="0" err="1"/>
              <a:t>cumulative</a:t>
            </a:r>
            <a:r>
              <a:rPr lang="nb-NO" dirty="0"/>
              <a:t> and </a:t>
            </a:r>
            <a:r>
              <a:rPr lang="nb-NO" dirty="0" err="1"/>
              <a:t>annual</a:t>
            </a:r>
            <a:r>
              <a:rPr lang="nb-NO" dirty="0"/>
              <a:t> </a:t>
            </a:r>
            <a:r>
              <a:rPr lang="nb-NO" dirty="0" err="1"/>
              <a:t>installations</a:t>
            </a:r>
            <a:endParaRPr lang="nb-NO" dirty="0"/>
          </a:p>
        </p:txBody>
      </p:sp>
      <p:graphicFrame>
        <p:nvGraphicFramePr>
          <p:cNvPr id="5" name="Content Placeholder 3"/>
          <p:cNvGraphicFramePr>
            <a:graphicFrameLocks noGrp="1"/>
          </p:cNvGraphicFramePr>
          <p:nvPr>
            <p:ph sz="half" idx="1"/>
            <p:extLst>
              <p:ext uri="{D42A27DB-BD31-4B8C-83A1-F6EECF244321}">
                <p14:modId xmlns:p14="http://schemas.microsoft.com/office/powerpoint/2010/main" val="1411162996"/>
              </p:ext>
            </p:extLst>
          </p:nvPr>
        </p:nvGraphicFramePr>
        <p:xfrm>
          <a:off x="0" y="1200150"/>
          <a:ext cx="4719782" cy="33940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3"/>
          <p:cNvGraphicFramePr>
            <a:graphicFrameLocks noGrp="1"/>
          </p:cNvGraphicFramePr>
          <p:nvPr>
            <p:ph sz="half" idx="2"/>
            <p:extLst>
              <p:ext uri="{D42A27DB-BD31-4B8C-83A1-F6EECF244321}">
                <p14:modId xmlns:p14="http://schemas.microsoft.com/office/powerpoint/2010/main" val="1073395388"/>
              </p:ext>
            </p:extLst>
          </p:nvPr>
        </p:nvGraphicFramePr>
        <p:xfrm>
          <a:off x="4525818" y="1200150"/>
          <a:ext cx="4618182"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8455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8150" y="228600"/>
            <a:ext cx="7800685" cy="912019"/>
          </a:xfrm>
        </p:spPr>
        <p:txBody>
          <a:bodyPr>
            <a:noAutofit/>
          </a:bodyPr>
          <a:lstStyle/>
          <a:p>
            <a:r>
              <a:rPr lang="nb-NO" altLang="nb-NO" sz="2800" dirty="0" err="1"/>
              <a:t>Clean</a:t>
            </a:r>
            <a:r>
              <a:rPr lang="nb-NO" altLang="nb-NO" sz="2800" dirty="0"/>
              <a:t> energy </a:t>
            </a:r>
            <a:r>
              <a:rPr lang="nb-NO" altLang="nb-NO" sz="2800" dirty="0" err="1"/>
              <a:t>investments</a:t>
            </a:r>
            <a:r>
              <a:rPr lang="nb-NO" altLang="nb-NO" sz="2800" dirty="0"/>
              <a:t>, billion $, 2004-17</a:t>
            </a:r>
            <a:endParaRPr lang="nb-NO"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1422808"/>
              </p:ext>
            </p:extLst>
          </p:nvPr>
        </p:nvGraphicFramePr>
        <p:xfrm>
          <a:off x="438150" y="1113588"/>
          <a:ext cx="8305800" cy="36489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4060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pic>
        <p:nvPicPr>
          <p:cNvPr id="4" name="Content Placeholder 3" descr="https://assets.bwbx.io/images/users/iqjWHBFdfxIU/iGa2kIRA3VCI/v2/-1x-1.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6029011" cy="2692958"/>
          </a:xfrm>
          <a:prstGeom prst="rect">
            <a:avLst/>
          </a:prstGeom>
          <a:noFill/>
          <a:ln>
            <a:noFill/>
          </a:ln>
        </p:spPr>
      </p:pic>
      <p:pic>
        <p:nvPicPr>
          <p:cNvPr id="5" name="Picture 4" descr="https://assets.bwbx.io/images/users/iqjWHBFdfxIU/in9QcZZLLYgY/v1/-1x-1.png"/>
          <p:cNvPicPr/>
          <p:nvPr/>
        </p:nvPicPr>
        <p:blipFill>
          <a:blip r:embed="rId4">
            <a:extLst>
              <a:ext uri="{28A0092B-C50C-407E-A947-70E740481C1C}">
                <a14:useLocalDpi xmlns:a14="http://schemas.microsoft.com/office/drawing/2010/main" val="0"/>
              </a:ext>
            </a:extLst>
          </a:blip>
          <a:srcRect/>
          <a:stretch>
            <a:fillRect/>
          </a:stretch>
        </p:blipFill>
        <p:spPr bwMode="auto">
          <a:xfrm>
            <a:off x="3567164" y="2692958"/>
            <a:ext cx="5576835" cy="2450542"/>
          </a:xfrm>
          <a:prstGeom prst="rect">
            <a:avLst/>
          </a:prstGeom>
          <a:noFill/>
          <a:ln>
            <a:noFill/>
          </a:ln>
        </p:spPr>
      </p:pic>
    </p:spTree>
    <p:extLst>
      <p:ext uri="{BB962C8B-B14F-4D97-AF65-F5344CB8AC3E}">
        <p14:creationId xmlns:p14="http://schemas.microsoft.com/office/powerpoint/2010/main" val="408822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b-NO" sz="2800" dirty="0"/>
              <a:t>Japan: Fukushima triggers solar </a:t>
            </a:r>
            <a:r>
              <a:rPr lang="nb-NO" sz="2800" dirty="0" err="1"/>
              <a:t>growth</a:t>
            </a:r>
            <a:endParaRPr lang="nb-NO" sz="2800" dirty="0"/>
          </a:p>
        </p:txBody>
      </p:sp>
      <p:graphicFrame>
        <p:nvGraphicFramePr>
          <p:cNvPr id="4" name="Content Placeholder 3"/>
          <p:cNvGraphicFramePr>
            <a:graphicFrameLocks noGrp="1"/>
          </p:cNvGraphicFramePr>
          <p:nvPr>
            <p:ph idx="1"/>
            <p:extLst/>
          </p:nvPr>
        </p:nvGraphicFramePr>
        <p:xfrm>
          <a:off x="457200" y="1200150"/>
          <a:ext cx="8229600" cy="3561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548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China: </a:t>
            </a:r>
            <a:r>
              <a:rPr lang="nb-NO" dirty="0" err="1"/>
              <a:t>Strong</a:t>
            </a:r>
            <a:r>
              <a:rPr lang="nb-NO" dirty="0"/>
              <a:t> </a:t>
            </a:r>
            <a:r>
              <a:rPr lang="nb-NO" dirty="0" err="1"/>
              <a:t>growth</a:t>
            </a:r>
            <a:r>
              <a:rPr lang="nb-NO" dirty="0"/>
              <a:t> in </a:t>
            </a:r>
            <a:r>
              <a:rPr lang="nb-NO" dirty="0" err="1"/>
              <a:t>wind</a:t>
            </a:r>
            <a:endParaRPr lang="nb-NO"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2852148409"/>
              </p:ext>
            </p:extLst>
          </p:nvPr>
        </p:nvGraphicFramePr>
        <p:xfrm>
          <a:off x="457200" y="1063229"/>
          <a:ext cx="7984836" cy="37027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89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872" y="228600"/>
            <a:ext cx="7349240" cy="912019"/>
          </a:xfrm>
        </p:spPr>
        <p:txBody>
          <a:bodyPr>
            <a:normAutofit/>
          </a:bodyPr>
          <a:lstStyle/>
          <a:p>
            <a:r>
              <a:rPr lang="nb-NO" sz="2800" dirty="0" smtClean="0"/>
              <a:t>Germany</a:t>
            </a:r>
            <a:r>
              <a:rPr lang="nb-NO" sz="2800" dirty="0"/>
              <a:t>: </a:t>
            </a:r>
            <a:r>
              <a:rPr lang="nb-NO" sz="2800" dirty="0" err="1"/>
              <a:t>Strong</a:t>
            </a:r>
            <a:r>
              <a:rPr lang="nb-NO" sz="2800" dirty="0"/>
              <a:t> </a:t>
            </a:r>
            <a:r>
              <a:rPr lang="nb-NO" sz="2800" dirty="0" err="1"/>
              <a:t>growth</a:t>
            </a:r>
            <a:r>
              <a:rPr lang="nb-NO" sz="2800" dirty="0"/>
              <a:t>, solar and </a:t>
            </a:r>
            <a:r>
              <a:rPr lang="nb-NO" sz="2800" dirty="0" err="1"/>
              <a:t>wind</a:t>
            </a:r>
            <a:endParaRPr lang="nb-NO" sz="2700" dirty="0"/>
          </a:p>
        </p:txBody>
      </p:sp>
      <p:graphicFrame>
        <p:nvGraphicFramePr>
          <p:cNvPr id="4" name="Content Placeholder 3"/>
          <p:cNvGraphicFramePr>
            <a:graphicFrameLocks noGrp="1"/>
          </p:cNvGraphicFramePr>
          <p:nvPr>
            <p:ph idx="1"/>
            <p:extLst/>
          </p:nvPr>
        </p:nvGraphicFramePr>
        <p:xfrm>
          <a:off x="355108" y="1052052"/>
          <a:ext cx="8307112" cy="36690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4302657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4467</Words>
  <Application>Microsoft Office PowerPoint</Application>
  <PresentationFormat>On-screen Show (16:9)</PresentationFormat>
  <Paragraphs>401</Paragraphs>
  <Slides>31</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Verdana</vt:lpstr>
      <vt:lpstr>Wingdings</vt:lpstr>
      <vt:lpstr>Office-tema</vt:lpstr>
      <vt:lpstr>PowerPoint Presentation</vt:lpstr>
      <vt:lpstr>How do we know when/if an energy transition has begun?</vt:lpstr>
      <vt:lpstr>Has it begun?</vt:lpstr>
      <vt:lpstr>Solar PV vs. wind, cumulative and annual installations</vt:lpstr>
      <vt:lpstr>Clean energy investments, billion $, 2004-17</vt:lpstr>
      <vt:lpstr>PowerPoint Presentation</vt:lpstr>
      <vt:lpstr>Japan: Fukushima triggers solar growth</vt:lpstr>
      <vt:lpstr>China: Strong growth in wind</vt:lpstr>
      <vt:lpstr>Germany: Strong growth, solar and wind</vt:lpstr>
      <vt:lpstr>Renewable share of electricity production</vt:lpstr>
      <vt:lpstr>Has the energy transition begun?</vt:lpstr>
      <vt:lpstr>Is there a transition yet?</vt:lpstr>
      <vt:lpstr>Renewable energy share of electricity production (2016)</vt:lpstr>
      <vt:lpstr>Share of electricity production</vt:lpstr>
      <vt:lpstr>Share of global final energy consumption</vt:lpstr>
      <vt:lpstr>Is there a transition yet?</vt:lpstr>
      <vt:lpstr>Energy transition: Is politics important? </vt:lpstr>
      <vt:lpstr>Energy, resource extraction and vested interests</vt:lpstr>
      <vt:lpstr>Will it lead to economic growth?</vt:lpstr>
      <vt:lpstr>Is an energy transition compatible with economic growth? Is growth bad? </vt:lpstr>
      <vt:lpstr>Neoclassical solution: Market mechanisms will solve the problem</vt:lpstr>
      <vt:lpstr>Lack of state/institutions</vt:lpstr>
      <vt:lpstr>Lack of market mechanisms</vt:lpstr>
      <vt:lpstr>Wind power in Scandinavia (MW)</vt:lpstr>
      <vt:lpstr>PowerPoint Presentation</vt:lpstr>
      <vt:lpstr>Neoclassical solution: Energy efficiency?</vt:lpstr>
      <vt:lpstr>Is Norwegian wind power a good idea?</vt:lpstr>
      <vt:lpstr>How about petrol taxes, toll roads and car-free downtown areas?</vt:lpstr>
      <vt:lpstr>Conclusions: Markets and state</vt:lpstr>
      <vt:lpstr>Where should we put in the effort?</vt:lpstr>
      <vt:lpstr>Are we doomed…?</vt:lpstr>
    </vt:vector>
  </TitlesOfParts>
  <Company>NTNU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Kolbjørn Skarpnes</dc:creator>
  <cp:lastModifiedBy>Espen Moe</cp:lastModifiedBy>
  <cp:revision>242</cp:revision>
  <cp:lastPrinted>2015-10-28T09:41:17Z</cp:lastPrinted>
  <dcterms:created xsi:type="dcterms:W3CDTF">2013-06-10T16:56:09Z</dcterms:created>
  <dcterms:modified xsi:type="dcterms:W3CDTF">2018-05-24T12:38:50Z</dcterms:modified>
</cp:coreProperties>
</file>