
<file path=[Content_Types].xml><?xml version="1.0" encoding="utf-8"?>
<Types xmlns="http://schemas.openxmlformats.org/package/2006/content-types">
  <Default Extension="bin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6"/>
  </p:sldMasterIdLst>
  <p:notesMasterIdLst>
    <p:notesMasterId r:id="rId31"/>
  </p:notesMasterIdLst>
  <p:sldIdLst>
    <p:sldId id="489" r:id="rId7"/>
    <p:sldId id="518" r:id="rId8"/>
    <p:sldId id="519" r:id="rId9"/>
    <p:sldId id="514" r:id="rId10"/>
    <p:sldId id="517" r:id="rId11"/>
    <p:sldId id="509" r:id="rId12"/>
    <p:sldId id="501" r:id="rId13"/>
    <p:sldId id="512" r:id="rId14"/>
    <p:sldId id="513" r:id="rId15"/>
    <p:sldId id="511" r:id="rId16"/>
    <p:sldId id="510" r:id="rId17"/>
    <p:sldId id="516" r:id="rId18"/>
    <p:sldId id="503" r:id="rId19"/>
    <p:sldId id="490" r:id="rId20"/>
    <p:sldId id="492" r:id="rId21"/>
    <p:sldId id="491" r:id="rId22"/>
    <p:sldId id="494" r:id="rId23"/>
    <p:sldId id="497" r:id="rId24"/>
    <p:sldId id="515" r:id="rId25"/>
    <p:sldId id="498" r:id="rId26"/>
    <p:sldId id="521" r:id="rId27"/>
    <p:sldId id="499" r:id="rId28"/>
    <p:sldId id="520" r:id="rId29"/>
    <p:sldId id="49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33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0D7547-E6AE-4E34-8811-9615A1159A84}" v="3731" dt="2023-04-25T13:30:47.456"/>
    <p1510:client id="{F4A601AA-C526-4FBA-833B-D5DBE3E03955}" v="3223" dt="2023-04-24T23:24:38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3" autoAdjust="0"/>
    <p:restoredTop sz="94662" autoAdjust="0"/>
  </p:normalViewPr>
  <p:slideViewPr>
    <p:cSldViewPr snapToGrid="0" showGuides="1">
      <p:cViewPr varScale="1">
        <p:scale>
          <a:sx n="107" d="100"/>
          <a:sy n="107" d="100"/>
        </p:scale>
        <p:origin x="126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25/04/2023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7784" y="1052946"/>
            <a:ext cx="10069011" cy="2030231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4000">
                <a:solidFill>
                  <a:srgbClr val="002060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8CA8EBD-0305-8019-95FE-A788F7159B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64212" y="6434874"/>
            <a:ext cx="863575" cy="1437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Peter Hasle</a:t>
            </a:r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372523"/>
            <a:ext cx="10962000" cy="83665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3EE20E-D9C1-41D3-81CE-872DDD55E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871932"/>
            <a:ext cx="11371905" cy="3970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3D3575E-46D1-30E9-6216-CC19934F78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64212" y="6434874"/>
            <a:ext cx="863575" cy="1437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Peter Hasle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843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2078966"/>
            <a:ext cx="11371905" cy="3763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25-04-2023</a:t>
            </a:fld>
            <a:endParaRPr lang="da-DK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F791947-F0EE-463E-8554-1D912356F9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64212" y="6434874"/>
            <a:ext cx="863575" cy="1437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Peter Hasle</a:t>
            </a:r>
          </a:p>
        </p:txBody>
      </p:sp>
      <p:pic>
        <p:nvPicPr>
          <p:cNvPr id="4" name="Picture 2" descr="Ilisimatusarfik">
            <a:extLst>
              <a:ext uri="{FF2B5EF4-FFF2-40B4-BE49-F238E27FC236}">
                <a16:creationId xmlns:a16="http://schemas.microsoft.com/office/drawing/2014/main" id="{99CB7665-16A9-D8A0-2E94-1533D061BD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521" y="6177159"/>
            <a:ext cx="1773258" cy="4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8" r:id="rId4"/>
    <p:sldLayoutId id="2147483690" r:id="rId5"/>
    <p:sldLayoutId id="2147483686" r:id="rId6"/>
    <p:sldLayoutId id="2147483692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</p:sldLayoutIdLst>
  <p:hf hdr="0"/>
  <p:txStyles>
    <p:titleStyle>
      <a:lvl1pPr algn="ctr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46900" indent="-3429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5918C3C-45C9-4865-B552-13AA514A3F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CCB793-37DC-4A5E-98F6-AFFC2E5293AD}" type="datetime1">
              <a:rPr lang="da-DK" smtClean="0"/>
              <a:t>25-04-2023</a:t>
            </a:fld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BC077346-A0BF-03F9-AC17-E843AD1CB6D8}"/>
              </a:ext>
            </a:extLst>
          </p:cNvPr>
          <p:cNvGrpSpPr/>
          <p:nvPr/>
        </p:nvGrpSpPr>
        <p:grpSpPr>
          <a:xfrm>
            <a:off x="524433" y="213969"/>
            <a:ext cx="10936941" cy="6422152"/>
            <a:chOff x="820269" y="213969"/>
            <a:chExt cx="10936941" cy="6422152"/>
          </a:xfrm>
        </p:grpSpPr>
        <p:pic>
          <p:nvPicPr>
            <p:cNvPr id="5" name="Picture 2" descr="Arkitektur - læs mere om grønlandsk arkitektur - [Besøg Grønland!]">
              <a:extLst>
                <a:ext uri="{FF2B5EF4-FFF2-40B4-BE49-F238E27FC236}">
                  <a16:creationId xmlns:a16="http://schemas.microsoft.com/office/drawing/2014/main" id="{8809C05C-164A-5A1D-E871-D88411D83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035" y="213969"/>
              <a:ext cx="9762565" cy="6422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91C8687D-9236-49AB-B16F-1ADE2D9A33C5}"/>
                </a:ext>
              </a:extLst>
            </p:cNvPr>
            <p:cNvSpPr/>
            <p:nvPr/>
          </p:nvSpPr>
          <p:spPr>
            <a:xfrm>
              <a:off x="820269" y="363415"/>
              <a:ext cx="10936941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400" b="1">
                  <a:ea typeface="+mj-ea"/>
                  <a:cs typeface="+mj-cs"/>
                </a:rPr>
                <a:t>Triple helix – En model for at skabe synergi mellem universiteter, erhvervsliv og samfund</a:t>
              </a:r>
            </a:p>
            <a:p>
              <a:pPr algn="ctr"/>
              <a:endParaRPr lang="da-DK" sz="2400" b="1">
                <a:ea typeface="+mj-ea"/>
                <a:cs typeface="+mj-cs"/>
              </a:endParaRPr>
            </a:p>
            <a:p>
              <a:pPr algn="ctr"/>
              <a:r>
                <a:rPr lang="da-DK" sz="2400" b="1">
                  <a:ea typeface="+mj-ea"/>
                  <a:cs typeface="+mj-cs"/>
                </a:rPr>
                <a:t>Peter Hasle</a:t>
              </a:r>
            </a:p>
            <a:p>
              <a:pPr algn="ctr"/>
              <a:r>
                <a:rPr lang="da-DK" sz="2400" b="1">
                  <a:ea typeface="+mj-ea"/>
                  <a:cs typeface="+mj-cs"/>
                </a:rPr>
                <a:t>Adjungeret professor</a:t>
              </a:r>
            </a:p>
            <a:p>
              <a:pPr algn="ctr"/>
              <a:r>
                <a:rPr lang="da-DK" sz="2400" b="1">
                  <a:ea typeface="+mj-ea"/>
                  <a:cs typeface="+mj-cs"/>
                </a:rPr>
                <a:t>Ilisimatusarfik</a:t>
              </a:r>
            </a:p>
            <a:p>
              <a:pPr algn="ctr"/>
              <a:r>
                <a:rPr lang="da-DK" sz="2400" b="1">
                  <a:ea typeface="+mj-ea"/>
                  <a:cs typeface="+mj-cs"/>
                </a:rPr>
                <a:t>&amp;</a:t>
              </a:r>
            </a:p>
            <a:p>
              <a:pPr algn="ctr"/>
              <a:r>
                <a:rPr lang="da-DK" sz="2400" b="1">
                  <a:ea typeface="+mj-ea"/>
                  <a:cs typeface="+mj-cs"/>
                </a:rPr>
                <a:t>Professor i bæredygtig produktion</a:t>
              </a:r>
            </a:p>
            <a:p>
              <a:pPr algn="ctr"/>
              <a:r>
                <a:rPr lang="da-DK" sz="2400" b="1">
                  <a:ea typeface="+mj-ea"/>
                  <a:cs typeface="+mj-cs"/>
                </a:rPr>
                <a:t> Syddansk Universitet</a:t>
              </a:r>
              <a:endParaRPr lang="da-DK" sz="2400"/>
            </a:p>
          </p:txBody>
        </p:sp>
      </p:grpSp>
    </p:spTree>
    <p:extLst>
      <p:ext uri="{BB962C8B-B14F-4D97-AF65-F5344CB8AC3E}">
        <p14:creationId xmlns:p14="http://schemas.microsoft.com/office/powerpoint/2010/main" val="41047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07348-4CDD-8ED0-3C7C-4D4F47D0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Triple helix for solving societal challenges in cooperation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E1BFB70-CF4F-2CEA-0559-2D44A71D6F5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E492E61-17A9-4777-AE9E-1FB59EAD1307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0F4827D-7CC5-E00A-527B-7F1F2EF4CD6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F9D7E84-4A11-51E6-8782-0137C229E58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886487" y="6350779"/>
            <a:ext cx="863575" cy="143718"/>
          </a:xfrm>
        </p:spPr>
        <p:txBody>
          <a:bodyPr/>
          <a:lstStyle/>
          <a:p>
            <a:pPr>
              <a:defRPr/>
            </a:pPr>
            <a:r>
              <a:rPr lang="en-US"/>
              <a:t>Peter Hasle</a:t>
            </a:r>
            <a:endParaRPr lang="en-US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1197FA3-AE51-052A-A884-026452AA9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B5EBABDD-AF3B-B36D-DE74-DAC1309E1402}"/>
              </a:ext>
            </a:extLst>
          </p:cNvPr>
          <p:cNvSpPr txBox="1">
            <a:spLocks/>
          </p:cNvSpPr>
          <p:nvPr/>
        </p:nvSpPr>
        <p:spPr>
          <a:xfrm>
            <a:off x="562800" y="1552353"/>
            <a:ext cx="11371905" cy="44420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6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triple helix model of innovation refers to constant interactions between academia, industry and governments to foster economic and social development. </a:t>
            </a:r>
          </a:p>
          <a:p>
            <a:pPr lvl="1"/>
            <a:r>
              <a:rPr lang="en-US"/>
              <a:t>Boosting innovation for development of society </a:t>
            </a:r>
          </a:p>
          <a:p>
            <a:pPr lvl="1"/>
            <a:r>
              <a:rPr lang="en-US"/>
              <a:t>The role of university to join hands with industry and government </a:t>
            </a:r>
          </a:p>
          <a:p>
            <a:pPr lvl="1">
              <a:spcAft>
                <a:spcPts val="600"/>
              </a:spcAft>
            </a:pPr>
            <a:r>
              <a:rPr lang="en-US"/>
              <a:t>Sets new formats for the production, transfer and application of knowledge</a:t>
            </a:r>
          </a:p>
          <a:p>
            <a:r>
              <a:rPr lang="en-US"/>
              <a:t>Widely applied in industrialised countries</a:t>
            </a:r>
          </a:p>
          <a:p>
            <a:pPr lvl="1">
              <a:spcAft>
                <a:spcPts val="600"/>
              </a:spcAft>
            </a:pPr>
            <a:r>
              <a:rPr lang="en-US"/>
              <a:t>Most famous example silicon valley in California</a:t>
            </a:r>
          </a:p>
          <a:p>
            <a:r>
              <a:rPr lang="en-US"/>
              <a:t>The triple helix concept developed in the 1990ties: </a:t>
            </a:r>
          </a:p>
          <a:p>
            <a:pPr lvl="1"/>
            <a:r>
              <a:rPr lang="en-US"/>
              <a:t>Henry Etzkowitz &amp; Loet Leydesdorff (1995) "The Triple Helix -- University-Industry-Government Relations: A Laboratory for Knowledge Based Economic Development". Rochester, NY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FC37B-3003-86ED-A1B5-3D415B8F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Udvikling af triple helix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3371C55-20B6-D677-A5C3-46EBBD62D62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9953A8B-34CC-40F8-88EA-C94B68893509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394BBD6-57B0-0F8B-D29F-F748CED60AD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EDAE2C6-1A92-CECB-F1A8-4E27541FDEDD}"/>
              </a:ext>
            </a:extLst>
          </p:cNvPr>
          <p:cNvSpPr/>
          <p:nvPr/>
        </p:nvSpPr>
        <p:spPr>
          <a:xfrm>
            <a:off x="6899487" y="3550461"/>
            <a:ext cx="2492189" cy="236668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400"/>
              <a:t>Universitet</a:t>
            </a:r>
            <a:endParaRPr lang="da-DK" sz="2400" dirty="0" err="1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39F707F-A9C9-C8E8-D0DC-E000B11077EF}"/>
              </a:ext>
            </a:extLst>
          </p:cNvPr>
          <p:cNvSpPr/>
          <p:nvPr/>
        </p:nvSpPr>
        <p:spPr>
          <a:xfrm>
            <a:off x="4527176" y="981632"/>
            <a:ext cx="2492189" cy="2366683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algn="ctr"/>
            <a:r>
              <a:rPr lang="da-DK" sz="2400"/>
              <a:t>Regering</a:t>
            </a:r>
            <a:endParaRPr lang="da-DK" sz="2400" dirty="0" err="1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A8947EA-7996-DFA3-82BC-D532F4B428B9}"/>
              </a:ext>
            </a:extLst>
          </p:cNvPr>
          <p:cNvSpPr/>
          <p:nvPr/>
        </p:nvSpPr>
        <p:spPr>
          <a:xfrm>
            <a:off x="2369290" y="3550462"/>
            <a:ext cx="2492189" cy="2366683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a-DK" sz="2400"/>
              <a:t>Virksomheder</a:t>
            </a:r>
            <a:endParaRPr lang="da-DK" sz="2400" dirty="0" err="1"/>
          </a:p>
        </p:txBody>
      </p:sp>
      <p:sp>
        <p:nvSpPr>
          <p:cNvPr id="6" name="Pil: venstre-højre 5">
            <a:extLst>
              <a:ext uri="{FF2B5EF4-FFF2-40B4-BE49-F238E27FC236}">
                <a16:creationId xmlns:a16="http://schemas.microsoft.com/office/drawing/2014/main" id="{E3D8089F-2E9B-A569-E6F0-93CABF2B25A0}"/>
              </a:ext>
            </a:extLst>
          </p:cNvPr>
          <p:cNvSpPr/>
          <p:nvPr/>
        </p:nvSpPr>
        <p:spPr>
          <a:xfrm rot="2708069">
            <a:off x="6591159" y="3212750"/>
            <a:ext cx="893676" cy="473276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0" name="Pil: venstre-højre 9">
            <a:extLst>
              <a:ext uri="{FF2B5EF4-FFF2-40B4-BE49-F238E27FC236}">
                <a16:creationId xmlns:a16="http://schemas.microsoft.com/office/drawing/2014/main" id="{A0257E21-9CF8-5550-BB46-B156B42A7C95}"/>
              </a:ext>
            </a:extLst>
          </p:cNvPr>
          <p:cNvSpPr/>
          <p:nvPr/>
        </p:nvSpPr>
        <p:spPr>
          <a:xfrm>
            <a:off x="5444561" y="4497163"/>
            <a:ext cx="893676" cy="473276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1" name="Pil: venstre-højre 10">
            <a:extLst>
              <a:ext uri="{FF2B5EF4-FFF2-40B4-BE49-F238E27FC236}">
                <a16:creationId xmlns:a16="http://schemas.microsoft.com/office/drawing/2014/main" id="{582C0C71-140F-1D75-BF1A-3743394B966C}"/>
              </a:ext>
            </a:extLst>
          </p:cNvPr>
          <p:cNvSpPr/>
          <p:nvPr/>
        </p:nvSpPr>
        <p:spPr>
          <a:xfrm rot="18953554">
            <a:off x="4312234" y="3212750"/>
            <a:ext cx="893676" cy="473276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2" name="Taleboble: rektangel med afrundede hjørner 11">
            <a:extLst>
              <a:ext uri="{FF2B5EF4-FFF2-40B4-BE49-F238E27FC236}">
                <a16:creationId xmlns:a16="http://schemas.microsoft.com/office/drawing/2014/main" id="{FAA1FAA0-CF35-E51F-606D-44F0D33834BB}"/>
              </a:ext>
            </a:extLst>
          </p:cNvPr>
          <p:cNvSpPr/>
          <p:nvPr/>
        </p:nvSpPr>
        <p:spPr>
          <a:xfrm>
            <a:off x="1422190" y="2309516"/>
            <a:ext cx="2258198" cy="836652"/>
          </a:xfrm>
          <a:prstGeom prst="wedgeRoundRectCallout">
            <a:avLst>
              <a:gd name="adj1" fmla="val 88825"/>
              <a:gd name="adj2" fmla="val 56315"/>
              <a:gd name="adj3" fmla="val 1666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>
                <a:solidFill>
                  <a:schemeClr val="tx1"/>
                </a:solidFill>
              </a:rPr>
              <a:t>Investeringer, infrastruktur, privat-offentligt samarbejde</a:t>
            </a:r>
          </a:p>
        </p:txBody>
      </p:sp>
      <p:sp>
        <p:nvSpPr>
          <p:cNvPr id="13" name="Taleboble: rektangel med afrundede hjørner 12">
            <a:extLst>
              <a:ext uri="{FF2B5EF4-FFF2-40B4-BE49-F238E27FC236}">
                <a16:creationId xmlns:a16="http://schemas.microsoft.com/office/drawing/2014/main" id="{5A45B32F-7862-659B-A32A-091241EEFC1E}"/>
              </a:ext>
            </a:extLst>
          </p:cNvPr>
          <p:cNvSpPr/>
          <p:nvPr/>
        </p:nvSpPr>
        <p:spPr>
          <a:xfrm>
            <a:off x="8036553" y="2309516"/>
            <a:ext cx="2258198" cy="836652"/>
          </a:xfrm>
          <a:prstGeom prst="wedgeRoundRectCallout">
            <a:avLst>
              <a:gd name="adj1" fmla="val -77114"/>
              <a:gd name="adj2" fmla="val 57004"/>
              <a:gd name="adj3" fmla="val 1666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>
                <a:solidFill>
                  <a:schemeClr val="tx1"/>
                </a:solidFill>
              </a:rPr>
              <a:t>Finansiering og strategisk krav</a:t>
            </a:r>
          </a:p>
        </p:txBody>
      </p:sp>
      <p:sp>
        <p:nvSpPr>
          <p:cNvPr id="14" name="Taleboble: rektangel med afrundede hjørner 13">
            <a:extLst>
              <a:ext uri="{FF2B5EF4-FFF2-40B4-BE49-F238E27FC236}">
                <a16:creationId xmlns:a16="http://schemas.microsoft.com/office/drawing/2014/main" id="{F62E99A9-292C-5B8F-400C-62DC05060CC1}"/>
              </a:ext>
            </a:extLst>
          </p:cNvPr>
          <p:cNvSpPr/>
          <p:nvPr/>
        </p:nvSpPr>
        <p:spPr>
          <a:xfrm>
            <a:off x="4861479" y="5340983"/>
            <a:ext cx="2258198" cy="930610"/>
          </a:xfrm>
          <a:prstGeom prst="wedgeRoundRectCallout">
            <a:avLst>
              <a:gd name="adj1" fmla="val -1290"/>
              <a:gd name="adj2" fmla="val -74564"/>
              <a:gd name="adj3" fmla="val 1666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>
                <a:solidFill>
                  <a:schemeClr val="tx1"/>
                </a:solidFill>
              </a:rPr>
              <a:t>Nye forretningsplaner, nye løsninger, kvalificerede kandidater</a:t>
            </a:r>
          </a:p>
        </p:txBody>
      </p:sp>
    </p:spTree>
    <p:extLst>
      <p:ext uri="{BB962C8B-B14F-4D97-AF65-F5344CB8AC3E}">
        <p14:creationId xmlns:p14="http://schemas.microsoft.com/office/powerpoint/2010/main" val="7200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FC37B-3003-86ED-A1B5-3D415B8F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Den fuldt udviklede triple helix skaber synergi gennem udvikling af fælles løsninger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3371C55-20B6-D677-A5C3-46EBBD62D62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9953A8B-34CC-40F8-88EA-C94B68893509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394BBD6-57B0-0F8B-D29F-F748CED60AD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E665D9-9BFB-D4B0-3F3A-4BF4E803B4F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886487" y="6350779"/>
            <a:ext cx="863575" cy="143718"/>
          </a:xfrm>
        </p:spPr>
        <p:txBody>
          <a:bodyPr/>
          <a:lstStyle/>
          <a:p>
            <a:pPr>
              <a:defRPr/>
            </a:pPr>
            <a:r>
              <a:rPr lang="en-US"/>
              <a:t>Peter Hasle</a:t>
            </a:r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EDAE2C6-1A92-CECB-F1A8-4E27541FDEDD}"/>
              </a:ext>
            </a:extLst>
          </p:cNvPr>
          <p:cNvSpPr/>
          <p:nvPr/>
        </p:nvSpPr>
        <p:spPr>
          <a:xfrm>
            <a:off x="5684179" y="2411506"/>
            <a:ext cx="3178579" cy="311648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72000" rtlCol="0" anchor="ctr"/>
          <a:lstStyle/>
          <a:p>
            <a:pPr algn="ctr"/>
            <a:r>
              <a:rPr lang="da-DK" sz="2400"/>
              <a:t>Universitet</a:t>
            </a:r>
            <a:endParaRPr lang="da-DK" sz="2400" dirty="0" err="1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39F707F-A9C9-C8E8-D0DC-E000B11077EF}"/>
              </a:ext>
            </a:extLst>
          </p:cNvPr>
          <p:cNvSpPr/>
          <p:nvPr/>
        </p:nvSpPr>
        <p:spPr>
          <a:xfrm>
            <a:off x="4464423" y="981631"/>
            <a:ext cx="3263153" cy="3218475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algn="ctr"/>
            <a:r>
              <a:rPr lang="da-DK" sz="2400"/>
              <a:t>Regering</a:t>
            </a:r>
          </a:p>
          <a:p>
            <a:pPr algn="ctr"/>
            <a:endParaRPr lang="da-DK" sz="2400"/>
          </a:p>
          <a:p>
            <a:pPr algn="ctr"/>
            <a:endParaRPr lang="da-DK" sz="2400" dirty="0" err="1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A8947EA-7996-DFA3-82BC-D532F4B428B9}"/>
              </a:ext>
            </a:extLst>
          </p:cNvPr>
          <p:cNvSpPr/>
          <p:nvPr/>
        </p:nvSpPr>
        <p:spPr>
          <a:xfrm>
            <a:off x="2857688" y="2309516"/>
            <a:ext cx="3570006" cy="3218475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72000" bIns="72000" rtlCol="0" anchor="ctr"/>
          <a:lstStyle/>
          <a:p>
            <a:pPr algn="ctr"/>
            <a:r>
              <a:rPr lang="da-DK" sz="2400"/>
              <a:t>Virksomheder</a:t>
            </a:r>
          </a:p>
        </p:txBody>
      </p:sp>
      <p:sp>
        <p:nvSpPr>
          <p:cNvPr id="12" name="Taleboble: rektangel med afrundede hjørner 11">
            <a:extLst>
              <a:ext uri="{FF2B5EF4-FFF2-40B4-BE49-F238E27FC236}">
                <a16:creationId xmlns:a16="http://schemas.microsoft.com/office/drawing/2014/main" id="{FAA1FAA0-CF35-E51F-606D-44F0D33834BB}"/>
              </a:ext>
            </a:extLst>
          </p:cNvPr>
          <p:cNvSpPr/>
          <p:nvPr/>
        </p:nvSpPr>
        <p:spPr>
          <a:xfrm>
            <a:off x="410400" y="1754217"/>
            <a:ext cx="2258198" cy="836652"/>
          </a:xfrm>
          <a:prstGeom prst="wedgeRoundRectCallout">
            <a:avLst>
              <a:gd name="adj1" fmla="val 195236"/>
              <a:gd name="adj2" fmla="val 182128"/>
              <a:gd name="adj3" fmla="val 1666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>
                <a:solidFill>
                  <a:schemeClr val="tx1"/>
                </a:solidFill>
              </a:rPr>
              <a:t>Innovation og nye virksomheder</a:t>
            </a:r>
          </a:p>
        </p:txBody>
      </p:sp>
      <p:sp>
        <p:nvSpPr>
          <p:cNvPr id="13" name="Taleboble: rektangel med afrundede hjørner 12">
            <a:extLst>
              <a:ext uri="{FF2B5EF4-FFF2-40B4-BE49-F238E27FC236}">
                <a16:creationId xmlns:a16="http://schemas.microsoft.com/office/drawing/2014/main" id="{5A45B32F-7862-659B-A32A-091241EEFC1E}"/>
              </a:ext>
            </a:extLst>
          </p:cNvPr>
          <p:cNvSpPr/>
          <p:nvPr/>
        </p:nvSpPr>
        <p:spPr>
          <a:xfrm>
            <a:off x="9290669" y="1754217"/>
            <a:ext cx="2258198" cy="836652"/>
          </a:xfrm>
          <a:prstGeom prst="wedgeRoundRectCallout">
            <a:avLst>
              <a:gd name="adj1" fmla="val -192000"/>
              <a:gd name="adj2" fmla="val 151047"/>
              <a:gd name="adj3" fmla="val 1666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>
                <a:solidFill>
                  <a:schemeClr val="tx1"/>
                </a:solidFill>
              </a:rPr>
              <a:t>Bæredygtige løsninger på klima-krisen</a:t>
            </a:r>
          </a:p>
        </p:txBody>
      </p:sp>
      <p:sp>
        <p:nvSpPr>
          <p:cNvPr id="14" name="Taleboble: rektangel med afrundede hjørner 13">
            <a:extLst>
              <a:ext uri="{FF2B5EF4-FFF2-40B4-BE49-F238E27FC236}">
                <a16:creationId xmlns:a16="http://schemas.microsoft.com/office/drawing/2014/main" id="{F62E99A9-292C-5B8F-400C-62DC05060CC1}"/>
              </a:ext>
            </a:extLst>
          </p:cNvPr>
          <p:cNvSpPr/>
          <p:nvPr/>
        </p:nvSpPr>
        <p:spPr>
          <a:xfrm>
            <a:off x="4945079" y="5676092"/>
            <a:ext cx="2258198" cy="930610"/>
          </a:xfrm>
          <a:prstGeom prst="wedgeRoundRectCallout">
            <a:avLst>
              <a:gd name="adj1" fmla="val 2006"/>
              <a:gd name="adj2" fmla="val -273365"/>
              <a:gd name="adj3" fmla="val 1666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>
                <a:solidFill>
                  <a:schemeClr val="tx1"/>
                </a:solidFill>
              </a:rPr>
              <a:t>Arbejdspladser og økonomisk vækst</a:t>
            </a:r>
          </a:p>
        </p:txBody>
      </p:sp>
    </p:spTree>
    <p:extLst>
      <p:ext uri="{BB962C8B-B14F-4D97-AF65-F5344CB8AC3E}">
        <p14:creationId xmlns:p14="http://schemas.microsoft.com/office/powerpoint/2010/main" val="26855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D20F9-8A28-3B27-E6E8-2CF1F5B3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Det fulde perspektiv – quadruple helix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B2B42AF-5967-30F1-2531-B14D815308E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FFDC356-739B-4BAE-8E73-9951CEFC3A39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08918D4-448A-DA1A-A1ED-E3C69BA7F30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1FB974-D6E1-5C0B-AE8F-AA0EA2B602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886487" y="6350779"/>
            <a:ext cx="863575" cy="143718"/>
          </a:xfrm>
        </p:spPr>
        <p:txBody>
          <a:bodyPr/>
          <a:lstStyle/>
          <a:p>
            <a:pPr>
              <a:defRPr/>
            </a:pPr>
            <a:r>
              <a:rPr lang="en-US"/>
              <a:t>Peter Hasle</a:t>
            </a:r>
            <a:endParaRPr lang="en-US" dirty="0"/>
          </a:p>
        </p:txBody>
      </p:sp>
      <p:pic>
        <p:nvPicPr>
          <p:cNvPr id="2050" name="Picture 2" descr="Quadruple helix model of innovation">
            <a:extLst>
              <a:ext uri="{FF2B5EF4-FFF2-40B4-BE49-F238E27FC236}">
                <a16:creationId xmlns:a16="http://schemas.microsoft.com/office/drawing/2014/main" id="{E3A8C5DA-F90A-FD28-467E-A6A65313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83" y="1320934"/>
            <a:ext cx="6994357" cy="3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871B8-2379-43C7-A72A-D48C269C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Bidraget fra universiteterne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F9FDD8-3CB8-4A5C-8D69-2EB886502E1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D11D406-573D-40B8-AD7B-0A875DF6D539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188CCB3-5B36-4344-A29B-414DF67039F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1C436E1-AB6D-4696-B465-63F0104E5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497874"/>
            <a:ext cx="11371905" cy="4344126"/>
          </a:xfrm>
        </p:spPr>
        <p:txBody>
          <a:bodyPr/>
          <a:lstStyle/>
          <a:p>
            <a:r>
              <a:rPr lang="da-DK"/>
              <a:t>Lære de studerende at løse problemer i samfundet med forskningsbaseret viden</a:t>
            </a:r>
          </a:p>
          <a:p>
            <a:pPr lvl="1"/>
            <a:r>
              <a:rPr lang="da-DK"/>
              <a:t>Forudsætter at undervisningen bygger på den nyeste viden fra forskningen</a:t>
            </a:r>
          </a:p>
          <a:p>
            <a:pPr>
              <a:spcAft>
                <a:spcPts val="600"/>
              </a:spcAft>
            </a:pPr>
            <a:r>
              <a:rPr lang="da-DK"/>
              <a:t>Skabe ny videnskabelig viden om løsning af samfundets problemer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/>
              <a:t>Konsekvens:</a:t>
            </a:r>
          </a:p>
          <a:p>
            <a:r>
              <a:rPr lang="da-DK"/>
              <a:t>De studerende skal lære at anvende viden til at løse uløste (vilde) problemer</a:t>
            </a:r>
          </a:p>
          <a:p>
            <a:pPr lvl="1"/>
            <a:r>
              <a:rPr lang="da-DK"/>
              <a:t>Kræver uafhængig og kreativ tænkning og analyse</a:t>
            </a:r>
          </a:p>
          <a:p>
            <a:pPr lvl="1">
              <a:spcAft>
                <a:spcPts val="600"/>
              </a:spcAft>
            </a:pPr>
            <a:r>
              <a:rPr lang="da-DK"/>
              <a:t>Evnen til at forstå og formulere problemet</a:t>
            </a:r>
          </a:p>
          <a:p>
            <a:r>
              <a:rPr lang="da-DK"/>
              <a:t>Forskere på universitet skal være kvalificerede til lave forskning af høj kvalitet</a:t>
            </a:r>
          </a:p>
          <a:p>
            <a:pPr lvl="1"/>
            <a:r>
              <a:rPr lang="da-DK"/>
              <a:t>Kræver kendskab til hvad der er kendt viden og hvor der mangler viden</a:t>
            </a:r>
          </a:p>
          <a:p>
            <a:pPr lvl="1"/>
            <a:r>
              <a:rPr lang="da-DK"/>
              <a:t>Evne til designe og gennemføre forskning</a:t>
            </a:r>
          </a:p>
          <a:p>
            <a:pPr lvl="1"/>
            <a:r>
              <a:rPr lang="da-DK"/>
              <a:t>Og til at kommunikere resultater til både studerende og brugere i samfundet</a:t>
            </a:r>
          </a:p>
        </p:txBody>
      </p:sp>
    </p:spTree>
    <p:extLst>
      <p:ext uri="{BB962C8B-B14F-4D97-AF65-F5344CB8AC3E}">
        <p14:creationId xmlns:p14="http://schemas.microsoft.com/office/powerpoint/2010/main" val="5473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DDF95-31D6-4086-846B-60E20A35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Eksempler på universitets - virksomhedssamarbejde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2D718ED-18E3-4575-8B89-DA6D1A8ED8D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A98CA7D-B6EF-4865-8645-7F2AA335ABFA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9F61374-A4CC-49AD-8460-502D7346CF5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34CD169-BF37-444A-88AE-530654DD3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29" y="1560150"/>
            <a:ext cx="5685600" cy="3970068"/>
          </a:xfrm>
        </p:spPr>
        <p:txBody>
          <a:bodyPr/>
          <a:lstStyle/>
          <a:p>
            <a:pPr marL="0" indent="0">
              <a:buNone/>
            </a:pPr>
            <a:r>
              <a:rPr lang="da-DK"/>
              <a:t>Aktionsforskning i Bangladesh: </a:t>
            </a:r>
          </a:p>
          <a:p>
            <a:r>
              <a:rPr lang="da-DK"/>
              <a:t>Forbedring af produktivitet og arbejdsmiljø i beklædningsindustrien</a:t>
            </a:r>
          </a:p>
          <a:p>
            <a:r>
              <a:rPr lang="da-DK"/>
              <a:t>Netværk til at forbedre produktivitet og arbejdsmiljø</a:t>
            </a:r>
          </a:p>
          <a:p>
            <a:endParaRPr lang="da-DK"/>
          </a:p>
          <a:p>
            <a:pPr marL="0" indent="0">
              <a:buNone/>
            </a:pPr>
            <a:r>
              <a:rPr lang="da-DK"/>
              <a:t>Erfaring fra Syddansk Universitet</a:t>
            </a:r>
          </a:p>
          <a:p>
            <a:r>
              <a:rPr lang="da-DK"/>
              <a:t>Undervisning</a:t>
            </a:r>
          </a:p>
          <a:p>
            <a:r>
              <a:rPr lang="da-DK"/>
              <a:t>Støtte til forskningsudvikling</a:t>
            </a:r>
          </a:p>
          <a:p>
            <a:r>
              <a:rPr lang="da-DK"/>
              <a:t>Samarbejde med Ilisimatusarfik</a:t>
            </a:r>
          </a:p>
        </p:txBody>
      </p:sp>
      <p:pic>
        <p:nvPicPr>
          <p:cNvPr id="7" name="Billede 6" descr="Et billede, der indeholder indendørs, loft, markedsplads, scene&#10;&#10;Automatisk genereret beskrivelse">
            <a:extLst>
              <a:ext uri="{FF2B5EF4-FFF2-40B4-BE49-F238E27FC236}">
                <a16:creationId xmlns:a16="http://schemas.microsoft.com/office/drawing/2014/main" id="{9610F066-EF45-EF55-D1F7-3C59C8CC9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74" y="1560149"/>
            <a:ext cx="5413058" cy="405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F3870-BAB8-4A1A-BE3C-6DEB6B4A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6" y="271243"/>
            <a:ext cx="7448305" cy="1022506"/>
          </a:xfrm>
        </p:spPr>
        <p:txBody>
          <a:bodyPr/>
          <a:lstStyle/>
          <a:p>
            <a:r>
              <a:rPr lang="en-GB" sz="2800"/>
              <a:t>Resultater af aktionsforskningsprojekt i beklædningsindustrien i Bangladesh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74988AF-EEF0-4910-AAB4-BFDFF5030AD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00D7F-248C-49A6-965B-4BA4BEBF74C6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115A5A-FBF6-46C6-9B6C-CE9B7393B3E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16</a:t>
            </a:fld>
            <a:endParaRPr lang="da-DK" dirty="0"/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6CCB05E2-141A-4B15-A2F6-8D64B921F059}"/>
              </a:ext>
            </a:extLst>
          </p:cNvPr>
          <p:cNvCxnSpPr>
            <a:stCxn id="8" idx="3"/>
            <a:endCxn id="10" idx="1"/>
          </p:cNvCxnSpPr>
          <p:nvPr/>
        </p:nvCxnSpPr>
        <p:spPr bwMode="auto">
          <a:xfrm flipV="1">
            <a:off x="8671449" y="1794912"/>
            <a:ext cx="1722907" cy="395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54BE6F64-78EB-4292-B23A-38EAB7817E7D}"/>
              </a:ext>
            </a:extLst>
          </p:cNvPr>
          <p:cNvCxnSpPr>
            <a:endCxn id="11" idx="1"/>
          </p:cNvCxnSpPr>
          <p:nvPr/>
        </p:nvCxnSpPr>
        <p:spPr bwMode="auto">
          <a:xfrm flipV="1">
            <a:off x="8671448" y="3620788"/>
            <a:ext cx="1722908" cy="2863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297891FC-EA8F-4737-A823-A2DDFB2A098C}"/>
              </a:ext>
            </a:extLst>
          </p:cNvPr>
          <p:cNvCxnSpPr/>
          <p:nvPr/>
        </p:nvCxnSpPr>
        <p:spPr bwMode="auto">
          <a:xfrm>
            <a:off x="8666164" y="1910280"/>
            <a:ext cx="1728191" cy="161527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1C0EE284-256D-4770-B339-FF6DA34F5694}"/>
              </a:ext>
            </a:extLst>
          </p:cNvPr>
          <p:cNvCxnSpPr>
            <a:stCxn id="9" idx="3"/>
          </p:cNvCxnSpPr>
          <p:nvPr/>
        </p:nvCxnSpPr>
        <p:spPr bwMode="auto">
          <a:xfrm flipV="1">
            <a:off x="8671449" y="1930610"/>
            <a:ext cx="1722906" cy="164391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395990DD-1C39-4AE8-8C92-826762090AFC}"/>
              </a:ext>
            </a:extLst>
          </p:cNvPr>
          <p:cNvCxnSpPr>
            <a:stCxn id="16" idx="0"/>
            <a:endCxn id="8" idx="1"/>
          </p:cNvCxnSpPr>
          <p:nvPr/>
        </p:nvCxnSpPr>
        <p:spPr bwMode="auto">
          <a:xfrm flipV="1">
            <a:off x="6541928" y="1798868"/>
            <a:ext cx="908688" cy="54415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AB939794-DCA5-4C8E-97AC-3A795F23EFFE}"/>
              </a:ext>
            </a:extLst>
          </p:cNvPr>
          <p:cNvCxnSpPr>
            <a:stCxn id="16" idx="2"/>
            <a:endCxn id="9" idx="1"/>
          </p:cNvCxnSpPr>
          <p:nvPr/>
        </p:nvCxnSpPr>
        <p:spPr bwMode="auto">
          <a:xfrm>
            <a:off x="6541928" y="3087647"/>
            <a:ext cx="908688" cy="48687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1DA91E30-58C0-4652-B822-485E3CC47B03}"/>
              </a:ext>
            </a:extLst>
          </p:cNvPr>
          <p:cNvCxnSpPr>
            <a:endCxn id="16" idx="1"/>
          </p:cNvCxnSpPr>
          <p:nvPr/>
        </p:nvCxnSpPr>
        <p:spPr bwMode="auto">
          <a:xfrm flipV="1">
            <a:off x="5281788" y="2715333"/>
            <a:ext cx="504056" cy="736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Afrundet rektangel 26">
            <a:extLst>
              <a:ext uri="{FF2B5EF4-FFF2-40B4-BE49-F238E27FC236}">
                <a16:creationId xmlns:a16="http://schemas.microsoft.com/office/drawing/2014/main" id="{216B88E4-BAB0-4520-AC49-ED2F7441ABB2}"/>
              </a:ext>
            </a:extLst>
          </p:cNvPr>
          <p:cNvSpPr/>
          <p:nvPr/>
        </p:nvSpPr>
        <p:spPr bwMode="auto">
          <a:xfrm>
            <a:off x="8450141" y="4099974"/>
            <a:ext cx="2592287" cy="1397610"/>
          </a:xfrm>
          <a:prstGeom prst="roundRect">
            <a:avLst/>
          </a:prstGeom>
          <a:solidFill>
            <a:srgbClr val="66FF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Forbedring op til:</a:t>
            </a:r>
          </a:p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1600"/>
              <a:t>Value added tid +100%</a:t>
            </a:r>
          </a:p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1600"/>
              <a:t>Effektivitet +25%</a:t>
            </a:r>
          </a:p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1600" b="0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Oprydning +20%</a:t>
            </a:r>
          </a:p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1600" b="0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Kvalitet </a:t>
            </a:r>
            <a:r>
              <a:rPr kumimoji="0" lang="da-DK" sz="1600" b="0" i="0" u="none" strike="noStrike" cap="none" normalizeH="0">
                <a:ln>
                  <a:noFill/>
                </a:ln>
                <a:effectLst/>
                <a:latin typeface="Arial" charset="0"/>
              </a:rPr>
              <a:t>+25%</a:t>
            </a:r>
            <a:endParaRPr kumimoji="0" lang="da-DK" sz="16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2" name="Afrundet rektangel 28">
            <a:extLst>
              <a:ext uri="{FF2B5EF4-FFF2-40B4-BE49-F238E27FC236}">
                <a16:creationId xmlns:a16="http://schemas.microsoft.com/office/drawing/2014/main" id="{7020020B-3DC6-4C73-894F-AA14BFDBF2B7}"/>
              </a:ext>
            </a:extLst>
          </p:cNvPr>
          <p:cNvSpPr/>
          <p:nvPr/>
        </p:nvSpPr>
        <p:spPr bwMode="auto">
          <a:xfrm>
            <a:off x="8450140" y="420294"/>
            <a:ext cx="2592287" cy="864096"/>
          </a:xfrm>
          <a:prstGeom prst="roundRect">
            <a:avLst/>
          </a:prstGeom>
          <a:solidFill>
            <a:srgbClr val="66FF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Reduktion i akutte muskel-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skelet</a:t>
            </a:r>
            <a:r>
              <a:rPr kumimoji="0" lang="da-DK" sz="1600" b="0" i="0" u="none" strike="noStrike" cap="none" normalizeH="0">
                <a:ln>
                  <a:noFill/>
                </a:ln>
                <a:effectLst/>
                <a:latin typeface="Arial" charset="0"/>
              </a:rPr>
              <a:t> smerter</a:t>
            </a:r>
            <a:r>
              <a:rPr kumimoji="0" lang="da-DK" sz="1600" b="0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 med </a:t>
            </a:r>
            <a:r>
              <a:rPr lang="da-DK" sz="1600"/>
              <a:t>20%</a:t>
            </a:r>
            <a:endParaRPr kumimoji="0" lang="da-DK" sz="16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Afrundet rektangel 4">
            <a:extLst>
              <a:ext uri="{FF2B5EF4-FFF2-40B4-BE49-F238E27FC236}">
                <a16:creationId xmlns:a16="http://schemas.microsoft.com/office/drawing/2014/main" id="{44BF9A33-B7F2-4922-A7D5-FD8C8FF2C622}"/>
              </a:ext>
            </a:extLst>
          </p:cNvPr>
          <p:cNvSpPr/>
          <p:nvPr/>
        </p:nvSpPr>
        <p:spPr bwMode="auto">
          <a:xfrm>
            <a:off x="7450616" y="1426554"/>
            <a:ext cx="1220833" cy="74462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Arbejdsmiljø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>
                <a:latin typeface="Arial" charset="0"/>
              </a:rPr>
              <a:t>praksis</a:t>
            </a:r>
            <a:endParaRPr kumimoji="0" lang="da-DK" sz="16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Afrundet rektangel 5">
            <a:extLst>
              <a:ext uri="{FF2B5EF4-FFF2-40B4-BE49-F238E27FC236}">
                <a16:creationId xmlns:a16="http://schemas.microsoft.com/office/drawing/2014/main" id="{F8CAE5F8-22C2-4A0F-9589-65F6208B7CF1}"/>
              </a:ext>
            </a:extLst>
          </p:cNvPr>
          <p:cNvSpPr/>
          <p:nvPr/>
        </p:nvSpPr>
        <p:spPr bwMode="auto">
          <a:xfrm>
            <a:off x="7450616" y="3202206"/>
            <a:ext cx="1220833" cy="74462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/>
              <a:t>Drift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>
                <a:ln>
                  <a:noFill/>
                </a:ln>
                <a:effectLst/>
              </a:rPr>
              <a:t>praksis</a:t>
            </a:r>
          </a:p>
        </p:txBody>
      </p:sp>
      <p:sp>
        <p:nvSpPr>
          <p:cNvPr id="10" name="Afrundet rektangel 6">
            <a:extLst>
              <a:ext uri="{FF2B5EF4-FFF2-40B4-BE49-F238E27FC236}">
                <a16:creationId xmlns:a16="http://schemas.microsoft.com/office/drawing/2014/main" id="{867B0C1E-53F6-45A9-9A0E-D95A2FB18CE8}"/>
              </a:ext>
            </a:extLst>
          </p:cNvPr>
          <p:cNvSpPr/>
          <p:nvPr/>
        </p:nvSpPr>
        <p:spPr bwMode="auto">
          <a:xfrm>
            <a:off x="10394356" y="1422598"/>
            <a:ext cx="1220833" cy="74462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Trivsel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>
                <a:latin typeface="Arial" charset="0"/>
              </a:rPr>
              <a:t>&amp;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>
                <a:ln>
                  <a:noFill/>
                </a:ln>
                <a:effectLst/>
                <a:latin typeface="Arial" charset="0"/>
              </a:rPr>
              <a:t>sikkerhed</a:t>
            </a:r>
          </a:p>
        </p:txBody>
      </p:sp>
      <p:sp>
        <p:nvSpPr>
          <p:cNvPr id="11" name="Afrundet rektangel 7">
            <a:extLst>
              <a:ext uri="{FF2B5EF4-FFF2-40B4-BE49-F238E27FC236}">
                <a16:creationId xmlns:a16="http://schemas.microsoft.com/office/drawing/2014/main" id="{5CDE7D26-5740-4239-804B-AA6AAF78B203}"/>
              </a:ext>
            </a:extLst>
          </p:cNvPr>
          <p:cNvSpPr/>
          <p:nvPr/>
        </p:nvSpPr>
        <p:spPr bwMode="auto">
          <a:xfrm>
            <a:off x="10394356" y="3248474"/>
            <a:ext cx="1220833" cy="74462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/>
              <a:t>Produktivitet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/>
              <a:t>&amp; kvalitet</a:t>
            </a:r>
            <a:endParaRPr kumimoji="0" lang="da-DK" sz="16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16" name="Afrundet rektangel 19">
            <a:extLst>
              <a:ext uri="{FF2B5EF4-FFF2-40B4-BE49-F238E27FC236}">
                <a16:creationId xmlns:a16="http://schemas.microsoft.com/office/drawing/2014/main" id="{C5544C4E-3054-49E0-B0DA-511EBB7115CB}"/>
              </a:ext>
            </a:extLst>
          </p:cNvPr>
          <p:cNvSpPr/>
          <p:nvPr/>
        </p:nvSpPr>
        <p:spPr bwMode="auto">
          <a:xfrm>
            <a:off x="5785844" y="2343019"/>
            <a:ext cx="1512168" cy="74462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/>
              <a:t>Integreret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/>
              <a:t>lean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>
                <a:ln>
                  <a:noFill/>
                </a:ln>
                <a:effectLst/>
              </a:rPr>
              <a:t>implementering</a:t>
            </a:r>
          </a:p>
        </p:txBody>
      </p:sp>
      <p:sp>
        <p:nvSpPr>
          <p:cNvPr id="19" name="Afrundet rektangel 16">
            <a:extLst>
              <a:ext uri="{FF2B5EF4-FFF2-40B4-BE49-F238E27FC236}">
                <a16:creationId xmlns:a16="http://schemas.microsoft.com/office/drawing/2014/main" id="{0B63AC20-005D-4FBD-B969-34A5176362E1}"/>
              </a:ext>
            </a:extLst>
          </p:cNvPr>
          <p:cNvSpPr/>
          <p:nvPr/>
        </p:nvSpPr>
        <p:spPr bwMode="auto">
          <a:xfrm>
            <a:off x="3913636" y="2338110"/>
            <a:ext cx="1364849" cy="74462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/>
              <a:t>Top-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/>
              <a:t>ledelses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600"/>
              <a:t>commitment</a:t>
            </a:r>
            <a:endParaRPr kumimoji="0" lang="da-DK" sz="16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629DD91-BA95-4DFB-971D-F48A656B66B5}"/>
              </a:ext>
            </a:extLst>
          </p:cNvPr>
          <p:cNvSpPr txBox="1"/>
          <p:nvPr/>
        </p:nvSpPr>
        <p:spPr>
          <a:xfrm>
            <a:off x="6356066" y="5639397"/>
            <a:ext cx="54354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Hamja, Maalouf, &amp; Hasle (2019). Assessing the effects of lean on Occupational</a:t>
            </a:r>
          </a:p>
          <a:p>
            <a:r>
              <a:rPr lang="en-US" sz="1200"/>
              <a:t> health and safety in the Ready-Made Garment industry. </a:t>
            </a:r>
            <a:r>
              <a:rPr lang="en-US" sz="1200" i="1"/>
              <a:t>Work</a:t>
            </a:r>
            <a:r>
              <a:rPr lang="en-US" sz="1200"/>
              <a:t>, </a:t>
            </a:r>
            <a:r>
              <a:rPr lang="en-US" sz="1200" i="1"/>
              <a:t>64</a:t>
            </a:r>
            <a:r>
              <a:rPr lang="en-US" sz="1200"/>
              <a:t>, 385–395.</a:t>
            </a:r>
          </a:p>
          <a:p>
            <a:endParaRPr lang="en-GB" sz="1200" dirty="0" err="1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E0AE4F04-9D4A-4660-A87C-574D154AE4C5}"/>
              </a:ext>
            </a:extLst>
          </p:cNvPr>
          <p:cNvSpPr txBox="1">
            <a:spLocks/>
          </p:cNvSpPr>
          <p:nvPr/>
        </p:nvSpPr>
        <p:spPr>
          <a:xfrm>
            <a:off x="400495" y="3827366"/>
            <a:ext cx="6758023" cy="22182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7000"/>
              </a:lnSpc>
              <a:spcBef>
                <a:spcPct val="0"/>
              </a:spcBef>
              <a:buNone/>
              <a:tabLst>
                <a:tab pos="1438275" algn="l"/>
              </a:tabLst>
              <a:defRPr sz="2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0">
                <a:solidFill>
                  <a:schemeClr val="tx1"/>
                </a:solidFill>
              </a:rPr>
              <a:t>Det akademiske resultat: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chemeClr val="tx1"/>
                </a:solidFill>
              </a:rPr>
              <a:t>Tre gennemførte PhD forløb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chemeClr val="tx1"/>
                </a:solidFill>
              </a:rPr>
              <a:t>&gt; 15 peer reviewed videnskabelige artikler og bogkapitler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chemeClr val="tx1"/>
                </a:solidFill>
              </a:rPr>
              <a:t>Mange konferencepapers og abstracts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chemeClr val="tx1"/>
                </a:solidFill>
              </a:rPr>
              <a:t>Inddragelse i universitetskurser i Danmark og Bangladesh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chemeClr val="tx1"/>
                </a:solidFill>
              </a:rPr>
              <a:t>Nye opfølgningsprojekter</a:t>
            </a:r>
          </a:p>
          <a:p>
            <a:pPr algn="l"/>
            <a:endParaRPr lang="en-GB" sz="2000" b="0">
              <a:solidFill>
                <a:schemeClr val="tx1"/>
              </a:solidFill>
            </a:endParaRPr>
          </a:p>
        </p:txBody>
      </p:sp>
      <p:pic>
        <p:nvPicPr>
          <p:cNvPr id="26" name="Billede 25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4B1C6F72-0FE8-1021-C898-C76E3027A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5" y="1212924"/>
            <a:ext cx="3317359" cy="24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8" grpId="0" animBg="1"/>
      <p:bldP spid="9" grpId="0" animBg="1"/>
      <p:bldP spid="10" grpId="0" animBg="1"/>
      <p:bldP spid="11" grpId="0" animBg="1"/>
      <p:bldP spid="16" grpId="0" animBg="1"/>
      <p:bldP spid="19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F72CE-964D-4F9B-B975-DE56EDD4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Netværksprojektet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7AF2025-A09D-4A80-9FAC-BD0DCCFDE5D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C0C64B1-2A65-4612-ACC4-E4EDE0DE1983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B89DF6B-4F91-4FAE-9797-0E7AEDA2D64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694129A-A6AA-4923-A1FB-85A016E6D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209174"/>
            <a:ext cx="11371905" cy="4632826"/>
          </a:xfrm>
        </p:spPr>
        <p:txBody>
          <a:bodyPr/>
          <a:lstStyle/>
          <a:p>
            <a:r>
              <a:rPr lang="da-DK"/>
              <a:t>Financieret af den danske ambassade</a:t>
            </a:r>
          </a:p>
          <a:p>
            <a:r>
              <a:rPr lang="da-DK"/>
              <a:t>Samarbejde mellem Bangladesh universitet, arbejdsgiverforeningen og SDU over to år</a:t>
            </a:r>
          </a:p>
          <a:p>
            <a:r>
              <a:rPr lang="da-DK"/>
              <a:t>Et netværk med 25 fabrikker med målet at forbedre produktivitet og arbejdsmiljø</a:t>
            </a:r>
          </a:p>
          <a:p>
            <a:pPr lvl="1"/>
            <a:r>
              <a:rPr lang="da-DK"/>
              <a:t>Netværksmøder med udveksling af erfaringer og introduktion til metoder</a:t>
            </a:r>
          </a:p>
          <a:p>
            <a:pPr lvl="1"/>
            <a:r>
              <a:rPr lang="da-DK"/>
              <a:t>Arbejde med forbedringer i fabrikkerne mellem netværksmøder</a:t>
            </a:r>
          </a:p>
          <a:p>
            <a:pPr lvl="1"/>
            <a:r>
              <a:rPr lang="da-DK"/>
              <a:t>Forskerbesøg i virksomheder til at støtte gennemførelse</a:t>
            </a:r>
          </a:p>
          <a:p>
            <a:pPr lvl="1"/>
            <a:r>
              <a:rPr lang="da-DK"/>
              <a:t>Indsamling af data om produktivitet og arbejdsmiljø samt om netværksaktiviteterne</a:t>
            </a:r>
          </a:p>
          <a:p>
            <a:r>
              <a:rPr lang="da-DK"/>
              <a:t>Resultater</a:t>
            </a:r>
          </a:p>
          <a:p>
            <a:pPr lvl="1"/>
            <a:r>
              <a:rPr lang="da-DK"/>
              <a:t>Betydelige forbedringer på fabrikkerne</a:t>
            </a:r>
          </a:p>
          <a:p>
            <a:pPr lvl="1"/>
            <a:r>
              <a:rPr lang="da-DK"/>
              <a:t>En praktisk formidlingsmetode</a:t>
            </a:r>
          </a:p>
          <a:p>
            <a:pPr lvl="1"/>
            <a:r>
              <a:rPr lang="da-DK"/>
              <a:t>Forskere får praktisk erfaringer fra virksomhedssamarbejde og data til videnskabelige artikler</a:t>
            </a:r>
          </a:p>
          <a:p>
            <a:pPr lvl="1"/>
            <a:r>
              <a:rPr lang="da-DK"/>
              <a:t>Arbejdsgiverforeningen efterfølgende besluttet at udbyde netværksaktiviteter til deres medlemmer</a:t>
            </a:r>
          </a:p>
        </p:txBody>
      </p:sp>
    </p:spTree>
    <p:extLst>
      <p:ext uri="{BB962C8B-B14F-4D97-AF65-F5344CB8AC3E}">
        <p14:creationId xmlns:p14="http://schemas.microsoft.com/office/powerpoint/2010/main" val="226385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6546A-B00A-4DD8-9EC8-2C1BF4EF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SDU erfaring generelt og fra det tekniske fakultet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A2C9C1-E28A-4612-9BD7-9A0C8DF36FB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1B30785-0CEC-49D0-96C9-C1B6A27CE7FD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0E45ABC-15BB-4060-94B9-ED5B4A477D1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7C18C1F-C7D9-4118-BC07-385CD781B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209174"/>
            <a:ext cx="11371905" cy="4632825"/>
          </a:xfrm>
        </p:spPr>
        <p:txBody>
          <a:bodyPr/>
          <a:lstStyle/>
          <a:p>
            <a:r>
              <a:rPr lang="da-DK"/>
              <a:t>Bæredygtighed integreret i undervisning og forskning – og i virksomhedskontakt</a:t>
            </a:r>
          </a:p>
          <a:p>
            <a:pPr lvl="1"/>
            <a:r>
              <a:rPr lang="da-DK"/>
              <a:t>Integrere people, planet and profit</a:t>
            </a:r>
          </a:p>
          <a:p>
            <a:r>
              <a:rPr lang="da-DK"/>
              <a:t>Tek Innovation: </a:t>
            </a:r>
          </a:p>
          <a:p>
            <a:pPr lvl="1"/>
            <a:r>
              <a:rPr lang="da-DK"/>
              <a:t>En lille enhed som hjælper forskere med netværk, forskningsudbyd, ansøgninger</a:t>
            </a:r>
          </a:p>
          <a:p>
            <a:r>
              <a:rPr lang="da-DK"/>
              <a:t>Tek Kommunikation: </a:t>
            </a:r>
          </a:p>
          <a:p>
            <a:pPr lvl="1"/>
            <a:r>
              <a:rPr lang="da-DK"/>
              <a:t>En lille enhed som hjæler forskere med at formidle resultater (lave hjemmesider, brug af LinkedIn, pressemeddelelser)</a:t>
            </a:r>
          </a:p>
          <a:p>
            <a:r>
              <a:rPr lang="da-DK"/>
              <a:t>Bruger paneler for alle uddannelser giver feedback (erfarne folk fra virksomheder og andre interessenter)</a:t>
            </a:r>
          </a:p>
          <a:p>
            <a:r>
              <a:rPr lang="da-DK"/>
              <a:t>Studenterprojekter i samarbejde med virksomheder</a:t>
            </a:r>
          </a:p>
          <a:p>
            <a:r>
              <a:rPr lang="da-DK"/>
              <a:t>Internships/praktik i virksomheder</a:t>
            </a:r>
          </a:p>
          <a:p>
            <a:r>
              <a:rPr lang="da-DK"/>
              <a:t>Experts in Teams (stort tværfaglig kursus for alle ingeniørstuderende)</a:t>
            </a:r>
          </a:p>
          <a:p>
            <a:r>
              <a:rPr lang="da-DK"/>
              <a:t>Alumni for færdiguddannede til at bygge netværk for fremtidigt samarbejde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40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53795-B10D-9660-BC08-D1BC8350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Den store succes: : </a:t>
            </a:r>
            <a:br>
              <a:rPr lang="da-DK"/>
            </a:br>
            <a:r>
              <a:rPr lang="da-DK"/>
              <a:t>Et af de stærkeste robot clusters i verden omkring SDU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AB3D4F1-C301-AD15-8690-D825FEB5E01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5AF9683-C1C9-45F6-8FA5-6CB294A27260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92DE079-45EF-E3CC-C73B-9CC4BDA1D9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6BC51F-687A-7A11-1B80-D5D7800EDBE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886487" y="6350779"/>
            <a:ext cx="863575" cy="143718"/>
          </a:xfrm>
        </p:spPr>
        <p:txBody>
          <a:bodyPr/>
          <a:lstStyle/>
          <a:p>
            <a:pPr>
              <a:defRPr/>
            </a:pPr>
            <a:r>
              <a:rPr lang="en-US"/>
              <a:t>Peter Hasle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DD0A4B-BBBB-84C6-BEB1-2FA6DB0D7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60" y="1479177"/>
            <a:ext cx="5098402" cy="121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3BDF041-876F-7144-5C12-3033CBDA1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37" y="1389716"/>
            <a:ext cx="3504572" cy="1397093"/>
          </a:xfrm>
          <a:prstGeom prst="rect">
            <a:avLst/>
          </a:prstGeom>
        </p:spPr>
      </p:pic>
      <p:pic>
        <p:nvPicPr>
          <p:cNvPr id="1030" name="Picture 6" descr="logo">
            <a:extLst>
              <a:ext uri="{FF2B5EF4-FFF2-40B4-BE49-F238E27FC236}">
                <a16:creationId xmlns:a16="http://schemas.microsoft.com/office/drawing/2014/main" id="{4940EAAB-F8BD-DA92-74FD-70CED6AA2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65" y="3818166"/>
            <a:ext cx="4986434" cy="8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gen tilgængelig billedbeskrivelse.">
            <a:extLst>
              <a:ext uri="{FF2B5EF4-FFF2-40B4-BE49-F238E27FC236}">
                <a16:creationId xmlns:a16="http://schemas.microsoft.com/office/drawing/2014/main" id="{13CD519A-EA21-5510-3A41-1A9186C66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062" y="2596105"/>
            <a:ext cx="1905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1E4EB31-5814-D9FA-EDF3-E7256FC9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44" y="3154129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C49EAFE-CE44-FC1A-9DFF-0AF3655C5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0" y="4309317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34C083A-602A-E8C8-102E-E8305AB1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18" y="269735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6905C970-998C-3D9E-69C8-CF0FAC94F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59" y="521871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01533B37-C7F2-4573-2A70-47063D4A8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66" y="4849159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BBEBFAB7-F6B8-E2A1-3A72-0D205A987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93" y="1339925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85A3A8E6-C094-3A19-5390-925B23F4F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11" y="5098863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0E70EB16-1DFD-A052-9743-5C7246B95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8" y="2786809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D835C1E6-E91A-5A1E-EDA1-BD3273747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92" y="2594817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073874A0-F300-61F0-6720-E0DAB2D24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420" y="5184388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59C15-6BAF-BDF9-34F2-6F88C558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 samfundsmæssige udfordringer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4FDE78A-3256-2510-3AFE-5BECBE5A7A9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A98AF88-97B3-4A7C-93C7-E1DE5F90E5C1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16C0B51-564F-FF80-1084-222723E498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8BDAB17-6E24-5471-CE33-FF9BB3C2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209174"/>
            <a:ext cx="5443553" cy="4632826"/>
          </a:xfrm>
        </p:spPr>
        <p:txBody>
          <a:bodyPr/>
          <a:lstStyle/>
          <a:p>
            <a:r>
              <a:rPr lang="da-DK"/>
              <a:t>En verden præget af samtidigeo og indfiltrede kriser</a:t>
            </a:r>
          </a:p>
          <a:p>
            <a:pPr lvl="1"/>
            <a:r>
              <a:rPr lang="da-DK"/>
              <a:t>Klima</a:t>
            </a:r>
          </a:p>
          <a:p>
            <a:pPr lvl="1"/>
            <a:r>
              <a:rPr lang="da-DK"/>
              <a:t>Miljø</a:t>
            </a:r>
          </a:p>
          <a:p>
            <a:pPr lvl="1"/>
            <a:r>
              <a:rPr lang="da-DK"/>
              <a:t>Sikkerhed</a:t>
            </a:r>
          </a:p>
          <a:p>
            <a:pPr lvl="1"/>
            <a:r>
              <a:rPr lang="da-DK"/>
              <a:t>Ulighed </a:t>
            </a:r>
          </a:p>
          <a:p>
            <a:pPr lvl="1"/>
            <a:r>
              <a:rPr lang="da-DK"/>
              <a:t>Trivsel</a:t>
            </a:r>
          </a:p>
          <a:p>
            <a:r>
              <a:rPr lang="da-DK"/>
              <a:t>Hvordan kan vi </a:t>
            </a:r>
          </a:p>
          <a:p>
            <a:pPr lvl="1"/>
            <a:r>
              <a:rPr lang="da-DK"/>
              <a:t>løse klimakrisen uden at skabe øget fattigdom?</a:t>
            </a:r>
          </a:p>
          <a:p>
            <a:pPr lvl="1"/>
            <a:r>
              <a:rPr lang="da-DK"/>
              <a:t>skabe vækst til at investere i miljø og klima uden at stresse arbejdskraften?</a:t>
            </a:r>
          </a:p>
          <a:p>
            <a:pPr lvl="1"/>
            <a:r>
              <a:rPr lang="da-DK"/>
              <a:t>skabe trivsel for befolkningen uden at sætte ødelægge klima og miljø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D7500ED-2B92-7368-19D4-764E1F2FE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427" y="1082705"/>
            <a:ext cx="4885765" cy="48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15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6BDBC-CA2B-46DF-98A6-89CB93FE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Experts in Teams (EiT)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ADAA420-3526-4F36-BBAE-BCFC9595DA9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5F4BB60-F486-4797-9AD8-C9B9B95237CB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1D8A097-DB12-4ACF-8DF7-D1097670AA4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A8CC6C7-845F-44CC-B5E5-B69FF711E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3" y="1092524"/>
            <a:ext cx="11371905" cy="43908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En tredjedel af et fuldt semester</a:t>
            </a:r>
          </a:p>
          <a:p>
            <a:pPr>
              <a:spcAft>
                <a:spcPts val="600"/>
              </a:spcAft>
            </a:pPr>
            <a:r>
              <a:rPr lang="da-DK"/>
              <a:t>Tværfagligt på tværs af alle ingeniørdiscipliner</a:t>
            </a:r>
          </a:p>
          <a:p>
            <a:pPr>
              <a:spcAft>
                <a:spcPts val="600"/>
              </a:spcAft>
            </a:pPr>
            <a:r>
              <a:rPr lang="da-DK"/>
              <a:t>De studerende får i grupper en reel innovationsopgave for en virksomhed eller anden interessent</a:t>
            </a:r>
          </a:p>
          <a:p>
            <a:r>
              <a:rPr lang="da-DK"/>
              <a:t>Læringsmålene omfatter:</a:t>
            </a:r>
          </a:p>
          <a:p>
            <a:pPr lvl="1"/>
            <a:r>
              <a:rPr lang="da-DK"/>
              <a:t>At arbejde tværfagligt </a:t>
            </a:r>
          </a:p>
          <a:p>
            <a:pPr lvl="1"/>
            <a:r>
              <a:rPr lang="da-DK"/>
              <a:t>At forstå behovet i en virksomheder og problemets/behovets karakter</a:t>
            </a:r>
          </a:p>
          <a:p>
            <a:pPr lvl="1"/>
            <a:r>
              <a:rPr lang="da-DK"/>
              <a:t>At udvikle en mulighed løsning</a:t>
            </a:r>
          </a:p>
          <a:p>
            <a:pPr lvl="1">
              <a:spcAft>
                <a:spcPts val="600"/>
              </a:spcAft>
            </a:pPr>
            <a:r>
              <a:rPr lang="da-DK"/>
              <a:t>At formidle resultatet til virksomheden på en forståelig måde</a:t>
            </a:r>
          </a:p>
          <a:p>
            <a:pPr>
              <a:spcAft>
                <a:spcPts val="600"/>
              </a:spcAft>
            </a:pPr>
            <a:r>
              <a:rPr lang="da-DK"/>
              <a:t>Eksamen omfatter præsentation for virksomheden</a:t>
            </a:r>
          </a:p>
          <a:p>
            <a:pPr lvl="1">
              <a:spcAft>
                <a:spcPts val="600"/>
              </a:spcAft>
            </a:pPr>
            <a:r>
              <a:rPr lang="da-DK"/>
              <a:t>Bedømmelsen omfatter de studerende evne til at reflektere over både gruppeforløbet og innovationsprocessen</a:t>
            </a:r>
          </a:p>
        </p:txBody>
      </p:sp>
    </p:spTree>
    <p:extLst>
      <p:ext uri="{BB962C8B-B14F-4D97-AF65-F5344CB8AC3E}">
        <p14:creationId xmlns:p14="http://schemas.microsoft.com/office/powerpoint/2010/main" val="283119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E451E-9130-84EF-11DB-2B212370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Arbejdsmiljø i Grønland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3B7AB1F-75F4-3BFB-DC5F-C8C6030909F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7734654-D1BA-44E7-9F61-73383A61F79C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52B40A9-6A0F-275F-6789-1A4FD1B306C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F70E045-1E52-BB53-1103-1ABC5CBE7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Samarbejde mellem Ilisimatusarfik, SDU og fire store virksomheder: </a:t>
            </a:r>
          </a:p>
          <a:p>
            <a:pPr lvl="1"/>
            <a:r>
              <a:rPr lang="da-DK"/>
              <a:t>Royal Greenland</a:t>
            </a:r>
          </a:p>
          <a:p>
            <a:pPr lvl="1"/>
            <a:r>
              <a:rPr lang="da-DK"/>
              <a:t>Permagreen</a:t>
            </a:r>
          </a:p>
          <a:p>
            <a:pPr lvl="1"/>
            <a:r>
              <a:rPr lang="da-DK"/>
              <a:t>Pisiffik </a:t>
            </a:r>
          </a:p>
          <a:p>
            <a:pPr lvl="1"/>
            <a:r>
              <a:rPr lang="da-DK"/>
              <a:t>Royal Arctic Line</a:t>
            </a:r>
          </a:p>
          <a:p>
            <a:r>
              <a:rPr lang="da-DK"/>
              <a:t>Undersøger hvordan grønlandske virksomheder håndterer arbejdsmiljøet og hvilke behov der er for at tilpasse regulering til grønlandske forhold</a:t>
            </a:r>
          </a:p>
          <a:p>
            <a:r>
              <a:rPr lang="da-DK"/>
              <a:t>I efteråret 2023 afholder vi formidlingsworkshop i virksomhederne for at inspirere til en styrket arbejdsmiljø indsats</a:t>
            </a:r>
          </a:p>
        </p:txBody>
      </p:sp>
    </p:spTree>
    <p:extLst>
      <p:ext uri="{BB962C8B-B14F-4D97-AF65-F5344CB8AC3E}">
        <p14:creationId xmlns:p14="http://schemas.microsoft.com/office/powerpoint/2010/main" val="2497997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8283C-C383-4D2C-8333-38BF1A99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Reflektioner over udvikling af samarbejdet mellem Ilusimatusarfik, erhvervslivet og samfundet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1E3BD62-BC14-46B4-97C2-528189939F3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EEF8A20-C80A-49C4-A385-0BA50BDAC864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D511C7E-B445-421D-9591-B53DC037673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4141A3D-CC90-4956-B1E1-B2F0118EC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520687"/>
            <a:ext cx="11371905" cy="4321313"/>
          </a:xfrm>
        </p:spPr>
        <p:txBody>
          <a:bodyPr/>
          <a:lstStyle/>
          <a:p>
            <a:r>
              <a:rPr lang="da-DK"/>
              <a:t>Ilusimatusarfik presset af begrænsede ressourcer i et relativt lille undervisnings- og forskningsmiljø</a:t>
            </a:r>
          </a:p>
          <a:p>
            <a:r>
              <a:rPr lang="da-DK"/>
              <a:t>En kamp at opretholde den nødvendige akademiske standard indenfor forskning og undervisning</a:t>
            </a:r>
          </a:p>
          <a:p>
            <a:r>
              <a:rPr lang="da-DK"/>
              <a:t>Svært at tiltrække forskere og undervisere</a:t>
            </a:r>
          </a:p>
          <a:p>
            <a:r>
              <a:rPr lang="da-DK"/>
              <a:t>Få studerende med relativt stort frafald og et erhvervsliv som lokker med job inden eksamen</a:t>
            </a:r>
          </a:p>
          <a:p>
            <a:r>
              <a:rPr lang="da-DK"/>
              <a:t>Et tættere strategisk samarbejde med virksomheder og samfund giver mulighed for at </a:t>
            </a:r>
          </a:p>
          <a:p>
            <a:pPr lvl="1"/>
            <a:r>
              <a:rPr lang="da-DK"/>
              <a:t>Skabe øgede indtægter</a:t>
            </a:r>
          </a:p>
          <a:p>
            <a:pPr lvl="1"/>
            <a:r>
              <a:rPr lang="da-DK"/>
              <a:t>Mere attraktive job for forskere og undervisere</a:t>
            </a:r>
          </a:p>
          <a:p>
            <a:pPr lvl="1"/>
            <a:r>
              <a:rPr lang="da-DK"/>
              <a:t>Skabe mere relevante studier for de studerende</a:t>
            </a:r>
          </a:p>
          <a:p>
            <a:r>
              <a:rPr lang="da-DK"/>
              <a:t>Kræver mere opsøgende indsats hvor universitetet byder sig til</a:t>
            </a:r>
          </a:p>
          <a:p>
            <a:pPr lvl="1"/>
            <a:r>
              <a:rPr lang="da-DK"/>
              <a:t>Fx opsøge NunaGreen og tilbyde en flerårigt strategisk samarbejde om den grønne omstilling</a:t>
            </a:r>
          </a:p>
          <a:p>
            <a:r>
              <a:rPr lang="da-DK"/>
              <a:t>Integration i uddannelser således at virksomhedspraktik og –projekter altid indgår</a:t>
            </a:r>
          </a:p>
          <a:p>
            <a:r>
              <a:rPr lang="da-DK"/>
              <a:t>Bedre muligheder for at kombinere job og afslutning af uddannelser</a:t>
            </a:r>
          </a:p>
          <a:p>
            <a:r>
              <a:rPr lang="da-DK"/>
              <a:t>Længerevarende praktikforløb</a:t>
            </a:r>
          </a:p>
        </p:txBody>
      </p:sp>
    </p:spTree>
    <p:extLst>
      <p:ext uri="{BB962C8B-B14F-4D97-AF65-F5344CB8AC3E}">
        <p14:creationId xmlns:p14="http://schemas.microsoft.com/office/powerpoint/2010/main" val="34288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1D9E3-DC68-E572-A8C3-48601533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Nyorientering i virksomhederne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8673A67-EB3B-2E40-1D4F-8AE9FF68B5C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9019C9F-607F-4CE1-BCBC-B5DEB7D9F5FC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792C1FE-CB14-9559-AFD6-F05F9D486D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AEAE992-FA29-2A2A-1CA2-489A256BA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506071"/>
            <a:ext cx="11371905" cy="4335929"/>
          </a:xfrm>
        </p:spPr>
        <p:txBody>
          <a:bodyPr/>
          <a:lstStyle/>
          <a:p>
            <a:r>
              <a:rPr lang="da-DK"/>
              <a:t>Både private og offentlige virksomheder samt interesseorganisationer</a:t>
            </a:r>
          </a:p>
          <a:p>
            <a:r>
              <a:rPr lang="da-DK"/>
              <a:t>Traditionen er at flyve konsulenter ind fra Danmark eller andre lande</a:t>
            </a:r>
          </a:p>
          <a:p>
            <a:pPr lvl="1"/>
            <a:r>
              <a:rPr lang="da-DK"/>
              <a:t>De har ofte meget begrænset viden om Grønland</a:t>
            </a:r>
          </a:p>
          <a:p>
            <a:pPr lvl="1"/>
            <a:r>
              <a:rPr lang="da-DK"/>
              <a:t>Kontakten er midlertidig</a:t>
            </a:r>
          </a:p>
          <a:p>
            <a:pPr lvl="1"/>
            <a:r>
              <a:rPr lang="da-DK"/>
              <a:t>På godt og ondt:</a:t>
            </a:r>
          </a:p>
          <a:p>
            <a:pPr lvl="2"/>
            <a:r>
              <a:rPr lang="da-DK"/>
              <a:t>De gør hvad de får besked på af opdragsgiver</a:t>
            </a:r>
          </a:p>
          <a:p>
            <a:pPr lvl="2"/>
            <a:r>
              <a:rPr lang="da-DK"/>
              <a:t>Stivnede opfattelser udfordres ikke</a:t>
            </a:r>
          </a:p>
          <a:p>
            <a:r>
              <a:rPr lang="da-DK"/>
              <a:t>Tænke i universitet som en permanent vidensressource</a:t>
            </a:r>
          </a:p>
          <a:p>
            <a:pPr lvl="1"/>
            <a:r>
              <a:rPr lang="da-DK"/>
              <a:t>Invitere forskere ind i virksomheden til små og store problemer</a:t>
            </a:r>
          </a:p>
          <a:p>
            <a:pPr lvl="1"/>
            <a:r>
              <a:rPr lang="da-DK"/>
              <a:t>Forskere på Ilisimatusarfik har bredt kontaktnet til forskere i Danmark og resten af verden</a:t>
            </a:r>
          </a:p>
          <a:p>
            <a:pPr lvl="1"/>
            <a:r>
              <a:rPr lang="da-DK"/>
              <a:t>Åbne dørene for studerende i opgaveløsning og praktik</a:t>
            </a:r>
          </a:p>
          <a:p>
            <a:endParaRPr lang="da-DK"/>
          </a:p>
          <a:p>
            <a:pPr marL="0" indent="0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7438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1B2F1-0E15-471F-B8B5-AADA38C57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494" y="385441"/>
            <a:ext cx="10069011" cy="1036320"/>
          </a:xfrm>
        </p:spPr>
        <p:txBody>
          <a:bodyPr/>
          <a:lstStyle/>
          <a:p>
            <a:r>
              <a:rPr lang="da-DK" sz="2800"/>
              <a:t>Hvad er det næste skridt?</a:t>
            </a:r>
            <a:endParaRPr lang="da-DK" sz="280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2DC887F-B240-4DCC-BB7A-D50012D908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1EB62F6-0CA8-4410-BB2D-DC620995791E}" type="datetime1">
              <a:rPr lang="da-DK" smtClean="0"/>
              <a:t>25-04-2023</a:t>
            </a:fld>
            <a:endParaRPr lang="da-DK" dirty="0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BE3CCCDE-0946-DA5E-C5C1-74766EB18DBA}"/>
              </a:ext>
            </a:extLst>
          </p:cNvPr>
          <p:cNvGrpSpPr/>
          <p:nvPr/>
        </p:nvGrpSpPr>
        <p:grpSpPr>
          <a:xfrm>
            <a:off x="2805779" y="1298594"/>
            <a:ext cx="6005070" cy="4546359"/>
            <a:chOff x="2698199" y="1567543"/>
            <a:chExt cx="6005070" cy="4546359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C186E333-3614-5F1D-3602-EA10F4AB4C51}"/>
                </a:ext>
              </a:extLst>
            </p:cNvPr>
            <p:cNvSpPr/>
            <p:nvPr/>
          </p:nvSpPr>
          <p:spPr>
            <a:xfrm>
              <a:off x="5524690" y="2997417"/>
              <a:ext cx="3178579" cy="31164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0" bIns="72000" rtlCol="0" anchor="ctr"/>
            <a:lstStyle/>
            <a:p>
              <a:pPr algn="ctr"/>
              <a:r>
                <a:rPr lang="da-DK" sz="2400"/>
                <a:t>Universitety</a:t>
              </a:r>
              <a:endParaRPr lang="da-DK" sz="2400" dirty="0" err="1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F1B73EBE-2F4B-7D16-9596-A4E9CFABB36E}"/>
                </a:ext>
              </a:extLst>
            </p:cNvPr>
            <p:cNvSpPr/>
            <p:nvPr/>
          </p:nvSpPr>
          <p:spPr>
            <a:xfrm>
              <a:off x="4283113" y="1567543"/>
              <a:ext cx="3263153" cy="3218475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rtlCol="0" anchor="ctr"/>
            <a:lstStyle/>
            <a:p>
              <a:pPr algn="ctr"/>
              <a:r>
                <a:rPr lang="da-DK" sz="2400"/>
                <a:t>Regering og myndigheder</a:t>
              </a:r>
            </a:p>
            <a:p>
              <a:pPr algn="ctr"/>
              <a:endParaRPr lang="da-DK" sz="2400"/>
            </a:p>
            <a:p>
              <a:pPr algn="ctr"/>
              <a:endParaRPr lang="da-DK" sz="2400" dirty="0" err="1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B7380E9-330A-449B-008A-17B77D825CCD}"/>
                </a:ext>
              </a:extLst>
            </p:cNvPr>
            <p:cNvSpPr/>
            <p:nvPr/>
          </p:nvSpPr>
          <p:spPr>
            <a:xfrm>
              <a:off x="2698199" y="2895427"/>
              <a:ext cx="3570006" cy="3218475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72000" bIns="72000" rtlCol="0" anchor="ctr"/>
            <a:lstStyle/>
            <a:p>
              <a:pPr algn="ctr"/>
              <a:r>
                <a:rPr lang="da-DK" sz="2400"/>
                <a:t>Virksomheder </a:t>
              </a:r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1F7AA654-F222-8B84-F495-6938B95D6FA5}"/>
              </a:ext>
            </a:extLst>
          </p:cNvPr>
          <p:cNvSpPr txBox="1">
            <a:spLocks/>
          </p:cNvSpPr>
          <p:nvPr/>
        </p:nvSpPr>
        <p:spPr>
          <a:xfrm>
            <a:off x="-310664" y="6008664"/>
            <a:ext cx="12313381" cy="5688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438275" algn="l"/>
              </a:tabLst>
              <a:defRPr sz="4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a-DK"/>
              <a:t>Tak for opmærksomheden</a:t>
            </a:r>
            <a:br>
              <a:rPr lang="da-DK">
                <a:solidFill>
                  <a:schemeClr val="bg1"/>
                </a:solidFill>
              </a:rPr>
            </a:br>
            <a:br>
              <a:rPr lang="da-DK">
                <a:solidFill>
                  <a:schemeClr val="bg1"/>
                </a:solidFill>
              </a:rPr>
            </a:br>
            <a:br>
              <a:rPr lang="da-DK" sz="1400">
                <a:solidFill>
                  <a:schemeClr val="bg1"/>
                </a:solidFill>
              </a:rPr>
            </a:b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8BAC5-1C5A-E7C1-8A85-B8765E66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”Vilde” problemer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1607110-5E0A-992C-101C-70F3BAB1203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25C21F3-6C89-45FF-965C-1A06F8A94429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93EF2CE-CD0D-A835-530F-0BF07FE8EA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3F17B04-D2C2-9557-F459-8B77668A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461247"/>
            <a:ext cx="11371905" cy="4380753"/>
          </a:xfrm>
        </p:spPr>
        <p:txBody>
          <a:bodyPr/>
          <a:lstStyle/>
          <a:p>
            <a:r>
              <a:rPr lang="da-DK"/>
              <a:t>Nutidens kriser og mange af de afledte problemer kan forstås som vilde problemer</a:t>
            </a:r>
          </a:p>
          <a:p>
            <a:r>
              <a:rPr lang="da-DK"/>
              <a:t>Vilde problemer er karakteriseret ved at være komplekse og uden sikre og kendte sammenhænge mellem årsag og virkning</a:t>
            </a:r>
          </a:p>
          <a:p>
            <a:pPr lvl="1"/>
            <a:r>
              <a:rPr lang="da-DK"/>
              <a:t>Børneopdragelse godt eksempel på et ”vildt” problem</a:t>
            </a:r>
          </a:p>
          <a:p>
            <a:r>
              <a:rPr lang="da-DK"/>
              <a:t>Afledte effekter at kriserne er mere konkrete vilde problemer</a:t>
            </a:r>
          </a:p>
          <a:p>
            <a:pPr lvl="1"/>
            <a:r>
              <a:rPr lang="da-DK"/>
              <a:t>Rekruttering og fastholdelse af medarbejdere</a:t>
            </a:r>
          </a:p>
          <a:p>
            <a:pPr lvl="1"/>
            <a:r>
              <a:rPr lang="da-DK"/>
              <a:t>Håndtering af triple bottom line</a:t>
            </a:r>
          </a:p>
          <a:p>
            <a:pPr lvl="1"/>
            <a:r>
              <a:rPr lang="da-DK"/>
              <a:t>Forebyggelse af selvmord</a:t>
            </a:r>
          </a:p>
          <a:p>
            <a:pPr lvl="1"/>
            <a:r>
              <a:rPr lang="da-DK"/>
              <a:t>Vækst i fiskeindustri uden af udpine de naturlige ressourcer</a:t>
            </a:r>
          </a:p>
          <a:p>
            <a:pPr lvl="1"/>
            <a:r>
              <a:rPr lang="da-DK"/>
              <a:t>Sikre trivsel og undgå stress</a:t>
            </a:r>
          </a:p>
          <a:p>
            <a:pPr lvl="1"/>
            <a:r>
              <a:rPr lang="da-DK"/>
              <a:t>Forebygge arbejdsulykker</a:t>
            </a:r>
          </a:p>
          <a:p>
            <a:pPr lvl="1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496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C6B6F-16F3-A6DB-BDF5-1A8DC4F0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Om at finde løsninger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165E1CC-19FE-4CA1-A5AA-193A8603ADC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A0ABD35-0C57-433E-9DE5-27DFC563A1BF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5B9129-6DEB-DC19-16D9-A7D5378AE7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4</a:t>
            </a:fld>
            <a:endParaRPr lang="da-DK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7FEAE3A1-44B4-B27E-E501-A82FD7A45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903750"/>
              </p:ext>
            </p:extLst>
          </p:nvPr>
        </p:nvGraphicFramePr>
        <p:xfrm>
          <a:off x="410400" y="1209174"/>
          <a:ext cx="1137126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619">
                  <a:extLst>
                    <a:ext uri="{9D8B030D-6E8A-4147-A177-3AD203B41FA5}">
                      <a16:colId xmlns:a16="http://schemas.microsoft.com/office/drawing/2014/main" val="3378379056"/>
                    </a:ext>
                  </a:extLst>
                </a:gridCol>
                <a:gridCol w="1360967">
                  <a:extLst>
                    <a:ext uri="{9D8B030D-6E8A-4147-A177-3AD203B41FA5}">
                      <a16:colId xmlns:a16="http://schemas.microsoft.com/office/drawing/2014/main" val="1128773974"/>
                    </a:ext>
                  </a:extLst>
                </a:gridCol>
                <a:gridCol w="2372520">
                  <a:extLst>
                    <a:ext uri="{9D8B030D-6E8A-4147-A177-3AD203B41FA5}">
                      <a16:colId xmlns:a16="http://schemas.microsoft.com/office/drawing/2014/main" val="1463288660"/>
                    </a:ext>
                  </a:extLst>
                </a:gridCol>
                <a:gridCol w="5560154">
                  <a:extLst>
                    <a:ext uri="{9D8B030D-6E8A-4147-A177-3AD203B41FA5}">
                      <a16:colId xmlns:a16="http://schemas.microsoft.com/office/drawing/2014/main" val="1576602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/>
                        <a:t>Type af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Løsning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Gennemførelse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Scope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83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/>
                        <a:t>Simpelt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Kendt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Bare kom i 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Ledelsen tager en beslutning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7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/>
                        <a:t>Kompliceret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Kendt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Grib muligheder og kontroler begrænsninger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Valg af den bedste løsning</a:t>
                      </a:r>
                    </a:p>
                    <a:p>
                      <a:r>
                        <a:rPr lang="da-DK"/>
                        <a:t>Input fra flere domæner: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Viden fra universiteter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Regulering og infrastruktur fra den offentlig sektor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Investering fra industrien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55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/>
                        <a:t>Komplekst/vildt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Ukendt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Uforudsigeligt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Udvikling af problem definition og forståelse</a:t>
                      </a:r>
                    </a:p>
                    <a:p>
                      <a:r>
                        <a:rPr lang="da-DK"/>
                        <a:t>Udvikling af mulige løsninger</a:t>
                      </a:r>
                    </a:p>
                    <a:p>
                      <a:r>
                        <a:rPr lang="da-DK"/>
                        <a:t>”Trial and error” afprøvning af løsninger</a:t>
                      </a:r>
                    </a:p>
                    <a:p>
                      <a:r>
                        <a:rPr lang="da-DK"/>
                        <a:t>Samarbejde mellem domæner: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Forskning for at forstå problemer og udvikle mulige løsninger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Offentlig politikker til at åbne for ”trial and error” og fuld skala implementering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Langsigtede investeringsstrategier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59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6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iangle Energy Alliance | Power to X">
            <a:extLst>
              <a:ext uri="{FF2B5EF4-FFF2-40B4-BE49-F238E27FC236}">
                <a16:creationId xmlns:a16="http://schemas.microsoft.com/office/drawing/2014/main" id="{CD52E74B-82AF-D417-F371-024185B70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81" y="1209174"/>
            <a:ext cx="6955118" cy="470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9C7352-6E65-CA9B-A1FD-4206623E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Klimaforandringer og vejen til en bæredygtig fremtid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1EB14E2-AD4F-B273-8F85-2D36F917152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22CC0C1-9882-4A0A-970D-DC2AE83CFBEF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042828E-125F-4A8D-62DC-CDC3997FFCB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3746CFC-730E-6B03-2CD4-23355B609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1" y="1209174"/>
            <a:ext cx="5120823" cy="46328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Perspektivet er udnyttelse af Grønlands enorme reserver af vandkraft</a:t>
            </a:r>
          </a:p>
          <a:p>
            <a:pPr>
              <a:spcAft>
                <a:spcPts val="600"/>
              </a:spcAft>
            </a:pPr>
            <a:r>
              <a:rPr lang="da-DK"/>
              <a:t>Kan omdanne strøm til brændstof til fly, skibe og køretøjer </a:t>
            </a:r>
          </a:p>
          <a:p>
            <a:pPr>
              <a:spcAft>
                <a:spcPts val="600"/>
              </a:spcAft>
            </a:pPr>
            <a:r>
              <a:rPr lang="da-DK"/>
              <a:t>Kræver to- eller tre-cifrede investeringer</a:t>
            </a:r>
          </a:p>
          <a:p>
            <a:pPr>
              <a:spcAft>
                <a:spcPts val="600"/>
              </a:spcAft>
            </a:pPr>
            <a:r>
              <a:rPr lang="da-DK"/>
              <a:t>Løsning af mange tekniske, juridiske, økonomiske og social problemer</a:t>
            </a:r>
          </a:p>
          <a:p>
            <a:pPr>
              <a:spcAft>
                <a:spcPts val="600"/>
              </a:spcAft>
            </a:pPr>
            <a:r>
              <a:rPr lang="da-DK"/>
              <a:t>Naalakkersuisut har besluttet at omdøbe NunaOil til NunaGreeen med dette formål</a:t>
            </a:r>
          </a:p>
          <a:p>
            <a:pPr>
              <a:spcAft>
                <a:spcPts val="600"/>
              </a:spcAft>
            </a:pPr>
            <a:r>
              <a:rPr lang="da-DK"/>
              <a:t>NunaGreen hyrer konsulenter i København til at analysere denne transaktion</a:t>
            </a:r>
          </a:p>
          <a:p>
            <a:pPr>
              <a:spcAft>
                <a:spcPts val="600"/>
              </a:spcAft>
            </a:pPr>
            <a:endParaRPr lang="da-DK"/>
          </a:p>
          <a:p>
            <a:pPr>
              <a:spcAft>
                <a:spcPts val="600"/>
              </a:spcAft>
            </a:pPr>
            <a:endParaRPr lang="da-DK"/>
          </a:p>
          <a:p>
            <a:pPr>
              <a:spcAft>
                <a:spcPts val="600"/>
              </a:spcAft>
            </a:pPr>
            <a:endParaRPr lang="da-DK"/>
          </a:p>
          <a:p>
            <a:pPr>
              <a:spcAft>
                <a:spcPts val="600"/>
              </a:spcAft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42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FC37B-3003-86ED-A1B5-3D415B8F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Den traditionelle silo tænkning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3371C55-20B6-D677-A5C3-46EBBD62D62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9953A8B-34CC-40F8-88EA-C94B68893509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394BBD6-57B0-0F8B-D29F-F748CED60AD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EDAE2C6-1A92-CECB-F1A8-4E27541FDEDD}"/>
              </a:ext>
            </a:extLst>
          </p:cNvPr>
          <p:cNvSpPr/>
          <p:nvPr/>
        </p:nvSpPr>
        <p:spPr>
          <a:xfrm>
            <a:off x="6899487" y="3631146"/>
            <a:ext cx="2492189" cy="236668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400"/>
              <a:t>Universitet</a:t>
            </a:r>
            <a:endParaRPr lang="da-DK" sz="2400" dirty="0" err="1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39F707F-A9C9-C8E8-D0DC-E000B11077EF}"/>
              </a:ext>
            </a:extLst>
          </p:cNvPr>
          <p:cNvSpPr/>
          <p:nvPr/>
        </p:nvSpPr>
        <p:spPr>
          <a:xfrm>
            <a:off x="4527176" y="1062317"/>
            <a:ext cx="2492189" cy="2366683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algn="ctr"/>
            <a:r>
              <a:rPr lang="da-DK" sz="2400"/>
              <a:t>Regering</a:t>
            </a:r>
            <a:endParaRPr lang="da-DK" sz="2400" dirty="0" err="1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A8947EA-7996-DFA3-82BC-D532F4B428B9}"/>
              </a:ext>
            </a:extLst>
          </p:cNvPr>
          <p:cNvSpPr/>
          <p:nvPr/>
        </p:nvSpPr>
        <p:spPr>
          <a:xfrm>
            <a:off x="2369290" y="3631147"/>
            <a:ext cx="2492189" cy="2366683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da-DK" sz="2400"/>
              <a:t>Private </a:t>
            </a:r>
          </a:p>
          <a:p>
            <a:pPr algn="ctr"/>
            <a:r>
              <a:rPr lang="da-DK" sz="2400"/>
              <a:t>virksomheder</a:t>
            </a:r>
            <a:endParaRPr lang="da-DK" sz="2400" dirty="0" err="1"/>
          </a:p>
        </p:txBody>
      </p:sp>
      <p:sp>
        <p:nvSpPr>
          <p:cNvPr id="6" name="Taleboble: rektangel med afrundede hjørner 5">
            <a:extLst>
              <a:ext uri="{FF2B5EF4-FFF2-40B4-BE49-F238E27FC236}">
                <a16:creationId xmlns:a16="http://schemas.microsoft.com/office/drawing/2014/main" id="{B9C7EC0B-0FF0-7887-A42F-8EB8007EC02D}"/>
              </a:ext>
            </a:extLst>
          </p:cNvPr>
          <p:cNvSpPr/>
          <p:nvPr/>
        </p:nvSpPr>
        <p:spPr>
          <a:xfrm>
            <a:off x="8066783" y="1062317"/>
            <a:ext cx="2258198" cy="1114084"/>
          </a:xfrm>
          <a:prstGeom prst="wedgeRoundRectCallout">
            <a:avLst>
              <a:gd name="adj1" fmla="val -92579"/>
              <a:gd name="adj2" fmla="val 36987"/>
              <a:gd name="adj3" fmla="val 1666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>
                <a:solidFill>
                  <a:schemeClr val="tx1"/>
                </a:solidFill>
              </a:rPr>
              <a:t>Politik og regulering for at imødekomme borger behov og sikre politisk overlevelse</a:t>
            </a:r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0" name="Taleboble: rektangel med afrundede hjørner 9">
            <a:extLst>
              <a:ext uri="{FF2B5EF4-FFF2-40B4-BE49-F238E27FC236}">
                <a16:creationId xmlns:a16="http://schemas.microsoft.com/office/drawing/2014/main" id="{D7AE9EB3-26C0-80AC-1122-42F8FCAC5AAE}"/>
              </a:ext>
            </a:extLst>
          </p:cNvPr>
          <p:cNvSpPr/>
          <p:nvPr/>
        </p:nvSpPr>
        <p:spPr>
          <a:xfrm>
            <a:off x="9491864" y="2802375"/>
            <a:ext cx="2258198" cy="977601"/>
          </a:xfrm>
          <a:prstGeom prst="wedgeRoundRectCallout">
            <a:avLst>
              <a:gd name="adj1" fmla="val -48791"/>
              <a:gd name="adj2" fmla="val 127901"/>
              <a:gd name="adj3" fmla="val 1666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>
                <a:solidFill>
                  <a:schemeClr val="tx1"/>
                </a:solidFill>
              </a:rPr>
              <a:t>Undervisning og forskning for at opfylde akademiske forventinger</a:t>
            </a:r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1" name="Taleboble: rektangel med afrundede hjørner 10">
            <a:extLst>
              <a:ext uri="{FF2B5EF4-FFF2-40B4-BE49-F238E27FC236}">
                <a16:creationId xmlns:a16="http://schemas.microsoft.com/office/drawing/2014/main" id="{36BF2F8B-854F-F845-1E60-28091425D1D4}"/>
              </a:ext>
            </a:extLst>
          </p:cNvPr>
          <p:cNvSpPr/>
          <p:nvPr/>
        </p:nvSpPr>
        <p:spPr>
          <a:xfrm>
            <a:off x="816242" y="1835963"/>
            <a:ext cx="2258198" cy="977601"/>
          </a:xfrm>
          <a:prstGeom prst="wedgeRoundRectCallout">
            <a:avLst>
              <a:gd name="adj1" fmla="val 43965"/>
              <a:gd name="adj2" fmla="val 135514"/>
              <a:gd name="adj3" fmla="val 1666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>
                <a:solidFill>
                  <a:schemeClr val="tx1"/>
                </a:solidFill>
              </a:rPr>
              <a:t>Salg og produktion for at opfylder ejer-forventinger om profit</a:t>
            </a:r>
            <a:endParaRPr lang="da-DK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3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22E5A-5F0A-4C80-8425-C931DB62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Er der ressourcer til rådighed i Grønland som ikke anvendes?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151A093-F612-438A-A7B9-0E8C0336B13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F0D5E37-0D04-4C22-A9E2-51A85E252CF1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BEB9F0-8E2F-441F-B0F5-D1E35B89D3F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A8F6B1C-3617-4DB8-9708-FE3DC06BF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62" y="1503123"/>
            <a:ext cx="7735209" cy="43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152EC-8A87-F58E-A87C-3F6D99E8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Ilisimatusarfik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0435A9C-083A-6772-D175-22541B1489A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492F197-AAAC-4CAA-8212-1C1B83D361D8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E2281CC-0530-DD43-19EE-F7E545D292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6EBF9A1-75A0-656A-1E7A-52FB0EB3D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318437"/>
            <a:ext cx="11371905" cy="4523563"/>
          </a:xfrm>
        </p:spPr>
        <p:txBody>
          <a:bodyPr/>
          <a:lstStyle/>
          <a:p>
            <a:r>
              <a:rPr lang="da-DK"/>
              <a:t>Et lille universitet, men</a:t>
            </a:r>
          </a:p>
          <a:p>
            <a:pPr lvl="1"/>
            <a:r>
              <a:rPr lang="da-DK"/>
              <a:t>Med forskere, undervisere og studerende som gerne vil gøre gavn for samfundet</a:t>
            </a:r>
          </a:p>
          <a:p>
            <a:r>
              <a:rPr lang="da-DK"/>
              <a:t>Optaget af at opfylde akademiske krav </a:t>
            </a:r>
          </a:p>
          <a:p>
            <a:pPr lvl="1"/>
            <a:r>
              <a:rPr lang="da-DK"/>
              <a:t>Så undervisere får en forskeruddannelse (PhD-grad)</a:t>
            </a:r>
          </a:p>
          <a:p>
            <a:pPr lvl="1"/>
            <a:r>
              <a:rPr lang="da-DK"/>
              <a:t>Det akademiske niveau opfylder krav til at læse videre på udenlanske universiteter</a:t>
            </a:r>
          </a:p>
          <a:p>
            <a:pPr lvl="1"/>
            <a:r>
              <a:rPr lang="da-DK"/>
              <a:t>Tiltrække kvalificerede undervisere og forskere</a:t>
            </a:r>
          </a:p>
          <a:p>
            <a:r>
              <a:rPr lang="da-DK"/>
              <a:t>Forskere og undervisere har personlige netværk til store del af samfundet</a:t>
            </a:r>
          </a:p>
          <a:p>
            <a:r>
              <a:rPr lang="da-DK"/>
              <a:t>De studerende har fritids- og studiejobs i en stor andel af både private og offentlige virksomheder</a:t>
            </a:r>
          </a:p>
          <a:p>
            <a:r>
              <a:rPr lang="da-DK"/>
              <a:t>Hvor omfattende er det systematiske samarbejde i dag:</a:t>
            </a:r>
          </a:p>
          <a:p>
            <a:pPr lvl="1"/>
            <a:r>
              <a:rPr lang="da-DK"/>
              <a:t>Om at uddannelserne passer til samfundets behov</a:t>
            </a:r>
          </a:p>
          <a:p>
            <a:pPr lvl="1"/>
            <a:r>
              <a:rPr lang="da-DK"/>
              <a:t>Om forskning som bidrager til at løse konkrete samfundsmæssige problemer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97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23 flere medarbejdere i Grønland | Royal Greenland A/S">
            <a:extLst>
              <a:ext uri="{FF2B5EF4-FFF2-40B4-BE49-F238E27FC236}">
                <a16:creationId xmlns:a16="http://schemas.microsoft.com/office/drawing/2014/main" id="{C27B5BFA-6E52-F03D-110D-451738D48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78" y="1426942"/>
            <a:ext cx="5720585" cy="429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0E492E-96FE-89C2-29F7-FD308214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Virksomheder som bliver tynget af udfordringer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1250B0C-690C-DD6A-954F-5D7DB39D987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0230EB7-46C9-4A04-8107-9F92712106D1}" type="datetime1">
              <a:rPr lang="da-DK" smtClean="0"/>
              <a:t>25-04-2023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F66F23F-4151-6892-8DC8-67F8F3994C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67253EC-94BA-F9CF-AAA5-5FF53137B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1" y="1307805"/>
            <a:ext cx="6383804" cy="4534195"/>
          </a:xfrm>
        </p:spPr>
        <p:txBody>
          <a:bodyPr/>
          <a:lstStyle/>
          <a:p>
            <a:pPr marL="0" indent="0">
              <a:buNone/>
            </a:pPr>
            <a:r>
              <a:rPr lang="da-DK"/>
              <a:t>På den ene side: </a:t>
            </a:r>
          </a:p>
          <a:p>
            <a:r>
              <a:rPr lang="da-DK"/>
              <a:t>Hver dag en kamp for at løse dagens opgaver</a:t>
            </a:r>
          </a:p>
          <a:p>
            <a:pPr lvl="1"/>
            <a:r>
              <a:rPr lang="da-DK"/>
              <a:t>Både i private og offentlige virksomheder</a:t>
            </a:r>
          </a:p>
          <a:p>
            <a:r>
              <a:rPr lang="da-DK"/>
              <a:t>Mangel på arbejdskraft</a:t>
            </a:r>
          </a:p>
          <a:p>
            <a:pPr lvl="1"/>
            <a:r>
              <a:rPr lang="da-DK"/>
              <a:t>Særligt uddannet og kvalificeret</a:t>
            </a:r>
          </a:p>
          <a:p>
            <a:r>
              <a:rPr lang="da-DK"/>
              <a:t>Stor personaleomsætning</a:t>
            </a:r>
          </a:p>
          <a:p>
            <a:r>
              <a:rPr lang="da-DK"/>
              <a:t>Højt fravær</a:t>
            </a:r>
          </a:p>
          <a:p>
            <a:pPr marL="0" indent="0">
              <a:buNone/>
            </a:pPr>
            <a:r>
              <a:rPr lang="da-DK"/>
              <a:t>På den anden side:</a:t>
            </a:r>
          </a:p>
          <a:p>
            <a:r>
              <a:rPr lang="da-DK"/>
              <a:t>Voksende krav om bæredygtig omstilling</a:t>
            </a:r>
          </a:p>
          <a:p>
            <a:r>
              <a:rPr lang="da-DK"/>
              <a:t>Ny teknologi</a:t>
            </a:r>
          </a:p>
          <a:p>
            <a:r>
              <a:rPr lang="da-DK"/>
              <a:t>Krav fra internationale kunder om bæredygthed</a:t>
            </a:r>
          </a:p>
          <a:p>
            <a:r>
              <a:rPr lang="da-DK"/>
              <a:t>Store investeringsbehov</a:t>
            </a:r>
          </a:p>
          <a:p>
            <a:pPr marL="0" indent="0">
              <a:buNone/>
            </a:pPr>
            <a:r>
              <a:rPr lang="da-DK"/>
              <a:t>Blikket er rettet mod oversøisk ekspertise</a:t>
            </a:r>
          </a:p>
          <a:p>
            <a:endParaRPr lang="da-DK"/>
          </a:p>
          <a:p>
            <a:pPr lvl="1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4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rgbClr val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6921329540560416","enableDocumentContentUpdater":true,"version":"1.3"}]]></TemplafySlideTemplate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D6D70E2F01544E8B9B1EE1939A6C0F" ma:contentTypeVersion="16" ma:contentTypeDescription="Create a new document." ma:contentTypeScope="" ma:versionID="494bd21fe57eeef2314e73e1dc42456d">
  <xsd:schema xmlns:xsd="http://www.w3.org/2001/XMLSchema" xmlns:xs="http://www.w3.org/2001/XMLSchema" xmlns:p="http://schemas.microsoft.com/office/2006/metadata/properties" xmlns:ns2="75aa0d08-612b-4975-b2f1-8934956e612d" xmlns:ns3="f5cb1295-a11c-46fc-85a0-a9b29af3e70a" targetNamespace="http://schemas.microsoft.com/office/2006/metadata/properties" ma:root="true" ma:fieldsID="04e3009deefe1ba1c9000a30f73ce008" ns2:_="" ns3:_="">
    <xsd:import namespace="75aa0d08-612b-4975-b2f1-8934956e612d"/>
    <xsd:import namespace="f5cb1295-a11c-46fc-85a0-a9b29af3e7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a0d08-612b-4975-b2f1-8934956e61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9553f63-5966-4a09-978d-72b299aea1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b1295-a11c-46fc-85a0-a9b29af3e7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ff361c7-7c68-4e00-a8f8-090c791d8eb8}" ma:internalName="TaxCatchAll" ma:showField="CatchAllData" ma:web="f5cb1295-a11c-46fc-85a0-a9b29af3e7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cb1295-a11c-46fc-85a0-a9b29af3e70a" xsi:nil="true"/>
    <lcf76f155ced4ddcb4097134ff3c332f xmlns="75aa0d08-612b-4975-b2f1-8934956e612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723FED-A2E0-415E-8B28-139637BC092B}">
  <ds:schemaRefs/>
</ds:datastoreItem>
</file>

<file path=customXml/itemProps2.xml><?xml version="1.0" encoding="utf-8"?>
<ds:datastoreItem xmlns:ds="http://schemas.openxmlformats.org/officeDocument/2006/customXml" ds:itemID="{80A386E5-FB57-411F-ACEC-E4C4608EF981}">
  <ds:schemaRefs/>
</ds:datastoreItem>
</file>

<file path=customXml/itemProps3.xml><?xml version="1.0" encoding="utf-8"?>
<ds:datastoreItem xmlns:ds="http://schemas.openxmlformats.org/officeDocument/2006/customXml" ds:itemID="{E4D95BA0-702F-4344-9190-866D06980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a0d08-612b-4975-b2f1-8934956e612d"/>
    <ds:schemaRef ds:uri="f5cb1295-a11c-46fc-85a0-a9b29af3e7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A1D0197-8B33-470F-9688-10B4704E0ABF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B848874-0DB1-48D1-9421-5124680393AF}">
  <ds:schemaRefs>
    <ds:schemaRef ds:uri="http://schemas.microsoft.com/office/2006/metadata/properties"/>
    <ds:schemaRef ds:uri="http://schemas.microsoft.com/office/infopath/2007/PartnerControls"/>
    <ds:schemaRef ds:uri="f5cb1295-a11c-46fc-85a0-a9b29af3e70a"/>
    <ds:schemaRef ds:uri="75aa0d08-612b-4975-b2f1-8934956e612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1605</Words>
  <Application>Microsoft Office PowerPoint</Application>
  <PresentationFormat>Widescreen</PresentationFormat>
  <Paragraphs>304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7" baseType="lpstr">
      <vt:lpstr>Arial</vt:lpstr>
      <vt:lpstr>Wingdings</vt:lpstr>
      <vt:lpstr>Blank</vt:lpstr>
      <vt:lpstr>PowerPoint-præsentation</vt:lpstr>
      <vt:lpstr>De samfundsmæssige udfordringer</vt:lpstr>
      <vt:lpstr>”Vilde” problemer</vt:lpstr>
      <vt:lpstr>Om at finde løsninger</vt:lpstr>
      <vt:lpstr>Klimaforandringer og vejen til en bæredygtig fremtid</vt:lpstr>
      <vt:lpstr>Den traditionelle silo tænkning</vt:lpstr>
      <vt:lpstr>Er der ressourcer til rådighed i Grønland som ikke anvendes?</vt:lpstr>
      <vt:lpstr>Ilisimatusarfik</vt:lpstr>
      <vt:lpstr>Virksomheder som bliver tynget af udfordringer</vt:lpstr>
      <vt:lpstr>Triple helix for solving societal challenges in cooperation</vt:lpstr>
      <vt:lpstr>Udvikling af triple helix</vt:lpstr>
      <vt:lpstr>Den fuldt udviklede triple helix skaber synergi gennem udvikling af fælles løsninger</vt:lpstr>
      <vt:lpstr>Det fulde perspektiv – quadruple helix</vt:lpstr>
      <vt:lpstr>Bidraget fra universiteterne</vt:lpstr>
      <vt:lpstr>Eksempler på universitets - virksomhedssamarbejde</vt:lpstr>
      <vt:lpstr>Resultater af aktionsforskningsprojekt i beklædningsindustrien i Bangladesh</vt:lpstr>
      <vt:lpstr>Netværksprojektet</vt:lpstr>
      <vt:lpstr>SDU erfaring generelt og fra det tekniske fakultet</vt:lpstr>
      <vt:lpstr>Den store succes: :  Et af de stærkeste robot clusters i verden omkring SDU</vt:lpstr>
      <vt:lpstr>Experts in Teams (EiT)</vt:lpstr>
      <vt:lpstr>Arbejdsmiljø i Grønland</vt:lpstr>
      <vt:lpstr>Reflektioner over udvikling af samarbejdet mellem Ilusimatusarfik, erhvervslivet og samfundet</vt:lpstr>
      <vt:lpstr>Nyorientering i virksomhederne </vt:lpstr>
      <vt:lpstr>Hvad er det næste skridt?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2019-01-15T10:32:39Z</dcterms:created>
  <dcterms:modified xsi:type="dcterms:W3CDTF">2023-04-25T19:39:51Z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2019-04-29T11:09:13.8320115Z</vt:lpwstr>
  </property>
  <property fmtid="{D5CDD505-2E9C-101B-9397-08002B2CF9AE}" pid="3" name="TemplafyTenantId">
    <vt:lpwstr>sdu</vt:lpwstr>
  </property>
  <property fmtid="{D5CDD505-2E9C-101B-9397-08002B2CF9AE}" pid="4" name="TemplafyTemplateId">
    <vt:lpwstr>636921197437006162</vt:lpwstr>
  </property>
  <property fmtid="{D5CDD505-2E9C-101B-9397-08002B2CF9AE}" pid="5" name="TemplafyUserProfileId">
    <vt:lpwstr>637096994710361511</vt:lpwstr>
  </property>
  <property fmtid="{D5CDD505-2E9C-101B-9397-08002B2CF9AE}" pid="6" name="TemplafyLanguageCode">
    <vt:lpwstr>da-DK</vt:lpwstr>
  </property>
  <property fmtid="{D5CDD505-2E9C-101B-9397-08002B2CF9AE}" pid="7" name="ContentTypeId">
    <vt:lpwstr>0x01010014D6D70E2F01544E8B9B1EE1939A6C0F</vt:lpwstr>
  </property>
  <property fmtid="{D5CDD505-2E9C-101B-9397-08002B2CF9AE}" pid="8" name="MediaServiceImageTags">
    <vt:lpwstr/>
  </property>
</Properties>
</file>