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7"/>
  </p:notesMasterIdLst>
  <p:sldIdLst>
    <p:sldId id="278" r:id="rId5"/>
    <p:sldId id="386" r:id="rId6"/>
    <p:sldId id="1828" r:id="rId7"/>
    <p:sldId id="1840" r:id="rId8"/>
    <p:sldId id="521" r:id="rId9"/>
    <p:sldId id="359" r:id="rId10"/>
    <p:sldId id="519" r:id="rId11"/>
    <p:sldId id="1878" r:id="rId12"/>
    <p:sldId id="1885" r:id="rId13"/>
    <p:sldId id="1886" r:id="rId14"/>
    <p:sldId id="275" r:id="rId15"/>
    <p:sldId id="276" r:id="rId16"/>
    <p:sldId id="1880" r:id="rId17"/>
    <p:sldId id="279" r:id="rId18"/>
    <p:sldId id="1881" r:id="rId19"/>
    <p:sldId id="1863" r:id="rId20"/>
    <p:sldId id="1866" r:id="rId21"/>
    <p:sldId id="1871" r:id="rId22"/>
    <p:sldId id="1867" r:id="rId23"/>
    <p:sldId id="1884" r:id="rId24"/>
    <p:sldId id="1869" r:id="rId25"/>
    <p:sldId id="384" r:id="rId26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 Ask Rasmussen" userId="2163e11c-1afa-4ddc-b75a-08db13440ff0" providerId="ADAL" clId="{569A38C1-B575-4DEE-BF4E-1D78F475B2FD}"/>
    <pc:docChg chg="modSld">
      <pc:chgData name="Rene Ask Rasmussen" userId="2163e11c-1afa-4ddc-b75a-08db13440ff0" providerId="ADAL" clId="{569A38C1-B575-4DEE-BF4E-1D78F475B2FD}" dt="2022-10-26T10:46:25.960" v="3" actId="20577"/>
      <pc:docMkLst>
        <pc:docMk/>
      </pc:docMkLst>
      <pc:sldChg chg="modSp mod">
        <pc:chgData name="Rene Ask Rasmussen" userId="2163e11c-1afa-4ddc-b75a-08db13440ff0" providerId="ADAL" clId="{569A38C1-B575-4DEE-BF4E-1D78F475B2FD}" dt="2022-10-26T10:46:25.960" v="3" actId="20577"/>
        <pc:sldMkLst>
          <pc:docMk/>
          <pc:sldMk cId="1907968772" sldId="359"/>
        </pc:sldMkLst>
        <pc:spChg chg="mod">
          <ac:chgData name="Rene Ask Rasmussen" userId="2163e11c-1afa-4ddc-b75a-08db13440ff0" providerId="ADAL" clId="{569A38C1-B575-4DEE-BF4E-1D78F475B2FD}" dt="2022-10-26T10:46:25.960" v="3" actId="20577"/>
          <ac:spMkLst>
            <pc:docMk/>
            <pc:sldMk cId="1907968772" sldId="359"/>
            <ac:spMk id="3" creationId="{36CE75D8-46AB-4EAB-AD60-C557F40E036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90706-78E7-4DF1-879B-00D413F43B5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7B07CB3-5936-4E5D-9847-95A75576DC56}">
      <dgm:prSet phldrT="[Tekst]"/>
      <dgm:spPr/>
      <dgm:t>
        <a:bodyPr/>
        <a:lstStyle/>
        <a:p>
          <a:endParaRPr lang="en-GB" dirty="0"/>
        </a:p>
        <a:p>
          <a:r>
            <a:rPr lang="en-GB" dirty="0"/>
            <a:t>3. </a:t>
          </a:r>
          <a:r>
            <a:rPr lang="en-GB" dirty="0" err="1"/>
            <a:t>Individuelle</a:t>
          </a:r>
          <a:r>
            <a:rPr lang="en-GB" dirty="0"/>
            <a:t> coping </a:t>
          </a:r>
          <a:r>
            <a:rPr lang="en-GB" dirty="0" err="1"/>
            <a:t>rettede</a:t>
          </a:r>
          <a:r>
            <a:rPr lang="en-GB" dirty="0"/>
            <a:t> </a:t>
          </a:r>
          <a:r>
            <a:rPr lang="en-GB" dirty="0" err="1"/>
            <a:t>psykolog</a:t>
          </a:r>
          <a:r>
            <a:rPr lang="en-GB" dirty="0"/>
            <a:t>- og </a:t>
          </a:r>
          <a:r>
            <a:rPr lang="en-GB" dirty="0" err="1"/>
            <a:t>lægesamtaler</a:t>
          </a:r>
          <a:endParaRPr lang="da-DK" dirty="0"/>
        </a:p>
      </dgm:t>
    </dgm:pt>
    <dgm:pt modelId="{BA630072-DE32-4481-86E3-76FAAB7BD1E0}" type="parTrans" cxnId="{39184126-8F9C-4EC7-A06E-75B7D50AEC7A}">
      <dgm:prSet/>
      <dgm:spPr/>
      <dgm:t>
        <a:bodyPr/>
        <a:lstStyle/>
        <a:p>
          <a:endParaRPr lang="da-DK"/>
        </a:p>
      </dgm:t>
    </dgm:pt>
    <dgm:pt modelId="{A9856B5E-FF8E-4118-8290-6AE3A4B1178B}" type="sibTrans" cxnId="{39184126-8F9C-4EC7-A06E-75B7D50AEC7A}">
      <dgm:prSet/>
      <dgm:spPr/>
      <dgm:t>
        <a:bodyPr/>
        <a:lstStyle/>
        <a:p>
          <a:endParaRPr lang="da-DK"/>
        </a:p>
      </dgm:t>
    </dgm:pt>
    <dgm:pt modelId="{498CA2ED-A287-4F69-9CCE-A30D62A2394C}">
      <dgm:prSet phldrT="[Tekst]"/>
      <dgm:spPr/>
      <dgm:t>
        <a:bodyPr/>
        <a:lstStyle/>
        <a:p>
          <a:r>
            <a:rPr lang="en-GB" dirty="0"/>
            <a:t>2. </a:t>
          </a:r>
          <a:r>
            <a:rPr lang="en-GB" dirty="0" err="1"/>
            <a:t>Håndtering</a:t>
          </a:r>
          <a:r>
            <a:rPr lang="en-GB" dirty="0"/>
            <a:t> </a:t>
          </a:r>
          <a:r>
            <a:rPr lang="en-GB" dirty="0" err="1"/>
            <a:t>af</a:t>
          </a:r>
          <a:r>
            <a:rPr lang="en-GB" dirty="0"/>
            <a:t> </a:t>
          </a:r>
          <a:r>
            <a:rPr lang="en-GB" dirty="0" err="1"/>
            <a:t>opståede</a:t>
          </a:r>
          <a:r>
            <a:rPr lang="en-GB" dirty="0"/>
            <a:t> problemer: </a:t>
          </a:r>
        </a:p>
        <a:p>
          <a:r>
            <a:rPr lang="en-GB" dirty="0"/>
            <a:t>Dialog I </a:t>
          </a:r>
          <a:r>
            <a:rPr lang="en-GB" dirty="0" err="1"/>
            <a:t>mindre</a:t>
          </a:r>
          <a:r>
            <a:rPr lang="en-GB" dirty="0"/>
            <a:t> </a:t>
          </a:r>
          <a:r>
            <a:rPr lang="en-GB" dirty="0" err="1"/>
            <a:t>grupper</a:t>
          </a:r>
          <a:r>
            <a:rPr lang="en-GB" dirty="0"/>
            <a:t> med </a:t>
          </a:r>
          <a:r>
            <a:rPr lang="en-GB" dirty="0" err="1"/>
            <a:t>støtte</a:t>
          </a:r>
          <a:r>
            <a:rPr lang="en-GB" dirty="0"/>
            <a:t> </a:t>
          </a:r>
          <a:r>
            <a:rPr lang="en-GB" dirty="0" err="1"/>
            <a:t>fra</a:t>
          </a:r>
          <a:r>
            <a:rPr lang="en-GB" dirty="0"/>
            <a:t> </a:t>
          </a:r>
          <a:r>
            <a:rPr lang="en-GB" dirty="0" err="1"/>
            <a:t>leder</a:t>
          </a:r>
          <a:r>
            <a:rPr lang="en-GB" dirty="0"/>
            <a:t> og </a:t>
          </a:r>
          <a:r>
            <a:rPr lang="en-GB" dirty="0" err="1"/>
            <a:t>evt</a:t>
          </a:r>
          <a:r>
            <a:rPr lang="en-GB" dirty="0"/>
            <a:t> MED </a:t>
          </a:r>
          <a:r>
            <a:rPr lang="en-GB" dirty="0" err="1"/>
            <a:t>repr</a:t>
          </a:r>
          <a:endParaRPr lang="da-DK" dirty="0"/>
        </a:p>
      </dgm:t>
    </dgm:pt>
    <dgm:pt modelId="{D3ACA0DF-2EBF-4E93-88E8-8DA6DB0F6A5A}" type="parTrans" cxnId="{C59A45D1-7D6F-4569-89B8-3EC0F5614C08}">
      <dgm:prSet/>
      <dgm:spPr/>
      <dgm:t>
        <a:bodyPr/>
        <a:lstStyle/>
        <a:p>
          <a:endParaRPr lang="da-DK"/>
        </a:p>
      </dgm:t>
    </dgm:pt>
    <dgm:pt modelId="{F1F124C9-1C4C-485D-AB89-943F39A4ED21}" type="sibTrans" cxnId="{C59A45D1-7D6F-4569-89B8-3EC0F5614C08}">
      <dgm:prSet/>
      <dgm:spPr/>
      <dgm:t>
        <a:bodyPr/>
        <a:lstStyle/>
        <a:p>
          <a:endParaRPr lang="da-DK"/>
        </a:p>
      </dgm:t>
    </dgm:pt>
    <dgm:pt modelId="{62435D9D-ED54-4761-B3B1-015A6968A21D}">
      <dgm:prSet phldrT="[Tekst]"/>
      <dgm:spPr/>
      <dgm:t>
        <a:bodyPr/>
        <a:lstStyle/>
        <a:p>
          <a:r>
            <a:rPr lang="en-GB" dirty="0"/>
            <a:t>1. De </a:t>
          </a:r>
          <a:r>
            <a:rPr lang="en-GB" dirty="0" err="1"/>
            <a:t>organisatoriske</a:t>
          </a:r>
          <a:r>
            <a:rPr lang="en-GB" dirty="0"/>
            <a:t> </a:t>
          </a:r>
          <a:r>
            <a:rPr lang="en-GB" dirty="0" err="1"/>
            <a:t>forebyggelsesindsatser</a:t>
          </a:r>
          <a:endParaRPr lang="en-GB" dirty="0"/>
        </a:p>
        <a:p>
          <a:r>
            <a:rPr lang="en-GB" dirty="0" err="1"/>
            <a:t>Samarbejdet</a:t>
          </a:r>
          <a:r>
            <a:rPr lang="en-GB" dirty="0"/>
            <a:t> om </a:t>
          </a:r>
          <a:r>
            <a:rPr lang="en-GB" dirty="0" err="1"/>
            <a:t>arbejdstilrettelæggelse</a:t>
          </a:r>
          <a:r>
            <a:rPr lang="en-GB" dirty="0"/>
            <a:t>,</a:t>
          </a:r>
        </a:p>
        <a:p>
          <a:r>
            <a:rPr lang="en-GB" dirty="0"/>
            <a:t> </a:t>
          </a:r>
          <a:r>
            <a:rPr lang="en-GB" dirty="0" err="1"/>
            <a:t>psykologisk</a:t>
          </a:r>
          <a:r>
            <a:rPr lang="en-GB" dirty="0"/>
            <a:t> </a:t>
          </a:r>
          <a:r>
            <a:rPr lang="en-GB" dirty="0" err="1"/>
            <a:t>sikkerhed</a:t>
          </a:r>
          <a:r>
            <a:rPr lang="en-GB" dirty="0"/>
            <a:t>, </a:t>
          </a:r>
          <a:r>
            <a:rPr lang="en-GB" dirty="0" err="1"/>
            <a:t>tillid</a:t>
          </a:r>
          <a:r>
            <a:rPr lang="en-GB" dirty="0"/>
            <a:t> og </a:t>
          </a:r>
          <a:r>
            <a:rPr lang="en-GB" dirty="0" err="1"/>
            <a:t>forventningsafstemning</a:t>
          </a:r>
          <a:endParaRPr lang="en-GB" dirty="0"/>
        </a:p>
        <a:p>
          <a:r>
            <a:rPr lang="en-GB" dirty="0" err="1"/>
            <a:t>Kommunikation</a:t>
          </a:r>
          <a:r>
            <a:rPr lang="en-GB" dirty="0"/>
            <a:t> og </a:t>
          </a:r>
          <a:r>
            <a:rPr lang="en-GB" dirty="0" err="1"/>
            <a:t>lytning</a:t>
          </a:r>
          <a:r>
            <a:rPr lang="en-GB" dirty="0"/>
            <a:t> </a:t>
          </a:r>
          <a:endParaRPr lang="da-DK" dirty="0"/>
        </a:p>
      </dgm:t>
    </dgm:pt>
    <dgm:pt modelId="{9A1D803B-3E23-4D98-8863-615E64A5E868}" type="parTrans" cxnId="{22AC6005-C55D-4660-A522-53C2370305CE}">
      <dgm:prSet/>
      <dgm:spPr/>
      <dgm:t>
        <a:bodyPr/>
        <a:lstStyle/>
        <a:p>
          <a:endParaRPr lang="da-DK"/>
        </a:p>
      </dgm:t>
    </dgm:pt>
    <dgm:pt modelId="{5184D990-810A-437B-8E9F-B23057EA0DDC}" type="sibTrans" cxnId="{22AC6005-C55D-4660-A522-53C2370305CE}">
      <dgm:prSet/>
      <dgm:spPr/>
      <dgm:t>
        <a:bodyPr/>
        <a:lstStyle/>
        <a:p>
          <a:endParaRPr lang="da-DK"/>
        </a:p>
      </dgm:t>
    </dgm:pt>
    <dgm:pt modelId="{F87FB1FD-840E-45C7-853B-48A9D76A3FE4}" type="pres">
      <dgm:prSet presAssocID="{89F90706-78E7-4DF1-879B-00D413F43B58}" presName="Name0" presStyleCnt="0">
        <dgm:presLayoutVars>
          <dgm:dir/>
          <dgm:animLvl val="lvl"/>
          <dgm:resizeHandles val="exact"/>
        </dgm:presLayoutVars>
      </dgm:prSet>
      <dgm:spPr/>
    </dgm:pt>
    <dgm:pt modelId="{7804B494-B4D4-40A9-9BD9-3921111C088B}" type="pres">
      <dgm:prSet presAssocID="{B7B07CB3-5936-4E5D-9847-95A75576DC56}" presName="Name8" presStyleCnt="0"/>
      <dgm:spPr/>
    </dgm:pt>
    <dgm:pt modelId="{06F58DE8-7725-4437-BC45-362CEC5926A9}" type="pres">
      <dgm:prSet presAssocID="{B7B07CB3-5936-4E5D-9847-95A75576DC56}" presName="level" presStyleLbl="node1" presStyleIdx="0" presStyleCnt="3">
        <dgm:presLayoutVars>
          <dgm:chMax val="1"/>
          <dgm:bulletEnabled val="1"/>
        </dgm:presLayoutVars>
      </dgm:prSet>
      <dgm:spPr/>
    </dgm:pt>
    <dgm:pt modelId="{6F916A0E-3BAA-4FCF-B278-166FD4CCAE6C}" type="pres">
      <dgm:prSet presAssocID="{B7B07CB3-5936-4E5D-9847-95A75576DC5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CCE207A-CB75-4DB1-9EE7-9E3A6151BD37}" type="pres">
      <dgm:prSet presAssocID="{498CA2ED-A287-4F69-9CCE-A30D62A2394C}" presName="Name8" presStyleCnt="0"/>
      <dgm:spPr/>
    </dgm:pt>
    <dgm:pt modelId="{7B050638-F40B-451E-8DEC-D42DBD49FDDC}" type="pres">
      <dgm:prSet presAssocID="{498CA2ED-A287-4F69-9CCE-A30D62A2394C}" presName="level" presStyleLbl="node1" presStyleIdx="1" presStyleCnt="3">
        <dgm:presLayoutVars>
          <dgm:chMax val="1"/>
          <dgm:bulletEnabled val="1"/>
        </dgm:presLayoutVars>
      </dgm:prSet>
      <dgm:spPr/>
    </dgm:pt>
    <dgm:pt modelId="{36C2116A-5074-4290-824C-4069725DABD4}" type="pres">
      <dgm:prSet presAssocID="{498CA2ED-A287-4F69-9CCE-A30D62A239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D5B46B-6145-498F-9745-C30B9EB6BA95}" type="pres">
      <dgm:prSet presAssocID="{62435D9D-ED54-4761-B3B1-015A6968A21D}" presName="Name8" presStyleCnt="0"/>
      <dgm:spPr/>
    </dgm:pt>
    <dgm:pt modelId="{52ABE1E8-BF88-492F-BA58-D0E18983412C}" type="pres">
      <dgm:prSet presAssocID="{62435D9D-ED54-4761-B3B1-015A6968A21D}" presName="level" presStyleLbl="node1" presStyleIdx="2" presStyleCnt="3">
        <dgm:presLayoutVars>
          <dgm:chMax val="1"/>
          <dgm:bulletEnabled val="1"/>
        </dgm:presLayoutVars>
      </dgm:prSet>
      <dgm:spPr/>
    </dgm:pt>
    <dgm:pt modelId="{12028ADE-8D5A-460B-93CC-7ECD3C18B9FC}" type="pres">
      <dgm:prSet presAssocID="{62435D9D-ED54-4761-B3B1-015A6968A21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2AC6005-C55D-4660-A522-53C2370305CE}" srcId="{89F90706-78E7-4DF1-879B-00D413F43B58}" destId="{62435D9D-ED54-4761-B3B1-015A6968A21D}" srcOrd="2" destOrd="0" parTransId="{9A1D803B-3E23-4D98-8863-615E64A5E868}" sibTransId="{5184D990-810A-437B-8E9F-B23057EA0DDC}"/>
    <dgm:cxn modelId="{39184126-8F9C-4EC7-A06E-75B7D50AEC7A}" srcId="{89F90706-78E7-4DF1-879B-00D413F43B58}" destId="{B7B07CB3-5936-4E5D-9847-95A75576DC56}" srcOrd="0" destOrd="0" parTransId="{BA630072-DE32-4481-86E3-76FAAB7BD1E0}" sibTransId="{A9856B5E-FF8E-4118-8290-6AE3A4B1178B}"/>
    <dgm:cxn modelId="{9BE3A442-D34B-4188-B031-9A0D11CC5B1E}" type="presOf" srcId="{498CA2ED-A287-4F69-9CCE-A30D62A2394C}" destId="{36C2116A-5074-4290-824C-4069725DABD4}" srcOrd="1" destOrd="0" presId="urn:microsoft.com/office/officeart/2005/8/layout/pyramid1"/>
    <dgm:cxn modelId="{3A8ABC67-9469-4DB2-8560-AA815AFA9CA1}" type="presOf" srcId="{89F90706-78E7-4DF1-879B-00D413F43B58}" destId="{F87FB1FD-840E-45C7-853B-48A9D76A3FE4}" srcOrd="0" destOrd="0" presId="urn:microsoft.com/office/officeart/2005/8/layout/pyramid1"/>
    <dgm:cxn modelId="{0A396C71-27B6-43CA-8A01-B2B76C53560A}" type="presOf" srcId="{498CA2ED-A287-4F69-9CCE-A30D62A2394C}" destId="{7B050638-F40B-451E-8DEC-D42DBD49FDDC}" srcOrd="0" destOrd="0" presId="urn:microsoft.com/office/officeart/2005/8/layout/pyramid1"/>
    <dgm:cxn modelId="{A1C2FF80-BFB4-4A37-A5E3-92B41005499E}" type="presOf" srcId="{B7B07CB3-5936-4E5D-9847-95A75576DC56}" destId="{06F58DE8-7725-4437-BC45-362CEC5926A9}" srcOrd="0" destOrd="0" presId="urn:microsoft.com/office/officeart/2005/8/layout/pyramid1"/>
    <dgm:cxn modelId="{64ACC389-5CCE-4774-BA37-7C31111843DE}" type="presOf" srcId="{B7B07CB3-5936-4E5D-9847-95A75576DC56}" destId="{6F916A0E-3BAA-4FCF-B278-166FD4CCAE6C}" srcOrd="1" destOrd="0" presId="urn:microsoft.com/office/officeart/2005/8/layout/pyramid1"/>
    <dgm:cxn modelId="{C59A45D1-7D6F-4569-89B8-3EC0F5614C08}" srcId="{89F90706-78E7-4DF1-879B-00D413F43B58}" destId="{498CA2ED-A287-4F69-9CCE-A30D62A2394C}" srcOrd="1" destOrd="0" parTransId="{D3ACA0DF-2EBF-4E93-88E8-8DA6DB0F6A5A}" sibTransId="{F1F124C9-1C4C-485D-AB89-943F39A4ED21}"/>
    <dgm:cxn modelId="{EE7A16D7-7D01-49B8-8C32-3F5C5F0D672A}" type="presOf" srcId="{62435D9D-ED54-4761-B3B1-015A6968A21D}" destId="{52ABE1E8-BF88-492F-BA58-D0E18983412C}" srcOrd="0" destOrd="0" presId="urn:microsoft.com/office/officeart/2005/8/layout/pyramid1"/>
    <dgm:cxn modelId="{CBD4EFEF-4048-4A81-8A66-B43CECA87D1A}" type="presOf" srcId="{62435D9D-ED54-4761-B3B1-015A6968A21D}" destId="{12028ADE-8D5A-460B-93CC-7ECD3C18B9FC}" srcOrd="1" destOrd="0" presId="urn:microsoft.com/office/officeart/2005/8/layout/pyramid1"/>
    <dgm:cxn modelId="{8D0C5D45-69BE-404E-844E-A007EA6BFDBC}" type="presParOf" srcId="{F87FB1FD-840E-45C7-853B-48A9D76A3FE4}" destId="{7804B494-B4D4-40A9-9BD9-3921111C088B}" srcOrd="0" destOrd="0" presId="urn:microsoft.com/office/officeart/2005/8/layout/pyramid1"/>
    <dgm:cxn modelId="{00C8F5B7-C1FE-478A-A532-909A42C3BB34}" type="presParOf" srcId="{7804B494-B4D4-40A9-9BD9-3921111C088B}" destId="{06F58DE8-7725-4437-BC45-362CEC5926A9}" srcOrd="0" destOrd="0" presId="urn:microsoft.com/office/officeart/2005/8/layout/pyramid1"/>
    <dgm:cxn modelId="{5E120EFB-3E3C-4933-8012-C1495988AB70}" type="presParOf" srcId="{7804B494-B4D4-40A9-9BD9-3921111C088B}" destId="{6F916A0E-3BAA-4FCF-B278-166FD4CCAE6C}" srcOrd="1" destOrd="0" presId="urn:microsoft.com/office/officeart/2005/8/layout/pyramid1"/>
    <dgm:cxn modelId="{DA76F0E7-6E4E-4696-996B-B81F88B81476}" type="presParOf" srcId="{F87FB1FD-840E-45C7-853B-48A9D76A3FE4}" destId="{BCCE207A-CB75-4DB1-9EE7-9E3A6151BD37}" srcOrd="1" destOrd="0" presId="urn:microsoft.com/office/officeart/2005/8/layout/pyramid1"/>
    <dgm:cxn modelId="{6EF60E02-10C8-41B7-8CF6-BC587B6EFD24}" type="presParOf" srcId="{BCCE207A-CB75-4DB1-9EE7-9E3A6151BD37}" destId="{7B050638-F40B-451E-8DEC-D42DBD49FDDC}" srcOrd="0" destOrd="0" presId="urn:microsoft.com/office/officeart/2005/8/layout/pyramid1"/>
    <dgm:cxn modelId="{B139E552-8441-473C-ABF5-297FFB9BC466}" type="presParOf" srcId="{BCCE207A-CB75-4DB1-9EE7-9E3A6151BD37}" destId="{36C2116A-5074-4290-824C-4069725DABD4}" srcOrd="1" destOrd="0" presId="urn:microsoft.com/office/officeart/2005/8/layout/pyramid1"/>
    <dgm:cxn modelId="{183A8E2B-B4C7-49AC-BD04-DC3EC091212D}" type="presParOf" srcId="{F87FB1FD-840E-45C7-853B-48A9D76A3FE4}" destId="{78D5B46B-6145-498F-9745-C30B9EB6BA95}" srcOrd="2" destOrd="0" presId="urn:microsoft.com/office/officeart/2005/8/layout/pyramid1"/>
    <dgm:cxn modelId="{01451B5A-69DA-4140-BAFB-88926A6737F0}" type="presParOf" srcId="{78D5B46B-6145-498F-9745-C30B9EB6BA95}" destId="{52ABE1E8-BF88-492F-BA58-D0E18983412C}" srcOrd="0" destOrd="0" presId="urn:microsoft.com/office/officeart/2005/8/layout/pyramid1"/>
    <dgm:cxn modelId="{88C48402-D6E7-4544-B30D-9C659198C421}" type="presParOf" srcId="{78D5B46B-6145-498F-9745-C30B9EB6BA95}" destId="{12028ADE-8D5A-460B-93CC-7ECD3C18B9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58DE8-7725-4437-BC45-362CEC5926A9}">
      <dsp:nvSpPr>
        <dsp:cNvPr id="0" name=""/>
        <dsp:cNvSpPr/>
      </dsp:nvSpPr>
      <dsp:spPr>
        <a:xfrm>
          <a:off x="3153391" y="0"/>
          <a:ext cx="3153391" cy="1732783"/>
        </a:xfrm>
        <a:prstGeom prst="trapezoid">
          <a:avLst>
            <a:gd name="adj" fmla="val 909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3. </a:t>
          </a:r>
          <a:r>
            <a:rPr lang="en-GB" sz="2100" kern="1200" dirty="0" err="1"/>
            <a:t>Individuelle</a:t>
          </a:r>
          <a:r>
            <a:rPr lang="en-GB" sz="2100" kern="1200" dirty="0"/>
            <a:t> coping </a:t>
          </a:r>
          <a:r>
            <a:rPr lang="en-GB" sz="2100" kern="1200" dirty="0" err="1"/>
            <a:t>rettede</a:t>
          </a:r>
          <a:r>
            <a:rPr lang="en-GB" sz="2100" kern="1200" dirty="0"/>
            <a:t> </a:t>
          </a:r>
          <a:r>
            <a:rPr lang="en-GB" sz="2100" kern="1200" dirty="0" err="1"/>
            <a:t>psykolog</a:t>
          </a:r>
          <a:r>
            <a:rPr lang="en-GB" sz="2100" kern="1200" dirty="0"/>
            <a:t>- og </a:t>
          </a:r>
          <a:r>
            <a:rPr lang="en-GB" sz="2100" kern="1200" dirty="0" err="1"/>
            <a:t>lægesamtaler</a:t>
          </a:r>
          <a:endParaRPr lang="da-DK" sz="2100" kern="1200" dirty="0"/>
        </a:p>
      </dsp:txBody>
      <dsp:txXfrm>
        <a:off x="3153391" y="0"/>
        <a:ext cx="3153391" cy="1732783"/>
      </dsp:txXfrm>
    </dsp:sp>
    <dsp:sp modelId="{7B050638-F40B-451E-8DEC-D42DBD49FDDC}">
      <dsp:nvSpPr>
        <dsp:cNvPr id="0" name=""/>
        <dsp:cNvSpPr/>
      </dsp:nvSpPr>
      <dsp:spPr>
        <a:xfrm>
          <a:off x="1576695" y="1732783"/>
          <a:ext cx="6306782" cy="1732783"/>
        </a:xfrm>
        <a:prstGeom prst="trapezoid">
          <a:avLst>
            <a:gd name="adj" fmla="val 909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2. </a:t>
          </a:r>
          <a:r>
            <a:rPr lang="en-GB" sz="2100" kern="1200" dirty="0" err="1"/>
            <a:t>Håndtering</a:t>
          </a:r>
          <a:r>
            <a:rPr lang="en-GB" sz="2100" kern="1200" dirty="0"/>
            <a:t> </a:t>
          </a:r>
          <a:r>
            <a:rPr lang="en-GB" sz="2100" kern="1200" dirty="0" err="1"/>
            <a:t>af</a:t>
          </a:r>
          <a:r>
            <a:rPr lang="en-GB" sz="2100" kern="1200" dirty="0"/>
            <a:t> </a:t>
          </a:r>
          <a:r>
            <a:rPr lang="en-GB" sz="2100" kern="1200" dirty="0" err="1"/>
            <a:t>opståede</a:t>
          </a:r>
          <a:r>
            <a:rPr lang="en-GB" sz="2100" kern="1200" dirty="0"/>
            <a:t> problemer: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Dialog I </a:t>
          </a:r>
          <a:r>
            <a:rPr lang="en-GB" sz="2100" kern="1200" dirty="0" err="1"/>
            <a:t>mindre</a:t>
          </a:r>
          <a:r>
            <a:rPr lang="en-GB" sz="2100" kern="1200" dirty="0"/>
            <a:t> </a:t>
          </a:r>
          <a:r>
            <a:rPr lang="en-GB" sz="2100" kern="1200" dirty="0" err="1"/>
            <a:t>grupper</a:t>
          </a:r>
          <a:r>
            <a:rPr lang="en-GB" sz="2100" kern="1200" dirty="0"/>
            <a:t> med </a:t>
          </a:r>
          <a:r>
            <a:rPr lang="en-GB" sz="2100" kern="1200" dirty="0" err="1"/>
            <a:t>støtte</a:t>
          </a:r>
          <a:r>
            <a:rPr lang="en-GB" sz="2100" kern="1200" dirty="0"/>
            <a:t> </a:t>
          </a:r>
          <a:r>
            <a:rPr lang="en-GB" sz="2100" kern="1200" dirty="0" err="1"/>
            <a:t>fra</a:t>
          </a:r>
          <a:r>
            <a:rPr lang="en-GB" sz="2100" kern="1200" dirty="0"/>
            <a:t> </a:t>
          </a:r>
          <a:r>
            <a:rPr lang="en-GB" sz="2100" kern="1200" dirty="0" err="1"/>
            <a:t>leder</a:t>
          </a:r>
          <a:r>
            <a:rPr lang="en-GB" sz="2100" kern="1200" dirty="0"/>
            <a:t> og </a:t>
          </a:r>
          <a:r>
            <a:rPr lang="en-GB" sz="2100" kern="1200" dirty="0" err="1"/>
            <a:t>evt</a:t>
          </a:r>
          <a:r>
            <a:rPr lang="en-GB" sz="2100" kern="1200" dirty="0"/>
            <a:t> MED </a:t>
          </a:r>
          <a:r>
            <a:rPr lang="en-GB" sz="2100" kern="1200" dirty="0" err="1"/>
            <a:t>repr</a:t>
          </a:r>
          <a:endParaRPr lang="da-DK" sz="2100" kern="1200" dirty="0"/>
        </a:p>
      </dsp:txBody>
      <dsp:txXfrm>
        <a:off x="2680382" y="1732783"/>
        <a:ext cx="4099408" cy="1732783"/>
      </dsp:txXfrm>
    </dsp:sp>
    <dsp:sp modelId="{52ABE1E8-BF88-492F-BA58-D0E18983412C}">
      <dsp:nvSpPr>
        <dsp:cNvPr id="0" name=""/>
        <dsp:cNvSpPr/>
      </dsp:nvSpPr>
      <dsp:spPr>
        <a:xfrm>
          <a:off x="0" y="3465566"/>
          <a:ext cx="9460173" cy="1732783"/>
        </a:xfrm>
        <a:prstGeom prst="trapezoid">
          <a:avLst>
            <a:gd name="adj" fmla="val 909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1. De </a:t>
          </a:r>
          <a:r>
            <a:rPr lang="en-GB" sz="2100" kern="1200" dirty="0" err="1"/>
            <a:t>organisatoriske</a:t>
          </a:r>
          <a:r>
            <a:rPr lang="en-GB" sz="2100" kern="1200" dirty="0"/>
            <a:t> </a:t>
          </a:r>
          <a:r>
            <a:rPr lang="en-GB" sz="2100" kern="1200" dirty="0" err="1"/>
            <a:t>forebyggelsesindsatser</a:t>
          </a:r>
          <a:endParaRPr lang="en-GB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Samarbejdet</a:t>
          </a:r>
          <a:r>
            <a:rPr lang="en-GB" sz="2100" kern="1200" dirty="0"/>
            <a:t> om </a:t>
          </a:r>
          <a:r>
            <a:rPr lang="en-GB" sz="2100" kern="1200" dirty="0" err="1"/>
            <a:t>arbejdstilrettelæggelse</a:t>
          </a:r>
          <a:r>
            <a:rPr lang="en-GB" sz="2100" kern="1200" dirty="0"/>
            <a:t>,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 </a:t>
          </a:r>
          <a:r>
            <a:rPr lang="en-GB" sz="2100" kern="1200" dirty="0" err="1"/>
            <a:t>psykologisk</a:t>
          </a:r>
          <a:r>
            <a:rPr lang="en-GB" sz="2100" kern="1200" dirty="0"/>
            <a:t> </a:t>
          </a:r>
          <a:r>
            <a:rPr lang="en-GB" sz="2100" kern="1200" dirty="0" err="1"/>
            <a:t>sikkerhed</a:t>
          </a:r>
          <a:r>
            <a:rPr lang="en-GB" sz="2100" kern="1200" dirty="0"/>
            <a:t>, </a:t>
          </a:r>
          <a:r>
            <a:rPr lang="en-GB" sz="2100" kern="1200" dirty="0" err="1"/>
            <a:t>tillid</a:t>
          </a:r>
          <a:r>
            <a:rPr lang="en-GB" sz="2100" kern="1200" dirty="0"/>
            <a:t> og </a:t>
          </a:r>
          <a:r>
            <a:rPr lang="en-GB" sz="2100" kern="1200" dirty="0" err="1"/>
            <a:t>forventningsafstemning</a:t>
          </a:r>
          <a:endParaRPr lang="en-GB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Kommunikation</a:t>
          </a:r>
          <a:r>
            <a:rPr lang="en-GB" sz="2100" kern="1200" dirty="0"/>
            <a:t> og </a:t>
          </a:r>
          <a:r>
            <a:rPr lang="en-GB" sz="2100" kern="1200" dirty="0" err="1"/>
            <a:t>lytning</a:t>
          </a:r>
          <a:r>
            <a:rPr lang="en-GB" sz="2100" kern="1200" dirty="0"/>
            <a:t> </a:t>
          </a:r>
          <a:endParaRPr lang="da-DK" sz="2100" kern="1200" dirty="0"/>
        </a:p>
      </dsp:txBody>
      <dsp:txXfrm>
        <a:off x="1655530" y="3465566"/>
        <a:ext cx="6149112" cy="173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6E5B4-4613-4CA4-96CA-5B34577D7FDD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3476-F73C-4837-8400-64C82154D7F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0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1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7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7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2" y="2192400"/>
            <a:ext cx="10752001" cy="3945600"/>
          </a:xfrm>
        </p:spPr>
        <p:txBody>
          <a:bodyPr/>
          <a:lstStyle>
            <a:lvl1pPr marL="359982" indent="-359982">
              <a:spcBef>
                <a:spcPts val="1800"/>
              </a:spcBef>
              <a:spcAft>
                <a:spcPts val="0"/>
              </a:spcAft>
              <a:defRPr sz="2400"/>
            </a:lvl1pPr>
            <a:lvl2pPr marL="620683" indent="-230177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436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5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7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4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6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1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8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6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7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11E81-71B1-456F-B05C-319F30149C52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1A28-1109-491B-91AD-87308D61D6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F312DD1C-D72B-4E75-B0E8-FE9320529B3E}"/>
              </a:ext>
            </a:extLst>
          </p:cNvPr>
          <p:cNvSpPr txBox="1"/>
          <p:nvPr/>
        </p:nvSpPr>
        <p:spPr>
          <a:xfrm>
            <a:off x="476253" y="4762505"/>
            <a:ext cx="11182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800" dirty="0">
                <a:ea typeface="Calibri" panose="020F0502020204030204" pitchFamily="34" charset="0"/>
                <a:cs typeface="Times New Roman" panose="02020603050405020304" pitchFamily="18" charset="0"/>
              </a:rPr>
              <a:t>Kursusdag 3 Indsatser til at håndtere og forebygge konflikter</a:t>
            </a:r>
          </a:p>
          <a:p>
            <a:endParaRPr lang="da-DK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16168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CCC45-8F0F-47CB-B8FE-82C76D80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Det </a:t>
            </a:r>
            <a:r>
              <a:rPr lang="en-US" sz="4000" dirty="0" err="1"/>
              <a:t>næste</a:t>
            </a:r>
            <a:r>
              <a:rPr lang="en-US" sz="4000" dirty="0"/>
              <a:t> er </a:t>
            </a:r>
            <a:r>
              <a:rPr lang="en-US" sz="4000" dirty="0" err="1"/>
              <a:t>en</a:t>
            </a:r>
            <a:r>
              <a:rPr lang="en-US" sz="4000" dirty="0"/>
              <a:t> mini repetition </a:t>
            </a:r>
            <a:r>
              <a:rPr lang="en-US" sz="4000" dirty="0" err="1"/>
              <a:t>af</a:t>
            </a:r>
            <a:r>
              <a:rPr lang="en-US" sz="4000" dirty="0"/>
              <a:t> </a:t>
            </a:r>
            <a:r>
              <a:rPr lang="en-US" sz="4000" dirty="0" err="1"/>
              <a:t>kurset</a:t>
            </a:r>
            <a:r>
              <a:rPr lang="en-US" sz="4000" dirty="0"/>
              <a:t>: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F7EE99-FC49-42CA-B1BA-A961DB361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2" y="1446663"/>
            <a:ext cx="10831638" cy="469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0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27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">
            <a:extLst>
              <a:ext uri="{FF2B5EF4-FFF2-40B4-BE49-F238E27FC236}">
                <a16:creationId xmlns:a16="http://schemas.microsoft.com/office/drawing/2014/main" id="{0F1669A2-F40C-486F-BF45-E3C5C52053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0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8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7EEFF4B-5E94-4E83-9A4B-CAA9C1A84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0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74088-B8A4-45D3-9830-973C6007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Forebyggelsesplaner</a:t>
            </a:r>
            <a:endParaRPr lang="en-US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768E08-9345-4970-A553-10E8D4B99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C1A92-5CFA-451A-BEEA-859E0448F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Forebyggelsesplan – papiret skal 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afleveres til Pia til videre MED drøftelse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0E3033-A7B1-4B0E-B63E-7A6B6AC7B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hvilke situationer opstår risikoen?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gør vi allerede for at forebygge?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skal vi gøre mere?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har ansvaret?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skal udføre?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og hvornår følger vi op på vores forebyggelsesplan?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vil I undersøge, om indsatserne virker? Hvilke tegn vil I aflæse?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8801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36E73-27BF-4C60-9B55-C37CF92B4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Frokost</a:t>
            </a: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B9299A6-90FA-46BE-8F55-2AB497802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7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CD35D-FB6B-42B4-A2DA-3DE61E107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Redskabs- og kompetenceplan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BFF571-A8BC-43F1-B2CE-98CDD53E1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Konfliktforebyggelse er ikke kun en individuel sag, men et fælles anliggende. Derfor skal fokus både være på individuelle og organisatoriske kompetencer</a:t>
            </a:r>
            <a:endParaRPr lang="da-DK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Det, der kendetegner kompetenceudvikling, er først og fremmest, at det kan </a:t>
            </a:r>
            <a:r>
              <a:rPr lang="da-DK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anvendes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(omsættes) til noget aktivt (handling) i en kontekst (situation) præget af krav eller udfordringer (Larsen, 2006). </a:t>
            </a:r>
          </a:p>
          <a:p>
            <a:pPr marL="0" indent="0">
              <a:buNone/>
            </a:pP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Fx: </a:t>
            </a:r>
            <a:r>
              <a:rPr lang="en-GB" sz="2400" dirty="0" err="1"/>
              <a:t>Hvor</a:t>
            </a:r>
            <a:r>
              <a:rPr lang="en-GB" sz="2400" dirty="0"/>
              <a:t> taler vi om, </a:t>
            </a:r>
            <a:r>
              <a:rPr lang="en-GB" sz="2400" dirty="0" err="1"/>
              <a:t>hvordan</a:t>
            </a:r>
            <a:r>
              <a:rPr lang="en-GB" sz="2400" dirty="0"/>
              <a:t> </a:t>
            </a:r>
            <a:r>
              <a:rPr lang="en-GB" sz="2400" dirty="0" err="1"/>
              <a:t>konflikter</a:t>
            </a:r>
            <a:r>
              <a:rPr lang="en-GB" sz="2400" dirty="0"/>
              <a:t> </a:t>
            </a:r>
            <a:r>
              <a:rPr lang="en-GB" sz="2400" dirty="0" err="1"/>
              <a:t>ber</a:t>
            </a:r>
            <a:r>
              <a:rPr lang="en-GB" sz="2400" dirty="0"/>
              <a:t> </a:t>
            </a:r>
            <a:r>
              <a:rPr lang="en-GB" sz="2400" dirty="0" err="1"/>
              <a:t>håndteret</a:t>
            </a:r>
            <a:r>
              <a:rPr lang="en-GB" sz="2400" dirty="0"/>
              <a:t> og </a:t>
            </a:r>
            <a:r>
              <a:rPr lang="en-GB" sz="2400" dirty="0" err="1"/>
              <a:t>forebygget</a:t>
            </a:r>
            <a:endParaRPr lang="en-GB" sz="2400" dirty="0"/>
          </a:p>
          <a:p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612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D9BE6-E0B6-4C51-BEFD-25BF0306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4" y="681037"/>
            <a:ext cx="7886700" cy="1009657"/>
          </a:xfrm>
        </p:spPr>
        <p:txBody>
          <a:bodyPr>
            <a:normAutofit fontScale="90000"/>
          </a:bodyPr>
          <a:lstStyle/>
          <a:p>
            <a:br>
              <a:rPr lang="da-DK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Program 3 kursus dag </a:t>
            </a:r>
            <a:br>
              <a:rPr lang="da-DK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kl. 9 – 15.30</a:t>
            </a:r>
            <a:b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DA6D27-CE16-445C-A302-94990B2E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3" y="1690694"/>
            <a:ext cx="9201151" cy="44862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Velkomst program og 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Forebyggelsespyramiden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Refleksion over forløbet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Fremtidige konflikter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Forebyggelsesplan til de fremtidige konflikter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rokost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Redskabs- og kompetenceplan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Implementering</a:t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dirty="0">
                <a:effectLst/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Evaluering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a-DK" dirty="0">
                <a:effectLst/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fslutning</a:t>
            </a:r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8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E1FF1-19CB-497D-9C14-1DFBCC55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Redskabs- og kompetenceplan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0CD804-8579-4959-A9C7-7C581B69E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517207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Hvordan sikres at alle forstår og udfører deres opgave?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Medarbejdere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MED: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Ledere:</a:t>
            </a:r>
          </a:p>
          <a:p>
            <a:pPr marL="0" lv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Hvad mangler vi af redskaber og kompetencer?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da-D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Hvordan skal vi hjælpe dem med at kunne det?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Medarbejdere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Ledere</a:t>
            </a:r>
          </a:p>
        </p:txBody>
      </p:sp>
    </p:spTree>
    <p:extLst>
      <p:ext uri="{BB962C8B-B14F-4D97-AF65-F5344CB8AC3E}">
        <p14:creationId xmlns:p14="http://schemas.microsoft.com/office/powerpoint/2010/main" val="316412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5824EB-CF53-4871-848C-15AC7A75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Implementering</a:t>
            </a:r>
            <a:r>
              <a:rPr lang="en-US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55CA17-7B98-4E70-AF27-50F10FD9B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tager</a:t>
            </a:r>
            <a:r>
              <a:rPr lang="en-US" dirty="0"/>
              <a:t> vi </a:t>
            </a:r>
            <a:r>
              <a:rPr lang="en-US" dirty="0" err="1"/>
              <a:t>først</a:t>
            </a:r>
            <a:r>
              <a:rPr lang="en-US" dirty="0"/>
              <a:t> fat på?</a:t>
            </a:r>
          </a:p>
          <a:p>
            <a:endParaRPr lang="en-US" dirty="0"/>
          </a:p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tager</a:t>
            </a:r>
            <a:r>
              <a:rPr lang="en-US" dirty="0"/>
              <a:t> </a:t>
            </a:r>
            <a:r>
              <a:rPr lang="en-US"/>
              <a:t>vi fat?</a:t>
            </a:r>
            <a:endParaRPr lang="en-US" dirty="0"/>
          </a:p>
          <a:p>
            <a:endParaRPr lang="en-US" dirty="0"/>
          </a:p>
          <a:p>
            <a:r>
              <a:rPr lang="da-DK" dirty="0">
                <a:effectLst/>
                <a:latin typeface="KBH"/>
                <a:ea typeface="Calibri" panose="020F0502020204030204" pitchFamily="34" charset="0"/>
                <a:cs typeface="Times New Roman" panose="02020603050405020304" pitchFamily="18" charset="0"/>
              </a:rPr>
              <a:t>Hvordan vil I forankre systematisk forebyggelse af konflikter hos jer? (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Tænkes ind i årshjul, kompetenceudviklingsplaner, møder i ledergruppen, MED, i husene, teamene)</a:t>
            </a:r>
          </a:p>
          <a:p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informeres og inddrages resten af organisationen?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0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A4B70-2513-40A2-9D27-70F9F42F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Tjekke</a:t>
            </a:r>
            <a:r>
              <a:rPr lang="en-GB" dirty="0"/>
              <a:t> </a:t>
            </a:r>
            <a:r>
              <a:rPr lang="en-GB" dirty="0" err="1"/>
              <a:t>ud</a:t>
            </a:r>
            <a:r>
              <a:rPr lang="en-GB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0AA6C1-1BCF-4618-A2EB-D856427A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dirty="0">
                <a:latin typeface="Calibri" panose="020F0502020204030204" pitchFamily="34" charset="0"/>
                <a:cs typeface="Times New Roman" panose="02020603050405020304" pitchFamily="18" charset="0"/>
              </a:rPr>
              <a:t>Evalueringsskema udfyldes og afleveres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dirty="0">
                <a:latin typeface="Calibri" panose="020F0502020204030204" pitchFamily="34" charset="0"/>
                <a:cs typeface="Times New Roman" panose="02020603050405020304" pitchFamily="18" charset="0"/>
              </a:rPr>
              <a:t>Dagen i dag: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dirty="0">
                <a:latin typeface="Calibri" panose="020F0502020204030204" pitchFamily="34" charset="0"/>
                <a:cs typeface="Times New Roman" panose="02020603050405020304" pitchFamily="18" charset="0"/>
              </a:rPr>
              <a:t>Hvordan har det været i dag?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dirty="0">
                <a:latin typeface="Calibri" panose="020F0502020204030204" pitchFamily="34" charset="0"/>
                <a:cs typeface="Times New Roman" panose="02020603050405020304" pitchFamily="18" charset="0"/>
              </a:rPr>
              <a:t>Tak for NU!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3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68DAD-4149-44BF-9CC7-3E0531E8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AMOKKs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formål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er at:</a:t>
            </a:r>
            <a:endParaRPr lang="da-DK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4348BF-2349-4725-840B-BF2CB903F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Udvikle, afprøve og evaluere et kompetenceudviklingsforløb for AMO/SU i forhold til forebyggelse og håndtering af konflikter</a:t>
            </a:r>
          </a:p>
          <a:p>
            <a:r>
              <a:rPr lang="da-DK" dirty="0"/>
              <a:t>Øge AMO/SU viden om konflikter</a:t>
            </a:r>
          </a:p>
          <a:p>
            <a:r>
              <a:rPr lang="da-DK" dirty="0"/>
              <a:t>Gøre AMO/SU i stand til at arbejde strategisk med konfliktforebyggelse</a:t>
            </a:r>
          </a:p>
          <a:p>
            <a:endParaRPr lang="en-US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805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27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362A1-AF3E-44A1-B77D-366EB226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Forebyggelse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konflikter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D475B-8A43-4884-92B9-1F8FD31F2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179C6-88E2-4695-A1A2-0C5AD4CB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 err="1"/>
              <a:t>Forebyggelsesstrategi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CE75D8-46AB-4EAB-AD60-C557F40E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da-DK" altLang="da-DK" sz="2400" dirty="0"/>
              <a:t>”Gør det til en fælles opgave at forebygge mobning, seksuel chikane eller andre krænkende handlinger.</a:t>
            </a:r>
          </a:p>
          <a:p>
            <a:pPr marL="0" indent="0">
              <a:spcBef>
                <a:spcPct val="0"/>
              </a:spcBef>
              <a:buNone/>
            </a:pPr>
            <a:endParaRPr lang="da-DK" altLang="da-DK" sz="2400" dirty="0"/>
          </a:p>
          <a:p>
            <a:pPr marL="0" indent="0">
              <a:spcBef>
                <a:spcPct val="0"/>
              </a:spcBef>
              <a:buNone/>
            </a:pPr>
            <a:r>
              <a:rPr lang="da-DK" altLang="da-DK" sz="2400" dirty="0"/>
              <a:t>Undlad at bringe konkrete sager op i fælles fora. Konkrete sager skal håndteres med diskretion af hensyn til de implicerede. ”</a:t>
            </a:r>
            <a:endParaRPr lang="da-DK" altLang="da-DK" sz="2400" dirty="0">
              <a:sym typeface="Calibri Italic" panose="020F05020202040A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da-DK" sz="2400" dirty="0">
              <a:sym typeface="Calibri Italic" panose="020F05020202040A0204" pitchFamily="34" charset="0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en-US" altLang="da-DK" sz="2000" dirty="0">
                <a:sym typeface="Calibri Italic" panose="020F05020202040A0204" pitchFamily="34" charset="0"/>
              </a:rPr>
              <a:t>At-</a:t>
            </a:r>
            <a:r>
              <a:rPr lang="en-US" altLang="da-DK" sz="2000" dirty="0" err="1">
                <a:sym typeface="Calibri Italic" panose="020F05020202040A0204" pitchFamily="34" charset="0"/>
              </a:rPr>
              <a:t>vejledning</a:t>
            </a:r>
            <a:r>
              <a:rPr lang="en-US" altLang="da-DK" sz="2000" dirty="0">
                <a:sym typeface="Calibri Italic" panose="020F05020202040A0204" pitchFamily="34" charset="0"/>
              </a:rPr>
              <a:t> om </a:t>
            </a:r>
            <a:r>
              <a:rPr lang="da-DK" altLang="da-DK" sz="2000"/>
              <a:t>Krænkende handlinger, herunder mobning og seksuel chikane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C34C5C-7F50-432D-8E35-CE078C00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6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557808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err="1"/>
              <a:t>Forebyggelsespyramiden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valg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indsatser</a:t>
            </a:r>
            <a:r>
              <a:rPr lang="en-GB" dirty="0"/>
              <a:t> </a:t>
            </a:r>
            <a:br>
              <a:rPr lang="en-GB" dirty="0"/>
            </a:br>
            <a:r>
              <a:rPr lang="da-DK" sz="1600" dirty="0"/>
              <a:t>La </a:t>
            </a:r>
            <a:r>
              <a:rPr lang="da-DK" sz="1600" dirty="0" err="1"/>
              <a:t>Montagne</a:t>
            </a:r>
            <a:r>
              <a:rPr lang="da-DK" sz="1600" dirty="0"/>
              <a:t> m.fl. 2007</a:t>
            </a:r>
            <a:br>
              <a:rPr lang="da-DK" sz="1600" dirty="0"/>
            </a:br>
            <a:endParaRPr lang="da-DK" sz="1600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sz="quarter" idx="1"/>
          </p:nvPr>
        </p:nvGraphicFramePr>
        <p:xfrm>
          <a:off x="750627" y="1160061"/>
          <a:ext cx="9460173" cy="519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5EA4A901-07C1-4DB5-BFFE-B4D6B7EE4E4C}"/>
              </a:ext>
            </a:extLst>
          </p:cNvPr>
          <p:cNvSpPr txBox="1"/>
          <p:nvPr/>
        </p:nvSpPr>
        <p:spPr>
          <a:xfrm>
            <a:off x="9826387" y="4583989"/>
            <a:ext cx="15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Alle </a:t>
            </a:r>
            <a:r>
              <a:rPr lang="en-GB" dirty="0" err="1"/>
              <a:t>inddrages</a:t>
            </a:r>
            <a:endParaRPr lang="en-GB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1B0BA4B-D5D7-4740-953A-E05EC5A914F0}"/>
              </a:ext>
            </a:extLst>
          </p:cNvPr>
          <p:cNvSpPr txBox="1"/>
          <p:nvPr/>
        </p:nvSpPr>
        <p:spPr>
          <a:xfrm>
            <a:off x="8398835" y="3058406"/>
            <a:ext cx="3174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Leder</a:t>
            </a:r>
            <a:r>
              <a:rPr lang="en-GB" dirty="0"/>
              <a:t> </a:t>
            </a:r>
            <a:r>
              <a:rPr lang="en-GB" dirty="0" err="1"/>
              <a:t>inddrages</a:t>
            </a:r>
            <a:r>
              <a:rPr lang="en-GB" dirty="0"/>
              <a:t> </a:t>
            </a:r>
            <a:r>
              <a:rPr lang="en-GB" dirty="0" err="1"/>
              <a:t>evt</a:t>
            </a:r>
            <a:r>
              <a:rPr lang="en-GB" dirty="0"/>
              <a:t>. AMR og TR</a:t>
            </a:r>
          </a:p>
          <a:p>
            <a:r>
              <a:rPr lang="en-GB" dirty="0" err="1"/>
              <a:t>Færrest</a:t>
            </a:r>
            <a:r>
              <a:rPr lang="en-GB" dirty="0"/>
              <a:t> </a:t>
            </a:r>
            <a:r>
              <a:rPr lang="en-GB" dirty="0" err="1"/>
              <a:t>muligt</a:t>
            </a:r>
            <a:r>
              <a:rPr lang="en-GB" dirty="0"/>
              <a:t> </a:t>
            </a:r>
            <a:r>
              <a:rPr lang="en-GB" dirty="0" err="1"/>
              <a:t>udover</a:t>
            </a:r>
            <a:r>
              <a:rPr lang="en-GB" dirty="0"/>
              <a:t> </a:t>
            </a:r>
          </a:p>
          <a:p>
            <a:r>
              <a:rPr lang="en-GB" dirty="0"/>
              <a:t>de </a:t>
            </a:r>
            <a:r>
              <a:rPr lang="en-GB" dirty="0" err="1"/>
              <a:t>direkte</a:t>
            </a:r>
            <a:r>
              <a:rPr lang="en-GB" dirty="0"/>
              <a:t> </a:t>
            </a:r>
            <a:r>
              <a:rPr lang="en-GB" dirty="0" err="1"/>
              <a:t>involverede</a:t>
            </a:r>
            <a:r>
              <a:rPr lang="en-GB" dirty="0"/>
              <a:t>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C1E7E9F-0DD4-4D4F-A380-8697C9D016C8}"/>
              </a:ext>
            </a:extLst>
          </p:cNvPr>
          <p:cNvSpPr txBox="1"/>
          <p:nvPr/>
        </p:nvSpPr>
        <p:spPr>
          <a:xfrm>
            <a:off x="7751928" y="1985749"/>
            <a:ext cx="381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Aftal</a:t>
            </a:r>
            <a:r>
              <a:rPr lang="en-GB" dirty="0"/>
              <a:t> </a:t>
            </a:r>
            <a:r>
              <a:rPr lang="en-GB" dirty="0" err="1"/>
              <a:t>hvem</a:t>
            </a:r>
            <a:r>
              <a:rPr lang="en-GB" dirty="0"/>
              <a:t> der holder </a:t>
            </a:r>
            <a:r>
              <a:rPr lang="en-GB" dirty="0" err="1"/>
              <a:t>løbende</a:t>
            </a:r>
            <a:r>
              <a:rPr lang="en-GB" dirty="0"/>
              <a:t> </a:t>
            </a:r>
            <a:r>
              <a:rPr lang="en-GB" dirty="0" err="1"/>
              <a:t>kontakt</a:t>
            </a:r>
            <a:endParaRPr lang="en-GB" dirty="0"/>
          </a:p>
          <a:p>
            <a:r>
              <a:rPr lang="en-GB" dirty="0"/>
              <a:t> med de </a:t>
            </a:r>
            <a:r>
              <a:rPr lang="en-GB" dirty="0" err="1"/>
              <a:t>ramte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277F3-31FE-465B-A1B0-D4713235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Konflikthåndteringsmetoder</a:t>
            </a:r>
            <a:endParaRPr lang="en-US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7CBA1A3-A87A-4D42-BC57-58AD67BF1E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2" y="1214651"/>
            <a:ext cx="10752001" cy="527822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Leveregler</a:t>
            </a:r>
            <a:endParaRPr lang="en-US" dirty="0"/>
          </a:p>
          <a:p>
            <a:r>
              <a:rPr lang="en-US" dirty="0" err="1"/>
              <a:t>Parkeringsplads</a:t>
            </a:r>
            <a:endParaRPr lang="en-US" dirty="0"/>
          </a:p>
          <a:p>
            <a:r>
              <a:rPr lang="en-US" dirty="0"/>
              <a:t>Fra “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vinde</a:t>
            </a:r>
            <a:r>
              <a:rPr lang="en-US" dirty="0"/>
              <a:t>” </a:t>
            </a:r>
            <a:r>
              <a:rPr lang="en-US" dirty="0" err="1"/>
              <a:t>til</a:t>
            </a:r>
            <a:r>
              <a:rPr lang="en-US" dirty="0"/>
              <a:t> “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jeg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den </a:t>
            </a:r>
            <a:r>
              <a:rPr lang="en-US" dirty="0" err="1"/>
              <a:t>anden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gå</a:t>
            </a:r>
            <a:r>
              <a:rPr lang="en-US" dirty="0"/>
              <a:t> I dialog om </a:t>
            </a:r>
            <a:r>
              <a:rPr lang="en-US" dirty="0" err="1"/>
              <a:t>løsninger</a:t>
            </a:r>
            <a:r>
              <a:rPr lang="en-US" dirty="0"/>
              <a:t>?” </a:t>
            </a:r>
          </a:p>
          <a:p>
            <a:r>
              <a:rPr lang="en-US" dirty="0" err="1"/>
              <a:t>Psykologisk</a:t>
            </a:r>
            <a:r>
              <a:rPr lang="en-US" dirty="0"/>
              <a:t> </a:t>
            </a:r>
            <a:r>
              <a:rPr lang="en-US" dirty="0" err="1"/>
              <a:t>sikkerhed</a:t>
            </a:r>
            <a:endParaRPr lang="en-US" dirty="0"/>
          </a:p>
          <a:p>
            <a:r>
              <a:rPr lang="en-US" dirty="0" err="1"/>
              <a:t>Konflikttrappen</a:t>
            </a:r>
            <a:endParaRPr lang="en-US" dirty="0"/>
          </a:p>
          <a:p>
            <a:r>
              <a:rPr lang="en-US" dirty="0"/>
              <a:t>4 </a:t>
            </a:r>
            <a:r>
              <a:rPr lang="en-US" dirty="0" err="1"/>
              <a:t>årsager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konflikter</a:t>
            </a:r>
            <a:endParaRPr lang="en-US" dirty="0"/>
          </a:p>
          <a:p>
            <a:r>
              <a:rPr lang="en-US" dirty="0" err="1"/>
              <a:t>Nedtrappende</a:t>
            </a:r>
            <a:r>
              <a:rPr lang="en-US" dirty="0"/>
              <a:t> sprog</a:t>
            </a:r>
          </a:p>
          <a:p>
            <a:r>
              <a:rPr lang="en-US" dirty="0" err="1"/>
              <a:t>Tryk</a:t>
            </a:r>
            <a:r>
              <a:rPr lang="en-US" dirty="0"/>
              <a:t> og </a:t>
            </a:r>
            <a:r>
              <a:rPr lang="en-US" dirty="0" err="1"/>
              <a:t>træk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endParaRPr lang="en-US" dirty="0"/>
          </a:p>
          <a:p>
            <a:r>
              <a:rPr lang="en-US" dirty="0" err="1"/>
              <a:t>Standpunktsbjerge</a:t>
            </a:r>
            <a:endParaRPr lang="en-US" dirty="0"/>
          </a:p>
          <a:p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Anvende procesværktøj til at evaluere egne møder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7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CCC45-8F0F-47CB-B8FE-82C76D80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Jeres</a:t>
            </a:r>
            <a:r>
              <a:rPr lang="en-US" sz="4000" dirty="0"/>
              <a:t> </a:t>
            </a:r>
            <a:r>
              <a:rPr lang="en-US" sz="4000" dirty="0" err="1"/>
              <a:t>refleksioner</a:t>
            </a:r>
            <a:r>
              <a:rPr lang="en-US" sz="4000" dirty="0"/>
              <a:t> </a:t>
            </a:r>
            <a:r>
              <a:rPr lang="en-US" sz="4000" dirty="0" err="1"/>
              <a:t>undervejs</a:t>
            </a:r>
            <a:r>
              <a:rPr lang="en-US" sz="4000" dirty="0"/>
              <a:t>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F7EE99-FC49-42CA-B1BA-A961DB361B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2" y="1446663"/>
            <a:ext cx="10831638" cy="469133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6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3679bc-f7b6-4a2c-8402-899a48841243">
      <Terms xmlns="http://schemas.microsoft.com/office/infopath/2007/PartnerControls"/>
    </lcf76f155ced4ddcb4097134ff3c332f>
    <TaxCatchAll xmlns="50c25e57-ee3e-4ae5-ab0e-1f0f2b2ba0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9FD0C91701604093218ABE91725E78" ma:contentTypeVersion="16" ma:contentTypeDescription="Opret et nyt dokument." ma:contentTypeScope="" ma:versionID="9a63db631261d7204f187fc276893938">
  <xsd:schema xmlns:xsd="http://www.w3.org/2001/XMLSchema" xmlns:xs="http://www.w3.org/2001/XMLSchema" xmlns:p="http://schemas.microsoft.com/office/2006/metadata/properties" xmlns:ns2="613679bc-f7b6-4a2c-8402-899a48841243" xmlns:ns3="50c25e57-ee3e-4ae5-ab0e-1f0f2b2ba06a" targetNamespace="http://schemas.microsoft.com/office/2006/metadata/properties" ma:root="true" ma:fieldsID="878196f42702356f6a93bad18df704ab" ns2:_="" ns3:_="">
    <xsd:import namespace="613679bc-f7b6-4a2c-8402-899a48841243"/>
    <xsd:import namespace="50c25e57-ee3e-4ae5-ab0e-1f0f2b2ba0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679bc-f7b6-4a2c-8402-899a48841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f9553f63-5966-4a09-978d-72b299aea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25e57-ee3e-4ae5-ab0e-1f0f2b2ba0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4b9c65-5769-4a96-9167-3a5ad5fa0bd4}" ma:internalName="TaxCatchAll" ma:showField="CatchAllData" ma:web="50c25e57-ee3e-4ae5-ab0e-1f0f2b2ba0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4D11D4-872E-4F96-B2D4-A5F7A1DB6D3B}">
  <ds:schemaRefs>
    <ds:schemaRef ds:uri="http://schemas.microsoft.com/office/2006/metadata/properties"/>
    <ds:schemaRef ds:uri="http://schemas.microsoft.com/office/infopath/2007/PartnerControls"/>
    <ds:schemaRef ds:uri="69ce3f97-97a7-473d-bcc8-1509687ed3aa"/>
    <ds:schemaRef ds:uri="7574eb37-8b16-4571-8a0e-2a5c5efde67b"/>
    <ds:schemaRef ds:uri="613679bc-f7b6-4a2c-8402-899a48841243"/>
    <ds:schemaRef ds:uri="50c25e57-ee3e-4ae5-ab0e-1f0f2b2ba06a"/>
  </ds:schemaRefs>
</ds:datastoreItem>
</file>

<file path=customXml/itemProps2.xml><?xml version="1.0" encoding="utf-8"?>
<ds:datastoreItem xmlns:ds="http://schemas.openxmlformats.org/officeDocument/2006/customXml" ds:itemID="{A1C3B9A9-45A2-4114-8E05-316E0BB90E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8FF4E1-45AF-4854-8AE1-9C23D155326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56704</TotalTime>
  <Words>552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KBH</vt:lpstr>
      <vt:lpstr>Office-tema</vt:lpstr>
      <vt:lpstr>PowerPoint-præsentation</vt:lpstr>
      <vt:lpstr> Program 3 kursus dag  kl. 9 – 15.30 </vt:lpstr>
      <vt:lpstr>AMOKKs formål er at:</vt:lpstr>
      <vt:lpstr>PowerPoint-præsentation</vt:lpstr>
      <vt:lpstr>Forebyggelse af konflikter</vt:lpstr>
      <vt:lpstr>Forebyggelsesstrategi</vt:lpstr>
      <vt:lpstr>Forebyggelsespyramiden og valg af indsatser  La Montagne m.fl. 2007 </vt:lpstr>
      <vt:lpstr>Konflikthåndteringsmetoder</vt:lpstr>
      <vt:lpstr>Jeres refleksioner undervejs </vt:lpstr>
      <vt:lpstr>Det næste er en mini repetition af kurset: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Forebyggelsesplaner</vt:lpstr>
      <vt:lpstr> Forebyggelsesplan – papiret skal  afleveres til Pia til videre MED drøftelse </vt:lpstr>
      <vt:lpstr>Frokost</vt:lpstr>
      <vt:lpstr>Redskabs- og kompetenceplan</vt:lpstr>
      <vt:lpstr>Redskabs- og kompetenceplan</vt:lpstr>
      <vt:lpstr>Implementering </vt:lpstr>
      <vt:lpstr>Tjekke ud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Konflikter på arbejde Opdagelse, håndtering og forebyggelse</dc:title>
  <dc:creator>Liv Starheim</dc:creator>
  <cp:lastModifiedBy>Rene Ask Rasmussen</cp:lastModifiedBy>
  <cp:revision>200</cp:revision>
  <cp:lastPrinted>2021-05-06T09:46:51Z</cp:lastPrinted>
  <dcterms:created xsi:type="dcterms:W3CDTF">2019-06-18T11:15:47Z</dcterms:created>
  <dcterms:modified xsi:type="dcterms:W3CDTF">2022-10-26T10:46:28Z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0x010100BE9FD0C91701604093218ABE91725E78</vt:lpwstr>
  </property>
  <property fmtid="{D5CDD505-2E9C-101B-9397-08002B2CF9AE}" pid="3" name="MediaServiceImageTags">
    <vt:lpwstr/>
  </property>
</Properties>
</file>