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3"/>
  </p:notesMasterIdLst>
  <p:sldIdLst>
    <p:sldId id="278" r:id="rId5"/>
    <p:sldId id="386" r:id="rId6"/>
    <p:sldId id="368" r:id="rId7"/>
    <p:sldId id="284" r:id="rId8"/>
    <p:sldId id="264" r:id="rId9"/>
    <p:sldId id="271" r:id="rId10"/>
    <p:sldId id="273" r:id="rId11"/>
    <p:sldId id="1843" r:id="rId12"/>
    <p:sldId id="1853" r:id="rId13"/>
    <p:sldId id="362" r:id="rId14"/>
    <p:sldId id="1854" r:id="rId15"/>
    <p:sldId id="1819" r:id="rId16"/>
    <p:sldId id="1820" r:id="rId17"/>
    <p:sldId id="1848" r:id="rId18"/>
    <p:sldId id="387" r:id="rId19"/>
    <p:sldId id="389" r:id="rId20"/>
    <p:sldId id="390" r:id="rId21"/>
    <p:sldId id="395" r:id="rId22"/>
    <p:sldId id="1852" r:id="rId23"/>
    <p:sldId id="1855" r:id="rId24"/>
    <p:sldId id="1856" r:id="rId25"/>
    <p:sldId id="1857" r:id="rId26"/>
    <p:sldId id="373" r:id="rId27"/>
    <p:sldId id="354" r:id="rId28"/>
    <p:sldId id="1846" r:id="rId29"/>
    <p:sldId id="391" r:id="rId30"/>
    <p:sldId id="383" r:id="rId31"/>
    <p:sldId id="384" r:id="rId32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Berit Starheim" userId="b8db808f-cef7-45a5-96e2-fcc522bcecef" providerId="ADAL" clId="{E3AFC64A-DC3C-47D3-9AF2-4D3FC2E5E392}"/>
    <pc:docChg chg="custSel modSld sldOrd">
      <pc:chgData name="Liv Berit Starheim" userId="b8db808f-cef7-45a5-96e2-fcc522bcecef" providerId="ADAL" clId="{E3AFC64A-DC3C-47D3-9AF2-4D3FC2E5E392}" dt="2022-10-21T10:39:16.977" v="184" actId="20577"/>
      <pc:docMkLst>
        <pc:docMk/>
      </pc:docMkLst>
      <pc:sldChg chg="modSp mod">
        <pc:chgData name="Liv Berit Starheim" userId="b8db808f-cef7-45a5-96e2-fcc522bcecef" providerId="ADAL" clId="{E3AFC64A-DC3C-47D3-9AF2-4D3FC2E5E392}" dt="2022-10-21T10:39:02.765" v="183" actId="20577"/>
        <pc:sldMkLst>
          <pc:docMk/>
          <pc:sldMk cId="2063604604" sldId="383"/>
        </pc:sldMkLst>
        <pc:graphicFrameChg chg="modGraphic">
          <ac:chgData name="Liv Berit Starheim" userId="b8db808f-cef7-45a5-96e2-fcc522bcecef" providerId="ADAL" clId="{E3AFC64A-DC3C-47D3-9AF2-4D3FC2E5E392}" dt="2022-10-21T10:39:02.765" v="183" actId="20577"/>
          <ac:graphicFrameMkLst>
            <pc:docMk/>
            <pc:sldMk cId="2063604604" sldId="383"/>
            <ac:graphicFrameMk id="8" creationId="{430F8847-D97F-4273-8983-005AF0CF1B0E}"/>
          </ac:graphicFrameMkLst>
        </pc:graphicFrameChg>
      </pc:sldChg>
      <pc:sldChg chg="modSp mod">
        <pc:chgData name="Liv Berit Starheim" userId="b8db808f-cef7-45a5-96e2-fcc522bcecef" providerId="ADAL" clId="{E3AFC64A-DC3C-47D3-9AF2-4D3FC2E5E392}" dt="2022-10-21T10:39:16.977" v="184" actId="20577"/>
        <pc:sldMkLst>
          <pc:docMk/>
          <pc:sldMk cId="2550363383" sldId="384"/>
        </pc:sldMkLst>
        <pc:spChg chg="mod">
          <ac:chgData name="Liv Berit Starheim" userId="b8db808f-cef7-45a5-96e2-fcc522bcecef" providerId="ADAL" clId="{E3AFC64A-DC3C-47D3-9AF2-4D3FC2E5E392}" dt="2022-10-21T10:39:16.977" v="184" actId="20577"/>
          <ac:spMkLst>
            <pc:docMk/>
            <pc:sldMk cId="2550363383" sldId="384"/>
            <ac:spMk id="3" creationId="{4D0AA6C1-1BCF-4618-A2EB-D856427A5EEB}"/>
          </ac:spMkLst>
        </pc:spChg>
      </pc:sldChg>
      <pc:sldChg chg="delSp modSp mod">
        <pc:chgData name="Liv Berit Starheim" userId="b8db808f-cef7-45a5-96e2-fcc522bcecef" providerId="ADAL" clId="{E3AFC64A-DC3C-47D3-9AF2-4D3FC2E5E392}" dt="2022-10-21T10:31:02.126" v="5"/>
        <pc:sldMkLst>
          <pc:docMk/>
          <pc:sldMk cId="3980131820" sldId="1819"/>
        </pc:sldMkLst>
        <pc:spChg chg="del mod">
          <ac:chgData name="Liv Berit Starheim" userId="b8db808f-cef7-45a5-96e2-fcc522bcecef" providerId="ADAL" clId="{E3AFC64A-DC3C-47D3-9AF2-4D3FC2E5E392}" dt="2022-10-21T10:31:02.126" v="5"/>
          <ac:spMkLst>
            <pc:docMk/>
            <pc:sldMk cId="3980131820" sldId="1819"/>
            <ac:spMk id="5" creationId="{69DE1578-3429-46F1-ACA5-4759DE86F6A7}"/>
          </ac:spMkLst>
        </pc:spChg>
      </pc:sldChg>
      <pc:sldChg chg="modSp mod">
        <pc:chgData name="Liv Berit Starheim" userId="b8db808f-cef7-45a5-96e2-fcc522bcecef" providerId="ADAL" clId="{E3AFC64A-DC3C-47D3-9AF2-4D3FC2E5E392}" dt="2022-10-21T10:31:50.588" v="41" actId="20577"/>
        <pc:sldMkLst>
          <pc:docMk/>
          <pc:sldMk cId="4249146403" sldId="1820"/>
        </pc:sldMkLst>
        <pc:spChg chg="mod">
          <ac:chgData name="Liv Berit Starheim" userId="b8db808f-cef7-45a5-96e2-fcc522bcecef" providerId="ADAL" clId="{E3AFC64A-DC3C-47D3-9AF2-4D3FC2E5E392}" dt="2022-10-21T10:31:50.588" v="41" actId="20577"/>
          <ac:spMkLst>
            <pc:docMk/>
            <pc:sldMk cId="4249146403" sldId="1820"/>
            <ac:spMk id="2" creationId="{B9E2A104-1531-47D9-A585-0E5485FEEC67}"/>
          </ac:spMkLst>
        </pc:spChg>
        <pc:spChg chg="mod">
          <ac:chgData name="Liv Berit Starheim" userId="b8db808f-cef7-45a5-96e2-fcc522bcecef" providerId="ADAL" clId="{E3AFC64A-DC3C-47D3-9AF2-4D3FC2E5E392}" dt="2022-10-21T10:31:09.004" v="6" actId="6549"/>
          <ac:spMkLst>
            <pc:docMk/>
            <pc:sldMk cId="4249146403" sldId="1820"/>
            <ac:spMk id="3" creationId="{DAD7CD83-140B-4B61-8609-C08A3D124780}"/>
          </ac:spMkLst>
        </pc:spChg>
      </pc:sldChg>
      <pc:sldChg chg="modSp mod">
        <pc:chgData name="Liv Berit Starheim" userId="b8db808f-cef7-45a5-96e2-fcc522bcecef" providerId="ADAL" clId="{E3AFC64A-DC3C-47D3-9AF2-4D3FC2E5E392}" dt="2022-10-21T10:33:47.898" v="94" actId="20577"/>
        <pc:sldMkLst>
          <pc:docMk/>
          <pc:sldMk cId="2281005977" sldId="1852"/>
        </pc:sldMkLst>
        <pc:spChg chg="mod">
          <ac:chgData name="Liv Berit Starheim" userId="b8db808f-cef7-45a5-96e2-fcc522bcecef" providerId="ADAL" clId="{E3AFC64A-DC3C-47D3-9AF2-4D3FC2E5E392}" dt="2022-10-21T10:33:47.898" v="94" actId="20577"/>
          <ac:spMkLst>
            <pc:docMk/>
            <pc:sldMk cId="2281005977" sldId="1852"/>
            <ac:spMk id="2" creationId="{44214B45-C431-4E45-829D-B26160B955A4}"/>
          </ac:spMkLst>
        </pc:spChg>
        <pc:spChg chg="mod">
          <ac:chgData name="Liv Berit Starheim" userId="b8db808f-cef7-45a5-96e2-fcc522bcecef" providerId="ADAL" clId="{E3AFC64A-DC3C-47D3-9AF2-4D3FC2E5E392}" dt="2022-10-21T10:32:40.450" v="56" actId="20577"/>
          <ac:spMkLst>
            <pc:docMk/>
            <pc:sldMk cId="2281005977" sldId="1852"/>
            <ac:spMk id="3" creationId="{41FB5934-7665-411C-9BC2-CB09EBC30F24}"/>
          </ac:spMkLst>
        </pc:spChg>
      </pc:sldChg>
      <pc:sldChg chg="modSp mod">
        <pc:chgData name="Liv Berit Starheim" userId="b8db808f-cef7-45a5-96e2-fcc522bcecef" providerId="ADAL" clId="{E3AFC64A-DC3C-47D3-9AF2-4D3FC2E5E392}" dt="2022-10-21T10:30:53.987" v="2" actId="6549"/>
        <pc:sldMkLst>
          <pc:docMk/>
          <pc:sldMk cId="4222927405" sldId="1854"/>
        </pc:sldMkLst>
        <pc:graphicFrameChg chg="modGraphic">
          <ac:chgData name="Liv Berit Starheim" userId="b8db808f-cef7-45a5-96e2-fcc522bcecef" providerId="ADAL" clId="{E3AFC64A-DC3C-47D3-9AF2-4D3FC2E5E392}" dt="2022-10-21T10:30:53.987" v="2" actId="6549"/>
          <ac:graphicFrameMkLst>
            <pc:docMk/>
            <pc:sldMk cId="4222927405" sldId="1854"/>
            <ac:graphicFrameMk id="4" creationId="{393ACB75-3EA0-4311-BBF1-403C89D7559E}"/>
          </ac:graphicFrameMkLst>
        </pc:graphicFrameChg>
      </pc:sldChg>
      <pc:sldChg chg="modSp mod ord">
        <pc:chgData name="Liv Berit Starheim" userId="b8db808f-cef7-45a5-96e2-fcc522bcecef" providerId="ADAL" clId="{E3AFC64A-DC3C-47D3-9AF2-4D3FC2E5E392}" dt="2022-10-21T10:33:43.335" v="90"/>
        <pc:sldMkLst>
          <pc:docMk/>
          <pc:sldMk cId="3117712289" sldId="1855"/>
        </pc:sldMkLst>
        <pc:spChg chg="mod">
          <ac:chgData name="Liv Berit Starheim" userId="b8db808f-cef7-45a5-96e2-fcc522bcecef" providerId="ADAL" clId="{E3AFC64A-DC3C-47D3-9AF2-4D3FC2E5E392}" dt="2022-10-21T10:33:22.764" v="70" actId="20577"/>
          <ac:spMkLst>
            <pc:docMk/>
            <pc:sldMk cId="3117712289" sldId="1855"/>
            <ac:spMk id="2" creationId="{8B5AD84B-18FC-49C6-9EC2-18CD4EF772D7}"/>
          </ac:spMkLst>
        </pc:spChg>
        <pc:spChg chg="mod">
          <ac:chgData name="Liv Berit Starheim" userId="b8db808f-cef7-45a5-96e2-fcc522bcecef" providerId="ADAL" clId="{E3AFC64A-DC3C-47D3-9AF2-4D3FC2E5E392}" dt="2022-10-21T10:33:36.894" v="88" actId="20577"/>
          <ac:spMkLst>
            <pc:docMk/>
            <pc:sldMk cId="3117712289" sldId="1855"/>
            <ac:spMk id="3" creationId="{2F908649-6013-4AEE-BF10-613B3C1F0B87}"/>
          </ac:spMkLst>
        </pc:spChg>
      </pc:sldChg>
      <pc:sldChg chg="modSp mod">
        <pc:chgData name="Liv Berit Starheim" userId="b8db808f-cef7-45a5-96e2-fcc522bcecef" providerId="ADAL" clId="{E3AFC64A-DC3C-47D3-9AF2-4D3FC2E5E392}" dt="2022-10-21T10:33:58.193" v="100" actId="20577"/>
        <pc:sldMkLst>
          <pc:docMk/>
          <pc:sldMk cId="4252656188" sldId="1856"/>
        </pc:sldMkLst>
        <pc:spChg chg="mod">
          <ac:chgData name="Liv Berit Starheim" userId="b8db808f-cef7-45a5-96e2-fcc522bcecef" providerId="ADAL" clId="{E3AFC64A-DC3C-47D3-9AF2-4D3FC2E5E392}" dt="2022-10-21T10:33:58.193" v="100" actId="20577"/>
          <ac:spMkLst>
            <pc:docMk/>
            <pc:sldMk cId="4252656188" sldId="1856"/>
            <ac:spMk id="2" creationId="{44214B45-C431-4E45-829D-B26160B955A4}"/>
          </ac:spMkLst>
        </pc:spChg>
        <pc:spChg chg="mod">
          <ac:chgData name="Liv Berit Starheim" userId="b8db808f-cef7-45a5-96e2-fcc522bcecef" providerId="ADAL" clId="{E3AFC64A-DC3C-47D3-9AF2-4D3FC2E5E392}" dt="2022-10-21T10:33:54.259" v="96" actId="20577"/>
          <ac:spMkLst>
            <pc:docMk/>
            <pc:sldMk cId="4252656188" sldId="1856"/>
            <ac:spMk id="3" creationId="{41FB5934-7665-411C-9BC2-CB09EBC30F24}"/>
          </ac:spMkLst>
        </pc:spChg>
      </pc:sldChg>
      <pc:sldChg chg="modSp mod">
        <pc:chgData name="Liv Berit Starheim" userId="b8db808f-cef7-45a5-96e2-fcc522bcecef" providerId="ADAL" clId="{E3AFC64A-DC3C-47D3-9AF2-4D3FC2E5E392}" dt="2022-10-21T10:34:22.172" v="121" actId="20577"/>
        <pc:sldMkLst>
          <pc:docMk/>
          <pc:sldMk cId="2860696914" sldId="1857"/>
        </pc:sldMkLst>
        <pc:spChg chg="mod">
          <ac:chgData name="Liv Berit Starheim" userId="b8db808f-cef7-45a5-96e2-fcc522bcecef" providerId="ADAL" clId="{E3AFC64A-DC3C-47D3-9AF2-4D3FC2E5E392}" dt="2022-10-21T10:34:22.172" v="121" actId="20577"/>
          <ac:spMkLst>
            <pc:docMk/>
            <pc:sldMk cId="2860696914" sldId="1857"/>
            <ac:spMk id="3" creationId="{41FB5934-7665-411C-9BC2-CB09EBC30F24}"/>
          </ac:spMkLst>
        </pc:spChg>
      </pc:sldChg>
    </pc:docChg>
  </pc:docChgLst>
  <pc:docChgLst>
    <pc:chgData name="Rene Ask Rasmussen" userId="2163e11c-1afa-4ddc-b75a-08db13440ff0" providerId="ADAL" clId="{171735E1-3BF7-42D5-96FB-62C9F3556CCF}"/>
    <pc:docChg chg="modSld">
      <pc:chgData name="Rene Ask Rasmussen" userId="2163e11c-1afa-4ddc-b75a-08db13440ff0" providerId="ADAL" clId="{171735E1-3BF7-42D5-96FB-62C9F3556CCF}" dt="2022-10-26T10:45:19.801" v="1" actId="20577"/>
      <pc:docMkLst>
        <pc:docMk/>
      </pc:docMkLst>
      <pc:sldChg chg="modSp mod">
        <pc:chgData name="Rene Ask Rasmussen" userId="2163e11c-1afa-4ddc-b75a-08db13440ff0" providerId="ADAL" clId="{171735E1-3BF7-42D5-96FB-62C9F3556CCF}" dt="2022-10-26T10:45:19.801" v="1" actId="20577"/>
        <pc:sldMkLst>
          <pc:docMk/>
          <pc:sldMk cId="12884741" sldId="390"/>
        </pc:sldMkLst>
        <pc:spChg chg="mod">
          <ac:chgData name="Rene Ask Rasmussen" userId="2163e11c-1afa-4ddc-b75a-08db13440ff0" providerId="ADAL" clId="{171735E1-3BF7-42D5-96FB-62C9F3556CCF}" dt="2022-10-26T10:45:19.801" v="1" actId="20577"/>
          <ac:spMkLst>
            <pc:docMk/>
            <pc:sldMk cId="12884741" sldId="39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E7DDF-4968-4E21-9BD2-0F14C0303D1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A47D8A8-D39B-40A0-BCA3-35F201FA7E3A}" type="pres">
      <dgm:prSet presAssocID="{986E7DDF-4968-4E21-9BD2-0F14C0303D16}" presName="linearFlow" presStyleCnt="0">
        <dgm:presLayoutVars>
          <dgm:resizeHandles val="exact"/>
        </dgm:presLayoutVars>
      </dgm:prSet>
      <dgm:spPr/>
    </dgm:pt>
  </dgm:ptLst>
  <dgm:cxnLst>
    <dgm:cxn modelId="{11B2BE86-BDFD-47A5-BE46-937B4EFADD4A}" type="presOf" srcId="{986E7DDF-4968-4E21-9BD2-0F14C0303D16}" destId="{FA47D8A8-D39B-40A0-BCA3-35F201FA7E3A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E5B4-4613-4CA4-96CA-5B34577D7FD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3476-F73C-4837-8400-64C82154D7F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0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fem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frem</a:t>
            </a:r>
            <a:r>
              <a:rPr lang="en-US" dirty="0"/>
              <a:t>?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har sat </a:t>
            </a:r>
            <a:r>
              <a:rPr lang="en-US" dirty="0" err="1"/>
              <a:t>animationer</a:t>
            </a:r>
            <a:r>
              <a:rPr lang="en-US" dirty="0"/>
              <a:t> nu I PP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EDA3F-72F0-417F-9CB2-656563254B0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2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1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7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2192400"/>
            <a:ext cx="10752001" cy="3945600"/>
          </a:xfrm>
        </p:spPr>
        <p:txBody>
          <a:bodyPr/>
          <a:lstStyle>
            <a:lvl1pPr marL="359982" indent="-359982">
              <a:spcBef>
                <a:spcPts val="1800"/>
              </a:spcBef>
              <a:spcAft>
                <a:spcPts val="0"/>
              </a:spcAft>
              <a:defRPr sz="2400"/>
            </a:lvl1pPr>
            <a:lvl2pPr marL="620683" indent="-230177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43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5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1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F312DD1C-D72B-4E75-B0E8-FE9320529B3E}"/>
              </a:ext>
            </a:extLst>
          </p:cNvPr>
          <p:cNvSpPr txBox="1"/>
          <p:nvPr/>
        </p:nvSpPr>
        <p:spPr>
          <a:xfrm>
            <a:off x="476253" y="4762505"/>
            <a:ext cx="11182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800" dirty="0">
                <a:ea typeface="Calibri" panose="020F0502020204030204" pitchFamily="34" charset="0"/>
                <a:cs typeface="Times New Roman" panose="02020603050405020304" pitchFamily="18" charset="0"/>
              </a:rPr>
              <a:t>Kursusdag 2 Håndtering af konflikter</a:t>
            </a:r>
          </a:p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6168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402BD-3964-4F89-A9B3-57113005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Hjemmeopgave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til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2.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kursusmodul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8245D7-51C8-4FBA-84BF-A63176DC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Dialoger med kolleger: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håndteringsmetoder oplever I som hjælpsomme?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ønsker er der til konflikthåndtering og forebyggelse af konflikter?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GB" dirty="0" err="1"/>
              <a:t>Skriv</a:t>
            </a:r>
            <a:r>
              <a:rPr lang="en-GB" dirty="0"/>
              <a:t> </a:t>
            </a:r>
            <a:r>
              <a:rPr lang="en-GB" dirty="0" err="1"/>
              <a:t>jeres</a:t>
            </a:r>
            <a:r>
              <a:rPr lang="en-GB" dirty="0"/>
              <a:t> </a:t>
            </a:r>
            <a:r>
              <a:rPr lang="en-GB" dirty="0" err="1"/>
              <a:t>eksempler</a:t>
            </a:r>
            <a:r>
              <a:rPr lang="en-GB" dirty="0"/>
              <a:t> på </a:t>
            </a:r>
            <a:r>
              <a:rPr lang="en-GB" dirty="0" err="1"/>
              <a:t>ønsker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håndtering</a:t>
            </a:r>
            <a:r>
              <a:rPr lang="en-GB" dirty="0"/>
              <a:t> på </a:t>
            </a:r>
            <a:r>
              <a:rPr lang="en-GB" dirty="0" err="1"/>
              <a:t>flipover</a:t>
            </a:r>
            <a:r>
              <a:rPr lang="en-GB" dirty="0"/>
              <a:t> og </a:t>
            </a:r>
            <a:r>
              <a:rPr lang="en-GB" dirty="0" err="1"/>
              <a:t>præsenter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for </a:t>
            </a:r>
            <a:r>
              <a:rPr lang="en-GB" dirty="0" err="1"/>
              <a:t>resten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MED</a:t>
            </a: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5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0954C-D46F-4BD5-918F-13268302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Miniinterview tilbagemelding om håndtering af konflikter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93ACB75-3EA0-4311-BBF1-403C89D75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34792"/>
              </p:ext>
            </p:extLst>
          </p:nvPr>
        </p:nvGraphicFramePr>
        <p:xfrm>
          <a:off x="1199626" y="1308683"/>
          <a:ext cx="8814556" cy="4984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7278">
                  <a:extLst>
                    <a:ext uri="{9D8B030D-6E8A-4147-A177-3AD203B41FA5}">
                      <a16:colId xmlns:a16="http://schemas.microsoft.com/office/drawing/2014/main" val="3057049848"/>
                    </a:ext>
                  </a:extLst>
                </a:gridCol>
                <a:gridCol w="4407278">
                  <a:extLst>
                    <a:ext uri="{9D8B030D-6E8A-4147-A177-3AD203B41FA5}">
                      <a16:colId xmlns:a16="http://schemas.microsoft.com/office/drawing/2014/main" val="296035483"/>
                    </a:ext>
                  </a:extLst>
                </a:gridCol>
              </a:tblGrid>
              <a:tr h="512988">
                <a:tc>
                  <a:txBody>
                    <a:bodyPr/>
                    <a:lstStyle/>
                    <a:p>
                      <a:r>
                        <a:rPr lang="da-DK" sz="2800" noProof="0" dirty="0"/>
                        <a:t>Gode håndteringserfaringer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noProof="0" dirty="0"/>
                        <a:t>Ønsker</a:t>
                      </a:r>
                      <a:r>
                        <a:rPr lang="da-DK" sz="2800" baseline="0" noProof="0" dirty="0"/>
                        <a:t> til håndtering</a:t>
                      </a:r>
                      <a:endParaRPr lang="da-DK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65897"/>
                  </a:ext>
                </a:extLst>
              </a:tr>
              <a:tr h="446678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400" noProof="0" dirty="0"/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10262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831919-61B5-48D3-ACB3-DD1C3FDDB65D}"/>
              </a:ext>
            </a:extLst>
          </p:cNvPr>
          <p:cNvGraphicFramePr/>
          <p:nvPr/>
        </p:nvGraphicFramePr>
        <p:xfrm>
          <a:off x="838204" y="4180259"/>
          <a:ext cx="5257799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92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0FAB0-032F-453B-B52E-CBB4B087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konflikthåndtering</a:t>
            </a:r>
            <a:r>
              <a:rPr lang="en-US" dirty="0"/>
              <a:t> I </a:t>
            </a:r>
            <a:r>
              <a:rPr lang="en-US" dirty="0" err="1"/>
              <a:t>spørgeskemaet</a:t>
            </a:r>
            <a:r>
              <a:rPr lang="en-US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05BC70-DEB0-4396-A888-F51B4247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9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17500" algn="l"/>
              </a:tabLst>
            </a:pPr>
            <a:b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b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endParaRPr lang="da-DK" sz="18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·"/>
              <a:tabLst>
                <a:tab pos="317500" algn="l"/>
              </a:tabLst>
            </a:pPr>
            <a:endParaRPr lang="da-DK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2A104-1531-47D9-A585-0E5485FE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hjælpe</a:t>
            </a:r>
            <a:r>
              <a:rPr lang="en-US" dirty="0"/>
              <a:t> I </a:t>
            </a:r>
            <a:r>
              <a:rPr lang="en-US" dirty="0" err="1"/>
              <a:t>konflikthåndtering</a:t>
            </a:r>
            <a:r>
              <a:rPr lang="en-US" dirty="0"/>
              <a:t> i </a:t>
            </a:r>
            <a:r>
              <a:rPr lang="en-US" dirty="0" err="1"/>
              <a:t>spørgeskema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D7CD83-140B-4B61-8609-C08A3D12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819"/>
            <a:ext cx="10515600" cy="4351338"/>
          </a:xfrm>
        </p:spPr>
        <p:txBody>
          <a:bodyPr>
            <a:normAutofit/>
          </a:bodyPr>
          <a:lstStyle/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14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25C-2DAE-40CD-A3B2-F56222A7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konflikthåndteringsforløb</a:t>
            </a:r>
            <a:endParaRPr lang="en-US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B338D6-4788-4E9B-85FD-41EA50AC1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25C-2DAE-40CD-A3B2-F56222A7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53194"/>
            <a:ext cx="10515600" cy="81642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Design </a:t>
            </a:r>
            <a:r>
              <a:rPr lang="en-US" sz="5400" dirty="0" err="1"/>
              <a:t>af</a:t>
            </a:r>
            <a:r>
              <a:rPr lang="en-US" sz="5400" dirty="0"/>
              <a:t> </a:t>
            </a:r>
            <a:r>
              <a:rPr lang="en-US" sz="5400" dirty="0" err="1"/>
              <a:t>konflikthåndteringsforløb</a:t>
            </a:r>
            <a:endParaRPr lang="en-US" sz="54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B338D6-4788-4E9B-85FD-41EA50AC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073729"/>
            <a:ext cx="10515600" cy="40159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da-DK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Opdagelse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Afklaring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Hvem skal inddrages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Designe processen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Møderne med de berørte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>
                <a:solidFill>
                  <a:schemeClr val="tx1"/>
                </a:solidFill>
              </a:rPr>
              <a:t>Opfølgning og omsorg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Læring i organisationen</a:t>
            </a:r>
            <a:br>
              <a:rPr lang="da-DK" dirty="0"/>
            </a:br>
            <a:endParaRPr lang="da-DK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a-DK" u="sng" dirty="0"/>
          </a:p>
          <a:p>
            <a:pPr marL="457200" indent="-457200">
              <a:buFont typeface="+mj-lt"/>
              <a:buAutoNum type="arabicPeriod"/>
            </a:pPr>
            <a:endParaRPr lang="da-DK" u="sng" dirty="0"/>
          </a:p>
          <a:p>
            <a:pPr marL="457200" indent="-457200">
              <a:buFont typeface="+mj-lt"/>
              <a:buAutoNum type="arabicPeriod"/>
            </a:pPr>
            <a:endParaRPr lang="da-DK" u="sng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konflikthåndteringsforløb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6846" y="16771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u="sng" dirty="0"/>
              <a:t>1. Opdagelse</a:t>
            </a:r>
          </a:p>
          <a:p>
            <a:r>
              <a:rPr lang="da-DK" sz="2000" dirty="0"/>
              <a:t>Konflikten opdages/høres/fortælles!</a:t>
            </a:r>
          </a:p>
          <a:p>
            <a:r>
              <a:rPr lang="da-DK" sz="2000" dirty="0"/>
              <a:t>Lyt, spørg åbent, vis du kan rumme det, tag ikke stilling, men skab tryghed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u="sng" dirty="0"/>
              <a:t>2. Afklaring</a:t>
            </a:r>
          </a:p>
          <a:p>
            <a:r>
              <a:rPr lang="da-DK" sz="2000" dirty="0"/>
              <a:t>Sagskonflikter (grønt niveau), måske kan de klare det selv?. Personkonflikter (gult niveau)– hvad skal de have hjælp til? </a:t>
            </a:r>
          </a:p>
          <a:p>
            <a:r>
              <a:rPr lang="da-DK" sz="2000" dirty="0"/>
              <a:t>Andre kriterier for at gå ind i konflikten / vurdere at det kan de selv klare</a:t>
            </a:r>
          </a:p>
          <a:p>
            <a:r>
              <a:rPr lang="da-DK" sz="2000" dirty="0"/>
              <a:t>Afklar: Skal jeg bare lytte? Hjælpe med at tale med? Gå videre med? Jeg bliver nødt til at gå videre!</a:t>
            </a:r>
          </a:p>
          <a:p>
            <a:r>
              <a:rPr lang="da-DK" sz="2000" dirty="0"/>
              <a:t>Hjælpen er på vej, jeg vender tilbage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u="sng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u="sng" dirty="0"/>
          </a:p>
          <a:p>
            <a:endParaRPr lang="da-DK" sz="2000" u="sng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4900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konflikthåndteringsforløb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2984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sz="2400" u="sng" dirty="0"/>
          </a:p>
          <a:p>
            <a:pPr marL="0" indent="0">
              <a:buNone/>
            </a:pPr>
            <a:r>
              <a:rPr lang="da-DK" sz="2400" u="sng" dirty="0"/>
              <a:t>3. Hvem skal inddrages?</a:t>
            </a:r>
          </a:p>
          <a:p>
            <a:r>
              <a:rPr lang="da-DK" sz="2400" dirty="0"/>
              <a:t>Hvem kan jeg sparre med/dele min viden med, inden jeg bringer den videre </a:t>
            </a:r>
            <a:endParaRPr lang="da-DK" sz="2400" u="sng" dirty="0"/>
          </a:p>
          <a:p>
            <a:r>
              <a:rPr lang="da-DK" sz="2400" dirty="0"/>
              <a:t>Hvilken viden har vi på nuværende tidspunkt</a:t>
            </a:r>
          </a:p>
          <a:p>
            <a:r>
              <a:rPr lang="da-DK" sz="2400" dirty="0"/>
              <a:t>Afklar roller og ansvar i forløbet</a:t>
            </a:r>
          </a:p>
          <a:p>
            <a:pPr marL="0" indent="0">
              <a:buNone/>
            </a:pPr>
            <a:endParaRPr lang="da-DK" sz="2400" u="sng" dirty="0"/>
          </a:p>
          <a:p>
            <a:pPr marL="0" indent="0">
              <a:buNone/>
            </a:pPr>
            <a:r>
              <a:rPr lang="da-DK" sz="2400" u="sng" dirty="0"/>
              <a:t>4. Designe processen</a:t>
            </a:r>
          </a:p>
          <a:p>
            <a:r>
              <a:rPr lang="da-DK" sz="2400" dirty="0"/>
              <a:t>Beslut hvem der skal deltage i konfliktprocessen. Inddrag så få som muligt og orienter relevante kollegaer om, at der er en proces i gang, - ”vi tager os af det”.</a:t>
            </a:r>
          </a:p>
          <a:p>
            <a:r>
              <a:rPr lang="da-DK" sz="2400" dirty="0"/>
              <a:t>Alle parter i konflikten skal høres, (måske hver for sig) inden ledelsen beslutter, hvad der skal gøres</a:t>
            </a:r>
          </a:p>
          <a:p>
            <a:r>
              <a:rPr lang="da-DK" sz="2400" dirty="0"/>
              <a:t>Plan for, hvem mødes med hvem – hvornår og med hvilket formål?</a:t>
            </a:r>
          </a:p>
          <a:p>
            <a:r>
              <a:rPr lang="da-DK" sz="2400" dirty="0"/>
              <a:t>Tydelig fordeling af roller/ansvar mellem leder og </a:t>
            </a:r>
            <a:r>
              <a:rPr lang="da-DK" sz="2400" dirty="0" err="1"/>
              <a:t>medarbejderepræsentanter</a:t>
            </a:r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288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konflikthåndteringsforløb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5223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u="sng" dirty="0"/>
              <a:t>5. Møder med de berørte</a:t>
            </a:r>
          </a:p>
          <a:p>
            <a:r>
              <a:rPr lang="da-DK" sz="2000" dirty="0"/>
              <a:t>Leder rammesætter mødet, med formål og roller på mødet</a:t>
            </a:r>
          </a:p>
          <a:p>
            <a:r>
              <a:rPr lang="da-DK" sz="2000" dirty="0"/>
              <a:t>Spilleregler</a:t>
            </a:r>
          </a:p>
          <a:p>
            <a:r>
              <a:rPr lang="da-DK" sz="2000" dirty="0"/>
              <a:t>Åben dialog hvor alle høres </a:t>
            </a:r>
          </a:p>
          <a:p>
            <a:r>
              <a:rPr lang="da-DK" sz="2000" dirty="0"/>
              <a:t>Hovedlinjer findes – mulige årsager - mulige løsninger</a:t>
            </a:r>
          </a:p>
          <a:p>
            <a:r>
              <a:rPr lang="da-DK" sz="2000" dirty="0"/>
              <a:t>Konkrete - realistiske aftaler, alle kan se sig selv i</a:t>
            </a:r>
          </a:p>
          <a:p>
            <a:r>
              <a:rPr lang="da-DK" sz="2000" dirty="0"/>
              <a:t>Der opsummeres, er vi enig om aftalerne?</a:t>
            </a:r>
          </a:p>
          <a:p>
            <a:r>
              <a:rPr lang="da-DK" sz="2000" dirty="0"/>
              <a:t>Afrunding – normalisering – er alle ok? </a:t>
            </a:r>
          </a:p>
          <a:p>
            <a:r>
              <a:rPr lang="da-DK" sz="2000" dirty="0"/>
              <a:t>Hvad skal informeres ud af rummet til de andre?</a:t>
            </a:r>
          </a:p>
          <a:p>
            <a:r>
              <a:rPr lang="da-DK" sz="2000" dirty="0"/>
              <a:t>Opfølgning aftales sammen</a:t>
            </a:r>
          </a:p>
          <a:p>
            <a:pPr marL="0" indent="0">
              <a:buNone/>
            </a:pPr>
            <a:r>
              <a:rPr lang="da-DK" sz="2000" u="sng" dirty="0"/>
              <a:t>6. Opfølgning og omsorg</a:t>
            </a:r>
          </a:p>
          <a:p>
            <a:r>
              <a:rPr lang="da-DK" sz="2000" dirty="0"/>
              <a:t>Siden sidst – holder aftalerne? Hvad skal justeres?</a:t>
            </a:r>
          </a:p>
          <a:p>
            <a:r>
              <a:rPr lang="da-DK" sz="2000" dirty="0"/>
              <a:t>Skal der følges op andre steder i organisationen?</a:t>
            </a:r>
          </a:p>
          <a:p>
            <a:endParaRPr lang="da-DK" sz="2000" u="sng" dirty="0"/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03262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14B45-C431-4E45-829D-B26160B9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et </a:t>
            </a:r>
            <a:r>
              <a:rPr lang="en-US" dirty="0" err="1"/>
              <a:t>konflikthåndteringsforløb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FB5934-7665-411C-9BC2-CB09EBC3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sz="2800" dirty="0"/>
              <a:t>Tænk individuelt i 5 minutter. Hvad vil jeg gøre, med min position, når jeg får kendskab til denne konflikt?</a:t>
            </a:r>
          </a:p>
          <a:p>
            <a:pPr marL="514350" indent="-514350">
              <a:buAutoNum type="arabicPeriod"/>
            </a:pPr>
            <a:r>
              <a:rPr lang="da-DK" sz="2800" dirty="0"/>
              <a:t>Arbejd sammen ved bordene. Hvordan kan vi samarbejde om at forbedre situationen?</a:t>
            </a:r>
          </a:p>
          <a:p>
            <a:pPr marL="514350" indent="-514350">
              <a:buAutoNum type="arabicPeriod"/>
            </a:pPr>
            <a:r>
              <a:rPr lang="da-DK" sz="2800" dirty="0"/>
              <a:t>Design et konflikthåndteringsforløb i 5-7 punkter for casen</a:t>
            </a:r>
          </a:p>
          <a:p>
            <a:pPr marL="514350" indent="-514350"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/>
              <a:t>Case 1: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0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D9BE6-E0B6-4C51-BEFD-25BF0306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4" y="681037"/>
            <a:ext cx="7886700" cy="1009657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 2 kursus dag </a:t>
            </a:r>
            <a:b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kl. 9.00 – 15.30</a:t>
            </a:r>
            <a:b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DA6D27-CE16-445C-A302-94990B2E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3" y="1690694"/>
            <a:ext cx="9201151" cy="4486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Velkomst og præsentation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Konflikthåndterende kommunikation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Ønsker til konflikthåndtering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Design af konflikthåndteringsforløb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rokost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Forumspil</a:t>
            </a:r>
            <a:b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æring i organisationen om konflikthåndtering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Hjemmeopgave til næste gang om konfliktforebyggelse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Evaluering og afslutning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AD84B-18FC-49C6-9EC2-18CD4EF7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et  </a:t>
            </a:r>
            <a:r>
              <a:rPr lang="en-US" dirty="0" err="1"/>
              <a:t>konflikthåndteringsforløb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908649-6013-4AEE-BF10-613B3C1F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da-DK" sz="2800" dirty="0"/>
              <a:t>Tænk individuelt i 5 minutter. Hvad vil jeg gøre, med min position, når jeg får kendskab til denne konflikt?</a:t>
            </a:r>
          </a:p>
          <a:p>
            <a:pPr marL="514350" indent="-514350">
              <a:buAutoNum type="arabicPeriod"/>
            </a:pPr>
            <a:r>
              <a:rPr lang="da-DK" sz="2800" dirty="0"/>
              <a:t>Arbejd sammen ved bordene. Hvordan kan vi samarbejde om at forbedre situationen?</a:t>
            </a:r>
            <a:endParaRPr lang="da-DK" dirty="0"/>
          </a:p>
          <a:p>
            <a:pPr marL="514350" indent="-514350">
              <a:buAutoNum type="arabicPeriod"/>
            </a:pPr>
            <a:r>
              <a:rPr lang="da-DK" sz="2800" dirty="0"/>
              <a:t>Design et konflikthåndteringsforløb i 5-7 punkter for casen</a:t>
            </a:r>
            <a:endParaRPr lang="da-DK" dirty="0"/>
          </a:p>
          <a:p>
            <a:pPr marL="514350" indent="-514350">
              <a:buAutoNum type="arabicPeriod"/>
            </a:pPr>
            <a:endParaRPr lang="da-DK" sz="2800" dirty="0"/>
          </a:p>
          <a:p>
            <a:pPr marL="0" indent="0">
              <a:buNone/>
            </a:pPr>
            <a:r>
              <a:rPr lang="da-DK" dirty="0"/>
              <a:t>Case 2:</a:t>
            </a:r>
            <a:endParaRPr lang="da-DK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</a:rPr>
              <a:t>Der er konflikter mellem kolleger i et af husene</a:t>
            </a:r>
            <a:r>
              <a:rPr lang="da-DK" dirty="0"/>
              <a:t>. </a:t>
            </a:r>
            <a:r>
              <a:rPr lang="da-DK" sz="2800" dirty="0">
                <a:solidFill>
                  <a:schemeClr val="tx1"/>
                </a:solidFill>
              </a:rPr>
              <a:t>Det er svært at gennemskue, om det er gamle historier, der spøger, eller om det er noget, der er opstået her i foråret.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Det skrider og bliver optrappet og begynder at blive personligt.</a:t>
            </a:r>
          </a:p>
        </p:txBody>
      </p:sp>
    </p:spTree>
    <p:extLst>
      <p:ext uri="{BB962C8B-B14F-4D97-AF65-F5344CB8AC3E}">
        <p14:creationId xmlns:p14="http://schemas.microsoft.com/office/powerpoint/2010/main" val="311771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14B45-C431-4E45-829D-B26160B9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et </a:t>
            </a:r>
            <a:r>
              <a:rPr lang="en-US" dirty="0" err="1"/>
              <a:t>konflikthåndteringsforløb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FB5934-7665-411C-9BC2-CB09EBC3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sz="2800" dirty="0"/>
              <a:t>Tænk individuelt i 5 minutter. Hvad vil jeg gøre, med min position, når jeg får kendskab til denne konflikt?</a:t>
            </a:r>
          </a:p>
          <a:p>
            <a:pPr marL="514350" indent="-514350">
              <a:buAutoNum type="arabicPeriod"/>
            </a:pPr>
            <a:r>
              <a:rPr lang="da-DK" sz="2800" dirty="0"/>
              <a:t>Arbejd sammen ved bordene. Hvordan kan vi samarbejde om at forbedre situationen?</a:t>
            </a:r>
          </a:p>
          <a:p>
            <a:pPr marL="514350" indent="-514350">
              <a:buAutoNum type="arabicPeriod"/>
            </a:pPr>
            <a:r>
              <a:rPr lang="da-DK" sz="2800" dirty="0"/>
              <a:t>Design et konflikthåndteringsforløb i 5-7 punkter for casen</a:t>
            </a:r>
          </a:p>
          <a:p>
            <a:pPr marL="0" indent="0">
              <a:buNone/>
            </a:pPr>
            <a:r>
              <a:rPr lang="da-DK" dirty="0"/>
              <a:t>Case 3:</a:t>
            </a:r>
            <a:endParaRPr lang="da-DK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65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14B45-C431-4E45-829D-B26160B9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konflikthåndteringsforløb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FB5934-7665-411C-9BC2-CB09EBC3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sz="2800" dirty="0"/>
              <a:t>Tænk individuelt i 5 minutter. Hvad vil jeg gøre, med min position, når jeg får kendskab til denne konflikt?</a:t>
            </a:r>
          </a:p>
          <a:p>
            <a:pPr marL="514350" indent="-514350">
              <a:buAutoNum type="arabicPeriod"/>
            </a:pPr>
            <a:r>
              <a:rPr lang="da-DK" sz="2800" dirty="0"/>
              <a:t>Arbejd sammen ved bordene. Hvordan kan vi samarbejde om at forbedre situationen?</a:t>
            </a:r>
          </a:p>
          <a:p>
            <a:pPr marL="514350" indent="-514350">
              <a:buAutoNum type="arabicPeriod"/>
            </a:pPr>
            <a:r>
              <a:rPr lang="da-DK" sz="2800" dirty="0"/>
              <a:t>Design et konflikthåndteringsforløb i 5-7 punkter for casen</a:t>
            </a:r>
          </a:p>
          <a:p>
            <a:pPr marL="514350" indent="-514350"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286069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24D5E-6E0F-4353-AAB4-22D0062F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Frokost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AEA961-D7E2-44A1-821D-F21CEB44B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56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800"/>
              <a:t>Forumspil 			</a:t>
            </a:r>
            <a:r>
              <a:rPr lang="da-DK" altLang="da-DK" sz="2000"/>
              <a:t>”Vis mig og jeg ser</a:t>
            </a:r>
            <a:br>
              <a:rPr lang="da-DK" altLang="da-DK" sz="2000"/>
            </a:br>
            <a:r>
              <a:rPr lang="da-DK" altLang="da-DK" sz="2000"/>
              <a:t>					Fortæl mig og jeg husker</a:t>
            </a:r>
            <a:br>
              <a:rPr lang="da-DK" altLang="da-DK" sz="2000"/>
            </a:br>
            <a:r>
              <a:rPr lang="da-DK" altLang="da-DK" sz="2000"/>
              <a:t>					Involver mig og jeg forstår”</a:t>
            </a:r>
            <a:endParaRPr lang="da-DK" altLang="da-DK" sz="38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60575"/>
            <a:ext cx="8229600" cy="4070350"/>
          </a:xfrm>
        </p:spPr>
        <p:txBody>
          <a:bodyPr/>
          <a:lstStyle/>
          <a:p>
            <a:pPr eaLnBrk="1" hangingPunct="1"/>
            <a:r>
              <a:rPr lang="da-DK" altLang="da-DK"/>
              <a:t>Forumspil er en metode hvor man spiller små hverdagsscener for hinanden og udvikler ideer til, hvordan situationen kan håndteres.</a:t>
            </a:r>
          </a:p>
          <a:p>
            <a:pPr eaLnBrk="1" hangingPunct="1"/>
            <a:r>
              <a:rPr lang="da-DK" altLang="da-DK"/>
              <a:t>Forumspil har fokus på de mange kreative ideer, der afprøves med det samme</a:t>
            </a:r>
          </a:p>
          <a:p>
            <a:pPr eaLnBrk="1" hangingPunct="1"/>
            <a:r>
              <a:rPr lang="da-DK" altLang="da-DK"/>
              <a:t>Forumspil viser hvordan den samme situationen har mange mulige løsninger </a:t>
            </a:r>
          </a:p>
        </p:txBody>
      </p:sp>
    </p:spTree>
    <p:extLst>
      <p:ext uri="{BB962C8B-B14F-4D97-AF65-F5344CB8AC3E}">
        <p14:creationId xmlns:p14="http://schemas.microsoft.com/office/powerpoint/2010/main" val="377070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Forumsspil opskrift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777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Kort runde hvor I fortæller om jeres tanker og ideer</a:t>
            </a:r>
          </a:p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I skal vise en tydelig konflikt eller dilemma indenfor max. 5 minutter</a:t>
            </a:r>
          </a:p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Kom hurtigt i gang med at afprøve nogle ideer til et realistisk spil. </a:t>
            </a:r>
          </a:p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Etabler roller. Fordel roller og aftal konkret hvad I skal sige og gøre i spillet</a:t>
            </a:r>
          </a:p>
          <a:p>
            <a:pPr lvl="2" eaLnBrk="1" hangingPunct="1"/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Giv spillerne andre navne end deres egne</a:t>
            </a:r>
          </a:p>
          <a:p>
            <a:pPr lvl="2" eaLnBrk="1" hangingPunct="1"/>
            <a:r>
              <a:rPr lang="da-DK" altLang="da-DK" dirty="0">
                <a:latin typeface="Calibri" panose="020F0502020204030204" pitchFamily="34" charset="0"/>
                <a:cs typeface="Calibri" panose="020F0502020204030204" pitchFamily="34" charset="0"/>
              </a:rPr>
              <a:t>Man spiller ikke sig selv</a:t>
            </a:r>
          </a:p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Afprøv spillet. Aftal nøglesætninger og spil det igennem</a:t>
            </a:r>
          </a:p>
          <a:p>
            <a:pPr eaLnBrk="1" hangingPunct="1"/>
            <a:r>
              <a:rPr lang="da-DK" altLang="da-DK" sz="2600" dirty="0">
                <a:latin typeface="Calibri" panose="020F0502020204030204" pitchFamily="34" charset="0"/>
                <a:cs typeface="Calibri" panose="020F0502020204030204" pitchFamily="34" charset="0"/>
              </a:rPr>
              <a:t>Vis en ”dårlig”  men realistisk slutning</a:t>
            </a:r>
          </a:p>
          <a:p>
            <a:pPr eaLnBrk="1" hangingPunct="1">
              <a:buFont typeface="Wingdings" pitchFamily="2" charset="2"/>
              <a:buNone/>
            </a:pPr>
            <a:endParaRPr lang="da-DK" alt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/>
            <a:endParaRPr lang="da-DK" alt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da-DK" altLang="da-DK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Læring i organisationen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Hvilken læring kan vi trække ud af spillene?</a:t>
            </a:r>
          </a:p>
          <a:p>
            <a:r>
              <a:rPr lang="da-DK" dirty="0"/>
              <a:t>Hvordan ville denne læring, kunne bringes tilbage til </a:t>
            </a:r>
            <a:r>
              <a:rPr lang="da-DK" dirty="0" err="1"/>
              <a:t>LokalMED</a:t>
            </a:r>
            <a:r>
              <a:rPr lang="da-DK" dirty="0"/>
              <a:t> efter disse konfliktforløb?</a:t>
            </a:r>
          </a:p>
        </p:txBody>
      </p:sp>
    </p:spTree>
    <p:extLst>
      <p:ext uri="{BB962C8B-B14F-4D97-AF65-F5344CB8AC3E}">
        <p14:creationId xmlns:p14="http://schemas.microsoft.com/office/powerpoint/2010/main" val="349910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B773B-440C-4C53-96F3-C2950F2E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152"/>
            <a:ext cx="10515600" cy="1028538"/>
          </a:xfrm>
        </p:spPr>
        <p:txBody>
          <a:bodyPr/>
          <a:lstStyle/>
          <a:p>
            <a:r>
              <a:rPr lang="en-GB" dirty="0" err="1"/>
              <a:t>Hjemmeopgave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næste</a:t>
            </a:r>
            <a:r>
              <a:rPr lang="en-GB" dirty="0"/>
              <a:t> gang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430F8847-D97F-4273-8983-005AF0CF1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814566"/>
              </p:ext>
            </p:extLst>
          </p:nvPr>
        </p:nvGraphicFramePr>
        <p:xfrm>
          <a:off x="838200" y="2150991"/>
          <a:ext cx="10515600" cy="3125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40030909"/>
                    </a:ext>
                  </a:extLst>
                </a:gridCol>
              </a:tblGrid>
              <a:tr h="14929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 b="0" dirty="0">
                          <a:effectLst/>
                          <a:latin typeface="+mj-lt"/>
                        </a:rPr>
                        <a:t>Hvilke konflikter kan vi forudse opstår i fremtiden?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 b="0" dirty="0">
                          <a:effectLst/>
                          <a:latin typeface="+mj-lt"/>
                        </a:rPr>
                        <a:t>Hvilke retningslinjer/systemer/aftaler har vi, der kan hjælpe os i samarbejdet om konflikter?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da-D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Hvilke andre redskaber kan vi udvikle og anvende?</a:t>
                      </a:r>
                      <a:r>
                        <a:rPr kumimoji="0" lang="da-DK" altLang="da-D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altLang="da-DK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da-D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Send gerne en melding senest d. XX til konsulenterne</a:t>
                      </a:r>
                      <a:endParaRPr lang="da-DK" sz="2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87748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0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4B70-2513-40A2-9D27-70F9F42F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Tjekke</a:t>
            </a:r>
            <a:r>
              <a:rPr lang="en-GB" dirty="0"/>
              <a:t> </a:t>
            </a:r>
            <a:r>
              <a:rPr lang="en-GB" dirty="0" err="1"/>
              <a:t>ud</a:t>
            </a:r>
            <a:r>
              <a:rPr lang="en-GB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0AA6C1-1BCF-4618-A2EB-D856427A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har været det vigtigste i dag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gå i gang med at bruge med det samme?</a:t>
            </a:r>
          </a:p>
          <a:p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Gode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ideer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forbedre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dagen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6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B8CA0-E986-4C41-A629-CD0FAEB2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Konflikthåndterende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kommunikation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A181A5-05EB-4F02-B23D-C536DE757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0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013A7-9E60-4DB5-A1C8-6873BFA0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6">
                    <a:lumMod val="75000"/>
                  </a:schemeClr>
                </a:solidFill>
              </a:rPr>
              <a:t>Konflikthåndteringsforståelse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9B89988-ED3C-4334-A2BC-17FD974CB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03" y="1690690"/>
            <a:ext cx="9147900" cy="4292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3200" b="1" dirty="0"/>
              <a:t>FRA</a:t>
            </a:r>
            <a:r>
              <a:rPr lang="da-DK" sz="3200" dirty="0"/>
              <a:t> </a:t>
            </a:r>
            <a:r>
              <a:rPr lang="da-DK" sz="3200" i="1" dirty="0"/>
              <a:t>Hvordan kan jeg vinde?</a:t>
            </a:r>
            <a:r>
              <a:rPr lang="da-DK" sz="3200" b="1" dirty="0"/>
              <a:t>		</a:t>
            </a:r>
          </a:p>
          <a:p>
            <a:pPr marL="0" indent="0">
              <a:buNone/>
            </a:pPr>
            <a:endParaRPr lang="da-DK" sz="3200" b="1" dirty="0"/>
          </a:p>
          <a:p>
            <a:pPr marL="0" indent="0">
              <a:buNone/>
            </a:pPr>
            <a:r>
              <a:rPr lang="da-DK" sz="3200" b="1" dirty="0"/>
              <a:t>TIL: </a:t>
            </a:r>
            <a:r>
              <a:rPr lang="da-DK" sz="3200" i="1" dirty="0"/>
              <a:t>Hvordan kan jeg </a:t>
            </a:r>
          </a:p>
          <a:p>
            <a:pPr marL="0" indent="0">
              <a:buNone/>
            </a:pPr>
            <a:r>
              <a:rPr lang="da-DK" sz="3200" i="1" dirty="0"/>
              <a:t>	1. Få styr på mig selv?</a:t>
            </a:r>
          </a:p>
          <a:p>
            <a:pPr marL="0" indent="0">
              <a:buNone/>
            </a:pPr>
            <a:r>
              <a:rPr lang="da-DK" sz="3200" i="1" dirty="0"/>
              <a:t>	2. Hjælpe den anden til at gå ind i en dialog?</a:t>
            </a:r>
          </a:p>
          <a:p>
            <a:pPr marL="0" indent="0">
              <a:buNone/>
            </a:pPr>
            <a:r>
              <a:rPr lang="da-DK" sz="3200" i="1" dirty="0"/>
              <a:t>	3. Finde veje til at komme videre sammen?</a:t>
            </a:r>
          </a:p>
          <a:p>
            <a:pPr marL="0" indent="0">
              <a:buNone/>
            </a:pPr>
            <a:r>
              <a:rPr lang="da-DK" sz="3200" i="1" dirty="0"/>
              <a:t>	4. Skabe psykologisk tryghed med                                          		en professionel uenighedskultur?</a:t>
            </a:r>
          </a:p>
        </p:txBody>
      </p:sp>
    </p:spTree>
    <p:extLst>
      <p:ext uri="{BB962C8B-B14F-4D97-AF65-F5344CB8AC3E}">
        <p14:creationId xmlns:p14="http://schemas.microsoft.com/office/powerpoint/2010/main" val="16708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4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2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35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D1C72-401A-418A-8B6F-B485B282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konflikthåndtering</a:t>
            </a:r>
            <a:r>
              <a:rPr lang="en-US" dirty="0"/>
              <a:t> på </a:t>
            </a:r>
            <a:r>
              <a:rPr lang="en-US" dirty="0" err="1"/>
              <a:t>arbejdspladsen</a:t>
            </a:r>
            <a:endParaRPr lang="en-US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74FBC3-BCD0-4314-B633-DA2B16A65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FD0C91701604093218ABE91725E78" ma:contentTypeVersion="16" ma:contentTypeDescription="Create a new document." ma:contentTypeScope="" ma:versionID="2b9b1f6bc5118286a94d45594d2f98f0">
  <xsd:schema xmlns:xsd="http://www.w3.org/2001/XMLSchema" xmlns:xs="http://www.w3.org/2001/XMLSchema" xmlns:p="http://schemas.microsoft.com/office/2006/metadata/properties" xmlns:ns2="613679bc-f7b6-4a2c-8402-899a48841243" xmlns:ns3="50c25e57-ee3e-4ae5-ab0e-1f0f2b2ba06a" targetNamespace="http://schemas.microsoft.com/office/2006/metadata/properties" ma:root="true" ma:fieldsID="2f8a4392f27ea343362ca1499b875ccf" ns2:_="" ns3:_="">
    <xsd:import namespace="613679bc-f7b6-4a2c-8402-899a48841243"/>
    <xsd:import namespace="50c25e57-ee3e-4ae5-ab0e-1f0f2b2ba0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679bc-f7b6-4a2c-8402-899a48841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25e57-ee3e-4ae5-ab0e-1f0f2b2ba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4b9c65-5769-4a96-9167-3a5ad5fa0bd4}" ma:internalName="TaxCatchAll" ma:showField="CatchAllData" ma:web="50c25e57-ee3e-4ae5-ab0e-1f0f2b2ba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679bc-f7b6-4a2c-8402-899a48841243">
      <Terms xmlns="http://schemas.microsoft.com/office/infopath/2007/PartnerControls"/>
    </lcf76f155ced4ddcb4097134ff3c332f>
    <TaxCatchAll xmlns="50c25e57-ee3e-4ae5-ab0e-1f0f2b2ba06a" xsi:nil="true"/>
  </documentManagement>
</p:properties>
</file>

<file path=customXml/itemProps1.xml><?xml version="1.0" encoding="utf-8"?>
<ds:datastoreItem xmlns:ds="http://schemas.openxmlformats.org/officeDocument/2006/customXml" ds:itemID="{E430E2FA-6C6A-4085-9073-88D7EE4BB796}"/>
</file>

<file path=customXml/itemProps2.xml><?xml version="1.0" encoding="utf-8"?>
<ds:datastoreItem xmlns:ds="http://schemas.openxmlformats.org/officeDocument/2006/customXml" ds:itemID="{888317B1-295D-4019-BABB-B5EBC0F5A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2E2FF-77EF-4DCB-9E3D-4E4FD9B8C5F9}">
  <ds:schemaRefs>
    <ds:schemaRef ds:uri="http://schemas.microsoft.com/office/2006/metadata/properties"/>
    <ds:schemaRef ds:uri="http://schemas.microsoft.com/office/infopath/2007/PartnerControls"/>
    <ds:schemaRef ds:uri="69ce3f97-97a7-473d-bcc8-1509687ed3aa"/>
    <ds:schemaRef ds:uri="7574eb37-8b16-4571-8a0e-2a5c5efde67b"/>
    <ds:schemaRef ds:uri="613679bc-f7b6-4a2c-8402-899a48841243"/>
    <ds:schemaRef ds:uri="50c25e57-ee3e-4ae5-ab0e-1f0f2b2ba0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34081</TotalTime>
  <Words>1083</Words>
  <Application>Microsoft Office PowerPoint</Application>
  <PresentationFormat>Widescreen</PresentationFormat>
  <Paragraphs>161</Paragraphs>
  <Slides>28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KBH</vt:lpstr>
      <vt:lpstr>Symbol</vt:lpstr>
      <vt:lpstr>Verdana</vt:lpstr>
      <vt:lpstr>Wingdings</vt:lpstr>
      <vt:lpstr>Office-tema</vt:lpstr>
      <vt:lpstr>PowerPoint-præsentation</vt:lpstr>
      <vt:lpstr> Program 2 kursus dag  kl. 9.00 – 15.30 </vt:lpstr>
      <vt:lpstr>Konflikthåndterende kommunikation</vt:lpstr>
      <vt:lpstr>Konflikthåndteringsforståelse </vt:lpstr>
      <vt:lpstr>PowerPoint-præsentation</vt:lpstr>
      <vt:lpstr>PowerPoint-præsentation</vt:lpstr>
      <vt:lpstr>PowerPoint-præsentation</vt:lpstr>
      <vt:lpstr>PowerPoint-præsentation</vt:lpstr>
      <vt:lpstr>Ønsker til konflikthåndtering på arbejdspladsen</vt:lpstr>
      <vt:lpstr>2. Hjemmeopgave til 2. kursusmodul</vt:lpstr>
      <vt:lpstr>Miniinterview tilbagemelding om håndtering af konflikter</vt:lpstr>
      <vt:lpstr>Ønsker til konflikthåndtering I spørgeskemaet </vt:lpstr>
      <vt:lpstr>Ønsker til hvem skal hjælpe I konflikthåndtering i spørgeskema</vt:lpstr>
      <vt:lpstr>Design af konflikthåndteringsforløb</vt:lpstr>
      <vt:lpstr>Design af konflikthåndteringsforløb</vt:lpstr>
      <vt:lpstr>Design af konflikthåndteringsforløb</vt:lpstr>
      <vt:lpstr>Design af konflikthåndteringsforløb</vt:lpstr>
      <vt:lpstr>Design af konflikthåndteringsforløb</vt:lpstr>
      <vt:lpstr>Design et konflikthåndteringsforløb</vt:lpstr>
      <vt:lpstr>Design et  konflikthåndteringsforløb</vt:lpstr>
      <vt:lpstr>Design et konflikthåndteringsforløb</vt:lpstr>
      <vt:lpstr>Design af konflikthåndteringsforløb</vt:lpstr>
      <vt:lpstr>Frokost</vt:lpstr>
      <vt:lpstr>Forumspil    ”Vis mig og jeg ser      Fortæl mig og jeg husker      Involver mig og jeg forstår”</vt:lpstr>
      <vt:lpstr>Forumsspil opskrift</vt:lpstr>
      <vt:lpstr> Læring i organisationen</vt:lpstr>
      <vt:lpstr>Hjemmeopgave til næste gang</vt:lpstr>
      <vt:lpstr>Tjekke ud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Konflikter på arbejde Opdagelse, håndtering og forebyggelse</dc:title>
  <dc:creator>Liv Starheim</dc:creator>
  <cp:lastModifiedBy>Rene Ask Rasmussen</cp:lastModifiedBy>
  <cp:revision>137</cp:revision>
  <cp:lastPrinted>2021-05-17T07:30:45Z</cp:lastPrinted>
  <dcterms:created xsi:type="dcterms:W3CDTF">2019-06-18T11:15:47Z</dcterms:created>
  <dcterms:modified xsi:type="dcterms:W3CDTF">2022-10-26T10:45:28Z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0x010100BE9FD0C91701604093218ABE91725E78</vt:lpwstr>
  </property>
  <property fmtid="{D5CDD505-2E9C-101B-9397-08002B2CF9AE}" pid="3" name="MediaServiceImageTags">
    <vt:lpwstr/>
  </property>
</Properties>
</file>