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44"/>
  </p:notesMasterIdLst>
  <p:sldIdLst>
    <p:sldId id="278" r:id="rId5"/>
    <p:sldId id="1828" r:id="rId6"/>
    <p:sldId id="1840" r:id="rId7"/>
    <p:sldId id="1819" r:id="rId8"/>
    <p:sldId id="386" r:id="rId9"/>
    <p:sldId id="387" r:id="rId10"/>
    <p:sldId id="256" r:id="rId11"/>
    <p:sldId id="259" r:id="rId12"/>
    <p:sldId id="260" r:id="rId13"/>
    <p:sldId id="377" r:id="rId14"/>
    <p:sldId id="1818" r:id="rId15"/>
    <p:sldId id="355" r:id="rId16"/>
    <p:sldId id="284" r:id="rId17"/>
    <p:sldId id="262" r:id="rId18"/>
    <p:sldId id="1802" r:id="rId19"/>
    <p:sldId id="1791" r:id="rId20"/>
    <p:sldId id="520" r:id="rId21"/>
    <p:sldId id="521" r:id="rId22"/>
    <p:sldId id="362" r:id="rId23"/>
    <p:sldId id="366" r:id="rId24"/>
    <p:sldId id="1825" r:id="rId25"/>
    <p:sldId id="368" r:id="rId26"/>
    <p:sldId id="257" r:id="rId27"/>
    <p:sldId id="1837" r:id="rId28"/>
    <p:sldId id="261" r:id="rId29"/>
    <p:sldId id="264" r:id="rId30"/>
    <p:sldId id="266" r:id="rId31"/>
    <p:sldId id="1811" r:id="rId32"/>
    <p:sldId id="373" r:id="rId33"/>
    <p:sldId id="1814" r:id="rId34"/>
    <p:sldId id="374" r:id="rId35"/>
    <p:sldId id="265" r:id="rId36"/>
    <p:sldId id="274" r:id="rId37"/>
    <p:sldId id="1820" r:id="rId38"/>
    <p:sldId id="375" r:id="rId39"/>
    <p:sldId id="1815" r:id="rId40"/>
    <p:sldId id="383" r:id="rId41"/>
    <p:sldId id="384" r:id="rId42"/>
    <p:sldId id="1817" r:id="rId43"/>
  </p:sldIdLst>
  <p:sldSz cx="12192000" cy="6858000"/>
  <p:notesSz cx="6810375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 Berit Starheim" userId="b8db808f-cef7-45a5-96e2-fcc522bcecef" providerId="ADAL" clId="{8FA0E2C8-2B6B-474B-AAAF-3A7DAB2A3A16}"/>
    <pc:docChg chg="delSld modSld sldOrd">
      <pc:chgData name="Liv Berit Starheim" userId="b8db808f-cef7-45a5-96e2-fcc522bcecef" providerId="ADAL" clId="{8FA0E2C8-2B6B-474B-AAAF-3A7DAB2A3A16}" dt="2022-10-21T10:28:00.233" v="39" actId="6549"/>
      <pc:docMkLst>
        <pc:docMk/>
      </pc:docMkLst>
      <pc:sldChg chg="del">
        <pc:chgData name="Liv Berit Starheim" userId="b8db808f-cef7-45a5-96e2-fcc522bcecef" providerId="ADAL" clId="{8FA0E2C8-2B6B-474B-AAAF-3A7DAB2A3A16}" dt="2022-10-21T10:24:40.959" v="9" actId="47"/>
        <pc:sldMkLst>
          <pc:docMk/>
          <pc:sldMk cId="3976534514" sldId="268"/>
        </pc:sldMkLst>
      </pc:sldChg>
      <pc:sldChg chg="modSp">
        <pc:chgData name="Liv Berit Starheim" userId="b8db808f-cef7-45a5-96e2-fcc522bcecef" providerId="ADAL" clId="{8FA0E2C8-2B6B-474B-AAAF-3A7DAB2A3A16}" dt="2022-10-21T10:23:26.151" v="0"/>
        <pc:sldMkLst>
          <pc:docMk/>
          <pc:sldMk cId="2161683586" sldId="278"/>
        </pc:sldMkLst>
        <pc:spChg chg="mod">
          <ac:chgData name="Liv Berit Starheim" userId="b8db808f-cef7-45a5-96e2-fcc522bcecef" providerId="ADAL" clId="{8FA0E2C8-2B6B-474B-AAAF-3A7DAB2A3A16}" dt="2022-10-21T10:23:26.151" v="0"/>
          <ac:spMkLst>
            <pc:docMk/>
            <pc:sldMk cId="2161683586" sldId="278"/>
            <ac:spMk id="5" creationId="{F312DD1C-D72B-4E75-B0E8-FE9320529B3E}"/>
          </ac:spMkLst>
        </pc:spChg>
      </pc:sldChg>
      <pc:sldChg chg="ord">
        <pc:chgData name="Liv Berit Starheim" userId="b8db808f-cef7-45a5-96e2-fcc522bcecef" providerId="ADAL" clId="{8FA0E2C8-2B6B-474B-AAAF-3A7DAB2A3A16}" dt="2022-10-21T10:24:28.703" v="3"/>
        <pc:sldMkLst>
          <pc:docMk/>
          <pc:sldMk cId="3150548960" sldId="366"/>
        </pc:sldMkLst>
      </pc:sldChg>
      <pc:sldChg chg="modSp mod">
        <pc:chgData name="Liv Berit Starheim" userId="b8db808f-cef7-45a5-96e2-fcc522bcecef" providerId="ADAL" clId="{8FA0E2C8-2B6B-474B-AAAF-3A7DAB2A3A16}" dt="2022-10-21T10:28:00.233" v="39" actId="6549"/>
        <pc:sldMkLst>
          <pc:docMk/>
          <pc:sldMk cId="624565483" sldId="1817"/>
        </pc:sldMkLst>
        <pc:spChg chg="mod">
          <ac:chgData name="Liv Berit Starheim" userId="b8db808f-cef7-45a5-96e2-fcc522bcecef" providerId="ADAL" clId="{8FA0E2C8-2B6B-474B-AAAF-3A7DAB2A3A16}" dt="2022-10-21T10:28:00.233" v="39" actId="6549"/>
          <ac:spMkLst>
            <pc:docMk/>
            <pc:sldMk cId="624565483" sldId="1817"/>
            <ac:spMk id="3" creationId="{441E1230-E2ED-44C0-9778-C0A7AF789027}"/>
          </ac:spMkLst>
        </pc:spChg>
      </pc:sldChg>
      <pc:sldChg chg="del">
        <pc:chgData name="Liv Berit Starheim" userId="b8db808f-cef7-45a5-96e2-fcc522bcecef" providerId="ADAL" clId="{8FA0E2C8-2B6B-474B-AAAF-3A7DAB2A3A16}" dt="2022-10-21T10:23:49.588" v="1" actId="47"/>
        <pc:sldMkLst>
          <pc:docMk/>
          <pc:sldMk cId="1513412962" sldId="1841"/>
        </pc:sldMkLst>
      </pc:sldChg>
      <pc:sldChg chg="del">
        <pc:chgData name="Liv Berit Starheim" userId="b8db808f-cef7-45a5-96e2-fcc522bcecef" providerId="ADAL" clId="{8FA0E2C8-2B6B-474B-AAAF-3A7DAB2A3A16}" dt="2022-10-21T10:24:35.135" v="4" actId="47"/>
        <pc:sldMkLst>
          <pc:docMk/>
          <pc:sldMk cId="706139808" sldId="1848"/>
        </pc:sldMkLst>
      </pc:sldChg>
      <pc:sldChg chg="del">
        <pc:chgData name="Liv Berit Starheim" userId="b8db808f-cef7-45a5-96e2-fcc522bcecef" providerId="ADAL" clId="{8FA0E2C8-2B6B-474B-AAAF-3A7DAB2A3A16}" dt="2022-10-21T10:24:36.604" v="5" actId="47"/>
        <pc:sldMkLst>
          <pc:docMk/>
          <pc:sldMk cId="2575892293" sldId="1849"/>
        </pc:sldMkLst>
      </pc:sldChg>
      <pc:sldChg chg="del">
        <pc:chgData name="Liv Berit Starheim" userId="b8db808f-cef7-45a5-96e2-fcc522bcecef" providerId="ADAL" clId="{8FA0E2C8-2B6B-474B-AAAF-3A7DAB2A3A16}" dt="2022-10-21T10:24:37.809" v="6" actId="47"/>
        <pc:sldMkLst>
          <pc:docMk/>
          <pc:sldMk cId="1584019010" sldId="1851"/>
        </pc:sldMkLst>
      </pc:sldChg>
      <pc:sldChg chg="del">
        <pc:chgData name="Liv Berit Starheim" userId="b8db808f-cef7-45a5-96e2-fcc522bcecef" providerId="ADAL" clId="{8FA0E2C8-2B6B-474B-AAAF-3A7DAB2A3A16}" dt="2022-10-21T10:24:38.587" v="7" actId="47"/>
        <pc:sldMkLst>
          <pc:docMk/>
          <pc:sldMk cId="2739339002" sldId="1852"/>
        </pc:sldMkLst>
      </pc:sldChg>
      <pc:sldChg chg="del">
        <pc:chgData name="Liv Berit Starheim" userId="b8db808f-cef7-45a5-96e2-fcc522bcecef" providerId="ADAL" clId="{8FA0E2C8-2B6B-474B-AAAF-3A7DAB2A3A16}" dt="2022-10-21T10:24:39.813" v="8" actId="47"/>
        <pc:sldMkLst>
          <pc:docMk/>
          <pc:sldMk cId="4281069105" sldId="1853"/>
        </pc:sldMkLst>
      </pc:sldChg>
    </pc:docChg>
  </pc:docChgLst>
  <pc:docChgLst>
    <pc:chgData name="Rene Ask Rasmussen" userId="2163e11c-1afa-4ddc-b75a-08db13440ff0" providerId="ADAL" clId="{94D68DEA-4DC8-4981-818A-A805E2C65596}"/>
    <pc:docChg chg="custSel modSld">
      <pc:chgData name="Rene Ask Rasmussen" userId="2163e11c-1afa-4ddc-b75a-08db13440ff0" providerId="ADAL" clId="{94D68DEA-4DC8-4981-818A-A805E2C65596}" dt="2022-10-26T10:41:39.888" v="15" actId="20577"/>
      <pc:docMkLst>
        <pc:docMk/>
      </pc:docMkLst>
      <pc:sldChg chg="modSp mod">
        <pc:chgData name="Rene Ask Rasmussen" userId="2163e11c-1afa-4ddc-b75a-08db13440ff0" providerId="ADAL" clId="{94D68DEA-4DC8-4981-818A-A805E2C65596}" dt="2022-10-26T10:41:39.888" v="15" actId="20577"/>
        <pc:sldMkLst>
          <pc:docMk/>
          <pc:sldMk cId="2161683586" sldId="278"/>
        </pc:sldMkLst>
        <pc:spChg chg="mod">
          <ac:chgData name="Rene Ask Rasmussen" userId="2163e11c-1afa-4ddc-b75a-08db13440ff0" providerId="ADAL" clId="{94D68DEA-4DC8-4981-818A-A805E2C65596}" dt="2022-10-26T10:41:39.888" v="15" actId="20577"/>
          <ac:spMkLst>
            <pc:docMk/>
            <pc:sldMk cId="2161683586" sldId="278"/>
            <ac:spMk id="5" creationId="{F312DD1C-D72B-4E75-B0E8-FE9320529B3E}"/>
          </ac:spMkLst>
        </pc:spChg>
      </pc:sldChg>
    </pc:docChg>
  </pc:docChgLst>
  <pc:docChgLst>
    <pc:chgData name="Rene Ask Rasmussen" userId="2163e11c-1afa-4ddc-b75a-08db13440ff0" providerId="ADAL" clId="{F3775EE5-442C-4B44-969E-21BB57CB8A8A}"/>
    <pc:docChg chg="modSld">
      <pc:chgData name="Rene Ask Rasmussen" userId="2163e11c-1afa-4ddc-b75a-08db13440ff0" providerId="ADAL" clId="{F3775EE5-442C-4B44-969E-21BB57CB8A8A}" dt="2022-10-26T08:45:35.709" v="0" actId="6549"/>
      <pc:docMkLst>
        <pc:docMk/>
      </pc:docMkLst>
      <pc:sldChg chg="modSp mod">
        <pc:chgData name="Rene Ask Rasmussen" userId="2163e11c-1afa-4ddc-b75a-08db13440ff0" providerId="ADAL" clId="{F3775EE5-442C-4B44-969E-21BB57CB8A8A}" dt="2022-10-26T08:45:35.709" v="0" actId="6549"/>
        <pc:sldMkLst>
          <pc:docMk/>
          <pc:sldMk cId="2161683586" sldId="278"/>
        </pc:sldMkLst>
        <pc:spChg chg="mod">
          <ac:chgData name="Rene Ask Rasmussen" userId="2163e11c-1afa-4ddc-b75a-08db13440ff0" providerId="ADAL" clId="{F3775EE5-442C-4B44-969E-21BB57CB8A8A}" dt="2022-10-26T08:45:35.709" v="0" actId="6549"/>
          <ac:spMkLst>
            <pc:docMk/>
            <pc:sldMk cId="2161683586" sldId="278"/>
            <ac:spMk id="5" creationId="{F312DD1C-D72B-4E75-B0E8-FE9320529B3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E7DDF-4968-4E21-9BD2-0F14C0303D16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A47D8A8-D39B-40A0-BCA3-35F201FA7E3A}" type="pres">
      <dgm:prSet presAssocID="{986E7DDF-4968-4E21-9BD2-0F14C0303D16}" presName="linearFlow" presStyleCnt="0">
        <dgm:presLayoutVars>
          <dgm:resizeHandles val="exact"/>
        </dgm:presLayoutVars>
      </dgm:prSet>
      <dgm:spPr/>
    </dgm:pt>
  </dgm:ptLst>
  <dgm:cxnLst>
    <dgm:cxn modelId="{11B2BE86-BDFD-47A5-BE46-937B4EFADD4A}" type="presOf" srcId="{986E7DDF-4968-4E21-9BD2-0F14C0303D16}" destId="{FA47D8A8-D39B-40A0-BCA3-35F201FA7E3A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C7A8E5-B278-4507-9342-1BDEFF8BC44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3071B24-AF52-4916-994E-AB86BDB180C7}">
      <dgm:prSet phldrT="[Tekst]"/>
      <dgm:spPr/>
      <dgm:t>
        <a:bodyPr/>
        <a:lstStyle/>
        <a:p>
          <a:r>
            <a:rPr lang="en-GB" dirty="0" err="1"/>
            <a:t>Konflikter</a:t>
          </a:r>
          <a:r>
            <a:rPr lang="en-GB" dirty="0"/>
            <a:t> </a:t>
          </a:r>
          <a:r>
            <a:rPr lang="en-GB" dirty="0" err="1"/>
            <a:t>undertrykkes</a:t>
          </a:r>
          <a:r>
            <a:rPr lang="en-GB" dirty="0"/>
            <a:t> </a:t>
          </a:r>
          <a:r>
            <a:rPr lang="en-GB" dirty="0" err="1"/>
            <a:t>som</a:t>
          </a:r>
          <a:r>
            <a:rPr lang="en-GB" dirty="0"/>
            <a:t> </a:t>
          </a:r>
          <a:r>
            <a:rPr lang="en-GB" dirty="0" err="1"/>
            <a:t>uønskede</a:t>
          </a:r>
          <a:endParaRPr lang="en-GB" dirty="0"/>
        </a:p>
      </dgm:t>
    </dgm:pt>
    <dgm:pt modelId="{973F1755-9BB5-4ABB-94B4-CE5E589542A9}" type="parTrans" cxnId="{C290EBED-2018-4861-B381-75A70F40E520}">
      <dgm:prSet/>
      <dgm:spPr/>
      <dgm:t>
        <a:bodyPr/>
        <a:lstStyle/>
        <a:p>
          <a:endParaRPr lang="en-GB"/>
        </a:p>
      </dgm:t>
    </dgm:pt>
    <dgm:pt modelId="{F8C20464-AB18-4FA6-9FB7-6C295B543DC1}" type="sibTrans" cxnId="{C290EBED-2018-4861-B381-75A70F40E520}">
      <dgm:prSet/>
      <dgm:spPr/>
      <dgm:t>
        <a:bodyPr/>
        <a:lstStyle/>
        <a:p>
          <a:endParaRPr lang="en-GB"/>
        </a:p>
      </dgm:t>
    </dgm:pt>
    <dgm:pt modelId="{A5BBF7C8-1A0C-4AF7-AC73-DCD8443B2C7C}">
      <dgm:prSet phldrT="[Tekst]"/>
      <dgm:spPr/>
      <dgm:t>
        <a:bodyPr/>
        <a:lstStyle/>
        <a:p>
          <a:r>
            <a:rPr lang="en-GB" dirty="0" err="1"/>
            <a:t>Konflikter</a:t>
          </a:r>
          <a:r>
            <a:rPr lang="en-GB" dirty="0"/>
            <a:t> </a:t>
          </a:r>
          <a:r>
            <a:rPr lang="en-GB" dirty="0" err="1"/>
            <a:t>løses</a:t>
          </a:r>
          <a:r>
            <a:rPr lang="en-GB" dirty="0"/>
            <a:t> </a:t>
          </a:r>
          <a:r>
            <a:rPr lang="en-GB" dirty="0" err="1"/>
            <a:t>en</a:t>
          </a:r>
          <a:r>
            <a:rPr lang="en-GB" dirty="0"/>
            <a:t> ad </a:t>
          </a:r>
          <a:r>
            <a:rPr lang="en-GB" dirty="0" err="1"/>
            <a:t>gangen</a:t>
          </a:r>
          <a:endParaRPr lang="en-GB" dirty="0"/>
        </a:p>
      </dgm:t>
    </dgm:pt>
    <dgm:pt modelId="{70BCE8AE-3087-4036-80AE-6CEA396DCC2C}" type="parTrans" cxnId="{ED675AA0-1B83-4AFB-A13C-FE591D022872}">
      <dgm:prSet/>
      <dgm:spPr/>
      <dgm:t>
        <a:bodyPr/>
        <a:lstStyle/>
        <a:p>
          <a:endParaRPr lang="en-GB"/>
        </a:p>
      </dgm:t>
    </dgm:pt>
    <dgm:pt modelId="{AD57CF7D-91EE-4B3D-B0D4-40798EC033CA}" type="sibTrans" cxnId="{ED675AA0-1B83-4AFB-A13C-FE591D022872}">
      <dgm:prSet/>
      <dgm:spPr/>
      <dgm:t>
        <a:bodyPr/>
        <a:lstStyle/>
        <a:p>
          <a:endParaRPr lang="en-GB"/>
        </a:p>
      </dgm:t>
    </dgm:pt>
    <dgm:pt modelId="{5D270EBD-B27D-4BB2-874B-1DF881F02610}">
      <dgm:prSet phldrT="[Tekst]"/>
      <dgm:spPr/>
      <dgm:t>
        <a:bodyPr/>
        <a:lstStyle/>
        <a:p>
          <a:r>
            <a:rPr lang="en-GB" dirty="0" err="1"/>
            <a:t>Systematisk</a:t>
          </a:r>
          <a:r>
            <a:rPr lang="en-GB" dirty="0"/>
            <a:t> </a:t>
          </a:r>
          <a:r>
            <a:rPr lang="en-GB" dirty="0" err="1"/>
            <a:t>konfliktløsning</a:t>
          </a:r>
          <a:endParaRPr lang="en-GB" dirty="0"/>
        </a:p>
      </dgm:t>
    </dgm:pt>
    <dgm:pt modelId="{E101FC15-5AA8-4C9F-95EE-99A9156A7F6E}" type="parTrans" cxnId="{4F49A5C7-184C-4CAF-8D4E-38602BE0BF7D}">
      <dgm:prSet/>
      <dgm:spPr/>
      <dgm:t>
        <a:bodyPr/>
        <a:lstStyle/>
        <a:p>
          <a:endParaRPr lang="en-GB"/>
        </a:p>
      </dgm:t>
    </dgm:pt>
    <dgm:pt modelId="{FC22A6DE-81FB-46F2-9C33-DD7F371BC889}" type="sibTrans" cxnId="{4F49A5C7-184C-4CAF-8D4E-38602BE0BF7D}">
      <dgm:prSet/>
      <dgm:spPr/>
      <dgm:t>
        <a:bodyPr/>
        <a:lstStyle/>
        <a:p>
          <a:endParaRPr lang="en-GB"/>
        </a:p>
      </dgm:t>
    </dgm:pt>
    <dgm:pt modelId="{2DFABCEF-621C-45D9-AC60-B66F9216EBFE}">
      <dgm:prSet phldrT="[Tekst]"/>
      <dgm:spPr/>
      <dgm:t>
        <a:bodyPr/>
        <a:lstStyle/>
        <a:p>
          <a:r>
            <a:rPr lang="en-GB" dirty="0" err="1"/>
            <a:t>Konflikter</a:t>
          </a:r>
          <a:r>
            <a:rPr lang="en-GB" dirty="0"/>
            <a:t> </a:t>
          </a:r>
          <a:r>
            <a:rPr lang="en-GB" dirty="0" err="1"/>
            <a:t>bruges</a:t>
          </a:r>
          <a:r>
            <a:rPr lang="en-GB" dirty="0"/>
            <a:t> </a:t>
          </a:r>
          <a:r>
            <a:rPr lang="en-GB" dirty="0" err="1"/>
            <a:t>strategisk</a:t>
          </a:r>
          <a:endParaRPr lang="en-GB" dirty="0"/>
        </a:p>
      </dgm:t>
    </dgm:pt>
    <dgm:pt modelId="{D64CDC43-C5A9-4412-89F6-7402F11F2A22}" type="parTrans" cxnId="{58CFD2FC-CEE5-453E-A068-FB9B6E7136FC}">
      <dgm:prSet/>
      <dgm:spPr/>
      <dgm:t>
        <a:bodyPr/>
        <a:lstStyle/>
        <a:p>
          <a:endParaRPr lang="en-GB"/>
        </a:p>
      </dgm:t>
    </dgm:pt>
    <dgm:pt modelId="{86B05AC5-FAA3-458A-8AF8-922EA7A0D23C}" type="sibTrans" cxnId="{58CFD2FC-CEE5-453E-A068-FB9B6E7136FC}">
      <dgm:prSet/>
      <dgm:spPr/>
      <dgm:t>
        <a:bodyPr/>
        <a:lstStyle/>
        <a:p>
          <a:endParaRPr lang="en-GB"/>
        </a:p>
      </dgm:t>
    </dgm:pt>
    <dgm:pt modelId="{D07FBA23-B458-49B0-BEC8-22AD797145FF}" type="pres">
      <dgm:prSet presAssocID="{37C7A8E5-B278-4507-9342-1BDEFF8BC449}" presName="CompostProcess" presStyleCnt="0">
        <dgm:presLayoutVars>
          <dgm:dir/>
          <dgm:resizeHandles val="exact"/>
        </dgm:presLayoutVars>
      </dgm:prSet>
      <dgm:spPr/>
    </dgm:pt>
    <dgm:pt modelId="{26A53BC4-DFE5-4BBA-BE10-253953AB93FE}" type="pres">
      <dgm:prSet presAssocID="{37C7A8E5-B278-4507-9342-1BDEFF8BC449}" presName="arrow" presStyleLbl="bgShp" presStyleIdx="0" presStyleCnt="1"/>
      <dgm:spPr/>
    </dgm:pt>
    <dgm:pt modelId="{E29B3BF8-47D0-40E6-A6CF-2AC16A1F0E17}" type="pres">
      <dgm:prSet presAssocID="{37C7A8E5-B278-4507-9342-1BDEFF8BC449}" presName="linearProcess" presStyleCnt="0"/>
      <dgm:spPr/>
    </dgm:pt>
    <dgm:pt modelId="{C16EDDF3-B24F-4FAF-A0AA-5929F266152A}" type="pres">
      <dgm:prSet presAssocID="{33071B24-AF52-4916-994E-AB86BDB180C7}" presName="textNode" presStyleLbl="node1" presStyleIdx="0" presStyleCnt="4">
        <dgm:presLayoutVars>
          <dgm:bulletEnabled val="1"/>
        </dgm:presLayoutVars>
      </dgm:prSet>
      <dgm:spPr/>
    </dgm:pt>
    <dgm:pt modelId="{9AF5E762-5CD2-432A-A728-CB7EFE6BAAF4}" type="pres">
      <dgm:prSet presAssocID="{F8C20464-AB18-4FA6-9FB7-6C295B543DC1}" presName="sibTrans" presStyleCnt="0"/>
      <dgm:spPr/>
    </dgm:pt>
    <dgm:pt modelId="{0C2C35CC-BE1D-4B3A-962A-1118EC9D529E}" type="pres">
      <dgm:prSet presAssocID="{A5BBF7C8-1A0C-4AF7-AC73-DCD8443B2C7C}" presName="textNode" presStyleLbl="node1" presStyleIdx="1" presStyleCnt="4">
        <dgm:presLayoutVars>
          <dgm:bulletEnabled val="1"/>
        </dgm:presLayoutVars>
      </dgm:prSet>
      <dgm:spPr/>
    </dgm:pt>
    <dgm:pt modelId="{3AC8886B-F384-49BD-B581-2412FB248D37}" type="pres">
      <dgm:prSet presAssocID="{AD57CF7D-91EE-4B3D-B0D4-40798EC033CA}" presName="sibTrans" presStyleCnt="0"/>
      <dgm:spPr/>
    </dgm:pt>
    <dgm:pt modelId="{A5587B8B-2FD4-4E16-AE12-DF275AF06D75}" type="pres">
      <dgm:prSet presAssocID="{5D270EBD-B27D-4BB2-874B-1DF881F02610}" presName="textNode" presStyleLbl="node1" presStyleIdx="2" presStyleCnt="4">
        <dgm:presLayoutVars>
          <dgm:bulletEnabled val="1"/>
        </dgm:presLayoutVars>
      </dgm:prSet>
      <dgm:spPr/>
    </dgm:pt>
    <dgm:pt modelId="{63D52E60-20CB-4D9C-ABF6-43A76D8C55CC}" type="pres">
      <dgm:prSet presAssocID="{FC22A6DE-81FB-46F2-9C33-DD7F371BC889}" presName="sibTrans" presStyleCnt="0"/>
      <dgm:spPr/>
    </dgm:pt>
    <dgm:pt modelId="{CEA955D3-F942-49F8-BAE8-A62662CDD45B}" type="pres">
      <dgm:prSet presAssocID="{2DFABCEF-621C-45D9-AC60-B66F9216EBFE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A54EF415-D7F3-4D6F-9F03-B97F587163E9}" type="presOf" srcId="{5D270EBD-B27D-4BB2-874B-1DF881F02610}" destId="{A5587B8B-2FD4-4E16-AE12-DF275AF06D75}" srcOrd="0" destOrd="0" presId="urn:microsoft.com/office/officeart/2005/8/layout/hProcess9"/>
    <dgm:cxn modelId="{75198D36-6745-440F-AF4A-DCF23B615750}" type="presOf" srcId="{33071B24-AF52-4916-994E-AB86BDB180C7}" destId="{C16EDDF3-B24F-4FAF-A0AA-5929F266152A}" srcOrd="0" destOrd="0" presId="urn:microsoft.com/office/officeart/2005/8/layout/hProcess9"/>
    <dgm:cxn modelId="{D0A6BB7D-7737-44D7-A801-A24AB2BC217D}" type="presOf" srcId="{2DFABCEF-621C-45D9-AC60-B66F9216EBFE}" destId="{CEA955D3-F942-49F8-BAE8-A62662CDD45B}" srcOrd="0" destOrd="0" presId="urn:microsoft.com/office/officeart/2005/8/layout/hProcess9"/>
    <dgm:cxn modelId="{EBAFC586-6626-4027-833E-951024B2437A}" type="presOf" srcId="{37C7A8E5-B278-4507-9342-1BDEFF8BC449}" destId="{D07FBA23-B458-49B0-BEC8-22AD797145FF}" srcOrd="0" destOrd="0" presId="urn:microsoft.com/office/officeart/2005/8/layout/hProcess9"/>
    <dgm:cxn modelId="{ED675AA0-1B83-4AFB-A13C-FE591D022872}" srcId="{37C7A8E5-B278-4507-9342-1BDEFF8BC449}" destId="{A5BBF7C8-1A0C-4AF7-AC73-DCD8443B2C7C}" srcOrd="1" destOrd="0" parTransId="{70BCE8AE-3087-4036-80AE-6CEA396DCC2C}" sibTransId="{AD57CF7D-91EE-4B3D-B0D4-40798EC033CA}"/>
    <dgm:cxn modelId="{4F49A5C7-184C-4CAF-8D4E-38602BE0BF7D}" srcId="{37C7A8E5-B278-4507-9342-1BDEFF8BC449}" destId="{5D270EBD-B27D-4BB2-874B-1DF881F02610}" srcOrd="2" destOrd="0" parTransId="{E101FC15-5AA8-4C9F-95EE-99A9156A7F6E}" sibTransId="{FC22A6DE-81FB-46F2-9C33-DD7F371BC889}"/>
    <dgm:cxn modelId="{C84D02D7-2BDC-459D-B0C5-553301F613E0}" type="presOf" srcId="{A5BBF7C8-1A0C-4AF7-AC73-DCD8443B2C7C}" destId="{0C2C35CC-BE1D-4B3A-962A-1118EC9D529E}" srcOrd="0" destOrd="0" presId="urn:microsoft.com/office/officeart/2005/8/layout/hProcess9"/>
    <dgm:cxn modelId="{C290EBED-2018-4861-B381-75A70F40E520}" srcId="{37C7A8E5-B278-4507-9342-1BDEFF8BC449}" destId="{33071B24-AF52-4916-994E-AB86BDB180C7}" srcOrd="0" destOrd="0" parTransId="{973F1755-9BB5-4ABB-94B4-CE5E589542A9}" sibTransId="{F8C20464-AB18-4FA6-9FB7-6C295B543DC1}"/>
    <dgm:cxn modelId="{58CFD2FC-CEE5-453E-A068-FB9B6E7136FC}" srcId="{37C7A8E5-B278-4507-9342-1BDEFF8BC449}" destId="{2DFABCEF-621C-45D9-AC60-B66F9216EBFE}" srcOrd="3" destOrd="0" parTransId="{D64CDC43-C5A9-4412-89F6-7402F11F2A22}" sibTransId="{86B05AC5-FAA3-458A-8AF8-922EA7A0D23C}"/>
    <dgm:cxn modelId="{1067D947-F601-4E58-94EF-CEA47B88597F}" type="presParOf" srcId="{D07FBA23-B458-49B0-BEC8-22AD797145FF}" destId="{26A53BC4-DFE5-4BBA-BE10-253953AB93FE}" srcOrd="0" destOrd="0" presId="urn:microsoft.com/office/officeart/2005/8/layout/hProcess9"/>
    <dgm:cxn modelId="{CA56C7F6-742C-4B5F-BE64-195DCEFDD34D}" type="presParOf" srcId="{D07FBA23-B458-49B0-BEC8-22AD797145FF}" destId="{E29B3BF8-47D0-40E6-A6CF-2AC16A1F0E17}" srcOrd="1" destOrd="0" presId="urn:microsoft.com/office/officeart/2005/8/layout/hProcess9"/>
    <dgm:cxn modelId="{3256D221-F278-4B54-9B3F-2982F912142E}" type="presParOf" srcId="{E29B3BF8-47D0-40E6-A6CF-2AC16A1F0E17}" destId="{C16EDDF3-B24F-4FAF-A0AA-5929F266152A}" srcOrd="0" destOrd="0" presId="urn:microsoft.com/office/officeart/2005/8/layout/hProcess9"/>
    <dgm:cxn modelId="{E8E3139C-05DD-4960-9228-C3BA2D7572E2}" type="presParOf" srcId="{E29B3BF8-47D0-40E6-A6CF-2AC16A1F0E17}" destId="{9AF5E762-5CD2-432A-A728-CB7EFE6BAAF4}" srcOrd="1" destOrd="0" presId="urn:microsoft.com/office/officeart/2005/8/layout/hProcess9"/>
    <dgm:cxn modelId="{D4546FFB-EA46-4EA0-B023-433DE8EE3719}" type="presParOf" srcId="{E29B3BF8-47D0-40E6-A6CF-2AC16A1F0E17}" destId="{0C2C35CC-BE1D-4B3A-962A-1118EC9D529E}" srcOrd="2" destOrd="0" presId="urn:microsoft.com/office/officeart/2005/8/layout/hProcess9"/>
    <dgm:cxn modelId="{B2DE79C5-F707-4A3F-AD3C-5701A834387D}" type="presParOf" srcId="{E29B3BF8-47D0-40E6-A6CF-2AC16A1F0E17}" destId="{3AC8886B-F384-49BD-B581-2412FB248D37}" srcOrd="3" destOrd="0" presId="urn:microsoft.com/office/officeart/2005/8/layout/hProcess9"/>
    <dgm:cxn modelId="{DC7E34BA-4340-443E-8417-D6F308E81BFA}" type="presParOf" srcId="{E29B3BF8-47D0-40E6-A6CF-2AC16A1F0E17}" destId="{A5587B8B-2FD4-4E16-AE12-DF275AF06D75}" srcOrd="4" destOrd="0" presId="urn:microsoft.com/office/officeart/2005/8/layout/hProcess9"/>
    <dgm:cxn modelId="{02C0E7B3-80EC-451C-9E00-6CEE43CF74B1}" type="presParOf" srcId="{E29B3BF8-47D0-40E6-A6CF-2AC16A1F0E17}" destId="{63D52E60-20CB-4D9C-ABF6-43A76D8C55CC}" srcOrd="5" destOrd="0" presId="urn:microsoft.com/office/officeart/2005/8/layout/hProcess9"/>
    <dgm:cxn modelId="{FDB08276-B9E0-4C2A-B17B-1A8DFBDC5053}" type="presParOf" srcId="{E29B3BF8-47D0-40E6-A6CF-2AC16A1F0E17}" destId="{CEA955D3-F942-49F8-BAE8-A62662CDD45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10D399-FF25-4820-BB54-F8CAFD38EEF9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AF7E333C-3A9C-404E-955E-011786A728D3}" type="pres">
      <dgm:prSet presAssocID="{1910D399-FF25-4820-BB54-F8CAFD38EEF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</dgm:ptLst>
  <dgm:cxnLst>
    <dgm:cxn modelId="{86640B1B-AFD2-473F-B887-521C8003FCC0}" type="presOf" srcId="{1910D399-FF25-4820-BB54-F8CAFD38EEF9}" destId="{AF7E333C-3A9C-404E-955E-011786A728D3}" srcOrd="0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53BC4-DFE5-4BBA-BE10-253953AB93FE}">
      <dsp:nvSpPr>
        <dsp:cNvPr id="0" name=""/>
        <dsp:cNvSpPr/>
      </dsp:nvSpPr>
      <dsp:spPr>
        <a:xfrm>
          <a:off x="638651" y="0"/>
          <a:ext cx="7238048" cy="43513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6EDDF3-B24F-4FAF-A0AA-5929F266152A}">
      <dsp:nvSpPr>
        <dsp:cNvPr id="0" name=""/>
        <dsp:cNvSpPr/>
      </dsp:nvSpPr>
      <dsp:spPr>
        <a:xfrm>
          <a:off x="4261" y="1305401"/>
          <a:ext cx="2049837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Konflikter</a:t>
          </a:r>
          <a:r>
            <a:rPr lang="en-GB" sz="2200" kern="1200" dirty="0"/>
            <a:t> </a:t>
          </a:r>
          <a:r>
            <a:rPr lang="en-GB" sz="2200" kern="1200" dirty="0" err="1"/>
            <a:t>undertrykkes</a:t>
          </a:r>
          <a:r>
            <a:rPr lang="en-GB" sz="2200" kern="1200" dirty="0"/>
            <a:t> </a:t>
          </a:r>
          <a:r>
            <a:rPr lang="en-GB" sz="2200" kern="1200" dirty="0" err="1"/>
            <a:t>som</a:t>
          </a:r>
          <a:r>
            <a:rPr lang="en-GB" sz="2200" kern="1200" dirty="0"/>
            <a:t> </a:t>
          </a:r>
          <a:r>
            <a:rPr lang="en-GB" sz="2200" kern="1200" dirty="0" err="1"/>
            <a:t>uønskede</a:t>
          </a:r>
          <a:endParaRPr lang="en-GB" sz="2200" kern="1200" dirty="0"/>
        </a:p>
      </dsp:txBody>
      <dsp:txXfrm>
        <a:off x="89227" y="1390367"/>
        <a:ext cx="1879905" cy="1570603"/>
      </dsp:txXfrm>
    </dsp:sp>
    <dsp:sp modelId="{0C2C35CC-BE1D-4B3A-962A-1118EC9D529E}">
      <dsp:nvSpPr>
        <dsp:cNvPr id="0" name=""/>
        <dsp:cNvSpPr/>
      </dsp:nvSpPr>
      <dsp:spPr>
        <a:xfrm>
          <a:off x="2156591" y="1305401"/>
          <a:ext cx="2049837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Konflikter</a:t>
          </a:r>
          <a:r>
            <a:rPr lang="en-GB" sz="2200" kern="1200" dirty="0"/>
            <a:t> </a:t>
          </a:r>
          <a:r>
            <a:rPr lang="en-GB" sz="2200" kern="1200" dirty="0" err="1"/>
            <a:t>løses</a:t>
          </a:r>
          <a:r>
            <a:rPr lang="en-GB" sz="2200" kern="1200" dirty="0"/>
            <a:t> </a:t>
          </a:r>
          <a:r>
            <a:rPr lang="en-GB" sz="2200" kern="1200" dirty="0" err="1"/>
            <a:t>en</a:t>
          </a:r>
          <a:r>
            <a:rPr lang="en-GB" sz="2200" kern="1200" dirty="0"/>
            <a:t> ad </a:t>
          </a:r>
          <a:r>
            <a:rPr lang="en-GB" sz="2200" kern="1200" dirty="0" err="1"/>
            <a:t>gangen</a:t>
          </a:r>
          <a:endParaRPr lang="en-GB" sz="2200" kern="1200" dirty="0"/>
        </a:p>
      </dsp:txBody>
      <dsp:txXfrm>
        <a:off x="2241557" y="1390367"/>
        <a:ext cx="1879905" cy="1570603"/>
      </dsp:txXfrm>
    </dsp:sp>
    <dsp:sp modelId="{A5587B8B-2FD4-4E16-AE12-DF275AF06D75}">
      <dsp:nvSpPr>
        <dsp:cNvPr id="0" name=""/>
        <dsp:cNvSpPr/>
      </dsp:nvSpPr>
      <dsp:spPr>
        <a:xfrm>
          <a:off x="4308921" y="1305401"/>
          <a:ext cx="2049837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Systematisk</a:t>
          </a:r>
          <a:r>
            <a:rPr lang="en-GB" sz="2200" kern="1200" dirty="0"/>
            <a:t> </a:t>
          </a:r>
          <a:r>
            <a:rPr lang="en-GB" sz="2200" kern="1200" dirty="0" err="1"/>
            <a:t>konfliktløsning</a:t>
          </a:r>
          <a:endParaRPr lang="en-GB" sz="2200" kern="1200" dirty="0"/>
        </a:p>
      </dsp:txBody>
      <dsp:txXfrm>
        <a:off x="4393887" y="1390367"/>
        <a:ext cx="1879905" cy="1570603"/>
      </dsp:txXfrm>
    </dsp:sp>
    <dsp:sp modelId="{CEA955D3-F942-49F8-BAE8-A62662CDD45B}">
      <dsp:nvSpPr>
        <dsp:cNvPr id="0" name=""/>
        <dsp:cNvSpPr/>
      </dsp:nvSpPr>
      <dsp:spPr>
        <a:xfrm>
          <a:off x="6461251" y="1305401"/>
          <a:ext cx="2049837" cy="1740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 err="1"/>
            <a:t>Konflikter</a:t>
          </a:r>
          <a:r>
            <a:rPr lang="en-GB" sz="2200" kern="1200" dirty="0"/>
            <a:t> </a:t>
          </a:r>
          <a:r>
            <a:rPr lang="en-GB" sz="2200" kern="1200" dirty="0" err="1"/>
            <a:t>bruges</a:t>
          </a:r>
          <a:r>
            <a:rPr lang="en-GB" sz="2200" kern="1200" dirty="0"/>
            <a:t> </a:t>
          </a:r>
          <a:r>
            <a:rPr lang="en-GB" sz="2200" kern="1200" dirty="0" err="1"/>
            <a:t>strategisk</a:t>
          </a:r>
          <a:endParaRPr lang="en-GB" sz="2200" kern="1200" dirty="0"/>
        </a:p>
      </dsp:txBody>
      <dsp:txXfrm>
        <a:off x="6546217" y="1390367"/>
        <a:ext cx="1879905" cy="1570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6E5B4-4613-4CA4-96CA-5B34577D7FDD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43476-F73C-4837-8400-64C82154D7F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40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5825" cy="335597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Kan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få</a:t>
            </a:r>
            <a:r>
              <a:rPr lang="en-US" dirty="0"/>
              <a:t> fem </a:t>
            </a: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frem</a:t>
            </a:r>
            <a:r>
              <a:rPr lang="en-US" dirty="0"/>
              <a:t>?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har sat </a:t>
            </a:r>
            <a:r>
              <a:rPr lang="en-US" dirty="0" err="1"/>
              <a:t>animationer</a:t>
            </a:r>
            <a:r>
              <a:rPr lang="en-US" dirty="0"/>
              <a:t> nu I PP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DA3F-72F0-417F-9CB2-656563254B0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825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5825" cy="335597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Gerne have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forside</a:t>
            </a:r>
            <a:r>
              <a:rPr lang="en-US" dirty="0"/>
              <a:t> med, </a:t>
            </a:r>
            <a:r>
              <a:rPr lang="en-US" dirty="0" err="1"/>
              <a:t>hvis</a:t>
            </a:r>
            <a:r>
              <a:rPr lang="en-US" dirty="0"/>
              <a:t> I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få</a:t>
            </a:r>
            <a:r>
              <a:rPr lang="en-US" dirty="0"/>
              <a:t> den </a:t>
            </a:r>
            <a:r>
              <a:rPr lang="en-US" dirty="0" err="1"/>
              <a:t>placeret</a:t>
            </a:r>
            <a:r>
              <a:rPr lang="en-US" dirty="0"/>
              <a:t> elegant, da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 </a:t>
            </a:r>
            <a:r>
              <a:rPr lang="en-US" dirty="0" err="1"/>
              <a:t>præsenterede</a:t>
            </a:r>
            <a:r>
              <a:rPr lang="en-US" dirty="0"/>
              <a:t> </a:t>
            </a:r>
            <a:r>
              <a:rPr lang="en-US" dirty="0" err="1"/>
              <a:t>metoder</a:t>
            </a:r>
            <a:r>
              <a:rPr lang="en-US" dirty="0"/>
              <a:t> stammer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dette</a:t>
            </a:r>
            <a:r>
              <a:rPr lang="en-US" dirty="0"/>
              <a:t> </a:t>
            </a:r>
            <a:r>
              <a:rPr lang="en-US" dirty="0" err="1"/>
              <a:t>hæfte</a:t>
            </a:r>
            <a:r>
              <a:rPr lang="en-US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DA3F-72F0-417F-9CB2-656563254B0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493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01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78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376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B7EB-9914-40BD-B6C3-15F565F6C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4C3A7-EB1F-46BC-BA76-1F83A757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D_FLD_PresentationTitle">
            <a:extLst>
              <a:ext uri="{FF2B5EF4-FFF2-40B4-BE49-F238E27FC236}">
                <a16:creationId xmlns:a16="http://schemas.microsoft.com/office/drawing/2014/main" id="{8818AAAC-1C4E-4738-90E1-8F4CF1339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Sidehoved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125F5-8144-4400-B5F6-A0AF8C90E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233423-19A0-44FC-A00D-E844296E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2" y="2192400"/>
            <a:ext cx="10752001" cy="3945600"/>
          </a:xfrm>
        </p:spPr>
        <p:txBody>
          <a:bodyPr/>
          <a:lstStyle>
            <a:lvl1pPr marL="359982" indent="-359982">
              <a:spcBef>
                <a:spcPts val="1800"/>
              </a:spcBef>
              <a:spcAft>
                <a:spcPts val="0"/>
              </a:spcAft>
              <a:defRPr sz="2400"/>
            </a:lvl1pPr>
            <a:lvl2pPr marL="620683" indent="-230177">
              <a:defRPr/>
            </a:lvl2pPr>
          </a:lstStyle>
          <a:p>
            <a:pPr lvl="0"/>
            <a:r>
              <a:rPr lang="da-DK" dirty="0"/>
              <a:t>Klik for at tilføje agenda punkter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4361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9"/>
            <a:ext cx="10363827" cy="342410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6991-A17C-4E9D-8F72-8BE6E0FE3FCA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EB3A-CE28-40B8-8903-EC957D14B766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680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7" y="618525"/>
            <a:ext cx="10364451" cy="1596177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9" y="2371018"/>
            <a:ext cx="4873475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7" y="3051020"/>
            <a:ext cx="5106027" cy="27401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5" y="3051020"/>
            <a:ext cx="5105401" cy="27401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6991-A17C-4E9D-8F72-8BE6E0FE3FCA}" type="datetimeFigureOut">
              <a:rPr lang="en-GB" smtClean="0"/>
              <a:t>26/10/2022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5EB3A-CE28-40B8-8903-EC957D14B766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15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55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47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04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565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21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48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56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7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11E81-71B1-456F-B05C-319F30149C52}" type="datetimeFigureOut">
              <a:rPr lang="en-GB" smtClean="0"/>
              <a:t>26/10/2022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A1A28-1109-491B-91AD-87308D61D60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YuG-OXT8_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3F9AF1D-C356-5C49-A7D1-F76A646AA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" r="-2" b="-2"/>
          <a:stretch/>
        </p:blipFill>
        <p:spPr>
          <a:xfrm>
            <a:off x="171453" y="5"/>
            <a:ext cx="12020551" cy="6858001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312DD1C-D72B-4E75-B0E8-FE9320529B3E}"/>
              </a:ext>
            </a:extLst>
          </p:cNvPr>
          <p:cNvSpPr txBox="1"/>
          <p:nvPr/>
        </p:nvSpPr>
        <p:spPr>
          <a:xfrm>
            <a:off x="476253" y="4762505"/>
            <a:ext cx="11182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2800" dirty="0"/>
          </a:p>
          <a:p>
            <a:r>
              <a:rPr lang="da-DK" sz="2800" dirty="0"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lang="da-DK" sz="2800">
                <a:ea typeface="Calibri" panose="020F0502020204030204" pitchFamily="34" charset="0"/>
                <a:cs typeface="Times New Roman" panose="02020603050405020304" pitchFamily="18" charset="0"/>
              </a:rPr>
              <a:t>maj 2021</a:t>
            </a:r>
            <a:br>
              <a:rPr lang="da-DK" sz="280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800">
                <a:ea typeface="Calibri" panose="020F0502020204030204" pitchFamily="34" charset="0"/>
                <a:cs typeface="Times New Roman" panose="02020603050405020304" pitchFamily="18" charset="0"/>
              </a:rPr>
              <a:t>Identificere </a:t>
            </a:r>
            <a:r>
              <a:rPr lang="da-DK" sz="2800" dirty="0">
                <a:ea typeface="Calibri" panose="020F0502020204030204" pitchFamily="34" charset="0"/>
                <a:cs typeface="Times New Roman" panose="02020603050405020304" pitchFamily="18" charset="0"/>
              </a:rPr>
              <a:t>analysere årsager, samt styrke samarbejdet MED</a:t>
            </a:r>
          </a:p>
          <a:p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16168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B1369-5B37-46BC-8FEC-291B5A46A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Forståelse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konflikter</a:t>
            </a:r>
            <a:endParaRPr lang="en-GB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73F9A4E-A6B0-40E2-AFDC-2751F7D569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3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0954C-D46F-4BD5-918F-13268302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Varme og kolde konflikter</a:t>
            </a:r>
            <a:br>
              <a:rPr lang="da-DK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a-DK" sz="1000" dirty="0">
                <a:solidFill>
                  <a:schemeClr val="accent6">
                    <a:lumMod val="75000"/>
                  </a:schemeClr>
                </a:solidFill>
              </a:rPr>
              <a:t>Sørensen og Grimsmo 2001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393ACB75-3EA0-4311-BBF1-403C89D755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3327496"/>
              </p:ext>
            </p:extLst>
          </p:nvPr>
        </p:nvGraphicFramePr>
        <p:xfrm>
          <a:off x="2152653" y="2250076"/>
          <a:ext cx="7886702" cy="32285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43351">
                  <a:extLst>
                    <a:ext uri="{9D8B030D-6E8A-4147-A177-3AD203B41FA5}">
                      <a16:colId xmlns:a16="http://schemas.microsoft.com/office/drawing/2014/main" val="3057049848"/>
                    </a:ext>
                  </a:extLst>
                </a:gridCol>
                <a:gridCol w="3943351">
                  <a:extLst>
                    <a:ext uri="{9D8B030D-6E8A-4147-A177-3AD203B41FA5}">
                      <a16:colId xmlns:a16="http://schemas.microsoft.com/office/drawing/2014/main" val="296035483"/>
                    </a:ext>
                  </a:extLst>
                </a:gridCol>
              </a:tblGrid>
              <a:tr h="531021">
                <a:tc>
                  <a:txBody>
                    <a:bodyPr/>
                    <a:lstStyle/>
                    <a:p>
                      <a:r>
                        <a:rPr lang="da-DK" sz="1900" noProof="0" dirty="0"/>
                        <a:t>Varme konflikter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900" noProof="0" dirty="0"/>
                        <a:t>Kolde konflikter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465897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r>
                        <a:rPr lang="da-DK" sz="1900" noProof="0" dirty="0"/>
                        <a:t>Mellem mennesker </a:t>
                      </a:r>
                    </a:p>
                    <a:p>
                      <a:endParaRPr lang="da-DK" sz="1900" noProof="0" dirty="0"/>
                    </a:p>
                    <a:p>
                      <a:r>
                        <a:rPr lang="da-DK" sz="1900" noProof="0" dirty="0"/>
                        <a:t>Retter sig mod en frustration over den anden</a:t>
                      </a:r>
                    </a:p>
                    <a:p>
                      <a:endParaRPr lang="da-DK" sz="1900" noProof="0" dirty="0"/>
                    </a:p>
                    <a:p>
                      <a:r>
                        <a:rPr lang="da-DK" sz="1900" noProof="0" dirty="0"/>
                        <a:t>Styres af arbejdspladsen sociale normer om omgangsform og håndtering af modsætninger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900" noProof="0" dirty="0"/>
                        <a:t>Strukturelle interessemodsætninger mellem arbejdsgiver/tager, eller bruger/ansat</a:t>
                      </a:r>
                    </a:p>
                    <a:p>
                      <a:endParaRPr lang="da-DK" sz="1900" noProof="0" dirty="0"/>
                    </a:p>
                    <a:p>
                      <a:r>
                        <a:rPr lang="da-DK" sz="1900" noProof="0" dirty="0"/>
                        <a:t>Styret af OK, partssamarbejde og lovgivning, samt marked</a:t>
                      </a:r>
                    </a:p>
                    <a:p>
                      <a:endParaRPr lang="da-DK" sz="1900" noProof="0" dirty="0"/>
                    </a:p>
                    <a:p>
                      <a:r>
                        <a:rPr lang="da-DK" sz="1900" noProof="0" dirty="0"/>
                        <a:t>Påvirkes af MED/SU og AMO</a:t>
                      </a:r>
                    </a:p>
                    <a:p>
                      <a:endParaRPr lang="da-DK" sz="19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910262"/>
                  </a:ext>
                </a:extLst>
              </a:tr>
            </a:tbl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F831919-61B5-48D3-ACB3-DD1C3FDDB65D}"/>
              </a:ext>
            </a:extLst>
          </p:cNvPr>
          <p:cNvGraphicFramePr/>
          <p:nvPr/>
        </p:nvGraphicFramePr>
        <p:xfrm>
          <a:off x="838209" y="4180259"/>
          <a:ext cx="5257799" cy="210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9197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83DDB-0DDD-4271-B7E8-A80D6E2B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Arbejdspladsens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holdning</a:t>
            </a: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til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konflikter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FCA2D704-8A3B-4E38-B3BB-23261C1FF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024690"/>
              </p:ext>
            </p:extLst>
          </p:nvPr>
        </p:nvGraphicFramePr>
        <p:xfrm>
          <a:off x="1838329" y="1704977"/>
          <a:ext cx="8515351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699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8013A7-9E60-4DB5-A1C8-6873BFA09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Konflikthåndteringsforståelse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9B89988-ED3C-4334-A2BC-17FD974CB6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4103" y="1845434"/>
            <a:ext cx="9147900" cy="42925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3200" b="1" dirty="0"/>
              <a:t>FRA</a:t>
            </a:r>
            <a:r>
              <a:rPr lang="da-DK" sz="3200" dirty="0"/>
              <a:t> </a:t>
            </a:r>
            <a:r>
              <a:rPr lang="da-DK" sz="3200" i="1" dirty="0"/>
              <a:t>Hvordan kan jeg vinde?</a:t>
            </a:r>
            <a:r>
              <a:rPr lang="da-DK" sz="3200" b="1" dirty="0"/>
              <a:t>		</a:t>
            </a:r>
          </a:p>
          <a:p>
            <a:pPr marL="0" indent="0">
              <a:buNone/>
            </a:pPr>
            <a:endParaRPr lang="da-DK" sz="3200" b="1" dirty="0"/>
          </a:p>
          <a:p>
            <a:pPr marL="0" indent="0">
              <a:buNone/>
            </a:pPr>
            <a:r>
              <a:rPr lang="da-DK" sz="3200" b="1" dirty="0"/>
              <a:t>TIL: </a:t>
            </a:r>
            <a:r>
              <a:rPr lang="da-DK" sz="3200" i="1" dirty="0"/>
              <a:t>Hvordan kan jeg </a:t>
            </a:r>
          </a:p>
          <a:p>
            <a:pPr marL="0" indent="0">
              <a:buNone/>
            </a:pPr>
            <a:r>
              <a:rPr lang="da-DK" sz="3200" i="1" dirty="0"/>
              <a:t>	1. Få styr på mig selv?</a:t>
            </a:r>
          </a:p>
          <a:p>
            <a:pPr marL="0" indent="0">
              <a:buNone/>
            </a:pPr>
            <a:r>
              <a:rPr lang="da-DK" sz="3200" i="1" dirty="0"/>
              <a:t>	2. Hjælpe den anden til at gå ind i en dialog?</a:t>
            </a:r>
          </a:p>
          <a:p>
            <a:pPr marL="0" indent="0">
              <a:buNone/>
            </a:pPr>
            <a:r>
              <a:rPr lang="da-DK" sz="3200" i="1" dirty="0"/>
              <a:t>	3. Finde veje til at komme videre sammen?</a:t>
            </a:r>
          </a:p>
          <a:p>
            <a:pPr marL="0" indent="0">
              <a:buNone/>
            </a:pPr>
            <a:r>
              <a:rPr lang="da-DK" sz="3200" i="1" dirty="0"/>
              <a:t>	4. Skabe psykologisk tryghed med                                          		en professionel uenighedskultur?</a:t>
            </a:r>
          </a:p>
        </p:txBody>
      </p:sp>
    </p:spTree>
    <p:extLst>
      <p:ext uri="{BB962C8B-B14F-4D97-AF65-F5344CB8AC3E}">
        <p14:creationId xmlns:p14="http://schemas.microsoft.com/office/powerpoint/2010/main" val="16708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219B7B6-A5F2-624D-82CC-6704DAD83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32C6C-F239-484A-838F-D53298322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Rumfærgen</a:t>
            </a:r>
            <a:r>
              <a:rPr lang="en-US" dirty="0"/>
              <a:t> Challenger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42E9B3E-12DB-4786-9CF4-BC2C21DD9C7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73189" y="1900239"/>
            <a:ext cx="4019551" cy="305752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2EA2CFB1-2C4D-4E25-BE77-2DC82343E264}"/>
              </a:ext>
            </a:extLst>
          </p:cNvPr>
          <p:cNvSpPr txBox="1"/>
          <p:nvPr/>
        </p:nvSpPr>
        <p:spPr>
          <a:xfrm>
            <a:off x="3946125" y="5167317"/>
            <a:ext cx="3046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b="1" dirty="0" err="1">
                <a:solidFill>
                  <a:srgbClr val="31869D"/>
                </a:solidFill>
                <a:latin typeface="TrebuchetMS-Bold"/>
              </a:rPr>
              <a:t>Rodney</a:t>
            </a:r>
            <a:r>
              <a:rPr lang="da-DK" b="1" dirty="0">
                <a:solidFill>
                  <a:srgbClr val="31869D"/>
                </a:solidFill>
                <a:latin typeface="TrebuchetMS-Bold"/>
              </a:rPr>
              <a:t> </a:t>
            </a:r>
            <a:r>
              <a:rPr lang="da-DK" b="1" dirty="0" err="1">
                <a:solidFill>
                  <a:srgbClr val="31869D"/>
                </a:solidFill>
                <a:latin typeface="TrebuchetMS-Bold"/>
              </a:rPr>
              <a:t>Rocha</a:t>
            </a:r>
            <a:r>
              <a:rPr lang="da-DK" b="1" dirty="0">
                <a:solidFill>
                  <a:srgbClr val="31869D"/>
                </a:solidFill>
                <a:latin typeface="TrebuchetMS-Bold"/>
              </a:rPr>
              <a:t>, NASA Ingeniør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190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96423-5D7F-4F23-BD71-5A7770FDA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Hvordan skaber vi psykologisk sikkerhed?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27EFC8E-51BA-4974-9DD9-EF36CF7C8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3747" y="2371022"/>
            <a:ext cx="3655107" cy="328276"/>
          </a:xfrm>
        </p:spPr>
        <p:txBody>
          <a:bodyPr/>
          <a:lstStyle/>
          <a:p>
            <a:r>
              <a:rPr lang="da-DK" sz="2800" b="1" dirty="0"/>
              <a:t>Traditionel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3B2BCD1-47DE-4479-9490-D6768EBEF3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47852" y="2699298"/>
            <a:ext cx="4191003" cy="3091911"/>
          </a:xfrm>
        </p:spPr>
        <p:txBody>
          <a:bodyPr>
            <a:noAutofit/>
          </a:bodyPr>
          <a:lstStyle/>
          <a:p>
            <a:r>
              <a:rPr lang="da-DK" dirty="0"/>
              <a:t>At begå fejl er ikke acceptabelt!</a:t>
            </a:r>
          </a:p>
          <a:p>
            <a:pPr>
              <a:lnSpc>
                <a:spcPct val="100000"/>
              </a:lnSpc>
            </a:pPr>
            <a:r>
              <a:rPr lang="da-DK" dirty="0"/>
              <a:t>Effektive mennesker begår ikke fejl</a:t>
            </a:r>
          </a:p>
          <a:p>
            <a:pPr>
              <a:lnSpc>
                <a:spcPct val="100000"/>
              </a:lnSpc>
            </a:pPr>
            <a:r>
              <a:rPr lang="da-DK" dirty="0"/>
              <a:t>Selvbeskyttelse er vigtig</a:t>
            </a:r>
          </a:p>
          <a:p>
            <a:pPr>
              <a:lnSpc>
                <a:spcPct val="100000"/>
              </a:lnSpc>
            </a:pPr>
            <a:r>
              <a:rPr lang="da-DK" dirty="0"/>
              <a:t>Lederens opgave er at undgå fejl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610EA24-D4EF-4BE0-8DBA-75C545955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322" y="2019300"/>
            <a:ext cx="3661353" cy="679995"/>
          </a:xfrm>
        </p:spPr>
        <p:txBody>
          <a:bodyPr/>
          <a:lstStyle/>
          <a:p>
            <a:r>
              <a:rPr lang="da-DK" sz="2800" b="1" dirty="0"/>
              <a:t>Psykologisk sikkerhed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5CB51D9-6F88-471D-9398-B47F7A2E72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5" y="2699296"/>
            <a:ext cx="4191003" cy="3402253"/>
          </a:xfrm>
        </p:spPr>
        <p:txBody>
          <a:bodyPr>
            <a:noAutofit/>
          </a:bodyPr>
          <a:lstStyle/>
          <a:p>
            <a:r>
              <a:rPr lang="da-DK" dirty="0"/>
              <a:t>Fejl er et naturligt følge af at eksperimentere</a:t>
            </a:r>
          </a:p>
          <a:p>
            <a:pPr>
              <a:lnSpc>
                <a:spcPct val="110000"/>
              </a:lnSpc>
            </a:pPr>
            <a:r>
              <a:rPr lang="da-DK" dirty="0"/>
              <a:t>Vi lærer af fejl ved at                undersøge dem</a:t>
            </a:r>
          </a:p>
          <a:p>
            <a:pPr>
              <a:lnSpc>
                <a:spcPct val="110000"/>
              </a:lnSpc>
            </a:pPr>
            <a:r>
              <a:rPr lang="da-DK" dirty="0"/>
              <a:t>Nysgerrighed</a:t>
            </a:r>
          </a:p>
          <a:p>
            <a:pPr>
              <a:lnSpc>
                <a:spcPct val="110000"/>
              </a:lnSpc>
            </a:pPr>
            <a:r>
              <a:rPr lang="da-DK" dirty="0"/>
              <a:t>Lederens opgave er at skabe rum for læring</a:t>
            </a:r>
          </a:p>
        </p:txBody>
      </p:sp>
    </p:spTree>
    <p:extLst>
      <p:ext uri="{BB962C8B-B14F-4D97-AF65-F5344CB8AC3E}">
        <p14:creationId xmlns:p14="http://schemas.microsoft.com/office/powerpoint/2010/main" val="2191201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03B86-4031-4FA7-BDA8-5DD6A0BD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Pause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E697BB1-0F1F-4B11-8CEE-18C82EADD8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51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362A1-AF3E-44A1-B77D-366EB226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Identificering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konflikter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CD475B-8A43-4884-92B9-1F8FD31F2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49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2402BD-3964-4F89-A9B3-571130051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Hjemmeopgave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til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1.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kursusmodul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8245D7-51C8-4FBA-84BF-A63176DCB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konflikter ser I på jeres arbejdsplads?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Hvem er involveret?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drejer konflikterne sig om?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jeres</a:t>
            </a:r>
            <a:r>
              <a:rPr lang="en-GB" dirty="0"/>
              <a:t> </a:t>
            </a:r>
            <a:r>
              <a:rPr lang="en-GB" dirty="0" err="1"/>
              <a:t>eksempler</a:t>
            </a:r>
            <a:r>
              <a:rPr lang="en-GB" dirty="0"/>
              <a:t> på </a:t>
            </a:r>
            <a:r>
              <a:rPr lang="en-GB" dirty="0" err="1"/>
              <a:t>konflikter</a:t>
            </a:r>
            <a:r>
              <a:rPr lang="en-GB" dirty="0"/>
              <a:t> op på </a:t>
            </a:r>
            <a:r>
              <a:rPr lang="en-GB" dirty="0" err="1"/>
              <a:t>hver</a:t>
            </a:r>
            <a:r>
              <a:rPr lang="en-GB" dirty="0"/>
              <a:t> sin post it’s med </a:t>
            </a:r>
            <a:r>
              <a:rPr lang="en-GB" dirty="0" err="1"/>
              <a:t>beskrivelser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hvem</a:t>
            </a:r>
            <a:r>
              <a:rPr lang="en-GB" dirty="0"/>
              <a:t>, </a:t>
            </a:r>
            <a:r>
              <a:rPr lang="en-GB" dirty="0" err="1"/>
              <a:t>hvad</a:t>
            </a:r>
            <a:r>
              <a:rPr lang="en-GB" dirty="0"/>
              <a:t> og </a:t>
            </a:r>
            <a:r>
              <a:rPr lang="en-GB" dirty="0" err="1"/>
              <a:t>hvordan</a:t>
            </a:r>
            <a:endParaRPr lang="da-DK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282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568DAD-4149-44BF-9CC7-3E0531E8C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AMOKKs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formål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er at: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B4348BF-2349-4725-840B-BF2CB903F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r>
              <a:rPr lang="da-DK" dirty="0"/>
              <a:t>Udvikle, afprøve og evaluere et kompetenceudviklingsforløb for AMO/SU/MED i forhold til forebyggelse og håndtering af konflikter</a:t>
            </a:r>
          </a:p>
          <a:p>
            <a:r>
              <a:rPr lang="da-DK" dirty="0"/>
              <a:t>Øge AMO/SU/MED viden om konflikter</a:t>
            </a:r>
          </a:p>
          <a:p>
            <a:r>
              <a:rPr lang="da-DK" dirty="0"/>
              <a:t>Gøre AMO/SU/MED i stand til at arbejde strategisk med konfliktforebyggelse</a:t>
            </a:r>
          </a:p>
          <a:p>
            <a:endParaRPr lang="en-US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8050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23A77-DBA6-484C-8515-1C91F8EA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AD0594-6110-4C49-9D8F-A6E972924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019" y="2265528"/>
            <a:ext cx="8766411" cy="3911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Hvad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4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viste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4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interviewene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om </a:t>
            </a:r>
            <a:r>
              <a:rPr lang="en-GB" sz="4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typer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4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af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4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konflikter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og </a:t>
            </a:r>
            <a:r>
              <a:rPr lang="en-GB" sz="4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hvem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der er </a:t>
            </a:r>
            <a:r>
              <a:rPr lang="en-GB" sz="40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involveret</a:t>
            </a:r>
            <a:r>
              <a:rPr lang="en-GB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?</a:t>
            </a:r>
            <a:endParaRPr lang="en-GB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0548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CFE09-9208-4F38-9B3B-6794DEEC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606" y="1260479"/>
            <a:ext cx="8685097" cy="2168524"/>
          </a:xfrm>
        </p:spPr>
        <p:txBody>
          <a:bodyPr>
            <a:normAutofit fontScale="90000"/>
          </a:bodyPr>
          <a:lstStyle/>
          <a:p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Hvad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viste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resultaterne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fra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spørgskemaerne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om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omfang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og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typer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af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konflikter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og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årsager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hos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6000" dirty="0" err="1">
                <a:solidFill>
                  <a:schemeClr val="accent6">
                    <a:lumMod val="75000"/>
                  </a:schemeClr>
                </a:solidFill>
              </a:rPr>
              <a:t>jer</a:t>
            </a:r>
            <a:r>
              <a:rPr lang="en-GB" sz="6000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7DF00C5-3A9E-4AE2-9DDA-6BBB8300A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260" y="4449174"/>
            <a:ext cx="6136091" cy="172779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956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6B8CA0-E986-4C41-A629-CD0FAEB2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Konflikter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, - definition,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udvikling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og 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årsager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A181A5-05EB-4F02-B23D-C536DE757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099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Skærmklip">
            <a:extLst>
              <a:ext uri="{FF2B5EF4-FFF2-40B4-BE49-F238E27FC236}">
                <a16:creationId xmlns:a16="http://schemas.microsoft.com/office/drawing/2014/main" id="{96525F7F-9A42-49C6-A9DD-0CA7102B4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363" y="1198055"/>
            <a:ext cx="1994724" cy="28194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1705" y="419021"/>
            <a:ext cx="6688847" cy="1596177"/>
          </a:xfrm>
        </p:spPr>
        <p:txBody>
          <a:bodyPr>
            <a:noAutofit/>
          </a:bodyPr>
          <a:lstStyle/>
          <a:p>
            <a:r>
              <a:rPr lang="da-DK" altLang="da-DK" dirty="0" err="1">
                <a:solidFill>
                  <a:schemeClr val="accent6">
                    <a:lumMod val="75000"/>
                  </a:schemeClr>
                </a:solidFill>
              </a:rPr>
              <a:t>Èn</a:t>
            </a:r>
            <a:r>
              <a:rPr lang="da-DK" altLang="da-DK" dirty="0">
                <a:solidFill>
                  <a:schemeClr val="accent6">
                    <a:lumMod val="75000"/>
                  </a:schemeClr>
                </a:solidFill>
              </a:rPr>
              <a:t> definition af konflikter</a:t>
            </a:r>
            <a:br>
              <a:rPr lang="da-DK" altLang="da-DK" dirty="0">
                <a:solidFill>
                  <a:schemeClr val="accent6">
                    <a:lumMod val="75000"/>
                  </a:schemeClr>
                </a:solidFill>
              </a:rPr>
            </a:br>
            <a:endParaRPr lang="da-DK" alt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2025617" y="1378369"/>
            <a:ext cx="7225411" cy="4734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altLang="da-DK" dirty="0"/>
          </a:p>
          <a:p>
            <a:pPr eaLnBrk="1" hangingPunct="1"/>
            <a:r>
              <a:rPr lang="da-DK" altLang="da-DK" dirty="0"/>
              <a:t>Konflikter er uoverensstemmelser, der indebærer spændinger i og mellem   mennesker.</a:t>
            </a:r>
          </a:p>
          <a:p>
            <a:pPr marL="0" indent="0">
              <a:buNone/>
            </a:pPr>
            <a:endParaRPr lang="da-DK" altLang="da-DK" dirty="0"/>
          </a:p>
          <a:p>
            <a:pPr eaLnBrk="1" hangingPunct="1"/>
            <a:r>
              <a:rPr lang="da-DK" altLang="da-DK" dirty="0"/>
              <a:t>Uoverensstemmelser henviser til den sag, man er uenige om. </a:t>
            </a:r>
          </a:p>
          <a:p>
            <a:pPr eaLnBrk="1" hangingPunct="1"/>
            <a:r>
              <a:rPr lang="da-DK" altLang="da-DK" dirty="0"/>
              <a:t>Spændinger henviser til relationen mellem de uenige</a:t>
            </a:r>
          </a:p>
          <a:p>
            <a:pPr marL="0" indent="0" algn="r">
              <a:buNone/>
            </a:pPr>
            <a:r>
              <a:rPr lang="da-DK" altLang="da-DK" dirty="0"/>
              <a:t>* Center for Konfliktløsning</a:t>
            </a:r>
          </a:p>
          <a:p>
            <a:pPr eaLnBrk="1" hangingPunct="1"/>
            <a:endParaRPr lang="da-DK" altLang="da-DK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3A14ED-EE01-467D-8192-2DC246C88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99D7239-3FC8-442B-B274-E657AB1B7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048"/>
            <a:ext cx="12192000" cy="6765952"/>
          </a:xfrm>
        </p:spPr>
      </p:pic>
    </p:spTree>
    <p:extLst>
      <p:ext uri="{BB962C8B-B14F-4D97-AF65-F5344CB8AC3E}">
        <p14:creationId xmlns:p14="http://schemas.microsoft.com/office/powerpoint/2010/main" val="3680955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23C62EB7-8151-2F47-BA51-72FF2917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57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00AB4D1C-FF5E-904E-8320-924906AA2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40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85B4085-68DE-4541-B66D-D2F1B0F4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5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1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FC455-C54C-4604-A3CD-5B58F5E4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Hvordan kan vi analysere vores egne</a:t>
            </a:r>
            <a:br>
              <a:rPr lang="da-DK" sz="32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</a:br>
            <a:r>
              <a:rPr lang="da-DK" sz="32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konflikter med konflikttrappen og de fire årsager?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C32C146-0366-4F91-879E-7D5D587F4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497"/>
            <a:ext cx="10515600" cy="4607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b="1" dirty="0">
              <a:latin typeface="+mj-lt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b="1" dirty="0">
                <a:latin typeface="+mj-lt"/>
                <a:cs typeface="Times New Roman" panose="02020603050405020304" pitchFamily="18" charset="0"/>
              </a:rPr>
              <a:t>Ud fra konkrete eksempler</a:t>
            </a:r>
          </a:p>
          <a:p>
            <a:pPr marL="0" indent="0">
              <a:buNone/>
            </a:pPr>
            <a:r>
              <a:rPr lang="da-DK" dirty="0"/>
              <a:t>Brug konflikttrappens trin til at analysere konflikten. Hvordan bevægede den sig op og ned? </a:t>
            </a:r>
          </a:p>
          <a:p>
            <a:pPr marL="0" indent="0">
              <a:buNone/>
            </a:pPr>
            <a:r>
              <a:rPr lang="da-DK" dirty="0"/>
              <a:t>Hvilke årsager ligger bag konflikten?  Hvis I identificerer flere årsager så beskriv dem hver for sig.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icture 2" descr="Postit, Memo, Notizzettel, Notat, Papir, Henvisning">
            <a:extLst>
              <a:ext uri="{FF2B5EF4-FFF2-40B4-BE49-F238E27FC236}">
                <a16:creationId xmlns:a16="http://schemas.microsoft.com/office/drawing/2014/main" id="{CD65528E-9BD1-46DA-93E4-14000DBF5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71" y="1128533"/>
            <a:ext cx="2392525" cy="16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67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24D5E-6E0F-4353-AAB4-22D0062F3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Frokost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AEA961-D7E2-44A1-821D-F21CEB44B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1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3CA3132-15A4-704E-B789-8E348996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4"/>
            <a:ext cx="12192000" cy="685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78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155E3-3DD7-4187-834B-26CDFFAA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Opsamling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FDD2A2-0053-4CFC-A010-5C822ED7C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89044D7-82D9-4CC0-94E8-87F6D8F2C9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408065"/>
              </p:ext>
            </p:extLst>
          </p:nvPr>
        </p:nvGraphicFramePr>
        <p:xfrm>
          <a:off x="1911936" y="1496296"/>
          <a:ext cx="9441873" cy="536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1280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67B36-67AD-435E-95A2-5FFED4038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Roller og opgaver for hjælpere i konflikter på arbejdspladsen – 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98013A-B318-41ED-A1A6-B2D271ED7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hvem gør hvad hvornår, hvordan og hvorfor i forhold til at identificere, håndtere og forebygge håndtere konflikter?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017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ABF2E46-B3B0-2E45-89D4-729976A4B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28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7145DD8-F991-AA4A-8647-F64473D7D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15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51B0E-389E-47F7-87CB-3D68519B5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4" y="681033"/>
            <a:ext cx="7886700" cy="1009656"/>
          </a:xfrm>
        </p:spPr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Udvikling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I </a:t>
            </a:r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rollen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som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medarbejderrepræsentant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og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koordinator</a:t>
            </a:r>
            <a:br>
              <a:rPr lang="en-US" dirty="0"/>
            </a:b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05F6C7-8B72-4AF6-BDAE-17A004C72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4" y="2343156"/>
            <a:ext cx="8115300" cy="3833817"/>
          </a:xfrm>
        </p:spPr>
        <p:txBody>
          <a:bodyPr>
            <a:normAutofit fontScale="92500"/>
          </a:bodyPr>
          <a:lstStyle/>
          <a:p>
            <a:r>
              <a:rPr lang="da-DK" dirty="0"/>
              <a:t>Fra kun kollegafællesskabet til brobygger til ledelsen</a:t>
            </a:r>
          </a:p>
          <a:p>
            <a:r>
              <a:rPr lang="da-DK" dirty="0"/>
              <a:t>Fra fortrolighed med kolleger til informationskanal til ledelsen (hvor og hvornår?)</a:t>
            </a:r>
          </a:p>
          <a:p>
            <a:r>
              <a:rPr lang="da-DK" dirty="0"/>
              <a:t>Fra én position som medarbejder til flere positioner som medarbejder, brobygger, medansvarlig, håndtere flere informationer samtidigt, og fortrolighed </a:t>
            </a:r>
          </a:p>
          <a:p>
            <a:r>
              <a:rPr lang="da-DK" dirty="0"/>
              <a:t>Integrere de nye positioner så de opleves som I en helhed</a:t>
            </a:r>
          </a:p>
          <a:p>
            <a:r>
              <a:rPr lang="da-DK" dirty="0"/>
              <a:t>Hvor oplever I at opgaven bliver vanskelig ?</a:t>
            </a:r>
          </a:p>
        </p:txBody>
      </p:sp>
    </p:spTree>
    <p:extLst>
      <p:ext uri="{BB962C8B-B14F-4D97-AF65-F5344CB8AC3E}">
        <p14:creationId xmlns:p14="http://schemas.microsoft.com/office/powerpoint/2010/main" val="2695949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EEB73-1B3F-4988-9FDE-198173F6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Perspektivøvelse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35EDDB4-1813-4774-94FF-314DCE978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Hvem</a:t>
            </a:r>
            <a:r>
              <a:rPr lang="en-GB" dirty="0"/>
              <a:t> </a:t>
            </a:r>
            <a:r>
              <a:rPr lang="en-GB" dirty="0" err="1"/>
              <a:t>henvendte</a:t>
            </a:r>
            <a:r>
              <a:rPr lang="en-GB" dirty="0"/>
              <a:t> sig </a:t>
            </a:r>
            <a:r>
              <a:rPr lang="en-GB" dirty="0" err="1"/>
              <a:t>hvor</a:t>
            </a:r>
            <a:r>
              <a:rPr lang="en-GB" dirty="0"/>
              <a:t>?</a:t>
            </a:r>
          </a:p>
          <a:p>
            <a:r>
              <a:rPr lang="en-GB" dirty="0"/>
              <a:t>I </a:t>
            </a:r>
            <a:r>
              <a:rPr lang="en-GB" dirty="0" err="1"/>
              <a:t>hvilken</a:t>
            </a:r>
            <a:r>
              <a:rPr lang="en-GB" dirty="0"/>
              <a:t> </a:t>
            </a:r>
            <a:r>
              <a:rPr lang="en-GB" dirty="0" err="1"/>
              <a:t>rækkefølge</a:t>
            </a:r>
            <a:r>
              <a:rPr lang="en-GB" dirty="0"/>
              <a:t> </a:t>
            </a:r>
            <a:r>
              <a:rPr lang="en-GB" dirty="0" err="1"/>
              <a:t>talte</a:t>
            </a:r>
            <a:r>
              <a:rPr lang="en-GB" dirty="0"/>
              <a:t> I med de </a:t>
            </a:r>
            <a:r>
              <a:rPr lang="en-GB" dirty="0" err="1"/>
              <a:t>involverede</a:t>
            </a:r>
            <a:r>
              <a:rPr lang="en-GB" dirty="0"/>
              <a:t>?</a:t>
            </a:r>
          </a:p>
          <a:p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gik</a:t>
            </a:r>
            <a:r>
              <a:rPr lang="en-GB" dirty="0"/>
              <a:t> I </a:t>
            </a:r>
            <a:r>
              <a:rPr lang="en-GB" dirty="0" err="1"/>
              <a:t>videre</a:t>
            </a:r>
            <a:r>
              <a:rPr lang="en-GB" dirty="0"/>
              <a:t> med </a:t>
            </a:r>
            <a:r>
              <a:rPr lang="en-GB" dirty="0" err="1"/>
              <a:t>informationerne</a:t>
            </a:r>
            <a:r>
              <a:rPr lang="en-GB" dirty="0"/>
              <a:t>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884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A8684-2A50-4F13-A691-32C30FCB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Opgaven</a:t>
            </a:r>
            <a:r>
              <a:rPr lang="en-US" dirty="0"/>
              <a:t> for </a:t>
            </a:r>
            <a:r>
              <a:rPr lang="en-US" dirty="0" err="1"/>
              <a:t>rollerne</a:t>
            </a:r>
            <a:r>
              <a:rPr lang="en-US" dirty="0"/>
              <a:t> på </a:t>
            </a:r>
            <a:r>
              <a:rPr lang="en-US" dirty="0" err="1"/>
              <a:t>arbejdspladsen</a:t>
            </a: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E342C7-7DCD-481F-9DB0-613D66DC7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4" y="2095505"/>
            <a:ext cx="7886700" cy="43973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err="1">
                <a:solidFill>
                  <a:srgbClr val="000000"/>
                </a:solidFill>
              </a:rPr>
              <a:t>Hvad</a:t>
            </a:r>
            <a:r>
              <a:rPr lang="en-GB" dirty="0">
                <a:solidFill>
                  <a:srgbClr val="000000"/>
                </a:solidFill>
              </a:rPr>
              <a:t> er </a:t>
            </a:r>
            <a:r>
              <a:rPr lang="en-GB" dirty="0" err="1">
                <a:solidFill>
                  <a:srgbClr val="000000"/>
                </a:solidFill>
              </a:rPr>
              <a:t>opgaven</a:t>
            </a:r>
            <a:r>
              <a:rPr lang="en-GB" dirty="0">
                <a:solidFill>
                  <a:srgbClr val="000000"/>
                </a:solidFill>
              </a:rPr>
              <a:t> for:</a:t>
            </a:r>
          </a:p>
          <a:p>
            <a:r>
              <a:rPr lang="en-GB" dirty="0" err="1">
                <a:solidFill>
                  <a:srgbClr val="000000"/>
                </a:solidFill>
              </a:rPr>
              <a:t>Øverste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leder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 err="1">
                <a:solidFill>
                  <a:srgbClr val="000000"/>
                </a:solidFill>
              </a:rPr>
              <a:t>Nærmeste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leder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AMR/TR/MED </a:t>
            </a:r>
          </a:p>
          <a:p>
            <a:r>
              <a:rPr lang="en-GB" dirty="0" err="1">
                <a:solidFill>
                  <a:srgbClr val="000000"/>
                </a:solidFill>
              </a:rPr>
              <a:t>Koordinator</a:t>
            </a: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I </a:t>
            </a:r>
            <a:r>
              <a:rPr lang="en-GB" dirty="0" err="1">
                <a:solidFill>
                  <a:srgbClr val="000000"/>
                </a:solidFill>
              </a:rPr>
              <a:t>en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henholdsvist</a:t>
            </a:r>
            <a:r>
              <a:rPr lang="en-GB" dirty="0">
                <a:solidFill>
                  <a:srgbClr val="000000"/>
                </a:solidFill>
              </a:rPr>
              <a:t>: </a:t>
            </a:r>
            <a:r>
              <a:rPr lang="en-GB" dirty="0" err="1">
                <a:solidFill>
                  <a:srgbClr val="000000"/>
                </a:solidFill>
              </a:rPr>
              <a:t>Grøn</a:t>
            </a:r>
            <a:r>
              <a:rPr lang="en-GB" dirty="0">
                <a:solidFill>
                  <a:srgbClr val="000000"/>
                </a:solidFill>
              </a:rPr>
              <a:t> -Gul -</a:t>
            </a:r>
            <a:r>
              <a:rPr lang="en-GB" dirty="0" err="1">
                <a:solidFill>
                  <a:srgbClr val="000000"/>
                </a:solidFill>
              </a:rPr>
              <a:t>Rød</a:t>
            </a:r>
            <a:r>
              <a:rPr lang="en-GB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>	-  </a:t>
            </a:r>
            <a:r>
              <a:rPr lang="en-GB" dirty="0" err="1">
                <a:solidFill>
                  <a:srgbClr val="000000"/>
                </a:solidFill>
              </a:rPr>
              <a:t>konfliktsituation</a:t>
            </a:r>
            <a:r>
              <a:rPr lang="en-GB" dirty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r>
              <a:rPr lang="en-GB" dirty="0" err="1">
                <a:solidFill>
                  <a:srgbClr val="000000"/>
                </a:solidFill>
              </a:rPr>
              <a:t>En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post’it</a:t>
            </a:r>
            <a:r>
              <a:rPr lang="en-GB" dirty="0">
                <a:solidFill>
                  <a:srgbClr val="000000"/>
                </a:solidFill>
              </a:rPr>
              <a:t> for </a:t>
            </a:r>
            <a:r>
              <a:rPr lang="en-GB" dirty="0" err="1">
                <a:solidFill>
                  <a:srgbClr val="000000"/>
                </a:solidFill>
              </a:rPr>
              <a:t>hver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funktion</a:t>
            </a:r>
            <a:r>
              <a:rPr lang="en-GB" dirty="0">
                <a:solidFill>
                  <a:srgbClr val="000000"/>
                </a:solidFill>
              </a:rPr>
              <a:t> for </a:t>
            </a:r>
            <a:r>
              <a:rPr lang="en-GB" dirty="0" err="1">
                <a:solidFill>
                  <a:srgbClr val="000000"/>
                </a:solidFill>
              </a:rPr>
              <a:t>hver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farve</a:t>
            </a: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36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B773B-440C-4C53-96F3-C2950F2E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Hjemmeopgave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næste</a:t>
            </a:r>
            <a:r>
              <a:rPr lang="en-GB" dirty="0"/>
              <a:t> gang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9BEDE8-FFF0-4972-BF08-6637075FA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a-DK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Dialoger med kolleger: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håndteringsmetoder oplever i som hjælpsomme?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Hvilke ønsker er der til konflikthåndering og forebyggelse af konflikter?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604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A4B70-2513-40A2-9D27-70F9F42F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Tjekke</a:t>
            </a:r>
            <a:r>
              <a:rPr lang="en-GB" dirty="0"/>
              <a:t> </a:t>
            </a:r>
            <a:r>
              <a:rPr lang="en-GB" dirty="0" err="1"/>
              <a:t>ud</a:t>
            </a:r>
            <a:r>
              <a:rPr lang="en-GB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0AA6C1-1BCF-4618-A2EB-D856427A5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har været det vigtigste i dag</a:t>
            </a: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Hvad kan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gå i gang med at bruge med det samme?</a:t>
            </a:r>
          </a:p>
          <a:p>
            <a:r>
              <a:rPr lang="da-DK" dirty="0">
                <a:latin typeface="Calibri" panose="020F0502020204030204" pitchFamily="34" charset="0"/>
                <a:cs typeface="Times New Roman" panose="02020603050405020304" pitchFamily="18" charset="0"/>
              </a:rPr>
              <a:t>Gode råd til Lotte og Liv?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0363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27C09-6772-43BD-8F65-37AA47C6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Tak</a:t>
            </a:r>
            <a:r>
              <a:rPr lang="en-US" dirty="0"/>
              <a:t> for </a:t>
            </a:r>
            <a:r>
              <a:rPr lang="en-US" dirty="0" err="1"/>
              <a:t>idag</a:t>
            </a:r>
            <a:r>
              <a:rPr lang="en-US" dirty="0"/>
              <a:t>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1E1230-E2ED-44C0-9778-C0A7AF789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49" y="1690693"/>
            <a:ext cx="8110467" cy="44862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/>
              <a:t>	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Bonus video Klaus </a:t>
            </a:r>
            <a:r>
              <a:rPr lang="en-US" sz="3200" dirty="0" err="1"/>
              <a:t>Maigaard</a:t>
            </a:r>
            <a:r>
              <a:rPr lang="en-US" sz="3200" dirty="0"/>
              <a:t> om MED </a:t>
            </a:r>
            <a:r>
              <a:rPr lang="en-US" sz="3200" dirty="0" err="1"/>
              <a:t>systemet</a:t>
            </a:r>
            <a:endParaRPr lang="en-US" sz="3200" dirty="0"/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https://www.youtube.com/watch?v=NYuG-OXT8_g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456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D5652-A46E-4894-A034-3D77E7F41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Kursusforløbets mål er at </a:t>
            </a:r>
            <a:br>
              <a:rPr lang="da-DK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I efter kursusdagene er i stand til at: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C2DF4C-1A7E-40FC-91E9-E5F03216A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Kursusmodul 1: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Identificere konflikter og analysere årsager, samt styrke samarbejdet i AMO/MED</a:t>
            </a:r>
          </a:p>
          <a:p>
            <a:pPr marL="0" indent="0">
              <a:buNone/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Kursusmodul 2: Håndtere konflikter</a:t>
            </a:r>
          </a:p>
          <a:p>
            <a:pPr marL="0" indent="0">
              <a:buNone/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Kursusmodul 3: </a:t>
            </a:r>
            <a:r>
              <a:rPr lang="da-DK" dirty="0">
                <a:ea typeface="Calibri" panose="020F0502020204030204" pitchFamily="34" charset="0"/>
                <a:cs typeface="Times New Roman" panose="02020603050405020304" pitchFamily="18" charset="0"/>
              </a:rPr>
              <a:t>Retningslinje</a:t>
            </a: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og implementeringsplan til at håndtere og forebygge konflikter</a:t>
            </a:r>
          </a:p>
          <a:p>
            <a:pPr marL="0" indent="0">
              <a:buNone/>
            </a:pPr>
            <a:endParaRPr lang="da-DK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35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D9BE6-E0B6-4C51-BEFD-25BF0306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4" y="681037"/>
            <a:ext cx="7886700" cy="1009657"/>
          </a:xfrm>
        </p:spPr>
        <p:txBody>
          <a:bodyPr>
            <a:normAutofit fontScale="90000"/>
          </a:bodyPr>
          <a:lstStyle/>
          <a:p>
            <a:br>
              <a:rPr lang="da-DK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 1. kursus dag </a:t>
            </a:r>
            <a:br>
              <a:rPr lang="da-DK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kl. 9 – 15. 30</a:t>
            </a:r>
            <a:br>
              <a:rPr lang="da-DK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DA6D27-CE16-445C-A302-94990B2EE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053" y="2057400"/>
            <a:ext cx="9201151" cy="411956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Velkomst og præsentation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Leveregler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Resultater fra hjemmeopgave, interviews og spørgeskema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Modeller til at forstå konfliktforløb og årsager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Analyser af konflikter på arbejdspladsen i grupper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F</a:t>
            </a:r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rokost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Fremlæggelse af analyser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Roller, opgaver og ansvar i AMO/MED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Hjemmeopgave til næste gang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Evaluering og afslutning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8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5DE154-275F-4EAC-B1DD-C7BA1007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Præsentation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af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jer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D07A219-C8B8-4348-B6CE-5858DFF4A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Navn</a:t>
            </a:r>
            <a:endParaRPr lang="en-US" dirty="0"/>
          </a:p>
          <a:p>
            <a:r>
              <a:rPr lang="en-US" dirty="0" err="1"/>
              <a:t>Uddannelse</a:t>
            </a:r>
            <a:r>
              <a:rPr lang="en-US" dirty="0"/>
              <a:t>/</a:t>
            </a:r>
            <a:r>
              <a:rPr lang="en-US" dirty="0" err="1"/>
              <a:t>Baggrund</a:t>
            </a:r>
            <a:endParaRPr lang="en-US" dirty="0"/>
          </a:p>
          <a:p>
            <a:r>
              <a:rPr lang="en-US" dirty="0" err="1"/>
              <a:t>Ansat</a:t>
            </a:r>
            <a:r>
              <a:rPr lang="en-US" dirty="0"/>
              <a:t> </a:t>
            </a:r>
            <a:r>
              <a:rPr lang="en-US" dirty="0" err="1"/>
              <a:t>siden</a:t>
            </a:r>
            <a:endParaRPr lang="en-US" dirty="0"/>
          </a:p>
          <a:p>
            <a:r>
              <a:rPr lang="en-US" dirty="0" err="1"/>
              <a:t>Funktion</a:t>
            </a:r>
            <a:r>
              <a:rPr lang="en-US" dirty="0"/>
              <a:t> i AMO/MED</a:t>
            </a:r>
          </a:p>
          <a:p>
            <a:endParaRPr lang="en-US" dirty="0"/>
          </a:p>
          <a:p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forstår</a:t>
            </a:r>
            <a:r>
              <a:rPr lang="en-US" dirty="0"/>
              <a:t> du </a:t>
            </a:r>
            <a:r>
              <a:rPr lang="en-US" dirty="0" err="1"/>
              <a:t>ved</a:t>
            </a:r>
            <a:r>
              <a:rPr lang="en-US" dirty="0"/>
              <a:t> </a:t>
            </a:r>
            <a:r>
              <a:rPr lang="en-US" dirty="0" err="1"/>
              <a:t>konfliktbegrebet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581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illede 44">
            <a:extLst>
              <a:ext uri="{FF2B5EF4-FFF2-40B4-BE49-F238E27FC236}">
                <a16:creationId xmlns:a16="http://schemas.microsoft.com/office/drawing/2014/main" id="{2E350F2A-DF4F-3C49-BE5B-B8196862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9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81CB7F4-3DBF-4E4A-B269-18EB45FB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45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53F48784-5B4D-2940-9D50-4CE559920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05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3679bc-f7b6-4a2c-8402-899a48841243">
      <Terms xmlns="http://schemas.microsoft.com/office/infopath/2007/PartnerControls"/>
    </lcf76f155ced4ddcb4097134ff3c332f>
    <TaxCatchAll xmlns="50c25e57-ee3e-4ae5-ab0e-1f0f2b2ba0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9FD0C91701604093218ABE91725E78" ma:contentTypeVersion="16" ma:contentTypeDescription="Create a new document." ma:contentTypeScope="" ma:versionID="2b9b1f6bc5118286a94d45594d2f98f0">
  <xsd:schema xmlns:xsd="http://www.w3.org/2001/XMLSchema" xmlns:xs="http://www.w3.org/2001/XMLSchema" xmlns:p="http://schemas.microsoft.com/office/2006/metadata/properties" xmlns:ns2="613679bc-f7b6-4a2c-8402-899a48841243" xmlns:ns3="50c25e57-ee3e-4ae5-ab0e-1f0f2b2ba06a" targetNamespace="http://schemas.microsoft.com/office/2006/metadata/properties" ma:root="true" ma:fieldsID="2f8a4392f27ea343362ca1499b875ccf" ns2:_="" ns3:_="">
    <xsd:import namespace="613679bc-f7b6-4a2c-8402-899a48841243"/>
    <xsd:import namespace="50c25e57-ee3e-4ae5-ab0e-1f0f2b2ba0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679bc-f7b6-4a2c-8402-899a488412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553f63-5966-4a09-978d-72b299aea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c25e57-ee3e-4ae5-ab0e-1f0f2b2ba06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14b9c65-5769-4a96-9167-3a5ad5fa0bd4}" ma:internalName="TaxCatchAll" ma:showField="CatchAllData" ma:web="50c25e57-ee3e-4ae5-ab0e-1f0f2b2ba0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2CF5DA-88E0-4992-BF19-66A829748F00}">
  <ds:schemaRefs>
    <ds:schemaRef ds:uri="http://schemas.microsoft.com/office/2006/metadata/properties"/>
    <ds:schemaRef ds:uri="http://schemas.microsoft.com/office/infopath/2007/PartnerControls"/>
    <ds:schemaRef ds:uri="69ce3f97-97a7-473d-bcc8-1509687ed3aa"/>
    <ds:schemaRef ds:uri="7574eb37-8b16-4571-8a0e-2a5c5efde67b"/>
    <ds:schemaRef ds:uri="613679bc-f7b6-4a2c-8402-899a48841243"/>
    <ds:schemaRef ds:uri="50c25e57-ee3e-4ae5-ab0e-1f0f2b2ba06a"/>
  </ds:schemaRefs>
</ds:datastoreItem>
</file>

<file path=customXml/itemProps2.xml><?xml version="1.0" encoding="utf-8"?>
<ds:datastoreItem xmlns:ds="http://schemas.openxmlformats.org/officeDocument/2006/customXml" ds:itemID="{1270FD20-1B52-4C7E-B8AF-2C1464791F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E96728-7FE2-4B73-97A1-DE08AD36C8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3679bc-f7b6-4a2c-8402-899a48841243"/>
    <ds:schemaRef ds:uri="50c25e57-ee3e-4ae5-ab0e-1f0f2b2ba0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29476</TotalTime>
  <Words>879</Words>
  <Application>Microsoft Office PowerPoint</Application>
  <PresentationFormat>Widescreen</PresentationFormat>
  <Paragraphs>143</Paragraphs>
  <Slides>39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TrebuchetMS-Bold</vt:lpstr>
      <vt:lpstr>Office-tema</vt:lpstr>
      <vt:lpstr>PowerPoint-præsentation</vt:lpstr>
      <vt:lpstr>AMOKKs formål er at:</vt:lpstr>
      <vt:lpstr>PowerPoint-præsentation</vt:lpstr>
      <vt:lpstr>Kursusforløbets mål er at  I efter kursusdagene er i stand til at:</vt:lpstr>
      <vt:lpstr> Program 1. kursus dag  kl. 9 – 15. 30 </vt:lpstr>
      <vt:lpstr>Præsentation af jer</vt:lpstr>
      <vt:lpstr>PowerPoint-præsentation</vt:lpstr>
      <vt:lpstr>PowerPoint-præsentation</vt:lpstr>
      <vt:lpstr>PowerPoint-præsentation</vt:lpstr>
      <vt:lpstr>Forståelse af konflikter</vt:lpstr>
      <vt:lpstr>Varme og kolde konflikter Sørensen og Grimsmo 2001</vt:lpstr>
      <vt:lpstr>Arbejdspladsens holdning til konflikter</vt:lpstr>
      <vt:lpstr>Konflikthåndteringsforståelse </vt:lpstr>
      <vt:lpstr>PowerPoint-præsentation</vt:lpstr>
      <vt:lpstr>Rumfærgen Challenger </vt:lpstr>
      <vt:lpstr>Hvordan skaber vi psykologisk sikkerhed?</vt:lpstr>
      <vt:lpstr>Pause</vt:lpstr>
      <vt:lpstr>Identificering af konflikter</vt:lpstr>
      <vt:lpstr>1. Hjemmeopgave til 1. kursusmodul</vt:lpstr>
      <vt:lpstr>       </vt:lpstr>
      <vt:lpstr>   Hvad viste resultaterne fra spørgskemaerne om omfang og typer af konflikter og årsager hos jer?</vt:lpstr>
      <vt:lpstr>Konflikter, - definition, udvikling og årsager</vt:lpstr>
      <vt:lpstr>Èn definition af konflikter </vt:lpstr>
      <vt:lpstr>PowerPoint-præsentation</vt:lpstr>
      <vt:lpstr>PowerPoint-præsentation</vt:lpstr>
      <vt:lpstr>PowerPoint-præsentation</vt:lpstr>
      <vt:lpstr>PowerPoint-præsentation</vt:lpstr>
      <vt:lpstr>Hvordan kan vi analysere vores egne konflikter med konflikttrappen og de fire årsager?</vt:lpstr>
      <vt:lpstr>Frokost</vt:lpstr>
      <vt:lpstr>Opsamling</vt:lpstr>
      <vt:lpstr>Roller og opgaver for hjælpere i konflikter på arbejdspladsen – </vt:lpstr>
      <vt:lpstr>PowerPoint-præsentation</vt:lpstr>
      <vt:lpstr>PowerPoint-præsentation</vt:lpstr>
      <vt:lpstr> Udvikling I rollen som medarbejderrepræsentant og koordinator </vt:lpstr>
      <vt:lpstr>Perspektivøvelse</vt:lpstr>
      <vt:lpstr>Opgaven for rollerne på arbejdspladsen</vt:lpstr>
      <vt:lpstr>Hjemmeopgave til næste gang</vt:lpstr>
      <vt:lpstr>Tjekke ud </vt:lpstr>
      <vt:lpstr>Tak for idag!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Konflikter på arbejde Opdagelse, håndtering og forebyggelse</dc:title>
  <dc:creator>Liv Starheim</dc:creator>
  <cp:lastModifiedBy>Rene Ask Rasmussen</cp:lastModifiedBy>
  <cp:revision>97</cp:revision>
  <cp:lastPrinted>2021-02-23T13:24:50Z</cp:lastPrinted>
  <dcterms:created xsi:type="dcterms:W3CDTF">2019-06-18T11:15:47Z</dcterms:created>
  <dcterms:modified xsi:type="dcterms:W3CDTF">2022-10-26T10:41:41Z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0x010100BE9FD0C91701604093218ABE91725E78</vt:lpwstr>
  </property>
  <property fmtid="{D5CDD505-2E9C-101B-9397-08002B2CF9AE}" pid="3" name="MediaServiceImageTags">
    <vt:lpwstr/>
  </property>
</Properties>
</file>