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0279975" cy="42808525"/>
  <p:notesSz cx="6797675" cy="9928225"/>
  <p:defaultTextStyle>
    <a:defPPr>
      <a:defRPr lang="da-DK"/>
    </a:defPPr>
    <a:lvl1pPr marL="0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5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" d="100"/>
          <a:sy n="13" d="100"/>
        </p:scale>
        <p:origin x="1786" y="125"/>
      </p:cViewPr>
      <p:guideLst>
        <p:guide orient="horz" pos="13483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195670-7040-481C-B7D8-6ECBA3107500}" type="datetimeFigureOut">
              <a:rPr lang="da-DK" smtClean="0"/>
              <a:t>25-03-2024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80829-BAEA-4E52-A375-79A7117400B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37756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80829-BAEA-4E52-A375-79A7117400B3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92997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1513998" y="39677164"/>
            <a:ext cx="7065328" cy="2279158"/>
          </a:xfrm>
          <a:prstGeom prst="rect">
            <a:avLst/>
          </a:prstGeom>
        </p:spPr>
        <p:txBody>
          <a:bodyPr/>
          <a:lstStyle/>
          <a:p>
            <a:fld id="{0C408FA6-DDE3-48C1-A0CF-5E49795B20A1}" type="datetimeFigureOut">
              <a:rPr lang="da-DK" smtClean="0"/>
              <a:pPr/>
              <a:t>25-03-2024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/>
          <a:lstStyle/>
          <a:p>
            <a:fld id="{B481E22C-DEC5-4B71-945B-BC293253AA0D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7" name="Tekstboks 6"/>
          <p:cNvSpPr txBox="1"/>
          <p:nvPr userDrawn="1"/>
        </p:nvSpPr>
        <p:spPr>
          <a:xfrm>
            <a:off x="0" y="0"/>
            <a:ext cx="30276000" cy="7128000"/>
          </a:xfrm>
          <a:prstGeom prst="rect">
            <a:avLst/>
          </a:prstGeom>
          <a:solidFill>
            <a:srgbClr val="0085A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1513999" y="9988659"/>
            <a:ext cx="27251978" cy="2825164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1513998" y="39677164"/>
            <a:ext cx="7065328" cy="2279158"/>
          </a:xfrm>
          <a:prstGeom prst="rect">
            <a:avLst/>
          </a:prstGeom>
        </p:spPr>
        <p:txBody>
          <a:bodyPr/>
          <a:lstStyle/>
          <a:p>
            <a:fld id="{0C408FA6-DDE3-48C1-A0CF-5E49795B20A1}" type="datetimeFigureOut">
              <a:rPr lang="da-DK" smtClean="0"/>
              <a:pPr/>
              <a:t>25-03-2024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/>
          <a:lstStyle/>
          <a:p>
            <a:fld id="{B481E22C-DEC5-4B71-945B-BC293253AA0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72698227" y="10702131"/>
            <a:ext cx="22557528" cy="227995033"/>
          </a:xfrm>
          <a:prstGeom prst="rect">
            <a:avLst/>
          </a:prstGeo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5015123" y="10702131"/>
            <a:ext cx="67178439" cy="22799503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1513998" y="39677164"/>
            <a:ext cx="7065328" cy="2279158"/>
          </a:xfrm>
          <a:prstGeom prst="rect">
            <a:avLst/>
          </a:prstGeom>
        </p:spPr>
        <p:txBody>
          <a:bodyPr/>
          <a:lstStyle/>
          <a:p>
            <a:fld id="{0C408FA6-DDE3-48C1-A0CF-5E49795B20A1}" type="datetimeFigureOut">
              <a:rPr lang="da-DK" smtClean="0"/>
              <a:pPr/>
              <a:t>25-03-2024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/>
          <a:lstStyle/>
          <a:p>
            <a:fld id="{B481E22C-DEC5-4B71-945B-BC293253AA0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530475" y="9954990"/>
            <a:ext cx="27251978" cy="2825164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1513998" y="39677164"/>
            <a:ext cx="7065328" cy="2279158"/>
          </a:xfrm>
          <a:prstGeom prst="rect">
            <a:avLst/>
          </a:prstGeom>
        </p:spPr>
        <p:txBody>
          <a:bodyPr/>
          <a:lstStyle/>
          <a:p>
            <a:fld id="{0C408FA6-DDE3-48C1-A0CF-5E49795B20A1}" type="datetimeFigureOut">
              <a:rPr lang="da-DK" smtClean="0"/>
              <a:pPr/>
              <a:t>25-03-2024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/>
          <a:lstStyle/>
          <a:p>
            <a:fld id="{B481E22C-DEC5-4B71-945B-BC293253AA0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1909" y="27508444"/>
            <a:ext cx="25737979" cy="8502249"/>
          </a:xfrm>
          <a:prstGeom prst="rect">
            <a:avLst/>
          </a:prstGeo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1513998" y="39677164"/>
            <a:ext cx="7065328" cy="2279158"/>
          </a:xfrm>
          <a:prstGeom prst="rect">
            <a:avLst/>
          </a:prstGeom>
        </p:spPr>
        <p:txBody>
          <a:bodyPr/>
          <a:lstStyle/>
          <a:p>
            <a:fld id="{0C408FA6-DDE3-48C1-A0CF-5E49795B20A1}" type="datetimeFigureOut">
              <a:rPr lang="da-DK" smtClean="0"/>
              <a:pPr/>
              <a:t>25-03-2024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/>
          <a:lstStyle/>
          <a:p>
            <a:fld id="{B481E22C-DEC5-4B71-945B-BC293253AA0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5015123" y="62349824"/>
            <a:ext cx="44867985" cy="176347340"/>
          </a:xfrm>
          <a:prstGeom prst="rect">
            <a:avLst/>
          </a:prstGeo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50387773" y="62349824"/>
            <a:ext cx="44867982" cy="176347340"/>
          </a:xfrm>
          <a:prstGeom prst="rect">
            <a:avLst/>
          </a:prstGeo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1513998" y="39677164"/>
            <a:ext cx="7065328" cy="2279158"/>
          </a:xfrm>
          <a:prstGeom prst="rect">
            <a:avLst/>
          </a:prstGeom>
        </p:spPr>
        <p:txBody>
          <a:bodyPr/>
          <a:lstStyle/>
          <a:p>
            <a:fld id="{0C408FA6-DDE3-48C1-A0CF-5E49795B20A1}" type="datetimeFigureOut">
              <a:rPr lang="da-DK" smtClean="0"/>
              <a:pPr/>
              <a:t>25-03-2024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/>
          <a:lstStyle/>
          <a:p>
            <a:fld id="{B481E22C-DEC5-4B71-945B-BC293253AA0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513999" y="9582375"/>
            <a:ext cx="13378914" cy="399347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  <a:prstGeom prst="rect">
            <a:avLst/>
          </a:prstGeo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15381808" y="9582375"/>
            <a:ext cx="13384170" cy="399347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  <a:prstGeom prst="rect">
            <a:avLst/>
          </a:prstGeo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>
          <a:xfrm>
            <a:off x="1513998" y="39677164"/>
            <a:ext cx="7065328" cy="2279158"/>
          </a:xfrm>
          <a:prstGeom prst="rect">
            <a:avLst/>
          </a:prstGeom>
        </p:spPr>
        <p:txBody>
          <a:bodyPr/>
          <a:lstStyle/>
          <a:p>
            <a:fld id="{0C408FA6-DDE3-48C1-A0CF-5E49795B20A1}" type="datetimeFigureOut">
              <a:rPr lang="da-DK" smtClean="0"/>
              <a:pPr/>
              <a:t>25-03-2024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/>
          <a:lstStyle/>
          <a:p>
            <a:fld id="{B481E22C-DEC5-4B71-945B-BC293253AA0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>
          <a:xfrm>
            <a:off x="1513998" y="39677164"/>
            <a:ext cx="7065328" cy="2279158"/>
          </a:xfrm>
          <a:prstGeom prst="rect">
            <a:avLst/>
          </a:prstGeom>
        </p:spPr>
        <p:txBody>
          <a:bodyPr/>
          <a:lstStyle/>
          <a:p>
            <a:fld id="{0C408FA6-DDE3-48C1-A0CF-5E49795B20A1}" type="datetimeFigureOut">
              <a:rPr lang="da-DK" smtClean="0"/>
              <a:pPr/>
              <a:t>25-03-2024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/>
          <a:lstStyle/>
          <a:p>
            <a:fld id="{B481E22C-DEC5-4B71-945B-BC293253AA0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>
          <a:xfrm>
            <a:off x="1513998" y="39677164"/>
            <a:ext cx="7065328" cy="2279158"/>
          </a:xfrm>
          <a:prstGeom prst="rect">
            <a:avLst/>
          </a:prstGeom>
        </p:spPr>
        <p:txBody>
          <a:bodyPr/>
          <a:lstStyle/>
          <a:p>
            <a:fld id="{0C408FA6-DDE3-48C1-A0CF-5E49795B20A1}" type="datetimeFigureOut">
              <a:rPr lang="da-DK" smtClean="0"/>
              <a:pPr/>
              <a:t>25-03-2024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/>
          <a:lstStyle/>
          <a:p>
            <a:fld id="{B481E22C-DEC5-4B71-945B-BC293253AA0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000" y="1704413"/>
            <a:ext cx="9961903" cy="7253667"/>
          </a:xfrm>
          <a:prstGeom prst="rect">
            <a:avLst/>
          </a:prstGeo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7" cy="36535890"/>
          </a:xfrm>
          <a:prstGeom prst="rect">
            <a:avLst/>
          </a:prstGeo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514000" y="8958084"/>
            <a:ext cx="9961903" cy="292822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1513998" y="39677164"/>
            <a:ext cx="7065328" cy="2279158"/>
          </a:xfrm>
          <a:prstGeom prst="rect">
            <a:avLst/>
          </a:prstGeom>
        </p:spPr>
        <p:txBody>
          <a:bodyPr/>
          <a:lstStyle/>
          <a:p>
            <a:fld id="{0C408FA6-DDE3-48C1-A0CF-5E49795B20A1}" type="datetimeFigureOut">
              <a:rPr lang="da-DK" smtClean="0"/>
              <a:pPr/>
              <a:t>25-03-2024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/>
          <a:lstStyle/>
          <a:p>
            <a:fld id="{B481E22C-DEC5-4B71-945B-BC293253AA0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  <a:prstGeom prst="rect">
            <a:avLst/>
          </a:prstGeo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706939" y="3834310"/>
            <a:ext cx="18167985" cy="256851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1513998" y="39677164"/>
            <a:ext cx="7065328" cy="2279158"/>
          </a:xfrm>
          <a:prstGeom prst="rect">
            <a:avLst/>
          </a:prstGeom>
        </p:spPr>
        <p:txBody>
          <a:bodyPr/>
          <a:lstStyle/>
          <a:p>
            <a:fld id="{0C408FA6-DDE3-48C1-A0CF-5E49795B20A1}" type="datetimeFigureOut">
              <a:rPr lang="da-DK" smtClean="0"/>
              <a:pPr/>
              <a:t>25-03-2024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/>
          <a:lstStyle/>
          <a:p>
            <a:fld id="{B481E22C-DEC5-4B71-945B-BC293253AA0D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boks 6"/>
          <p:cNvSpPr txBox="1"/>
          <p:nvPr userDrawn="1"/>
        </p:nvSpPr>
        <p:spPr>
          <a:xfrm>
            <a:off x="3975" y="0"/>
            <a:ext cx="30276000" cy="35676000"/>
          </a:xfrm>
          <a:prstGeom prst="rect">
            <a:avLst/>
          </a:prstGeom>
          <a:solidFill>
            <a:srgbClr val="0085A1">
              <a:alpha val="20000"/>
            </a:srgb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sp>
        <p:nvSpPr>
          <p:cNvPr id="10" name="Tekstboks 9"/>
          <p:cNvSpPr txBox="1"/>
          <p:nvPr userDrawn="1"/>
        </p:nvSpPr>
        <p:spPr>
          <a:xfrm>
            <a:off x="19904400" y="8154000"/>
            <a:ext cx="36000" cy="26532000"/>
          </a:xfrm>
          <a:prstGeom prst="rect">
            <a:avLst/>
          </a:prstGeom>
          <a:solidFill>
            <a:srgbClr val="0085A1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3" name="Billede 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35731" y="37174014"/>
            <a:ext cx="15792280" cy="410445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boks 4"/>
          <p:cNvSpPr txBox="1"/>
          <p:nvPr/>
        </p:nvSpPr>
        <p:spPr>
          <a:xfrm>
            <a:off x="1440000" y="8280000"/>
            <a:ext cx="8280000" cy="228370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4000" b="1" dirty="0">
                <a:latin typeface="Verdana" panose="020B0604030504040204" pitchFamily="34" charset="0"/>
                <a:ea typeface="Verdana" panose="020B0604030504040204" pitchFamily="34" charset="0"/>
              </a:rPr>
              <a:t>Hvem er vi</a:t>
            </a:r>
            <a:r>
              <a:rPr lang="da-DK" sz="4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r>
              <a:rPr lang="da-DK" sz="3600" dirty="0">
                <a:latin typeface="Verdana" panose="020B0604030504040204" pitchFamily="34" charset="0"/>
                <a:ea typeface="Verdana" panose="020B0604030504040204" pitchFamily="34" charset="0"/>
              </a:rPr>
              <a:t>Vi er en dedikeret forskningsenhed ved Sjællands Universitetshospital &amp; Institut for Regional Sundhed, SDU, der fokuserer på at forbedre sygepleje i pædiatrisk regi.</a:t>
            </a:r>
          </a:p>
          <a:p>
            <a:r>
              <a:rPr lang="da-DK" sz="3600" dirty="0">
                <a:latin typeface="Verdana" panose="020B0604030504040204" pitchFamily="34" charset="0"/>
                <a:ea typeface="Verdana" panose="020B0604030504040204" pitchFamily="34" charset="0"/>
              </a:rPr>
              <a:t> </a:t>
            </a:r>
          </a:p>
          <a:p>
            <a:r>
              <a:rPr lang="da-DK" sz="4000" b="1" dirty="0">
                <a:latin typeface="Verdana" panose="020B0604030504040204" pitchFamily="34" charset="0"/>
                <a:ea typeface="Verdana" panose="020B0604030504040204" pitchFamily="34" charset="0"/>
              </a:rPr>
              <a:t>Hvad er vores mission</a:t>
            </a:r>
          </a:p>
          <a:p>
            <a:r>
              <a:rPr lang="da-DK" sz="3600" dirty="0">
                <a:latin typeface="Verdana" panose="020B0604030504040204" pitchFamily="34" charset="0"/>
                <a:ea typeface="Verdana" panose="020B0604030504040204" pitchFamily="34" charset="0"/>
              </a:rPr>
              <a:t>At øge velvære og reducere sårbarhed i tilværelsen med sygdom hos nyfødte, børn, unge  og deres familier, der er i kontakt med sundhedsvæsenet. </a:t>
            </a:r>
          </a:p>
          <a:p>
            <a:r>
              <a:rPr lang="da-DK" sz="3600" dirty="0">
                <a:latin typeface="Verdana" panose="020B0604030504040204" pitchFamily="34" charset="0"/>
                <a:ea typeface="Verdana" panose="020B0604030504040204" pitchFamily="34" charset="0"/>
              </a:rPr>
              <a:t> </a:t>
            </a:r>
          </a:p>
          <a:p>
            <a:r>
              <a:rPr lang="da-DK" sz="4400" b="1" dirty="0">
                <a:latin typeface="Verdana" panose="020B0604030504040204" pitchFamily="34" charset="0"/>
                <a:ea typeface="Verdana" panose="020B0604030504040204" pitchFamily="34" charset="0"/>
              </a:rPr>
              <a:t>Hvad er vores faglige indhold</a:t>
            </a:r>
          </a:p>
          <a:p>
            <a:r>
              <a:rPr lang="da-DK" sz="3600" dirty="0">
                <a:latin typeface="Verdana" panose="020B0604030504040204" pitchFamily="34" charset="0"/>
                <a:ea typeface="Verdana" panose="020B0604030504040204" pitchFamily="34" charset="0"/>
              </a:rPr>
              <a:t>Vi har et særligt fokus på </a:t>
            </a:r>
            <a:r>
              <a:rPr lang="da-DK" sz="3600" b="1" i="1" dirty="0">
                <a:latin typeface="Verdana" panose="020B0604030504040204" pitchFamily="34" charset="0"/>
                <a:ea typeface="Verdana" panose="020B0604030504040204" pitchFamily="34" charset="0"/>
              </a:rPr>
              <a:t>omsorg</a:t>
            </a:r>
            <a:r>
              <a:rPr lang="da-DK" sz="36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da-DK" sz="3600" b="1" i="1" dirty="0">
                <a:latin typeface="Verdana" panose="020B0604030504040204" pitchFamily="34" charset="0"/>
                <a:ea typeface="Verdana" panose="020B0604030504040204" pitchFamily="34" charset="0"/>
              </a:rPr>
              <a:t>etik</a:t>
            </a:r>
            <a:r>
              <a:rPr lang="da-DK" sz="3600" dirty="0">
                <a:latin typeface="Verdana" panose="020B0604030504040204" pitchFamily="34" charset="0"/>
                <a:ea typeface="Verdana" panose="020B0604030504040204" pitchFamily="34" charset="0"/>
              </a:rPr>
              <a:t> og </a:t>
            </a:r>
            <a:r>
              <a:rPr lang="da-DK" sz="3600" b="1" i="1" dirty="0">
                <a:latin typeface="Verdana" panose="020B0604030504040204" pitchFamily="34" charset="0"/>
                <a:ea typeface="Verdana" panose="020B0604030504040204" pitchFamily="34" charset="0"/>
              </a:rPr>
              <a:t>pædagogik</a:t>
            </a:r>
            <a:r>
              <a:rPr lang="da-DK" sz="3600" dirty="0">
                <a:latin typeface="Verdana" panose="020B0604030504040204" pitchFamily="34" charset="0"/>
                <a:ea typeface="Verdana" panose="020B0604030504040204" pitchFamily="34" charset="0"/>
              </a:rPr>
              <a:t> for at generere forskningsbaseret viden inden for støttekundskab. </a:t>
            </a:r>
          </a:p>
          <a:p>
            <a:endParaRPr lang="da-DK" sz="3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da-DK" sz="3600" dirty="0">
                <a:latin typeface="Verdana" panose="020B0604030504040204" pitchFamily="34" charset="0"/>
                <a:ea typeface="Verdana" panose="020B0604030504040204" pitchFamily="34" charset="0"/>
              </a:rPr>
              <a:t>Dette arbejde styrker den patientcentrerede tilgang og hjælper med at navigere i komplekse problemstillinger.</a:t>
            </a:r>
          </a:p>
          <a:p>
            <a:endParaRPr lang="da-DK" sz="40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da-DK" sz="4400" b="1" dirty="0">
                <a:latin typeface="Verdana" panose="020B0604030504040204" pitchFamily="34" charset="0"/>
                <a:ea typeface="Verdana" panose="020B0604030504040204" pitchFamily="34" charset="0"/>
              </a:rPr>
              <a:t>Hvorfor vi laver forskning</a:t>
            </a:r>
            <a:r>
              <a:rPr lang="da-DK" sz="4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r>
              <a:rPr lang="da-DK" sz="3600" dirty="0">
                <a:latin typeface="Verdana" panose="020B0604030504040204" pitchFamily="34" charset="0"/>
                <a:ea typeface="Verdana" panose="020B0604030504040204" pitchFamily="34" charset="0"/>
              </a:rPr>
              <a:t>Vores ambition er at bidrage til personcentreret, reflekteret sygepleje baseret på kontinuitet, evidens og styrkede professionelle kompetencer. </a:t>
            </a:r>
          </a:p>
          <a:p>
            <a:endParaRPr lang="da-DK" sz="3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da-DK" sz="3600" dirty="0">
                <a:latin typeface="Verdana" panose="020B0604030504040204" pitchFamily="34" charset="0"/>
                <a:ea typeface="Verdana" panose="020B0604030504040204" pitchFamily="34" charset="0"/>
              </a:rPr>
              <a:t>Dette er i tråd med FN's Verdensmål og skaber et sundhedsvæsen, hvor børn, unge og pårørende føler sig velkomne og respekterede.</a:t>
            </a:r>
          </a:p>
          <a:p>
            <a:r>
              <a:rPr lang="da-DK" sz="3600" dirty="0">
                <a:latin typeface="Verdana" panose="020B0604030504040204" pitchFamily="34" charset="0"/>
                <a:ea typeface="Verdana" panose="020B0604030504040204" pitchFamily="34" charset="0"/>
              </a:rPr>
              <a:t> </a:t>
            </a:r>
          </a:p>
        </p:txBody>
      </p:sp>
      <p:sp>
        <p:nvSpPr>
          <p:cNvPr id="6" name="Tekstboks 5"/>
          <p:cNvSpPr txBox="1"/>
          <p:nvPr/>
        </p:nvSpPr>
        <p:spPr>
          <a:xfrm>
            <a:off x="1386459" y="1458046"/>
            <a:ext cx="27449541" cy="51090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15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#</a:t>
            </a:r>
            <a:r>
              <a:rPr lang="da-DK" sz="150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WeDoCare</a:t>
            </a:r>
            <a:endParaRPr lang="da-DK" sz="15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da-DK" sz="8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Forskningsenhed for Sygepleje til Nyfødte, Børn, Unge og deres Familier</a:t>
            </a:r>
          </a:p>
        </p:txBody>
      </p:sp>
      <p:sp>
        <p:nvSpPr>
          <p:cNvPr id="11" name="Tekstboks 10"/>
          <p:cNvSpPr txBox="1"/>
          <p:nvPr/>
        </p:nvSpPr>
        <p:spPr>
          <a:xfrm>
            <a:off x="10998000" y="8280000"/>
            <a:ext cx="8280000" cy="223445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4000" b="1" dirty="0">
                <a:latin typeface="Verdana" panose="020B0604030504040204" pitchFamily="34" charset="0"/>
                <a:ea typeface="Verdana" panose="020B0604030504040204" pitchFamily="34" charset="0"/>
              </a:rPr>
              <a:t>Hvad vi bidrager med</a:t>
            </a:r>
          </a:p>
          <a:p>
            <a:r>
              <a:rPr lang="da-DK" sz="3600" dirty="0">
                <a:latin typeface="Verdana" panose="020B0604030504040204" pitchFamily="34" charset="0"/>
                <a:ea typeface="Verdana" panose="020B0604030504040204" pitchFamily="34" charset="0"/>
              </a:rPr>
              <a:t>Vi integrere international ekspertise og bruger metoder, der inddrager brugerne, for at undersøge, hvordan livet med sygdom påvirker nyfødte, børn, unge og deres familier. </a:t>
            </a:r>
          </a:p>
          <a:p>
            <a:endParaRPr lang="da-DK" sz="3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da-DK" sz="3600" dirty="0">
                <a:latin typeface="Verdana" panose="020B0604030504040204" pitchFamily="34" charset="0"/>
                <a:ea typeface="Verdana" panose="020B0604030504040204" pitchFamily="34" charset="0"/>
              </a:rPr>
              <a:t>Vores arbejde er forankret i Region Sjælland og styrker forskningsmiljøet, inden </a:t>
            </a:r>
            <a:r>
              <a:rPr lang="da-DK" sz="3600">
                <a:latin typeface="Verdana" panose="020B0604030504040204" pitchFamily="34" charset="0"/>
                <a:ea typeface="Verdana" panose="020B0604030504040204" pitchFamily="34" charset="0"/>
              </a:rPr>
              <a:t>for sygeplejen. </a:t>
            </a:r>
            <a:r>
              <a:rPr lang="da-DK" sz="3600" dirty="0">
                <a:latin typeface="Verdana" panose="020B0604030504040204" pitchFamily="34" charset="0"/>
                <a:ea typeface="Verdana" panose="020B0604030504040204" pitchFamily="34" charset="0"/>
              </a:rPr>
              <a:t>Dette er i overensstemmelse med Region Sjællands sundhedspolitik og bidrager til en bæredygtig udvikling indenfor omsorgsarbejdet til de yngste borgere.</a:t>
            </a:r>
          </a:p>
          <a:p>
            <a:r>
              <a:rPr lang="da-DK" sz="3600" dirty="0">
                <a:latin typeface="Verdana" panose="020B0604030504040204" pitchFamily="34" charset="0"/>
                <a:ea typeface="Verdana" panose="020B0604030504040204" pitchFamily="34" charset="0"/>
              </a:rPr>
              <a:t> </a:t>
            </a:r>
          </a:p>
          <a:p>
            <a:endParaRPr lang="da-DK" sz="3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da-DK" sz="4000" b="1" dirty="0">
                <a:latin typeface="Verdana" panose="020B0604030504040204" pitchFamily="34" charset="0"/>
                <a:ea typeface="Verdana" panose="020B0604030504040204" pitchFamily="34" charset="0"/>
              </a:rPr>
              <a:t>Hvad er vores engagement og mål</a:t>
            </a:r>
            <a:r>
              <a:rPr lang="da-DK" sz="4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r>
              <a:rPr lang="da-DK" sz="3600" dirty="0">
                <a:latin typeface="Verdana" panose="020B0604030504040204" pitchFamily="34" charset="0"/>
                <a:ea typeface="Verdana" panose="020B0604030504040204" pitchFamily="34" charset="0"/>
              </a:rPr>
              <a:t>Vi er en enhed præget af praksisnær tilknytning, åbenhed og tillid. Trods den globale mangel på sygeplejersker stræber vi efter at være en attraktiv arbejdsplads og samarbejdspartner. </a:t>
            </a:r>
          </a:p>
          <a:p>
            <a:endParaRPr lang="da-DK" sz="3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da-DK" sz="3600" dirty="0">
                <a:latin typeface="Verdana" panose="020B0604030504040204" pitchFamily="34" charset="0"/>
                <a:ea typeface="Verdana" panose="020B0604030504040204" pitchFamily="34" charset="0"/>
              </a:rPr>
              <a:t>Målet er at skabe banebrydende forskningsresultater, publikationer og debatter, der positionerer os som en nationalt anerkendt vidensbank.</a:t>
            </a:r>
          </a:p>
          <a:p>
            <a:endParaRPr lang="da-DK" sz="3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da-DK" sz="3600" dirty="0">
                <a:latin typeface="Verdana" panose="020B0604030504040204" pitchFamily="34" charset="0"/>
                <a:ea typeface="Verdana" panose="020B0604030504040204" pitchFamily="34" charset="0"/>
              </a:rPr>
              <a:t>I Region Sjælland, hvor indlæggelsesraten er høj, søger vi at udvikle sundhedsvæsenet til at være mere børne- og familievenligt.</a:t>
            </a:r>
          </a:p>
          <a:p>
            <a:endParaRPr lang="da-DK" sz="3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Tekstboks 11"/>
          <p:cNvSpPr txBox="1"/>
          <p:nvPr/>
        </p:nvSpPr>
        <p:spPr>
          <a:xfrm>
            <a:off x="20556000" y="8280000"/>
            <a:ext cx="8280000" cy="67095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4000" b="1" dirty="0">
                <a:latin typeface="Verdana" panose="020B0604030504040204" pitchFamily="34" charset="0"/>
                <a:ea typeface="Verdana" panose="020B0604030504040204" pitchFamily="34" charset="0"/>
              </a:rPr>
              <a:t>Kontakt:</a:t>
            </a:r>
          </a:p>
          <a:p>
            <a:endParaRPr lang="da-DK" sz="36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da-DK" sz="3600" b="1" dirty="0">
                <a:latin typeface="Verdana" panose="020B0604030504040204" pitchFamily="34" charset="0"/>
                <a:ea typeface="Verdana" panose="020B0604030504040204" pitchFamily="34" charset="0"/>
              </a:rPr>
              <a:t>Malene Beck</a:t>
            </a:r>
          </a:p>
          <a:p>
            <a:r>
              <a:rPr lang="da-DK" sz="3600" dirty="0">
                <a:latin typeface="Verdana" panose="020B0604030504040204" pitchFamily="34" charset="0"/>
                <a:ea typeface="Verdana" panose="020B0604030504040204" pitchFamily="34" charset="0"/>
              </a:rPr>
              <a:t>Forskningsleder &amp; Lektor,</a:t>
            </a:r>
          </a:p>
          <a:p>
            <a:r>
              <a:rPr lang="da-DK" sz="3600" dirty="0">
                <a:latin typeface="Verdana" panose="020B0604030504040204" pitchFamily="34" charset="0"/>
                <a:ea typeface="Verdana" panose="020B0604030504040204" pitchFamily="34" charset="0"/>
              </a:rPr>
              <a:t>Børne og Ungeafdelingen</a:t>
            </a:r>
          </a:p>
          <a:p>
            <a:r>
              <a:rPr lang="da-DK" sz="3600" dirty="0">
                <a:latin typeface="Verdana" panose="020B0604030504040204" pitchFamily="34" charset="0"/>
                <a:ea typeface="Verdana" panose="020B0604030504040204" pitchFamily="34" charset="0"/>
              </a:rPr>
              <a:t>Sjællands Universitetshospital, </a:t>
            </a:r>
          </a:p>
          <a:p>
            <a:r>
              <a:rPr lang="da-DK" sz="3600" dirty="0">
                <a:latin typeface="Verdana" panose="020B0604030504040204" pitchFamily="34" charset="0"/>
                <a:ea typeface="Verdana" panose="020B0604030504040204" pitchFamily="34" charset="0"/>
              </a:rPr>
              <a:t>Region Sjælland</a:t>
            </a:r>
          </a:p>
          <a:p>
            <a:endParaRPr lang="da-DK" sz="36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da-DK" sz="3600" b="1" dirty="0">
                <a:latin typeface="Verdana" panose="020B0604030504040204" pitchFamily="34" charset="0"/>
                <a:ea typeface="Verdana" panose="020B0604030504040204" pitchFamily="34" charset="0"/>
              </a:rPr>
              <a:t>Tlf. 29807880</a:t>
            </a:r>
          </a:p>
          <a:p>
            <a:endParaRPr lang="da-DK" sz="36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da-DK" sz="3600" b="1" dirty="0" err="1">
                <a:latin typeface="Verdana" panose="020B0604030504040204" pitchFamily="34" charset="0"/>
                <a:ea typeface="Verdana" panose="020B0604030504040204" pitchFamily="34" charset="0"/>
              </a:rPr>
              <a:t>Email</a:t>
            </a:r>
            <a:r>
              <a:rPr lang="da-DK" sz="3600" b="1" dirty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da-DK" sz="3600" dirty="0">
                <a:latin typeface="Verdana" panose="020B0604030504040204" pitchFamily="34" charset="0"/>
                <a:ea typeface="Verdana" panose="020B0604030504040204" pitchFamily="34" charset="0"/>
              </a:rPr>
              <a:t>Maleb@regionsjælland.dk </a:t>
            </a:r>
          </a:p>
          <a:p>
            <a:r>
              <a:rPr lang="da-DK" sz="3600" dirty="0">
                <a:latin typeface="Verdana" panose="020B0604030504040204" pitchFamily="34" charset="0"/>
                <a:ea typeface="Verdana" panose="020B0604030504040204" pitchFamily="34" charset="0"/>
              </a:rPr>
              <a:t> </a:t>
            </a:r>
          </a:p>
        </p:txBody>
      </p:sp>
      <p:pic>
        <p:nvPicPr>
          <p:cNvPr id="2" name="Billed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379" y="36093894"/>
            <a:ext cx="6323241" cy="632324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</TotalTime>
  <Words>342</Words>
  <Application>Microsoft Office PowerPoint</Application>
  <PresentationFormat>Brugerdefineret</PresentationFormat>
  <Paragraphs>43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Kontortema</vt:lpstr>
      <vt:lpstr>PowerPoint-præsentation</vt:lpstr>
    </vt:vector>
  </TitlesOfParts>
  <Company>Koncern IT Region Sjælland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mil</dc:creator>
  <cp:lastModifiedBy>Nana Olejank Hansen</cp:lastModifiedBy>
  <cp:revision>32</cp:revision>
  <cp:lastPrinted>2024-03-18T08:01:39Z</cp:lastPrinted>
  <dcterms:created xsi:type="dcterms:W3CDTF">2013-05-27T07:43:47Z</dcterms:created>
  <dcterms:modified xsi:type="dcterms:W3CDTF">2024-03-25T09:30:29Z</dcterms:modified>
</cp:coreProperties>
</file>