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9975" cy="42808525"/>
  <p:notesSz cx="6797675" cy="9928225"/>
  <p:defaultTextStyle>
    <a:defPPr>
      <a:defRPr lang="da-DK"/>
    </a:defPPr>
    <a:lvl1pPr marL="0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1pPr>
    <a:lvl2pPr marL="2088215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2pPr>
    <a:lvl3pPr marL="417643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3pPr>
    <a:lvl4pPr marL="626464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4pPr>
    <a:lvl5pPr marL="8352861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5pPr>
    <a:lvl6pPr marL="10441076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6pPr>
    <a:lvl7pPr marL="1252929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7pPr>
    <a:lvl8pPr marL="14617507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8pPr>
    <a:lvl9pPr marL="16705722" algn="l" defTabSz="4176431" rtl="0" eaLnBrk="1" latinLnBrk="0" hangingPunct="1">
      <a:defRPr sz="8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1786" y="125"/>
      </p:cViewPr>
      <p:guideLst>
        <p:guide orient="horz" pos="13483"/>
        <p:guide pos="9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95670-7040-481C-B7D8-6ECBA3107500}" type="datetimeFigureOut">
              <a:rPr lang="da-DK" smtClean="0"/>
              <a:t>25-03-2024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0829-BAEA-4E52-A375-79A7117400B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37756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80829-BAEA-4E52-A375-79A7117400B3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2997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25-03-2024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7" name="Tekstboks 6"/>
          <p:cNvSpPr txBox="1"/>
          <p:nvPr userDrawn="1"/>
        </p:nvSpPr>
        <p:spPr>
          <a:xfrm>
            <a:off x="0" y="0"/>
            <a:ext cx="30276000" cy="7128000"/>
          </a:xfrm>
          <a:prstGeom prst="rect">
            <a:avLst/>
          </a:prstGeom>
          <a:solidFill>
            <a:srgbClr val="0085A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513999" y="9988659"/>
            <a:ext cx="27251978" cy="2825164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25-03-2024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72698227" y="10702131"/>
            <a:ext cx="22557528" cy="227995033"/>
          </a:xfrm>
          <a:prstGeom prst="rect">
            <a:avLst/>
          </a:prstGeo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5015123" y="10702131"/>
            <a:ext cx="67178439" cy="22799503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25-03-2024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30475" y="9954990"/>
            <a:ext cx="27251978" cy="2825164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25-03-2024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91909" y="27508444"/>
            <a:ext cx="25737979" cy="8502249"/>
          </a:xfrm>
          <a:prstGeom prst="rect">
            <a:avLst/>
          </a:prstGeo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391909" y="18144082"/>
            <a:ext cx="25737979" cy="93643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8215" indent="0">
              <a:buNone/>
              <a:defRPr sz="8200">
                <a:solidFill>
                  <a:schemeClr val="tx1">
                    <a:tint val="75000"/>
                  </a:schemeClr>
                </a:solidFill>
              </a:defRPr>
            </a:lvl2pPr>
            <a:lvl3pPr marL="4176431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464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2861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107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2929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17507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05722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25-03-2024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015123" y="62349824"/>
            <a:ext cx="44867985" cy="176347340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0387773" y="62349824"/>
            <a:ext cx="44867982" cy="176347340"/>
          </a:xfrm>
          <a:prstGeom prst="rect">
            <a:avLst/>
          </a:prstGeom>
        </p:spPr>
        <p:txBody>
          <a:bodyPr/>
          <a:lstStyle>
            <a:lvl1pPr>
              <a:defRPr sz="12800"/>
            </a:lvl1pPr>
            <a:lvl2pPr>
              <a:defRPr sz="11000"/>
            </a:lvl2pPr>
            <a:lvl3pPr>
              <a:defRPr sz="9100"/>
            </a:lvl3pPr>
            <a:lvl4pPr>
              <a:defRPr sz="8200"/>
            </a:lvl4pPr>
            <a:lvl5pPr>
              <a:defRPr sz="8200"/>
            </a:lvl5pPr>
            <a:lvl6pPr>
              <a:defRPr sz="8200"/>
            </a:lvl6pPr>
            <a:lvl7pPr>
              <a:defRPr sz="8200"/>
            </a:lvl7pPr>
            <a:lvl8pPr>
              <a:defRPr sz="8200"/>
            </a:lvl8pPr>
            <a:lvl9pPr>
              <a:defRPr sz="82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25-03-2024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513999" y="9582375"/>
            <a:ext cx="13378914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1513999" y="13575852"/>
            <a:ext cx="13378914" cy="24664452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15381808" y="9582375"/>
            <a:ext cx="13384170" cy="399347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1000" b="1"/>
            </a:lvl1pPr>
            <a:lvl2pPr marL="2088215" indent="0">
              <a:buNone/>
              <a:defRPr sz="9100" b="1"/>
            </a:lvl2pPr>
            <a:lvl3pPr marL="4176431" indent="0">
              <a:buNone/>
              <a:defRPr sz="8200" b="1"/>
            </a:lvl3pPr>
            <a:lvl4pPr marL="6264646" indent="0">
              <a:buNone/>
              <a:defRPr sz="7300" b="1"/>
            </a:lvl4pPr>
            <a:lvl5pPr marL="8352861" indent="0">
              <a:buNone/>
              <a:defRPr sz="7300" b="1"/>
            </a:lvl5pPr>
            <a:lvl6pPr marL="10441076" indent="0">
              <a:buNone/>
              <a:defRPr sz="7300" b="1"/>
            </a:lvl6pPr>
            <a:lvl7pPr marL="12529292" indent="0">
              <a:buNone/>
              <a:defRPr sz="7300" b="1"/>
            </a:lvl7pPr>
            <a:lvl8pPr marL="14617507" indent="0">
              <a:buNone/>
              <a:defRPr sz="7300" b="1"/>
            </a:lvl8pPr>
            <a:lvl9pPr marL="16705722" indent="0">
              <a:buNone/>
              <a:defRPr sz="73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15381808" y="13575852"/>
            <a:ext cx="13384170" cy="24664452"/>
          </a:xfrm>
          <a:prstGeom prst="rect">
            <a:avLst/>
          </a:prstGeom>
        </p:spPr>
        <p:txBody>
          <a:bodyPr/>
          <a:lstStyle>
            <a:lvl1pPr>
              <a:defRPr sz="11000"/>
            </a:lvl1pPr>
            <a:lvl2pPr>
              <a:defRPr sz="9100"/>
            </a:lvl2pPr>
            <a:lvl3pPr>
              <a:defRPr sz="82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25-03-2024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3999" y="1714326"/>
            <a:ext cx="27251978" cy="7134754"/>
          </a:xfrm>
          <a:prstGeom prst="rect">
            <a:avLst/>
          </a:prstGeo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25-03-2024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25-03-2024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14000" y="1704413"/>
            <a:ext cx="9961903" cy="7253667"/>
          </a:xfrm>
          <a:prstGeom prst="rect">
            <a:avLst/>
          </a:prstGeo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1838629" y="1704417"/>
            <a:ext cx="16927347" cy="36535890"/>
          </a:xfrm>
          <a:prstGeom prst="rect">
            <a:avLst/>
          </a:prstGeom>
        </p:spPr>
        <p:txBody>
          <a:bodyPr/>
          <a:lstStyle>
            <a:lvl1pPr>
              <a:defRPr sz="14600"/>
            </a:lvl1pPr>
            <a:lvl2pPr>
              <a:defRPr sz="12800"/>
            </a:lvl2pPr>
            <a:lvl3pPr>
              <a:defRPr sz="110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514000" y="8958084"/>
            <a:ext cx="9961903" cy="292822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25-03-2024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35087" y="29965968"/>
            <a:ext cx="18167985" cy="3537652"/>
          </a:xfrm>
          <a:prstGeom prst="rect">
            <a:avLst/>
          </a:prstGeo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706939" y="3834310"/>
            <a:ext cx="18167985" cy="256851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600"/>
            </a:lvl1pPr>
            <a:lvl2pPr marL="2088215" indent="0">
              <a:buNone/>
              <a:defRPr sz="12800"/>
            </a:lvl2pPr>
            <a:lvl3pPr marL="4176431" indent="0">
              <a:buNone/>
              <a:defRPr sz="11000"/>
            </a:lvl3pPr>
            <a:lvl4pPr marL="6264646" indent="0">
              <a:buNone/>
              <a:defRPr sz="9100"/>
            </a:lvl4pPr>
            <a:lvl5pPr marL="8352861" indent="0">
              <a:buNone/>
              <a:defRPr sz="9100"/>
            </a:lvl5pPr>
            <a:lvl6pPr marL="10441076" indent="0">
              <a:buNone/>
              <a:defRPr sz="9100"/>
            </a:lvl6pPr>
            <a:lvl7pPr marL="12529292" indent="0">
              <a:buNone/>
              <a:defRPr sz="9100"/>
            </a:lvl7pPr>
            <a:lvl8pPr marL="14617507" indent="0">
              <a:buNone/>
              <a:defRPr sz="9100"/>
            </a:lvl8pPr>
            <a:lvl9pPr marL="16705722" indent="0">
              <a:buNone/>
              <a:defRPr sz="91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5935087" y="33503620"/>
            <a:ext cx="18167985" cy="50240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2088215" indent="0">
              <a:buNone/>
              <a:defRPr sz="5500"/>
            </a:lvl2pPr>
            <a:lvl3pPr marL="4176431" indent="0">
              <a:buNone/>
              <a:defRPr sz="4600"/>
            </a:lvl3pPr>
            <a:lvl4pPr marL="6264646" indent="0">
              <a:buNone/>
              <a:defRPr sz="4100"/>
            </a:lvl4pPr>
            <a:lvl5pPr marL="8352861" indent="0">
              <a:buNone/>
              <a:defRPr sz="4100"/>
            </a:lvl5pPr>
            <a:lvl6pPr marL="10441076" indent="0">
              <a:buNone/>
              <a:defRPr sz="4100"/>
            </a:lvl6pPr>
            <a:lvl7pPr marL="12529292" indent="0">
              <a:buNone/>
              <a:defRPr sz="4100"/>
            </a:lvl7pPr>
            <a:lvl8pPr marL="14617507" indent="0">
              <a:buNone/>
              <a:defRPr sz="4100"/>
            </a:lvl8pPr>
            <a:lvl9pPr marL="16705722" indent="0">
              <a:buNone/>
              <a:defRPr sz="41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>
          <a:xfrm>
            <a:off x="1513998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0C408FA6-DDE3-48C1-A0CF-5E49795B20A1}" type="datetimeFigureOut">
              <a:rPr lang="da-DK" smtClean="0"/>
              <a:pPr/>
              <a:t>25-03-2024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>
          <a:xfrm>
            <a:off x="10345658" y="39677164"/>
            <a:ext cx="9588659" cy="2279158"/>
          </a:xfrm>
          <a:prstGeom prst="rect">
            <a:avLst/>
          </a:prstGeom>
        </p:spPr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>
          <a:xfrm>
            <a:off x="21700649" y="39677164"/>
            <a:ext cx="7065328" cy="2279158"/>
          </a:xfrm>
          <a:prstGeom prst="rect">
            <a:avLst/>
          </a:prstGeom>
        </p:spPr>
        <p:txBody>
          <a:bodyPr/>
          <a:lstStyle/>
          <a:p>
            <a:fld id="{B481E22C-DEC5-4B71-945B-BC293253AA0D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3975" y="0"/>
            <a:ext cx="30276000" cy="35676000"/>
          </a:xfrm>
          <a:prstGeom prst="rect">
            <a:avLst/>
          </a:prstGeom>
          <a:solidFill>
            <a:srgbClr val="0085A1">
              <a:alpha val="2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sp>
        <p:nvSpPr>
          <p:cNvPr id="10" name="Tekstboks 9"/>
          <p:cNvSpPr txBox="1"/>
          <p:nvPr userDrawn="1"/>
        </p:nvSpPr>
        <p:spPr>
          <a:xfrm>
            <a:off x="19904400" y="8154000"/>
            <a:ext cx="36000" cy="26532000"/>
          </a:xfrm>
          <a:prstGeom prst="rect">
            <a:avLst/>
          </a:prstGeom>
          <a:solidFill>
            <a:srgbClr val="0085A1"/>
          </a:solidFill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5731" y="37174014"/>
            <a:ext cx="15792280" cy="410445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6431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161" indent="-1566161" algn="l" defTabSz="4176431" rtl="0" eaLnBrk="1" latinLnBrk="0" hangingPunct="1">
        <a:spcBef>
          <a:spcPct val="20000"/>
        </a:spcBef>
        <a:buFont typeface="Arial" pitchFamily="34" charset="0"/>
        <a:buChar char="•"/>
        <a:defRPr sz="14600" kern="1200">
          <a:solidFill>
            <a:schemeClr val="tx1"/>
          </a:solidFill>
          <a:latin typeface="+mn-lt"/>
          <a:ea typeface="+mn-ea"/>
          <a:cs typeface="+mn-cs"/>
        </a:defRPr>
      </a:lvl1pPr>
      <a:lvl2pPr marL="3393350" indent="-1305135" algn="l" defTabSz="4176431" rtl="0" eaLnBrk="1" latinLnBrk="0" hangingPunct="1">
        <a:spcBef>
          <a:spcPct val="20000"/>
        </a:spcBef>
        <a:buFont typeface="Arial" pitchFamily="34" charset="0"/>
        <a:buChar char="–"/>
        <a:defRPr sz="12800" kern="1200">
          <a:solidFill>
            <a:schemeClr val="tx1"/>
          </a:solidFill>
          <a:latin typeface="+mn-lt"/>
          <a:ea typeface="+mn-ea"/>
          <a:cs typeface="+mn-cs"/>
        </a:defRPr>
      </a:lvl2pPr>
      <a:lvl3pPr marL="5220538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7308753" indent="-1044108" algn="l" defTabSz="4176431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396969" indent="-1044108" algn="l" defTabSz="4176431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85184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3399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1615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9830" indent="-1044108" algn="l" defTabSz="4176431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8215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643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464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2861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1076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929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7507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5722" algn="l" defTabSz="41764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1440000" y="8280000"/>
            <a:ext cx="8280000" cy="228370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000" b="1" dirty="0">
                <a:latin typeface="Verdana" panose="020B0604030504040204" pitchFamily="34" charset="0"/>
                <a:ea typeface="Verdana" panose="020B0604030504040204" pitchFamily="34" charset="0"/>
              </a:rPr>
              <a:t>Hvem er vi</a:t>
            </a:r>
            <a:r>
              <a:rPr lang="da-DK" sz="4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Vi er en dedikeret forskningsenhed ved Sjællands Universitetshospital &amp; Institut for Regional Sundhed, SDU, der fokuserer på at forbedre sygepleje i pædiatrisk regi.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r>
              <a:rPr lang="da-DK" sz="4000" b="1" dirty="0">
                <a:latin typeface="Verdana" panose="020B0604030504040204" pitchFamily="34" charset="0"/>
                <a:ea typeface="Verdana" panose="020B0604030504040204" pitchFamily="34" charset="0"/>
              </a:rPr>
              <a:t>Hvad er vores mission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At øge velvære og reducere sårbarhed i tilværelsen med sygdom hos nyfødte, børn, unge  og deres familier, der er i kontakt med sundhedsvæsenet. 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r>
              <a:rPr lang="da-DK" sz="4400" b="1" dirty="0">
                <a:latin typeface="Verdana" panose="020B0604030504040204" pitchFamily="34" charset="0"/>
                <a:ea typeface="Verdana" panose="020B0604030504040204" pitchFamily="34" charset="0"/>
              </a:rPr>
              <a:t>Hvad er vores faglige indhold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Vi har et særligt fokus på </a:t>
            </a:r>
            <a:r>
              <a:rPr lang="da-DK" sz="3600" b="1" i="1" dirty="0">
                <a:latin typeface="Verdana" panose="020B0604030504040204" pitchFamily="34" charset="0"/>
                <a:ea typeface="Verdana" panose="020B0604030504040204" pitchFamily="34" charset="0"/>
              </a:rPr>
              <a:t>omsorg</a:t>
            </a:r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da-DK" sz="3600" b="1" i="1" dirty="0">
                <a:latin typeface="Verdana" panose="020B0604030504040204" pitchFamily="34" charset="0"/>
                <a:ea typeface="Verdana" panose="020B0604030504040204" pitchFamily="34" charset="0"/>
              </a:rPr>
              <a:t>etik</a:t>
            </a:r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 og </a:t>
            </a:r>
            <a:r>
              <a:rPr lang="da-DK" sz="3600" b="1" i="1" dirty="0">
                <a:latin typeface="Verdana" panose="020B0604030504040204" pitchFamily="34" charset="0"/>
                <a:ea typeface="Verdana" panose="020B0604030504040204" pitchFamily="34" charset="0"/>
              </a:rPr>
              <a:t>pædagogik</a:t>
            </a:r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 for at generere forskningsbaseret viden inden for støttekundskab. </a:t>
            </a:r>
          </a:p>
          <a:p>
            <a:endParaRPr lang="da-DK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Dette arbejde styrker den patientcentrerede tilgang og hjælper med at navigere i komplekse problemstillinger.</a:t>
            </a:r>
          </a:p>
          <a:p>
            <a:endParaRPr lang="da-DK" sz="40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4400" b="1" dirty="0">
                <a:latin typeface="Verdana" panose="020B0604030504040204" pitchFamily="34" charset="0"/>
                <a:ea typeface="Verdana" panose="020B0604030504040204" pitchFamily="34" charset="0"/>
              </a:rPr>
              <a:t>Hvorfor vi laver forskning</a:t>
            </a:r>
            <a:r>
              <a:rPr lang="da-DK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Vores ambition er at bidrage til personcentreret, reflekteret sygepleje baseret på kontinuitet, evidens og styrkede professionelle kompetencer. </a:t>
            </a:r>
          </a:p>
          <a:p>
            <a:endParaRPr lang="da-DK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Dette er i tråd med FN's Verdensmål og skaber et sundhedsvæsen, hvor børn, unge og pårørende føler sig velkomne og respekterede.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</p:txBody>
      </p:sp>
      <p:sp>
        <p:nvSpPr>
          <p:cNvPr id="6" name="Tekstboks 5"/>
          <p:cNvSpPr txBox="1"/>
          <p:nvPr/>
        </p:nvSpPr>
        <p:spPr>
          <a:xfrm>
            <a:off x="1386459" y="1458046"/>
            <a:ext cx="27449541" cy="510909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da-DK" sz="15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#</a:t>
            </a:r>
            <a:r>
              <a:rPr lang="da-DK" sz="15000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WeDoCare</a:t>
            </a:r>
            <a:endParaRPr lang="da-DK" sz="15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ctr"/>
            <a:r>
              <a:rPr lang="da-DK" sz="8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Forskningsenhed for Sygepleje til Nyfødte, Børn, Unge og deres Familier</a:t>
            </a:r>
          </a:p>
        </p:txBody>
      </p:sp>
      <p:sp>
        <p:nvSpPr>
          <p:cNvPr id="11" name="Tekstboks 10"/>
          <p:cNvSpPr txBox="1"/>
          <p:nvPr/>
        </p:nvSpPr>
        <p:spPr>
          <a:xfrm>
            <a:off x="10998000" y="8280000"/>
            <a:ext cx="8280000" cy="223445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000" b="1" dirty="0">
                <a:latin typeface="Verdana" panose="020B0604030504040204" pitchFamily="34" charset="0"/>
                <a:ea typeface="Verdana" panose="020B0604030504040204" pitchFamily="34" charset="0"/>
              </a:rPr>
              <a:t>Hvad vi bidrager med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Vi integrere international ekspertise og bruger metoder, der inddrager brugerne, for at undersøge, hvordan livet med sygdom påvirker nyfødte, børn, unge og deres familier. </a:t>
            </a:r>
          </a:p>
          <a:p>
            <a:endParaRPr lang="da-DK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Vores arbejde er forankret i Region Sjælland og styrker forskningsmiljøet, inden </a:t>
            </a:r>
            <a:r>
              <a:rPr lang="da-DK" sz="3600">
                <a:latin typeface="Verdana" panose="020B0604030504040204" pitchFamily="34" charset="0"/>
                <a:ea typeface="Verdana" panose="020B0604030504040204" pitchFamily="34" charset="0"/>
              </a:rPr>
              <a:t>for sygeplejen. </a:t>
            </a:r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Dette er i overensstemmelse med Region Sjællands sundhedspolitik og bidrager til en bæredygtig udvikling indenfor omsorgsarbejdet til de yngste borgere.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  <a:p>
            <a:endParaRPr lang="da-DK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4000" b="1" dirty="0">
                <a:latin typeface="Verdana" panose="020B0604030504040204" pitchFamily="34" charset="0"/>
                <a:ea typeface="Verdana" panose="020B0604030504040204" pitchFamily="34" charset="0"/>
              </a:rPr>
              <a:t>Hvad er vores engagement og mål</a:t>
            </a:r>
            <a:r>
              <a:rPr lang="da-DK" sz="40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Vi er en enhed præget af praksisnær tilknytning, åbenhed og tillid. Trods den globale mangel på sygeplejersker stræber vi efter at være en attraktiv arbejdsplads og samarbejdspartner. </a:t>
            </a:r>
          </a:p>
          <a:p>
            <a:endParaRPr lang="da-DK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Målet er at skabe banebrydende forskningsresultater, publikationer og debatter, der positionerer os som en nationalt anerkendt vidensbank.</a:t>
            </a:r>
          </a:p>
          <a:p>
            <a:endParaRPr lang="da-DK" sz="3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I Region Sjælland, hvor indlæggelsesraten er høj, søger vi at udvikle sundhedsvæsenet til at være mere børne- og familievenligt.</a:t>
            </a:r>
          </a:p>
          <a:p>
            <a:endParaRPr lang="da-DK" sz="36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20556000" y="8280000"/>
            <a:ext cx="8280000" cy="67095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4000" b="1" dirty="0">
                <a:latin typeface="Verdana" panose="020B0604030504040204" pitchFamily="34" charset="0"/>
                <a:ea typeface="Verdana" panose="020B0604030504040204" pitchFamily="34" charset="0"/>
              </a:rPr>
              <a:t>Kontakt:</a:t>
            </a:r>
          </a:p>
          <a:p>
            <a:endParaRPr lang="da-DK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3600" b="1" dirty="0">
                <a:latin typeface="Verdana" panose="020B0604030504040204" pitchFamily="34" charset="0"/>
                <a:ea typeface="Verdana" panose="020B0604030504040204" pitchFamily="34" charset="0"/>
              </a:rPr>
              <a:t>Malene Beck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Forskningsleder &amp; Lektor,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Børne og Ungeafdelingen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Sjællands Universitetshospital, 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Region Sjælland</a:t>
            </a:r>
          </a:p>
          <a:p>
            <a:endParaRPr lang="da-DK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3600" b="1" dirty="0">
                <a:latin typeface="Verdana" panose="020B0604030504040204" pitchFamily="34" charset="0"/>
                <a:ea typeface="Verdana" panose="020B0604030504040204" pitchFamily="34" charset="0"/>
              </a:rPr>
              <a:t>Tlf. 29807880</a:t>
            </a:r>
          </a:p>
          <a:p>
            <a:endParaRPr lang="da-DK" sz="36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a-DK" sz="3600" b="1" dirty="0" err="1">
                <a:latin typeface="Verdana" panose="020B0604030504040204" pitchFamily="34" charset="0"/>
                <a:ea typeface="Verdana" panose="020B0604030504040204" pitchFamily="34" charset="0"/>
              </a:rPr>
              <a:t>Email</a:t>
            </a:r>
            <a:r>
              <a:rPr lang="da-DK" sz="3600" b="1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Maleb@regionsjælland.dk </a:t>
            </a:r>
          </a:p>
          <a:p>
            <a:r>
              <a:rPr lang="da-DK" sz="3600" dirty="0">
                <a:latin typeface="Verdana" panose="020B0604030504040204" pitchFamily="34" charset="0"/>
                <a:ea typeface="Verdana" panose="020B0604030504040204" pitchFamily="34" charset="0"/>
              </a:rPr>
              <a:t> 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379" y="36093894"/>
            <a:ext cx="6323241" cy="632324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342</Words>
  <Application>Microsoft Office PowerPoint</Application>
  <PresentationFormat>Brugerdefineret</PresentationFormat>
  <Paragraphs>43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Kontortema</vt:lpstr>
      <vt:lpstr>PowerPoint-præsentation</vt:lpstr>
    </vt:vector>
  </TitlesOfParts>
  <Company>Koncern IT Region Sjælland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mil</dc:creator>
  <cp:lastModifiedBy>Nana Olejank Hansen</cp:lastModifiedBy>
  <cp:revision>32</cp:revision>
  <cp:lastPrinted>2024-03-18T08:01:39Z</cp:lastPrinted>
  <dcterms:created xsi:type="dcterms:W3CDTF">2013-05-27T07:43:47Z</dcterms:created>
  <dcterms:modified xsi:type="dcterms:W3CDTF">2024-03-25T09:30:29Z</dcterms:modified>
</cp:coreProperties>
</file>