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708" r:id="rId1"/>
  </p:sldMasterIdLst>
  <p:notesMasterIdLst>
    <p:notesMasterId r:id="rId17"/>
  </p:notesMasterIdLst>
  <p:handoutMasterIdLst>
    <p:handoutMasterId r:id="rId18"/>
  </p:handoutMasterIdLst>
  <p:sldIdLst>
    <p:sldId id="267" r:id="rId2"/>
    <p:sldId id="282" r:id="rId3"/>
    <p:sldId id="286" r:id="rId4"/>
    <p:sldId id="287" r:id="rId5"/>
    <p:sldId id="288" r:id="rId6"/>
    <p:sldId id="258" r:id="rId7"/>
    <p:sldId id="300" r:id="rId8"/>
    <p:sldId id="289" r:id="rId9"/>
    <p:sldId id="302" r:id="rId10"/>
    <p:sldId id="293" r:id="rId11"/>
    <p:sldId id="303" r:id="rId12"/>
    <p:sldId id="290" r:id="rId13"/>
    <p:sldId id="301" r:id="rId14"/>
    <p:sldId id="292" r:id="rId15"/>
    <p:sldId id="304" r:id="rId16"/>
  </p:sldIdLst>
  <p:sldSz cx="9144000" cy="6858000" type="screen4x3"/>
  <p:notesSz cx="6797675" cy="9926638"/>
  <p:custDataLst>
    <p:tags r:id="rId1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1pPr>
    <a:lvl2pPr marL="457200" algn="l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2pPr>
    <a:lvl3pPr marL="914400" algn="l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3pPr>
    <a:lvl4pPr marL="1371600" algn="l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4pPr>
    <a:lvl5pPr marL="1828800" algn="l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5pPr>
    <a:lvl6pPr marL="2286000" algn="l" defTabSz="914400" rtl="0" eaLnBrk="1" latinLnBrk="0" hangingPunct="1">
      <a:defRPr sz="4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6pPr>
    <a:lvl7pPr marL="2743200" algn="l" defTabSz="914400" rtl="0" eaLnBrk="1" latinLnBrk="0" hangingPunct="1">
      <a:defRPr sz="4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7pPr>
    <a:lvl8pPr marL="3200400" algn="l" defTabSz="914400" rtl="0" eaLnBrk="1" latinLnBrk="0" hangingPunct="1">
      <a:defRPr sz="4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8pPr>
    <a:lvl9pPr marL="3657600" algn="l" defTabSz="914400" rtl="0" eaLnBrk="1" latinLnBrk="0" hangingPunct="1">
      <a:defRPr sz="4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9pPr>
  </p:defaultTextStyle>
  <p:extLst>
    <p:ext uri="{EFAFB233-063F-42B5-8137-9DF3F51BA10A}">
      <p15:sldGuideLst xmlns:p15="http://schemas.microsoft.com/office/powerpoint/2012/main">
        <p15:guide id="1" orient="horz" pos="2372">
          <p15:clr>
            <a:srgbClr val="A4A3A4"/>
          </p15:clr>
        </p15:guide>
        <p15:guide id="2" orient="horz" pos="480">
          <p15:clr>
            <a:srgbClr val="A4A3A4"/>
          </p15:clr>
        </p15:guide>
        <p15:guide id="3" orient="horz" pos="1130">
          <p15:clr>
            <a:srgbClr val="A4A3A4"/>
          </p15:clr>
        </p15:guide>
        <p15:guide id="4" orient="horz" pos="1684">
          <p15:clr>
            <a:srgbClr val="A4A3A4"/>
          </p15:clr>
        </p15:guide>
        <p15:guide id="5" orient="horz" pos="2958">
          <p15:clr>
            <a:srgbClr val="A4A3A4"/>
          </p15:clr>
        </p15:guide>
        <p15:guide id="6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jarne Graabech Sørensen" initials="BGS" lastIdx="9" clrIdx="0"/>
  <p:cmAuthor id="1" name="Steen Kærn Christiansen" initials="SKC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12C8C85-51F0-491E-9774-3900AFEF0FD7}" styleName="Lyst layout 2 - Markering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2DE63D5-997A-4646-A377-4702673A728D}" styleName="Lyst layout 2 - Markering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8B1032C-EA38-4F05-BA0D-38AFFFC7BED3}" styleName="Lyst layout 3 - Markering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llemlayout 1 - Markering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llemlayout 2 - Marker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llemlayout 4 - Markering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ellemlayout 3 - Markering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Mørkt layout 1 - Markering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Mørkt layout 2 - Markering 5/Markering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llemlayout 4 - Markering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ema til typografi 1 - Markerin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87" autoAdjust="0"/>
    <p:restoredTop sz="96327" autoAdjust="0"/>
  </p:normalViewPr>
  <p:slideViewPr>
    <p:cSldViewPr snapToGrid="0">
      <p:cViewPr varScale="1">
        <p:scale>
          <a:sx n="110" d="100"/>
          <a:sy n="110" d="100"/>
        </p:scale>
        <p:origin x="846" y="114"/>
      </p:cViewPr>
      <p:guideLst>
        <p:guide orient="horz" pos="2372"/>
        <p:guide orient="horz" pos="480"/>
        <p:guide orient="horz" pos="1130"/>
        <p:guide orient="horz" pos="1684"/>
        <p:guide orient="horz" pos="2958"/>
        <p:guide pos="2880"/>
      </p:guideLst>
    </p:cSldViewPr>
  </p:slideViewPr>
  <p:outlineViewPr>
    <p:cViewPr>
      <p:scale>
        <a:sx n="33" d="100"/>
        <a:sy n="33" d="100"/>
      </p:scale>
      <p:origin x="0" y="149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70" d="100"/>
          <a:sy n="170" d="100"/>
        </p:scale>
        <p:origin x="-1992" y="2634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400" cy="496888"/>
          </a:xfrm>
          <a:prstGeom prst="rect">
            <a:avLst/>
          </a:prstGeom>
        </p:spPr>
        <p:txBody>
          <a:bodyPr vert="horz" wrap="square" lIns="91303" tIns="45651" rIns="91303" bIns="45651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Gill Sans" pitchFamily="-106" charset="0"/>
                <a:ea typeface="ヒラギノ角ゴ ProN W3" pitchFamily="-106" charset="-128"/>
                <a:cs typeface="ヒラギノ角ゴ ProN W3" pitchFamily="-106" charset="-128"/>
                <a:sym typeface="Gill Sans" pitchFamily="-106" charset="0"/>
              </a:defRPr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49689" y="1"/>
            <a:ext cx="2946400" cy="496888"/>
          </a:xfrm>
          <a:prstGeom prst="rect">
            <a:avLst/>
          </a:prstGeom>
        </p:spPr>
        <p:txBody>
          <a:bodyPr vert="horz" wrap="square" lIns="91303" tIns="45651" rIns="91303" bIns="4565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ill Sans" pitchFamily="-106" charset="0"/>
                <a:ea typeface="ヒラギノ角ゴ ProN W3" pitchFamily="-106" charset="-128"/>
                <a:cs typeface="ヒラギノ角ゴ ProN W3" pitchFamily="-106" charset="-128"/>
                <a:sym typeface="Gill Sans" pitchFamily="-106" charset="0"/>
              </a:defRPr>
            </a:lvl1pPr>
          </a:lstStyle>
          <a:p>
            <a:pPr>
              <a:defRPr/>
            </a:pPr>
            <a:r>
              <a:rPr lang="da-DK"/>
              <a:t>14-12-2015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1" y="9428165"/>
            <a:ext cx="2946400" cy="496887"/>
          </a:xfrm>
          <a:prstGeom prst="rect">
            <a:avLst/>
          </a:prstGeom>
        </p:spPr>
        <p:txBody>
          <a:bodyPr vert="horz" wrap="square" lIns="91303" tIns="45651" rIns="91303" bIns="45651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Gill Sans" pitchFamily="-106" charset="0"/>
                <a:ea typeface="ヒラギノ角ゴ ProN W3" pitchFamily="-106" charset="-128"/>
                <a:cs typeface="ヒラギノ角ゴ ProN W3" pitchFamily="-106" charset="-128"/>
                <a:sym typeface="Gill Sans" pitchFamily="-106" charset="0"/>
              </a:defRPr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49689" y="9428165"/>
            <a:ext cx="2946400" cy="496887"/>
          </a:xfrm>
          <a:prstGeom prst="rect">
            <a:avLst/>
          </a:prstGeom>
        </p:spPr>
        <p:txBody>
          <a:bodyPr vert="horz" wrap="square" lIns="91303" tIns="45651" rIns="91303" bIns="4565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ill Sans" pitchFamily="-106" charset="0"/>
                <a:ea typeface="ヒラギノ角ゴ ProN W3" pitchFamily="-106" charset="-128"/>
                <a:cs typeface="ヒラギノ角ゴ ProN W3" pitchFamily="-106" charset="-128"/>
                <a:sym typeface="Gill Sans" pitchFamily="-106" charset="0"/>
              </a:defRPr>
            </a:lvl1pPr>
          </a:lstStyle>
          <a:p>
            <a:pPr>
              <a:defRPr/>
            </a:pPr>
            <a:fld id="{E520CA43-DB7E-4407-B17B-C208A2B1F30C}" type="slidenum">
              <a:rPr lang="da-DK"/>
              <a:pPr>
                <a:defRPr/>
              </a:pPr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9482794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79452" y="4714877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3" tIns="45651" rIns="91303" bIns="456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97303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-106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-106" charset="0"/>
        <a:ea typeface="ＭＳ Ｐゴシック" pitchFamily="-106" charset="-128"/>
        <a:cs typeface="ＭＳ Ｐゴシック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-106" charset="0"/>
        <a:ea typeface="ＭＳ Ｐゴシック" pitchFamily="-106" charset="-128"/>
        <a:cs typeface="ＭＳ Ｐゴシック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-106" charset="0"/>
        <a:ea typeface="ＭＳ Ｐゴシック" pitchFamily="-106" charset="-128"/>
        <a:cs typeface="ＭＳ Ｐゴシック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-106" charset="0"/>
        <a:ea typeface="ＭＳ Ｐゴシック" pitchFamily="-106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4EFBF49B-90AF-4945-9811-4CE6DEEC41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B37E2B1C-CC1A-F446-9F2C-AEA3D5B6F6FF}" type="slidenum">
              <a:rPr lang="en-US" altLang="en-US" smtClean="0">
                <a:latin typeface="Arial" panose="020B0604020202020204" pitchFamily="34" charset="0"/>
              </a:rPr>
              <a:pPr/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386" name="Rectangle 1026">
            <a:extLst>
              <a:ext uri="{FF2B5EF4-FFF2-40B4-BE49-F238E27FC236}">
                <a16:creationId xmlns:a16="http://schemas.microsoft.com/office/drawing/2014/main" id="{052D08C4-B1A6-1C49-9FEA-D9CF203E18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1027">
            <a:extLst>
              <a:ext uri="{FF2B5EF4-FFF2-40B4-BE49-F238E27FC236}">
                <a16:creationId xmlns:a16="http://schemas.microsoft.com/office/drawing/2014/main" id="{D205C338-164F-C045-AC55-D406B427FA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7128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113405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834915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912033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544446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735543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383095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148A25FF-97FB-714A-B63D-41F35DE147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1E9A2AB0-D292-754B-A0B7-21628ED79C3C}" type="slidenum">
              <a:rPr lang="en-US" altLang="en-US" smtClean="0">
                <a:latin typeface="Arial" panose="020B0604020202020204" pitchFamily="34" charset="0"/>
              </a:rPr>
              <a:pPr/>
              <a:t>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8D8BE69B-5B52-A840-BBC6-871E64ED01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2D33775F-E532-8D43-B715-E95E90D9DC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7608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B4753D51-4425-3945-8521-A8E1AED65C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B74AD2A3-9B85-1A49-8703-296B293B2128}" type="slidenum">
              <a:rPr lang="en-US" altLang="en-US" smtClean="0">
                <a:latin typeface="Arial" panose="020B0604020202020204" pitchFamily="34" charset="0"/>
              </a:rPr>
              <a:pPr/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E273D8E2-B223-9245-8DE7-F06E52F670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E20A67B0-3D43-9544-BB86-C874ECF3FE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8506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BEADAF03-10C6-F140-AEFF-BD99ED0156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9B26FD39-5D4B-054B-BCB3-FC1F1F8BD76C}" type="slidenum">
              <a:rPr lang="en-US" altLang="en-US" smtClean="0">
                <a:latin typeface="Arial" panose="020B0604020202020204" pitchFamily="34" charset="0"/>
              </a:rPr>
              <a:pPr/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28ED5869-3341-8640-8000-2D603B3F7E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6C91FC4E-479C-7E45-91F3-ACC48A559D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0459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87CEFCBD-1EB0-574A-8FF8-6DBE1E550D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B725C440-7700-5F40-8119-1EB606CFA9CA}" type="slidenum">
              <a:rPr lang="en-US" altLang="en-US" smtClean="0">
                <a:latin typeface="Arial" panose="020B0604020202020204" pitchFamily="34" charset="0"/>
              </a:rPr>
              <a:pPr/>
              <a:t>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4A177294-98F7-E644-85B5-2F562BBBE6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7154A9B5-FDEB-A54B-BABE-745A267E4E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2272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002734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832252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758006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08537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1604963" y="6572250"/>
            <a:ext cx="2895600" cy="285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9DA85-E237-414D-A4A7-E1EE331E0E85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1533525" y="6572250"/>
            <a:ext cx="2895600" cy="285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7F6E5-B367-4E9C-9CA9-62FF49E6CF08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357188" y="6572250"/>
            <a:ext cx="1143000" cy="2857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1604963" y="6572250"/>
            <a:ext cx="2895600" cy="285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6A73F-D75F-462B-B0DF-34EF239532ED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 dirty="0"/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357188" y="6572250"/>
            <a:ext cx="1143000" cy="2857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1604963" y="6572250"/>
            <a:ext cx="2895600" cy="285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4B1BF-5002-4073-ABF8-66C9A5C2DC3D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4623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357431"/>
            <a:ext cx="4040188" cy="37687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64623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357429"/>
            <a:ext cx="4041775" cy="37687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 dirty="0"/>
          </a:p>
        </p:txBody>
      </p:sp>
      <p:sp>
        <p:nvSpPr>
          <p:cNvPr id="7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8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9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ED5B8-449C-4C00-9ED1-2158D4C717D5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da-DK" dirty="0"/>
          </a:p>
        </p:txBody>
      </p:sp>
      <p:sp>
        <p:nvSpPr>
          <p:cNvPr id="3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357188" y="6572250"/>
            <a:ext cx="1143000" cy="2857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4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1571625" y="6572250"/>
            <a:ext cx="2895600" cy="285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5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A027F-BB32-4158-BFC0-A1BCE3269D9B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357188" y="6572250"/>
            <a:ext cx="1285875" cy="2857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3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1604963" y="6572250"/>
            <a:ext cx="2895600" cy="285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4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CA500-E3E2-4B4E-A2E9-650731096094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225741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000364" y="273050"/>
            <a:ext cx="5686436" cy="585311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225741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B8B4D-06E0-476D-86FC-F56588E9C8DE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85918" y="5000636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da-DK" dirty="0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357158" y="357166"/>
            <a:ext cx="8429684" cy="464347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Click icon to add picture</a:t>
            </a:r>
            <a:endParaRPr lang="da-DK" noProof="0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85918" y="5567374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45C3B-6938-4175-8ED4-F5202FE76CA1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409385690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270" imgH="270" progId="TCLayout.ActiveDocument.1">
                  <p:embed/>
                </p:oleObj>
              </mc:Choice>
              <mc:Fallback>
                <p:oleObj name="think-cell Slide" r:id="rId12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Pladsholder til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/>
              <a:t>Klik for at redigere titeltypografi i masteren</a:t>
            </a:r>
          </a:p>
        </p:txBody>
      </p:sp>
      <p:sp>
        <p:nvSpPr>
          <p:cNvPr id="9220" name="Pladsholder til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/>
              <a:t>Klik for at redigere typografi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357188" y="6572250"/>
            <a:ext cx="1214437" cy="2857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000" smtClean="0">
                <a:solidFill>
                  <a:srgbClr val="898989"/>
                </a:solidFill>
                <a:latin typeface="Gill Sans MT" pitchFamily="-106" charset="-18"/>
                <a:ea typeface="ヒラギノ角ゴ ProN W3" pitchFamily="-106" charset="-128"/>
                <a:cs typeface="ヒラギノ角ゴ ProN W3" pitchFamily="-106" charset="-128"/>
                <a:sym typeface="Gill Sans" pitchFamily="-106" charset="0"/>
              </a:defRPr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1143000" y="6572250"/>
            <a:ext cx="2895600" cy="2857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898989"/>
                </a:solidFill>
                <a:latin typeface="Gill Sans MT" pitchFamily="-106" charset="-18"/>
                <a:ea typeface="ヒラギノ角ゴ ProN W3" pitchFamily="-106" charset="-128"/>
                <a:cs typeface="ヒラギノ角ゴ ProN W3" pitchFamily="-106" charset="-128"/>
                <a:sym typeface="Gill Sans" pitchFamily="-106" charset="0"/>
              </a:defRPr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0" y="6572250"/>
            <a:ext cx="428625" cy="2857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898989"/>
                </a:solidFill>
                <a:latin typeface="Gill Sans MT" pitchFamily="-106" charset="-18"/>
                <a:ea typeface="ヒラギノ角ゴ ProN W3" pitchFamily="-106" charset="-128"/>
                <a:cs typeface="ヒラギノ角ゴ ProN W3" pitchFamily="-106" charset="-128"/>
                <a:sym typeface="Gill Sans" pitchFamily="-106" charset="0"/>
              </a:defRPr>
            </a:lvl1pPr>
          </a:lstStyle>
          <a:p>
            <a:pPr>
              <a:defRPr/>
            </a:pPr>
            <a:fld id="{40036BC6-276E-4C58-9CD9-1F921C175846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pic>
        <p:nvPicPr>
          <p:cNvPr id="1263" name="Picture 239" descr="C:\Users\kdu\Desktop\SDU logo package\SDU logo package\OFFICE + WEB LOGOS (png+jpg)\SDU_BLACK_RGB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039" y="6247558"/>
            <a:ext cx="1096115" cy="29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74" r:id="rId5"/>
    <p:sldLayoutId id="2147483881" r:id="rId6"/>
    <p:sldLayoutId id="2147483882" r:id="rId7"/>
    <p:sldLayoutId id="2147483875" r:id="rId8"/>
    <p:sldLayoutId id="2147483876" r:id="rId9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 MT" pitchFamily="-106" charset="-18"/>
          <a:ea typeface="ＭＳ Ｐゴシック" pitchFamily="-106" charset="-128"/>
          <a:cs typeface="ＭＳ Ｐゴシック" pitchFamily="-106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 MT" pitchFamily="-106" charset="-18"/>
          <a:ea typeface="ＭＳ Ｐゴシック" pitchFamily="-106" charset="-128"/>
          <a:cs typeface="ＭＳ Ｐゴシック" pitchFamily="-106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 MT" pitchFamily="-106" charset="-18"/>
          <a:ea typeface="ＭＳ Ｐゴシック" pitchFamily="-106" charset="-128"/>
          <a:cs typeface="ＭＳ Ｐゴシック" pitchFamily="-106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 MT" pitchFamily="-106" charset="-18"/>
          <a:ea typeface="ＭＳ Ｐゴシック" pitchFamily="-106" charset="-128"/>
          <a:cs typeface="ＭＳ Ｐゴシック" pitchFamily="-106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 MT" pitchFamily="-106" charset="-1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 MT" pitchFamily="-106" charset="-1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 MT" pitchFamily="-106" charset="-1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 MT" pitchFamily="-106" charset="-1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7F7F7F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7F7F7F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ＭＳ Ｐゴシック" pitchFamily="-106" charset="-128"/>
          <a:cs typeface="ＭＳ Ｐゴシック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7F7F7F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ＭＳ Ｐゴシック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7F7F7F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ＭＳ Ｐゴシック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7F7F7F"/>
        </a:buClr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ＭＳ Ｐゴシック" pitchFamily="-106" charset="-128"/>
          <a:cs typeface="ＭＳ Ｐゴシック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sdu.dk/da/immed/nb" TargetMode="Externa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du.dk/da/immed/nb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towens@health.sdu.dk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rkhorooshi@health.sdu.dk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du.dk/da/immed/nb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TT_NeurobiolForskn2">
            <a:extLst>
              <a:ext uri="{FF2B5EF4-FFF2-40B4-BE49-F238E27FC236}">
                <a16:creationId xmlns:a16="http://schemas.microsoft.com/office/drawing/2014/main" id="{B5FFA27B-BBA9-A149-B978-66ED26BE2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4713"/>
            <a:ext cx="9144000" cy="14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ext Box 3">
            <a:extLst>
              <a:ext uri="{FF2B5EF4-FFF2-40B4-BE49-F238E27FC236}">
                <a16:creationId xmlns:a16="http://schemas.microsoft.com/office/drawing/2014/main" id="{A150D0BD-0529-9E49-B8B3-6F2293454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25" y="0"/>
            <a:ext cx="68547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</a:rPr>
              <a:t>Department of Molecular Medicine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sp>
        <p:nvSpPr>
          <p:cNvPr id="15363" name="Text Box 4">
            <a:extLst>
              <a:ext uri="{FF2B5EF4-FFF2-40B4-BE49-F238E27FC236}">
                <a16:creationId xmlns:a16="http://schemas.microsoft.com/office/drawing/2014/main" id="{41B37D14-5865-F24B-9BBD-55A82DC8D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1325" y="2832100"/>
            <a:ext cx="56252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</a:rPr>
              <a:t> Neurobiology research unit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pic>
        <p:nvPicPr>
          <p:cNvPr id="15364" name="Picture 5" descr="TT_NeurobiolForskn1">
            <a:extLst>
              <a:ext uri="{FF2B5EF4-FFF2-40B4-BE49-F238E27FC236}">
                <a16:creationId xmlns:a16="http://schemas.microsoft.com/office/drawing/2014/main" id="{A1136DC4-97BA-014B-81D0-969C8F3B9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3225"/>
            <a:ext cx="9144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66765C-2355-004C-B2AC-999FB83F7D6F}"/>
              </a:ext>
            </a:extLst>
          </p:cNvPr>
          <p:cNvSpPr/>
          <p:nvPr/>
        </p:nvSpPr>
        <p:spPr>
          <a:xfrm>
            <a:off x="2432479" y="3484974"/>
            <a:ext cx="4284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 b="1" dirty="0">
                <a:hlinkClick r:id="rId5"/>
              </a:rPr>
              <a:t>https://www.sdu.dk/da/immed/nb</a:t>
            </a:r>
            <a:endParaRPr lang="en-US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127246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Billede 1" descr="blue-brain-modified-for-Åsa.jpg">
            <a:extLst>
              <a:ext uri="{FF2B5EF4-FFF2-40B4-BE49-F238E27FC236}">
                <a16:creationId xmlns:a16="http://schemas.microsoft.com/office/drawing/2014/main" id="{79DE64BE-C1AC-A344-80DE-672BD4BB7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833438"/>
            <a:ext cx="6113463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Rektangel 2">
            <a:extLst>
              <a:ext uri="{FF2B5EF4-FFF2-40B4-BE49-F238E27FC236}">
                <a16:creationId xmlns:a16="http://schemas.microsoft.com/office/drawing/2014/main" id="{4919BD4D-24BF-6A4C-86CF-554209074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1463" y="209550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</a:rPr>
              <a:t>Neurobiology Research</a:t>
            </a:r>
            <a:endParaRPr lang="da-DK" altLang="en-US" sz="2400"/>
          </a:p>
        </p:txBody>
      </p:sp>
      <p:sp>
        <p:nvSpPr>
          <p:cNvPr id="31747" name="Tekstfelt 3">
            <a:extLst>
              <a:ext uri="{FF2B5EF4-FFF2-40B4-BE49-F238E27FC236}">
                <a16:creationId xmlns:a16="http://schemas.microsoft.com/office/drawing/2014/main" id="{DAF55C72-6EEE-5E44-8C66-05078EEB6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0663" y="1931988"/>
            <a:ext cx="1595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a-DK" altLang="en-US" sz="1800" b="1">
                <a:solidFill>
                  <a:schemeClr val="bg1"/>
                </a:solidFill>
              </a:rPr>
              <a:t>Basic Research</a:t>
            </a:r>
          </a:p>
        </p:txBody>
      </p:sp>
      <p:sp>
        <p:nvSpPr>
          <p:cNvPr id="31748" name="Tekstfelt 4">
            <a:extLst>
              <a:ext uri="{FF2B5EF4-FFF2-40B4-BE49-F238E27FC236}">
                <a16:creationId xmlns:a16="http://schemas.microsoft.com/office/drawing/2014/main" id="{47789141-883E-0C4F-8B54-E30F1C98F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0" y="2776538"/>
            <a:ext cx="1790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a-DK" altLang="en-US" sz="1800" b="1">
                <a:solidFill>
                  <a:srgbClr val="FFFFFF"/>
                </a:solidFill>
              </a:rPr>
              <a:t>Clinical Research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a-DK" altLang="en-US" sz="1800" b="1">
                <a:solidFill>
                  <a:srgbClr val="FFFFFF"/>
                </a:solidFill>
              </a:rPr>
              <a:t>and treatment</a:t>
            </a:r>
          </a:p>
        </p:txBody>
      </p:sp>
      <p:sp>
        <p:nvSpPr>
          <p:cNvPr id="31749" name="Tekstfelt 5">
            <a:extLst>
              <a:ext uri="{FF2B5EF4-FFF2-40B4-BE49-F238E27FC236}">
                <a16:creationId xmlns:a16="http://schemas.microsoft.com/office/drawing/2014/main" id="{849D9402-17B5-404D-8A2C-9A30F8D2D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1163" y="3063875"/>
            <a:ext cx="11382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a-DK" altLang="en-US" sz="1800" b="1">
                <a:solidFill>
                  <a:srgbClr val="FFFFFF"/>
                </a:solidFill>
              </a:rPr>
              <a:t>Education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a-DK" altLang="en-US" sz="1800" b="1">
                <a:solidFill>
                  <a:srgbClr val="FFFFFF"/>
                </a:solidFill>
              </a:rPr>
              <a:t>and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a-DK" altLang="en-US" sz="1800" b="1">
                <a:solidFill>
                  <a:srgbClr val="FFFFFF"/>
                </a:solidFill>
              </a:rPr>
              <a:t>Training</a:t>
            </a:r>
          </a:p>
        </p:txBody>
      </p: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729F283A-4769-C149-9EA5-4BBB0DDF3E3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54400" y="2335213"/>
            <a:ext cx="576263" cy="392112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Lige pilforbindelse 11">
            <a:extLst>
              <a:ext uri="{FF2B5EF4-FFF2-40B4-BE49-F238E27FC236}">
                <a16:creationId xmlns:a16="http://schemas.microsoft.com/office/drawing/2014/main" id="{5A85B38E-254D-4246-82C8-3B85324BDC1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491163" y="2436813"/>
            <a:ext cx="384175" cy="67945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Lige pilforbindelse 13">
            <a:extLst>
              <a:ext uri="{FF2B5EF4-FFF2-40B4-BE49-F238E27FC236}">
                <a16:creationId xmlns:a16="http://schemas.microsoft.com/office/drawing/2014/main" id="{647A2A39-8BA9-8F41-8826-F105EAD121A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30700" y="3284538"/>
            <a:ext cx="935038" cy="373062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53" name="Tekstfelt 20">
            <a:extLst>
              <a:ext uri="{FF2B5EF4-FFF2-40B4-BE49-F238E27FC236}">
                <a16:creationId xmlns:a16="http://schemas.microsoft.com/office/drawing/2014/main" id="{3E628672-AF16-AB4C-8030-0EB0BEB60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138" y="5710238"/>
            <a:ext cx="1557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a-DK" altLang="en-US" sz="1800">
                <a:solidFill>
                  <a:schemeClr val="bg1"/>
                </a:solidFill>
              </a:rPr>
              <a:t>Morten Meyer</a:t>
            </a:r>
          </a:p>
        </p:txBody>
      </p:sp>
      <p:sp>
        <p:nvSpPr>
          <p:cNvPr id="31754" name="Tekstfelt 21">
            <a:extLst>
              <a:ext uri="{FF2B5EF4-FFF2-40B4-BE49-F238E27FC236}">
                <a16:creationId xmlns:a16="http://schemas.microsoft.com/office/drawing/2014/main" id="{81230C4A-CE6F-414F-B552-84129B3EC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5738" y="5710238"/>
            <a:ext cx="16494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a-DK" altLang="en-US" sz="1800">
                <a:solidFill>
                  <a:srgbClr val="FFFFFF"/>
                </a:solidFill>
              </a:rPr>
              <a:t>Bettina Clausen</a:t>
            </a:r>
          </a:p>
        </p:txBody>
      </p:sp>
      <p:pic>
        <p:nvPicPr>
          <p:cNvPr id="31755" name="Picture 2">
            <a:extLst>
              <a:ext uri="{FF2B5EF4-FFF2-40B4-BE49-F238E27FC236}">
                <a16:creationId xmlns:a16="http://schemas.microsoft.com/office/drawing/2014/main" id="{5AC5FAC3-D725-7C4D-B4C9-D10940609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8" y="3508375"/>
            <a:ext cx="1546225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3">
            <a:extLst>
              <a:ext uri="{FF2B5EF4-FFF2-40B4-BE49-F238E27FC236}">
                <a16:creationId xmlns:a16="http://schemas.microsoft.com/office/drawing/2014/main" id="{9AD06277-50CD-2E49-BE59-26D248C6B5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4" t="2850" r="6886" b="4688"/>
          <a:stretch>
            <a:fillRect/>
          </a:stretch>
        </p:blipFill>
        <p:spPr bwMode="auto">
          <a:xfrm>
            <a:off x="5181600" y="3911600"/>
            <a:ext cx="1552832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50">
            <a:extLst>
              <a:ext uri="{FF2B5EF4-FFF2-40B4-BE49-F238E27FC236}">
                <a16:creationId xmlns:a16="http://schemas.microsoft.com/office/drawing/2014/main" id="{37B62916-0C52-4A41-B409-2C09244E6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6049963"/>
            <a:ext cx="2409825" cy="741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8000"/>
              </a:lnSpc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Arial" panose="020B0604020202020204" pitchFamily="34" charset="0"/>
              </a:rPr>
              <a:t>Development and Stem Cells</a:t>
            </a:r>
          </a:p>
          <a:p>
            <a:pPr eaLnBrk="1" hangingPunct="1">
              <a:lnSpc>
                <a:spcPct val="88000"/>
              </a:lnSpc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Arial" panose="020B0604020202020204" pitchFamily="34" charset="0"/>
              </a:rPr>
              <a:t>Parkinson</a:t>
            </a:r>
            <a:r>
              <a:rPr lang="ja-JP" altLang="en-US" sz="1600" b="1">
                <a:latin typeface="Arial" panose="020B0604020202020204" pitchFamily="34" charset="0"/>
              </a:rPr>
              <a:t>’</a:t>
            </a:r>
            <a:r>
              <a:rPr lang="en-US" altLang="ja-JP" sz="1600" b="1">
                <a:latin typeface="Arial" panose="020B0604020202020204" pitchFamily="34" charset="0"/>
              </a:rPr>
              <a:t>s disease</a:t>
            </a:r>
            <a:endParaRPr lang="en-US" altLang="en-US" sz="1600" b="1">
              <a:latin typeface="Arial" panose="020B0604020202020204" pitchFamily="34" charset="0"/>
            </a:endParaRPr>
          </a:p>
        </p:txBody>
      </p:sp>
      <p:sp>
        <p:nvSpPr>
          <p:cNvPr id="31758" name="Text Box 55">
            <a:extLst>
              <a:ext uri="{FF2B5EF4-FFF2-40B4-BE49-F238E27FC236}">
                <a16:creationId xmlns:a16="http://schemas.microsoft.com/office/drawing/2014/main" id="{FA419D6A-965A-EE40-986C-C3AE7E74A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6027738"/>
            <a:ext cx="1733550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00000"/>
                </a:solidFill>
                <a:latin typeface="Arial" panose="020B0604020202020204" pitchFamily="34" charset="0"/>
              </a:rPr>
              <a:t>Stroke, Inflammation, Cell therapy</a:t>
            </a:r>
          </a:p>
        </p:txBody>
      </p:sp>
    </p:spTree>
    <p:extLst>
      <p:ext uri="{BB962C8B-B14F-4D97-AF65-F5344CB8AC3E}">
        <p14:creationId xmlns:p14="http://schemas.microsoft.com/office/powerpoint/2010/main" val="79788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Billede 1" descr="blue-brain-modified-for-Åsa.jpg">
            <a:extLst>
              <a:ext uri="{FF2B5EF4-FFF2-40B4-BE49-F238E27FC236}">
                <a16:creationId xmlns:a16="http://schemas.microsoft.com/office/drawing/2014/main" id="{291ADD3B-E3F0-004C-AF0B-87BD00C7D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833438"/>
            <a:ext cx="6113463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kstfelt 3">
            <a:extLst>
              <a:ext uri="{FF2B5EF4-FFF2-40B4-BE49-F238E27FC236}">
                <a16:creationId xmlns:a16="http://schemas.microsoft.com/office/drawing/2014/main" id="{C3D1E8FA-E7EA-EA47-B41A-A81A81A11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0663" y="1931988"/>
            <a:ext cx="1595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a-DK" altLang="en-US" sz="1800" b="1">
                <a:solidFill>
                  <a:schemeClr val="bg1"/>
                </a:solidFill>
              </a:rPr>
              <a:t>Basic Research</a:t>
            </a:r>
          </a:p>
        </p:txBody>
      </p:sp>
      <p:sp>
        <p:nvSpPr>
          <p:cNvPr id="33795" name="Tekstfelt 4">
            <a:extLst>
              <a:ext uri="{FF2B5EF4-FFF2-40B4-BE49-F238E27FC236}">
                <a16:creationId xmlns:a16="http://schemas.microsoft.com/office/drawing/2014/main" id="{F68EEFC8-F4C1-5D42-9C28-ECBF2608B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0" y="2776538"/>
            <a:ext cx="1790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a-DK" altLang="en-US" sz="1800" b="1">
                <a:solidFill>
                  <a:srgbClr val="FFFFFF"/>
                </a:solidFill>
              </a:rPr>
              <a:t>Clinical Research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a-DK" altLang="en-US" sz="1800" b="1">
                <a:solidFill>
                  <a:srgbClr val="FFFFFF"/>
                </a:solidFill>
              </a:rPr>
              <a:t>and treatment</a:t>
            </a:r>
          </a:p>
        </p:txBody>
      </p:sp>
      <p:sp>
        <p:nvSpPr>
          <p:cNvPr id="33796" name="Tekstfelt 5">
            <a:extLst>
              <a:ext uri="{FF2B5EF4-FFF2-40B4-BE49-F238E27FC236}">
                <a16:creationId xmlns:a16="http://schemas.microsoft.com/office/drawing/2014/main" id="{EA6432CA-5592-E647-8A5C-81D829E93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1163" y="3182938"/>
            <a:ext cx="11382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a-DK" altLang="en-US" sz="1800" b="1">
                <a:solidFill>
                  <a:srgbClr val="FFFFFF"/>
                </a:solidFill>
              </a:rPr>
              <a:t>Education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a-DK" altLang="en-US" sz="1800" b="1">
                <a:solidFill>
                  <a:srgbClr val="FFFFFF"/>
                </a:solidFill>
              </a:rPr>
              <a:t>and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a-DK" altLang="en-US" sz="1800" b="1">
                <a:solidFill>
                  <a:srgbClr val="FFFFFF"/>
                </a:solidFill>
              </a:rPr>
              <a:t>Training</a:t>
            </a:r>
          </a:p>
        </p:txBody>
      </p: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156108CF-38DD-F240-A250-94FA5AED6B6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54400" y="2335213"/>
            <a:ext cx="576263" cy="392112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Lige pilforbindelse 11">
            <a:extLst>
              <a:ext uri="{FF2B5EF4-FFF2-40B4-BE49-F238E27FC236}">
                <a16:creationId xmlns:a16="http://schemas.microsoft.com/office/drawing/2014/main" id="{FC3F5E5E-CF39-7C4B-B91D-2E9A83B99D8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491163" y="2436813"/>
            <a:ext cx="384175" cy="67945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Lige pilforbindelse 13">
            <a:extLst>
              <a:ext uri="{FF2B5EF4-FFF2-40B4-BE49-F238E27FC236}">
                <a16:creationId xmlns:a16="http://schemas.microsoft.com/office/drawing/2014/main" id="{E4E189D1-FB06-FB4E-8B89-8C33E658725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30700" y="3284538"/>
            <a:ext cx="935038" cy="373062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3800" name="Picture 52" descr="TO2015.jpeg">
            <a:extLst>
              <a:ext uri="{FF2B5EF4-FFF2-40B4-BE49-F238E27FC236}">
                <a16:creationId xmlns:a16="http://schemas.microsoft.com/office/drawing/2014/main" id="{0A64E1EF-45AE-0545-B77B-CF131BBB5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4316413"/>
            <a:ext cx="13652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Tekstfelt 6">
            <a:extLst>
              <a:ext uri="{FF2B5EF4-FFF2-40B4-BE49-F238E27FC236}">
                <a16:creationId xmlns:a16="http://schemas.microsoft.com/office/drawing/2014/main" id="{8E1560FD-E718-B846-9E8D-EAD1860F9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0" y="5683250"/>
            <a:ext cx="1495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a-DK" altLang="en-US" sz="1800">
                <a:solidFill>
                  <a:srgbClr val="FFFFFF"/>
                </a:solidFill>
              </a:rPr>
              <a:t>Trevor Owens</a:t>
            </a:r>
          </a:p>
        </p:txBody>
      </p:sp>
      <p:sp>
        <p:nvSpPr>
          <p:cNvPr id="33802" name="Rektangel 7">
            <a:extLst>
              <a:ext uri="{FF2B5EF4-FFF2-40B4-BE49-F238E27FC236}">
                <a16:creationId xmlns:a16="http://schemas.microsoft.com/office/drawing/2014/main" id="{590A7DE0-67F4-A849-A89B-8CA74019B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3338" y="6053138"/>
            <a:ext cx="2270125" cy="522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Neuroimmunology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Multiple sclerosis</a:t>
            </a:r>
          </a:p>
        </p:txBody>
      </p:sp>
      <p:pic>
        <p:nvPicPr>
          <p:cNvPr id="33803" name="Billede 32" descr="Bente Finsen.tiff">
            <a:extLst>
              <a:ext uri="{FF2B5EF4-FFF2-40B4-BE49-F238E27FC236}">
                <a16:creationId xmlns:a16="http://schemas.microsoft.com/office/drawing/2014/main" id="{46A50F99-8CC4-044E-AB7A-94947611F7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67350" y="4340226"/>
            <a:ext cx="1316037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4" name="Tekstfelt 8">
            <a:extLst>
              <a:ext uri="{FF2B5EF4-FFF2-40B4-BE49-F238E27FC236}">
                <a16:creationId xmlns:a16="http://schemas.microsoft.com/office/drawing/2014/main" id="{DD70DD67-9C6F-5B4A-AA6E-7C9559A45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2575" y="5683250"/>
            <a:ext cx="139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a-DK" altLang="en-US" sz="1800">
                <a:solidFill>
                  <a:srgbClr val="FFFFFF"/>
                </a:solidFill>
              </a:rPr>
              <a:t>Bente Finsen</a:t>
            </a:r>
          </a:p>
        </p:txBody>
      </p:sp>
      <p:sp>
        <p:nvSpPr>
          <p:cNvPr id="33805" name="Rektangel 10">
            <a:extLst>
              <a:ext uri="{FF2B5EF4-FFF2-40B4-BE49-F238E27FC236}">
                <a16:creationId xmlns:a16="http://schemas.microsoft.com/office/drawing/2014/main" id="{5C835095-1FF8-2A49-9EC6-1CFB66118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5738" y="6000750"/>
            <a:ext cx="2022475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Alzheimer</a:t>
            </a:r>
            <a:r>
              <a:rPr lang="ja-JP" altLang="en-US" sz="1400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1400">
                <a:solidFill>
                  <a:srgbClr val="000000"/>
                </a:solidFill>
                <a:latin typeface="Arial" panose="020B0604020202020204" pitchFamily="34" charset="0"/>
              </a:rPr>
              <a:t>s disease,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>
                <a:solidFill>
                  <a:srgbClr val="000000"/>
                </a:solidFill>
                <a:latin typeface="Arial" panose="020B0604020202020204" pitchFamily="34" charset="0"/>
              </a:rPr>
              <a:t>Stroke a</a:t>
            </a:r>
            <a:r>
              <a:rPr lang="da-DK" altLang="ja-JP" sz="1400">
                <a:solidFill>
                  <a:srgbClr val="000000"/>
                </a:solidFill>
                <a:latin typeface="Arial" panose="020B0604020202020204" pitchFamily="34" charset="0"/>
              </a:rPr>
              <a:t>nd</a:t>
            </a:r>
            <a:r>
              <a:rPr lang="en-US" altLang="ja-JP" sz="14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>
                <a:solidFill>
                  <a:srgbClr val="000000"/>
                </a:solidFill>
                <a:latin typeface="Arial" panose="020B0604020202020204" pitchFamily="34" charset="0"/>
              </a:rPr>
              <a:t>Multiple sclerosis</a:t>
            </a:r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33806" name="Rektangel 2">
            <a:extLst>
              <a:ext uri="{FF2B5EF4-FFF2-40B4-BE49-F238E27FC236}">
                <a16:creationId xmlns:a16="http://schemas.microsoft.com/office/drawing/2014/main" id="{9DFDEA16-483D-7749-B33D-8E99C9930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1463" y="209550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</a:rPr>
              <a:t>Neurobiology Research</a:t>
            </a:r>
            <a:endParaRPr lang="da-DK" altLang="en-US" sz="2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Billede 1" descr="blue-brain-modified-for-Åsa.jpg">
            <a:extLst>
              <a:ext uri="{FF2B5EF4-FFF2-40B4-BE49-F238E27FC236}">
                <a16:creationId xmlns:a16="http://schemas.microsoft.com/office/drawing/2014/main" id="{22F377D5-3387-F34F-B4C3-5D31CA322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833438"/>
            <a:ext cx="6113463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ktangel 2">
            <a:extLst>
              <a:ext uri="{FF2B5EF4-FFF2-40B4-BE49-F238E27FC236}">
                <a16:creationId xmlns:a16="http://schemas.microsoft.com/office/drawing/2014/main" id="{1DBB3635-B6F8-5D40-9366-26E3E413E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1463" y="209550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</a:rPr>
              <a:t>Neurobiology Research</a:t>
            </a:r>
            <a:endParaRPr lang="da-DK" altLang="en-US" sz="2400"/>
          </a:p>
        </p:txBody>
      </p:sp>
      <p:sp>
        <p:nvSpPr>
          <p:cNvPr id="27651" name="Tekstfelt 3">
            <a:extLst>
              <a:ext uri="{FF2B5EF4-FFF2-40B4-BE49-F238E27FC236}">
                <a16:creationId xmlns:a16="http://schemas.microsoft.com/office/drawing/2014/main" id="{19F3D4D5-49AB-EA41-9299-B2EC35FDB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0663" y="1931988"/>
            <a:ext cx="1595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a-DK" altLang="en-US" sz="1800" b="1">
                <a:solidFill>
                  <a:schemeClr val="bg1"/>
                </a:solidFill>
              </a:rPr>
              <a:t>Basic Research</a:t>
            </a:r>
          </a:p>
        </p:txBody>
      </p:sp>
      <p:sp>
        <p:nvSpPr>
          <p:cNvPr id="27652" name="Tekstfelt 4">
            <a:extLst>
              <a:ext uri="{FF2B5EF4-FFF2-40B4-BE49-F238E27FC236}">
                <a16:creationId xmlns:a16="http://schemas.microsoft.com/office/drawing/2014/main" id="{E3E53FA8-0D44-404B-A087-2F7811D15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0" y="2776538"/>
            <a:ext cx="1790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a-DK" altLang="en-US" sz="1800" b="1">
                <a:solidFill>
                  <a:srgbClr val="FFFFFF"/>
                </a:solidFill>
              </a:rPr>
              <a:t>Clinical Research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a-DK" altLang="en-US" sz="1800" b="1">
                <a:solidFill>
                  <a:srgbClr val="FFFFFF"/>
                </a:solidFill>
              </a:rPr>
              <a:t>and treatment</a:t>
            </a:r>
          </a:p>
        </p:txBody>
      </p:sp>
      <p:sp>
        <p:nvSpPr>
          <p:cNvPr id="27653" name="Tekstfelt 5">
            <a:extLst>
              <a:ext uri="{FF2B5EF4-FFF2-40B4-BE49-F238E27FC236}">
                <a16:creationId xmlns:a16="http://schemas.microsoft.com/office/drawing/2014/main" id="{551B48D8-2FEA-9E49-88EB-E9F845D02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1163" y="3182938"/>
            <a:ext cx="11382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a-DK" altLang="en-US" sz="1800" b="1">
                <a:solidFill>
                  <a:srgbClr val="FFFFFF"/>
                </a:solidFill>
              </a:rPr>
              <a:t>Education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a-DK" altLang="en-US" sz="1800" b="1">
                <a:solidFill>
                  <a:srgbClr val="FFFFFF"/>
                </a:solidFill>
              </a:rPr>
              <a:t>and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a-DK" altLang="en-US" sz="1800" b="1">
                <a:solidFill>
                  <a:srgbClr val="FFFFFF"/>
                </a:solidFill>
              </a:rPr>
              <a:t>Training</a:t>
            </a:r>
          </a:p>
        </p:txBody>
      </p: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FF4B6F98-F2F8-8040-8B18-EA47863128D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54400" y="2335213"/>
            <a:ext cx="576263" cy="392112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Lige pilforbindelse 11">
            <a:extLst>
              <a:ext uri="{FF2B5EF4-FFF2-40B4-BE49-F238E27FC236}">
                <a16:creationId xmlns:a16="http://schemas.microsoft.com/office/drawing/2014/main" id="{9C6FF28E-5A73-8742-ABE0-9C689621B89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491163" y="2436813"/>
            <a:ext cx="384175" cy="67945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Lige pilforbindelse 13">
            <a:extLst>
              <a:ext uri="{FF2B5EF4-FFF2-40B4-BE49-F238E27FC236}">
                <a16:creationId xmlns:a16="http://schemas.microsoft.com/office/drawing/2014/main" id="{4F2EFD0F-E9EF-C047-94B0-FAD91306D46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30700" y="3284538"/>
            <a:ext cx="935038" cy="373062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57" name="Rektangel 17">
            <a:extLst>
              <a:ext uri="{FF2B5EF4-FFF2-40B4-BE49-F238E27FC236}">
                <a16:creationId xmlns:a16="http://schemas.microsoft.com/office/drawing/2014/main" id="{0A0FC5C7-AD46-7B47-8A00-1B47D07BB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0" y="6015038"/>
            <a:ext cx="2751138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Microglial subsets in developing and adult CNS</a:t>
            </a:r>
            <a:endParaRPr lang="en-US" altLang="en-US" sz="14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659" name="Tekstfelt 19">
            <a:extLst>
              <a:ext uri="{FF2B5EF4-FFF2-40B4-BE49-F238E27FC236}">
                <a16:creationId xmlns:a16="http://schemas.microsoft.com/office/drawing/2014/main" id="{CCA6225B-BDE1-D34F-819B-B46DA6918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8891" y="5946533"/>
            <a:ext cx="1806789" cy="7386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a-DK" altLang="en-US" sz="1400" dirty="0"/>
              <a:t>CNS-</a:t>
            </a:r>
            <a:r>
              <a:rPr lang="da-DK" altLang="en-US" sz="1400" dirty="0" err="1"/>
              <a:t>innate</a:t>
            </a:r>
            <a:r>
              <a:rPr lang="da-DK" altLang="en-US" sz="1400" dirty="0"/>
              <a:t> </a:t>
            </a:r>
            <a:r>
              <a:rPr lang="da-DK" altLang="en-US" sz="1400" dirty="0" err="1"/>
              <a:t>immunoregulation</a:t>
            </a:r>
            <a:r>
              <a:rPr lang="da-DK" altLang="en-US" sz="1400" dirty="0"/>
              <a:t> in </a:t>
            </a:r>
            <a:r>
              <a:rPr lang="da-DK" altLang="en-US" sz="1400" dirty="0" err="1"/>
              <a:t>neuroinflammation</a:t>
            </a:r>
            <a:endParaRPr lang="da-DK" altLang="en-US" sz="1400" dirty="0"/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AD01B357-BA8E-994C-9D2C-C3652E0AD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47" y="4042671"/>
            <a:ext cx="1440000" cy="155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ktangel 36">
            <a:extLst>
              <a:ext uri="{FF2B5EF4-FFF2-40B4-BE49-F238E27FC236}">
                <a16:creationId xmlns:a16="http://schemas.microsoft.com/office/drawing/2014/main" id="{89F12278-14AE-7A4D-9DFC-0BDF971E8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6674" y="5580239"/>
            <a:ext cx="18067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a-DK" altLang="en-US" sz="1800" dirty="0">
                <a:solidFill>
                  <a:srgbClr val="F8F8F8"/>
                </a:solidFill>
                <a:cs typeface="Calibri" panose="020F0502020204030204" pitchFamily="34" charset="0"/>
              </a:rPr>
              <a:t>Reza </a:t>
            </a:r>
            <a:r>
              <a:rPr lang="da-DK" altLang="en-US" sz="1800" dirty="0" err="1">
                <a:solidFill>
                  <a:srgbClr val="F8F8F8"/>
                </a:solidFill>
                <a:cs typeface="Calibri" panose="020F0502020204030204" pitchFamily="34" charset="0"/>
              </a:rPr>
              <a:t>Khorooshi</a:t>
            </a:r>
            <a:endParaRPr lang="da-DK" altLang="en-US" sz="1800" dirty="0">
              <a:solidFill>
                <a:srgbClr val="F8F8F8"/>
              </a:solidFill>
              <a:cs typeface="Calibri" panose="020F0502020204030204" pitchFamily="34" charset="0"/>
            </a:endParaRP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DEBBAA04-7F9A-6A47-82C6-B67FB1B27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961" y="5655231"/>
            <a:ext cx="22442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8F8F8"/>
                </a:solidFill>
                <a:cs typeface="Calibri" panose="020F0502020204030204" pitchFamily="34" charset="0"/>
              </a:rPr>
              <a:t>Agnieszka </a:t>
            </a:r>
            <a:r>
              <a:rPr lang="en-US" altLang="en-US" sz="1800" dirty="0" err="1">
                <a:solidFill>
                  <a:srgbClr val="F8F8F8"/>
                </a:solidFill>
                <a:cs typeface="Calibri" panose="020F0502020204030204" pitchFamily="34" charset="0"/>
              </a:rPr>
              <a:t>Wlodarczyk</a:t>
            </a:r>
            <a:endParaRPr lang="en-US" altLang="en-US" sz="1800" dirty="0">
              <a:solidFill>
                <a:srgbClr val="F8F8F8"/>
              </a:solidFill>
              <a:cs typeface="Calibri" panose="020F0502020204030204" pitchFamily="34" charset="0"/>
            </a:endParaRPr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9B9846CA-8440-7F47-B199-272C7B110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443" y="3832313"/>
            <a:ext cx="1547608" cy="17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54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B89296C-F397-F540-BB44-5233559CE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65150"/>
            <a:ext cx="8005763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Neurobiology</a:t>
            </a:r>
            <a:endParaRPr lang="da-DK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Find us at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WP21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en-US" altLang="en-US" sz="2800" b="1" dirty="0"/>
              <a:t>nd 1.sal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WP25 2.sal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hlinkClick r:id="rId3"/>
              </a:rPr>
              <a:t>https://www.sdu.dk/da/immed/nb</a:t>
            </a:r>
            <a:endParaRPr lang="en-US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69341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Billede 1" descr="blue-brain-modified-for-Åsa.jpg">
            <a:extLst>
              <a:ext uri="{FF2B5EF4-FFF2-40B4-BE49-F238E27FC236}">
                <a16:creationId xmlns:a16="http://schemas.microsoft.com/office/drawing/2014/main" id="{78BF133C-8308-204E-AAEB-9FD9427C4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833438"/>
            <a:ext cx="6113463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Rektangel 2">
            <a:extLst>
              <a:ext uri="{FF2B5EF4-FFF2-40B4-BE49-F238E27FC236}">
                <a16:creationId xmlns:a16="http://schemas.microsoft.com/office/drawing/2014/main" id="{A17BE1C3-474F-A849-AD24-9737E1B6F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7263" y="233363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</a:rPr>
              <a:t>Neurobiology Research</a:t>
            </a:r>
            <a:endParaRPr lang="da-DK" altLang="en-US" sz="2400"/>
          </a:p>
        </p:txBody>
      </p:sp>
      <p:sp>
        <p:nvSpPr>
          <p:cNvPr id="35843" name="Rektangel 12">
            <a:extLst>
              <a:ext uri="{FF2B5EF4-FFF2-40B4-BE49-F238E27FC236}">
                <a16:creationId xmlns:a16="http://schemas.microsoft.com/office/drawing/2014/main" id="{21EDE636-6C6A-0C4B-8FF3-F7B7D3751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3725" y="3244850"/>
            <a:ext cx="53689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Comic Sans MS" panose="030F0902030302020204" pitchFamily="66" charset="0"/>
              </a:rPr>
              <a:t>Thank you for your attention!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16E0F46-D6FA-83BB-E865-E2A9591BC7BC}"/>
              </a:ext>
            </a:extLst>
          </p:cNvPr>
          <p:cNvSpPr txBox="1"/>
          <p:nvPr/>
        </p:nvSpPr>
        <p:spPr>
          <a:xfrm>
            <a:off x="290945" y="93514"/>
            <a:ext cx="872836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 now!!</a:t>
            </a:r>
            <a:endParaRPr lang="en-D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ISA/Masters project</a:t>
            </a:r>
            <a:endParaRPr lang="en-D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D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group of Trevor Owens have funding through 2023 from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Scleroseforeningen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to study the induction of cortical brain lesions in mice using laser irradiation, and the impact of aging on this.</a:t>
            </a:r>
            <a:endParaRPr lang="en-D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D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project is directly supervised by Assoc prof Reza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Khorooshi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PhD student Bhavya Ojha.</a:t>
            </a:r>
            <a:endParaRPr lang="en-D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D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would be a suitable project for an ISA or Masters student with interest in neuroimmunology.</a:t>
            </a:r>
            <a:endParaRPr lang="en-D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D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should have taken or be willing to take a course in animal experimentation and be prepared for a collaborative and challenging lab environment. You will learn a variety of techniques including small animal stereotactic surgery, confocal microscopy, histological methods such as immunohistochemistry and fluorescence microscopy, RT-PCR and flow cytometry.</a:t>
            </a:r>
            <a:endParaRPr lang="en-D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D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project is up and running and you can start right away, once course formalities are complete.</a:t>
            </a:r>
            <a:endParaRPr lang="en-D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D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Apply by email to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towens@health.sdu.dk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 to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rkhorooshi@health.sdu.dk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D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071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27DBD9E7-C354-2F45-97AD-F0E498B30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209550"/>
            <a:ext cx="8005763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	</a:t>
            </a:r>
            <a:r>
              <a:rPr lang="en-US" altLang="en-US" b="1"/>
              <a:t>Neurobiology Research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Neurobiology research is directed toward: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356140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D1E24276-7A99-8E4E-A369-819EB6E61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209550"/>
            <a:ext cx="8005763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	</a:t>
            </a:r>
            <a:r>
              <a:rPr lang="en-US" altLang="en-US" b="1"/>
              <a:t>Neurobiology Research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Neurobiology research is directed toward: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/>
              <a:t>Improving the  understanding of the central nervous system</a:t>
            </a:r>
            <a:r>
              <a:rPr lang="da-DK" altLang="da-DK" sz="2400" i="1"/>
              <a:t>’</a:t>
            </a:r>
            <a:r>
              <a:rPr lang="en-US" altLang="ja-JP" sz="2400" i="1"/>
              <a:t>s response to injury and disease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885393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25757674-040D-3042-9C09-24E274000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209550"/>
            <a:ext cx="8005763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	</a:t>
            </a:r>
            <a:r>
              <a:rPr lang="en-US" altLang="en-US" b="1" dirty="0"/>
              <a:t>Neurobiology Research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Neurobiology research is directed toward: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 dirty="0"/>
              <a:t>Improving the  understanding of the central nervous system</a:t>
            </a:r>
            <a:r>
              <a:rPr lang="da-DK" altLang="da-DK" sz="2400" i="1" dirty="0"/>
              <a:t>’</a:t>
            </a:r>
            <a:r>
              <a:rPr lang="en-US" altLang="ja-JP" sz="2400" i="1" dirty="0"/>
              <a:t>s response to injury and disease: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 i="1" dirty="0"/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</a:rPr>
              <a:t>Multiple sclerosis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</a:rPr>
              <a:t>Neuromyelitis </a:t>
            </a:r>
            <a:r>
              <a:rPr lang="en-US" altLang="en-US" sz="2400" dirty="0" err="1">
                <a:latin typeface="Arial" panose="020B0604020202020204" pitchFamily="34" charset="0"/>
              </a:rPr>
              <a:t>optica</a:t>
            </a:r>
            <a:r>
              <a:rPr lang="en-US" altLang="en-US" sz="2400" dirty="0">
                <a:latin typeface="Arial" panose="020B0604020202020204" pitchFamily="34" charset="0"/>
              </a:rPr>
              <a:t> spectrum disorders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</a:rPr>
              <a:t>Alzheimer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 dirty="0">
                <a:latin typeface="Arial" panose="020B0604020202020204" pitchFamily="34" charset="0"/>
              </a:rPr>
              <a:t>s disease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</a:rPr>
              <a:t>Parkinson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 dirty="0">
                <a:latin typeface="Arial" panose="020B0604020202020204" pitchFamily="34" charset="0"/>
              </a:rPr>
              <a:t>s disease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</a:rPr>
              <a:t>Stroke and spinal cord injury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</a:rPr>
              <a:t>Psychiatric disorders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080493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136C2EA0-E75B-314A-B9BE-502D1443F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209550"/>
            <a:ext cx="8005763" cy="634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	</a:t>
            </a:r>
            <a:r>
              <a:rPr lang="en-US" altLang="en-US" b="1" dirty="0"/>
              <a:t>Neurobiology Research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Neurobiology research is directed toward: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 dirty="0"/>
              <a:t>Improving the  understanding of the central nervous system</a:t>
            </a:r>
            <a:r>
              <a:rPr lang="da-DK" altLang="da-DK" sz="2400" i="1" dirty="0"/>
              <a:t>’</a:t>
            </a:r>
            <a:r>
              <a:rPr lang="en-US" altLang="ja-JP" sz="2400" i="1" dirty="0"/>
              <a:t>s response to injury and disease: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 i="1" dirty="0"/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</a:rPr>
              <a:t>Multiple sclerosis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</a:rPr>
              <a:t>Neuromyelitis </a:t>
            </a:r>
            <a:r>
              <a:rPr lang="en-US" altLang="en-US" sz="2400" dirty="0" err="1">
                <a:latin typeface="Arial" panose="020B0604020202020204" pitchFamily="34" charset="0"/>
              </a:rPr>
              <a:t>optica</a:t>
            </a:r>
            <a:r>
              <a:rPr lang="en-US" altLang="en-US" sz="2400" dirty="0">
                <a:latin typeface="Arial" panose="020B0604020202020204" pitchFamily="34" charset="0"/>
              </a:rPr>
              <a:t> spectrum disorders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</a:rPr>
              <a:t>Alzheimer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 dirty="0">
                <a:latin typeface="Arial" panose="020B0604020202020204" pitchFamily="34" charset="0"/>
              </a:rPr>
              <a:t>s disease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</a:rPr>
              <a:t>Parkinson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 dirty="0">
                <a:latin typeface="Arial" panose="020B0604020202020204" pitchFamily="34" charset="0"/>
              </a:rPr>
              <a:t>s disease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</a:rPr>
              <a:t>Stroke and spinal cord injury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Arial" panose="020B0604020202020204" pitchFamily="34" charset="0"/>
              </a:rPr>
              <a:t>Psychiatric disorders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Using 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molecular, cellular and histologic methods in studies of clinical material, animal models and tissue culture.</a:t>
            </a:r>
          </a:p>
        </p:txBody>
      </p:sp>
    </p:spTree>
    <p:extLst>
      <p:ext uri="{BB962C8B-B14F-4D97-AF65-F5344CB8AC3E}">
        <p14:creationId xmlns:p14="http://schemas.microsoft.com/office/powerpoint/2010/main" val="625536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8B0462E2-8339-4A4F-AB23-6791E4737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65150"/>
            <a:ext cx="8005763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We use: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Clinical material from patients: </a:t>
            </a:r>
            <a:r>
              <a:rPr lang="en-US" altLang="en-US" sz="2400" dirty="0"/>
              <a:t>Autopsy – fresh, formalin-fixed, </a:t>
            </a:r>
            <a:r>
              <a:rPr lang="en-US" altLang="en-US" sz="2400" dirty="0" err="1"/>
              <a:t>plastinated</a:t>
            </a:r>
            <a:r>
              <a:rPr lang="en-US" altLang="en-US" sz="2400" dirty="0"/>
              <a:t>, Patient-derived (Biomarkers), blood, CSF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Cell culture</a:t>
            </a:r>
            <a:r>
              <a:rPr lang="en-US" altLang="en-US" sz="2400" dirty="0"/>
              <a:t>: </a:t>
            </a:r>
            <a:r>
              <a:rPr lang="en-US" altLang="da-DK" sz="2400" dirty="0"/>
              <a:t>“</a:t>
            </a:r>
            <a:r>
              <a:rPr lang="en-US" altLang="en-US" sz="2400" dirty="0"/>
              <a:t>Induced pluripotent stem cells</a:t>
            </a:r>
            <a:r>
              <a:rPr lang="en-US" altLang="da-DK" sz="2400" dirty="0"/>
              <a:t>”</a:t>
            </a:r>
            <a:r>
              <a:rPr lang="en-US" altLang="en-US" sz="2400" dirty="0"/>
              <a:t> (a skin cell can become a neuron, or a glial cell), primary cell cultures, cell lines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Animal models: </a:t>
            </a:r>
            <a:r>
              <a:rPr lang="en-US" altLang="en-US" sz="2400" dirty="0"/>
              <a:t>Transgenic mice- Mice with modified </a:t>
            </a:r>
            <a:r>
              <a:rPr lang="en-US" altLang="en-US" sz="2400" i="1" dirty="0"/>
              <a:t>disease related </a:t>
            </a:r>
            <a:r>
              <a:rPr lang="en-US" altLang="en-US" sz="2400" dirty="0"/>
              <a:t>genes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			           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Analytical methods: </a:t>
            </a:r>
            <a:r>
              <a:rPr lang="en-US" altLang="en-US" sz="2400" dirty="0"/>
              <a:t>Proteomics, Genomics, cellular and molecular methods</a:t>
            </a:r>
          </a:p>
        </p:txBody>
      </p:sp>
    </p:spTree>
    <p:extLst>
      <p:ext uri="{BB962C8B-B14F-4D97-AF65-F5344CB8AC3E}">
        <p14:creationId xmlns:p14="http://schemas.microsoft.com/office/powerpoint/2010/main" val="1497700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B89296C-F397-F540-BB44-5233559CE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65150"/>
            <a:ext cx="8005763" cy="614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Neurobiology</a:t>
            </a:r>
            <a:endParaRPr lang="da-DK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 research groups  + 2 recently recruited</a:t>
            </a:r>
            <a:endParaRPr lang="da-DK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+ 7 clinical affiliates</a:t>
            </a:r>
            <a:endParaRPr lang="da-DK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Student projects ongoing (estimates)</a:t>
            </a:r>
            <a:endParaRPr lang="da-DK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PhD				9</a:t>
            </a:r>
            <a:endParaRPr lang="da-DK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Master			10</a:t>
            </a:r>
            <a:endParaRPr lang="da-DK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Pregraduate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 	0</a:t>
            </a:r>
            <a:endParaRPr lang="da-DK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Bachelor, ISA	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	15</a:t>
            </a:r>
            <a:endParaRPr lang="da-DK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Find us at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WP21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en-US" altLang="en-US" sz="2800" b="1" dirty="0"/>
              <a:t>nd 1.sal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WP25 2.sal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hlinkClick r:id="rId3"/>
              </a:rPr>
              <a:t>https://www.sdu.dk/da/immed/nb</a:t>
            </a:r>
            <a:endParaRPr lang="en-US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88618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el 1">
            <a:extLst>
              <a:ext uri="{FF2B5EF4-FFF2-40B4-BE49-F238E27FC236}">
                <a16:creationId xmlns:a16="http://schemas.microsoft.com/office/drawing/2014/main" id="{445FC8B1-75B1-3344-8DE6-BA9C0541A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7308" y="131763"/>
            <a:ext cx="4257396" cy="501650"/>
          </a:xfrm>
        </p:spPr>
        <p:txBody>
          <a:bodyPr/>
          <a:lstStyle/>
          <a:p>
            <a:r>
              <a:rPr lang="en-US" altLang="en-US" sz="28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Neurobiology Research</a:t>
            </a:r>
            <a:endParaRPr lang="da-DK" altLang="en-US" sz="2800" dirty="0">
              <a:ea typeface="ＭＳ Ｐゴシック" panose="020B0600070205080204" pitchFamily="34" charset="-128"/>
            </a:endParaRPr>
          </a:p>
        </p:txBody>
      </p:sp>
      <p:grpSp>
        <p:nvGrpSpPr>
          <p:cNvPr id="26626" name="Grupper 21">
            <a:extLst>
              <a:ext uri="{FF2B5EF4-FFF2-40B4-BE49-F238E27FC236}">
                <a16:creationId xmlns:a16="http://schemas.microsoft.com/office/drawing/2014/main" id="{C0221843-D202-1248-B2B4-0494C5216109}"/>
              </a:ext>
            </a:extLst>
          </p:cNvPr>
          <p:cNvGrpSpPr>
            <a:grpSpLocks/>
          </p:cNvGrpSpPr>
          <p:nvPr/>
        </p:nvGrpSpPr>
        <p:grpSpPr bwMode="auto">
          <a:xfrm>
            <a:off x="454025" y="2092902"/>
            <a:ext cx="858838" cy="2854007"/>
            <a:chOff x="378602" y="1413985"/>
            <a:chExt cx="860608" cy="2854759"/>
          </a:xfrm>
        </p:grpSpPr>
        <p:pic>
          <p:nvPicPr>
            <p:cNvPr id="26660" name="Billede 32" descr="Bente Finsen.tiff">
              <a:extLst>
                <a:ext uri="{FF2B5EF4-FFF2-40B4-BE49-F238E27FC236}">
                  <a16:creationId xmlns:a16="http://schemas.microsoft.com/office/drawing/2014/main" id="{F0F6D394-E7C8-534B-9645-540AF0724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62868" y="3172778"/>
              <a:ext cx="892077" cy="860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61" name="Rektangel 26">
              <a:extLst>
                <a:ext uri="{FF2B5EF4-FFF2-40B4-BE49-F238E27FC236}">
                  <a16:creationId xmlns:a16="http://schemas.microsoft.com/office/drawing/2014/main" id="{D376DF07-990D-C049-9C02-B8DD341F7E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602" y="1413985"/>
              <a:ext cx="72767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a-DK" altLang="en-US" sz="1000" i="1">
                  <a:latin typeface="Arial" panose="020B0604020202020204" pitchFamily="34" charset="0"/>
                </a:rPr>
                <a:t>T Owens</a:t>
              </a:r>
            </a:p>
          </p:txBody>
        </p:sp>
        <p:sp>
          <p:nvSpPr>
            <p:cNvPr id="26662" name="Rektangel 27">
              <a:extLst>
                <a:ext uri="{FF2B5EF4-FFF2-40B4-BE49-F238E27FC236}">
                  <a16:creationId xmlns:a16="http://schemas.microsoft.com/office/drawing/2014/main" id="{6C347077-449C-D54A-B8DC-A134DF5854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851" y="4022523"/>
              <a:ext cx="72066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a-DK" altLang="en-US" sz="1000" i="1" dirty="0">
                  <a:latin typeface="Arial" panose="020B0604020202020204" pitchFamily="34" charset="0"/>
                </a:rPr>
                <a:t>B Finsen</a:t>
              </a:r>
            </a:p>
          </p:txBody>
        </p:sp>
      </p:grpSp>
      <p:pic>
        <p:nvPicPr>
          <p:cNvPr id="26627" name="Picture 52" descr="TO2015.jpeg">
            <a:extLst>
              <a:ext uri="{FF2B5EF4-FFF2-40B4-BE49-F238E27FC236}">
                <a16:creationId xmlns:a16="http://schemas.microsoft.com/office/drawing/2014/main" id="{B93C4AF8-5FB3-A144-ADD9-31D1193E1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144588"/>
            <a:ext cx="982662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8" name="Grupper 40">
            <a:extLst>
              <a:ext uri="{FF2B5EF4-FFF2-40B4-BE49-F238E27FC236}">
                <a16:creationId xmlns:a16="http://schemas.microsoft.com/office/drawing/2014/main" id="{F0469480-F44A-8A4A-A331-4E48187C1455}"/>
              </a:ext>
            </a:extLst>
          </p:cNvPr>
          <p:cNvGrpSpPr>
            <a:grpSpLocks/>
          </p:cNvGrpSpPr>
          <p:nvPr/>
        </p:nvGrpSpPr>
        <p:grpSpPr bwMode="auto">
          <a:xfrm>
            <a:off x="7729538" y="1144588"/>
            <a:ext cx="960437" cy="2626155"/>
            <a:chOff x="7728272" y="1197895"/>
            <a:chExt cx="961399" cy="2627266"/>
          </a:xfrm>
        </p:grpSpPr>
        <p:pic>
          <p:nvPicPr>
            <p:cNvPr id="26656" name="Picture 61" descr="AD">
              <a:extLst>
                <a:ext uri="{FF2B5EF4-FFF2-40B4-BE49-F238E27FC236}">
                  <a16:creationId xmlns:a16="http://schemas.microsoft.com/office/drawing/2014/main" id="{C4613115-EF2F-E64F-9311-85C45B0117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8974" y="2711076"/>
              <a:ext cx="900697" cy="883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7" name="Picture 62" descr="JC">
              <a:extLst>
                <a:ext uri="{FF2B5EF4-FFF2-40B4-BE49-F238E27FC236}">
                  <a16:creationId xmlns:a16="http://schemas.microsoft.com/office/drawing/2014/main" id="{E959334C-FE61-F64C-832B-2E471E7F54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8272" y="1197895"/>
              <a:ext cx="929443" cy="887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58" name="Rektangel 46">
              <a:extLst>
                <a:ext uri="{FF2B5EF4-FFF2-40B4-BE49-F238E27FC236}">
                  <a16:creationId xmlns:a16="http://schemas.microsoft.com/office/drawing/2014/main" id="{161A24A6-58B7-5243-803F-326FB0E66A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4069" y="3578940"/>
              <a:ext cx="60212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a-DK" altLang="en-US" sz="1000" i="1" dirty="0">
                  <a:latin typeface="Arial" panose="020B0604020202020204" pitchFamily="34" charset="0"/>
                </a:rPr>
                <a:t>A Dahl</a:t>
              </a:r>
            </a:p>
          </p:txBody>
        </p:sp>
        <p:sp>
          <p:nvSpPr>
            <p:cNvPr id="26659" name="Rektangel 47">
              <a:extLst>
                <a:ext uri="{FF2B5EF4-FFF2-40B4-BE49-F238E27FC236}">
                  <a16:creationId xmlns:a16="http://schemas.microsoft.com/office/drawing/2014/main" id="{7D4B0087-73D1-4740-A549-B6F97727E6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8272" y="2146610"/>
              <a:ext cx="85597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a-DK" altLang="en-US" sz="1000" i="1">
                  <a:latin typeface="Arial" panose="020B0604020202020204" pitchFamily="34" charset="0"/>
                </a:rPr>
                <a:t>J Chemnitz</a:t>
              </a:r>
            </a:p>
          </p:txBody>
        </p:sp>
      </p:grpSp>
      <p:pic>
        <p:nvPicPr>
          <p:cNvPr id="26631" name="Billede 4" descr="blue-brain-modified-for-Åsa.jpg">
            <a:extLst>
              <a:ext uri="{FF2B5EF4-FFF2-40B4-BE49-F238E27FC236}">
                <a16:creationId xmlns:a16="http://schemas.microsoft.com/office/drawing/2014/main" id="{0D462F5F-F256-4C4D-8E6C-9D8E3B5FC6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738" y="730250"/>
            <a:ext cx="6113462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Rektangel 6">
            <a:extLst>
              <a:ext uri="{FF2B5EF4-FFF2-40B4-BE49-F238E27FC236}">
                <a16:creationId xmlns:a16="http://schemas.microsoft.com/office/drawing/2014/main" id="{4639C361-9CEA-A842-B142-0147379D0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6950" y="2894013"/>
            <a:ext cx="4572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a-DK" altLang="en-US" sz="1600" b="1">
                <a:solidFill>
                  <a:srgbClr val="FF0000"/>
                </a:solidFill>
                <a:latin typeface="Arial" panose="020B0604020202020204" pitchFamily="34" charset="0"/>
              </a:rPr>
              <a:t>Clinical material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a-DK" altLang="en-US" sz="1600" b="1">
                <a:solidFill>
                  <a:srgbClr val="FF0000"/>
                </a:solidFill>
                <a:latin typeface="Arial" panose="020B0604020202020204" pitchFamily="34" charset="0"/>
              </a:rPr>
              <a:t>Research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a-DK" altLang="en-US" sz="1600" b="1">
                <a:solidFill>
                  <a:srgbClr val="FF0000"/>
                </a:solidFill>
                <a:latin typeface="Arial" panose="020B0604020202020204" pitchFamily="34" charset="0"/>
              </a:rPr>
              <a:t>Animal models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40341500-78DA-4947-8B7A-C32810D2C1DD}"/>
              </a:ext>
            </a:extLst>
          </p:cNvPr>
          <p:cNvSpPr/>
          <p:nvPr/>
        </p:nvSpPr>
        <p:spPr bwMode="auto">
          <a:xfrm>
            <a:off x="2459038" y="2471738"/>
            <a:ext cx="1381125" cy="522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4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Stem </a:t>
            </a:r>
            <a:r>
              <a:rPr lang="da-DK" sz="1400" b="1" dirty="0" err="1">
                <a:solidFill>
                  <a:schemeClr val="bg1"/>
                </a:solidFill>
                <a:latin typeface="Arial"/>
                <a:ea typeface="+mn-ea"/>
                <a:cs typeface="Arial"/>
              </a:rPr>
              <a:t>cell</a:t>
            </a:r>
            <a:r>
              <a:rPr lang="da-DK" sz="14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4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differentiation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BC0F7B7C-0946-6E43-BDBD-C1AC6B09AEC6}"/>
              </a:ext>
            </a:extLst>
          </p:cNvPr>
          <p:cNvSpPr/>
          <p:nvPr/>
        </p:nvSpPr>
        <p:spPr bwMode="auto">
          <a:xfrm>
            <a:off x="2903538" y="2073275"/>
            <a:ext cx="3443287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400" b="1" dirty="0" err="1">
                <a:solidFill>
                  <a:schemeClr val="bg1"/>
                </a:solidFill>
                <a:latin typeface="Arial"/>
                <a:ea typeface="+mn-ea"/>
                <a:cs typeface="Arial"/>
              </a:rPr>
              <a:t>Genetic</a:t>
            </a:r>
            <a:r>
              <a:rPr lang="da-DK" sz="14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  <a:r>
              <a:rPr lang="da-DK" sz="1400" b="1" dirty="0" err="1">
                <a:solidFill>
                  <a:schemeClr val="bg1"/>
                </a:solidFill>
                <a:latin typeface="Arial"/>
                <a:ea typeface="+mn-ea"/>
                <a:cs typeface="Arial"/>
              </a:rPr>
              <a:t>control</a:t>
            </a:r>
            <a:r>
              <a:rPr lang="da-DK" sz="14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4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of </a:t>
            </a:r>
            <a:r>
              <a:rPr lang="da-DK" sz="1400" b="1" dirty="0" err="1">
                <a:solidFill>
                  <a:schemeClr val="bg1"/>
                </a:solidFill>
                <a:latin typeface="Arial"/>
                <a:ea typeface="+mn-ea"/>
                <a:cs typeface="Arial"/>
              </a:rPr>
              <a:t>neurodevelopment</a:t>
            </a:r>
            <a:endParaRPr lang="da-DK" sz="1400" b="1" dirty="0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7936E8B2-FD7D-3B4E-8552-949BE1D311A3}"/>
              </a:ext>
            </a:extLst>
          </p:cNvPr>
          <p:cNvSpPr/>
          <p:nvPr/>
        </p:nvSpPr>
        <p:spPr bwMode="auto">
          <a:xfrm>
            <a:off x="4067175" y="2692400"/>
            <a:ext cx="3468688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4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Neuron-</a:t>
            </a:r>
            <a:r>
              <a:rPr lang="da-DK" sz="1400" b="1" dirty="0" err="1">
                <a:solidFill>
                  <a:schemeClr val="bg1"/>
                </a:solidFill>
                <a:latin typeface="Arial"/>
                <a:ea typeface="+mn-ea"/>
                <a:cs typeface="Arial"/>
              </a:rPr>
              <a:t>glial</a:t>
            </a:r>
            <a:r>
              <a:rPr lang="da-DK" sz="14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400" b="1" dirty="0" err="1">
                <a:solidFill>
                  <a:schemeClr val="bg1"/>
                </a:solidFill>
                <a:latin typeface="Arial"/>
                <a:ea typeface="+mn-ea"/>
                <a:cs typeface="Arial"/>
              </a:rPr>
              <a:t>Biology</a:t>
            </a:r>
            <a:endParaRPr lang="da-DK" sz="1400" b="1" dirty="0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DC180A78-7D01-1A4B-AEED-071D9BC33666}"/>
              </a:ext>
            </a:extLst>
          </p:cNvPr>
          <p:cNvSpPr/>
          <p:nvPr/>
        </p:nvSpPr>
        <p:spPr bwMode="auto">
          <a:xfrm>
            <a:off x="4624388" y="3717925"/>
            <a:ext cx="187642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400" b="1" dirty="0" err="1">
                <a:solidFill>
                  <a:schemeClr val="bg1"/>
                </a:solidFill>
                <a:latin typeface="Arial"/>
                <a:ea typeface="+mn-ea"/>
                <a:cs typeface="Arial"/>
              </a:rPr>
              <a:t>Neuroinflammation</a:t>
            </a:r>
            <a:r>
              <a:rPr lang="da-DK" sz="14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/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400" b="1" dirty="0" err="1">
                <a:solidFill>
                  <a:schemeClr val="bg1"/>
                </a:solidFill>
                <a:latin typeface="Arial"/>
                <a:ea typeface="+mn-ea"/>
                <a:cs typeface="Arial"/>
              </a:rPr>
              <a:t>immunology</a:t>
            </a:r>
            <a:endParaRPr lang="da-DK" sz="1400" b="1" dirty="0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2" name="Rektangel 8">
            <a:extLst>
              <a:ext uri="{FF2B5EF4-FFF2-40B4-BE49-F238E27FC236}">
                <a16:creationId xmlns:a16="http://schemas.microsoft.com/office/drawing/2014/main" id="{FC0077E5-4460-FF42-9E25-EE0E9BA15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3725" y="3717925"/>
            <a:ext cx="3571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400" b="1" dirty="0" err="1">
                <a:solidFill>
                  <a:schemeClr val="bg1"/>
                </a:solidFill>
                <a:latin typeface="Arial"/>
                <a:ea typeface="+mn-ea"/>
                <a:cs typeface="Arial"/>
              </a:rPr>
              <a:t>Neurodegeneration</a:t>
            </a:r>
            <a:r>
              <a:rPr lang="da-DK" sz="14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/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400" b="1" dirty="0" err="1">
                <a:solidFill>
                  <a:schemeClr val="bg1"/>
                </a:solidFill>
                <a:latin typeface="Arial"/>
                <a:ea typeface="+mn-ea"/>
                <a:cs typeface="Arial"/>
              </a:rPr>
              <a:t>protection</a:t>
            </a:r>
            <a:endParaRPr lang="da-DK" sz="1400" b="1" dirty="0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6638" name="Text Box 46">
            <a:extLst>
              <a:ext uri="{FF2B5EF4-FFF2-40B4-BE49-F238E27FC236}">
                <a16:creationId xmlns:a16="http://schemas.microsoft.com/office/drawing/2014/main" id="{DD64FD86-E8E5-1244-B064-129781CD5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0" y="4470400"/>
            <a:ext cx="22066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00"/>
                </a:solidFill>
                <a:latin typeface="Arial" panose="020B0604020202020204" pitchFamily="34" charset="0"/>
              </a:rPr>
              <a:t>Multiple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00"/>
                </a:solidFill>
                <a:latin typeface="Arial" panose="020B0604020202020204" pitchFamily="34" charset="0"/>
              </a:rPr>
              <a:t>sclerosis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E803B64F-BB2F-FD48-B761-A4C5214D874A}"/>
              </a:ext>
            </a:extLst>
          </p:cNvPr>
          <p:cNvSpPr/>
          <p:nvPr/>
        </p:nvSpPr>
        <p:spPr bwMode="auto">
          <a:xfrm>
            <a:off x="6199188" y="3209925"/>
            <a:ext cx="1371600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rgbClr val="FFFF00"/>
                </a:solidFill>
                <a:latin typeface="Arial"/>
                <a:ea typeface="+mn-ea"/>
                <a:cs typeface="Arial"/>
              </a:rPr>
              <a:t>Neuromyelitis</a:t>
            </a:r>
            <a:r>
              <a:rPr lang="en-US" sz="1400" b="1" dirty="0">
                <a:solidFill>
                  <a:srgbClr val="FFFF00"/>
                </a:solidFill>
                <a:latin typeface="Arial"/>
                <a:ea typeface="+mn-ea"/>
                <a:cs typeface="Arial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rgbClr val="FFFF00"/>
                </a:solidFill>
                <a:latin typeface="Arial"/>
                <a:ea typeface="+mn-ea"/>
                <a:cs typeface="Arial"/>
              </a:rPr>
              <a:t>optica</a:t>
            </a:r>
            <a:endParaRPr lang="en-US" sz="1400" b="1" dirty="0">
              <a:solidFill>
                <a:srgbClr val="FFFF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6640" name="Rektangel 13">
            <a:extLst>
              <a:ext uri="{FF2B5EF4-FFF2-40B4-BE49-F238E27FC236}">
                <a16:creationId xmlns:a16="http://schemas.microsoft.com/office/drawing/2014/main" id="{BCF2071A-55FF-BA4E-BD06-C6A750884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905375"/>
            <a:ext cx="1600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a-DK" altLang="en-US" sz="1400" b="1">
                <a:solidFill>
                  <a:srgbClr val="FFFF00"/>
                </a:solidFill>
                <a:latin typeface="Arial" panose="020B0604020202020204" pitchFamily="34" charset="0"/>
              </a:rPr>
              <a:t>Alzheimer</a:t>
            </a:r>
            <a:r>
              <a:rPr lang="da-DK" altLang="da-DK" sz="1400" b="1">
                <a:solidFill>
                  <a:srgbClr val="FFFF00"/>
                </a:solidFill>
                <a:latin typeface="Arial" panose="020B0604020202020204" pitchFamily="34" charset="0"/>
              </a:rPr>
              <a:t>’</a:t>
            </a:r>
            <a:r>
              <a:rPr lang="da-DK" altLang="en-US" sz="1400" b="1">
                <a:solidFill>
                  <a:srgbClr val="FFFF00"/>
                </a:solidFill>
                <a:latin typeface="Arial" panose="020B0604020202020204" pitchFamily="34" charset="0"/>
              </a:rPr>
              <a:t>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a-DK" altLang="en-US" sz="1400" b="1">
                <a:solidFill>
                  <a:srgbClr val="FFFF00"/>
                </a:solidFill>
                <a:latin typeface="Arial" panose="020B0604020202020204" pitchFamily="34" charset="0"/>
              </a:rPr>
              <a:t>disease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38C6C8A1-438B-2048-AF0B-05647EDFA8F0}"/>
              </a:ext>
            </a:extLst>
          </p:cNvPr>
          <p:cNvSpPr/>
          <p:nvPr/>
        </p:nvSpPr>
        <p:spPr bwMode="auto">
          <a:xfrm>
            <a:off x="2365375" y="4470400"/>
            <a:ext cx="1162050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400" b="1" dirty="0">
                <a:solidFill>
                  <a:srgbClr val="FFFF00"/>
                </a:solidFill>
                <a:latin typeface="Arial"/>
                <a:ea typeface="+mn-ea"/>
                <a:cs typeface="Arial"/>
              </a:rPr>
              <a:t>Spinal </a:t>
            </a:r>
            <a:r>
              <a:rPr lang="da-DK" sz="1400" b="1" dirty="0" err="1">
                <a:solidFill>
                  <a:srgbClr val="FFFF00"/>
                </a:solidFill>
                <a:latin typeface="Arial"/>
                <a:ea typeface="+mn-ea"/>
                <a:cs typeface="Arial"/>
              </a:rPr>
              <a:t>cord</a:t>
            </a:r>
            <a:r>
              <a:rPr lang="da-DK" sz="1400" b="1" dirty="0">
                <a:solidFill>
                  <a:srgbClr val="FFFF00"/>
                </a:solidFill>
                <a:latin typeface="Arial"/>
                <a:ea typeface="+mn-ea"/>
                <a:cs typeface="Arial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400" b="1" dirty="0" err="1">
                <a:solidFill>
                  <a:srgbClr val="FFFF00"/>
                </a:solidFill>
                <a:latin typeface="Arial"/>
                <a:ea typeface="+mn-ea"/>
                <a:cs typeface="Arial"/>
              </a:rPr>
              <a:t>injury</a:t>
            </a:r>
            <a:r>
              <a:rPr lang="da-DK" sz="1400" b="1" dirty="0">
                <a:solidFill>
                  <a:srgbClr val="FFFF00"/>
                </a:solidFill>
                <a:latin typeface="Arial"/>
                <a:ea typeface="+mn-ea"/>
                <a:cs typeface="Arial"/>
              </a:rPr>
              <a:t> 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C8B67A23-12DF-4240-8874-C1223B4A6EDC}"/>
              </a:ext>
            </a:extLst>
          </p:cNvPr>
          <p:cNvSpPr/>
          <p:nvPr/>
        </p:nvSpPr>
        <p:spPr bwMode="auto">
          <a:xfrm>
            <a:off x="1808163" y="3348038"/>
            <a:ext cx="749300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400" b="1" dirty="0" err="1">
                <a:solidFill>
                  <a:srgbClr val="FFFF00"/>
                </a:solidFill>
                <a:latin typeface="Arial"/>
                <a:ea typeface="+mn-ea"/>
                <a:cs typeface="Arial"/>
              </a:rPr>
              <a:t>Stroke</a:t>
            </a:r>
            <a:endParaRPr lang="da-DK" sz="1400" b="1" dirty="0">
              <a:solidFill>
                <a:srgbClr val="FFFF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6643" name="Rektangel 43">
            <a:extLst>
              <a:ext uri="{FF2B5EF4-FFF2-40B4-BE49-F238E27FC236}">
                <a16:creationId xmlns:a16="http://schemas.microsoft.com/office/drawing/2014/main" id="{9638F96F-7B02-2E4E-A865-EE22574CF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725" y="1817688"/>
            <a:ext cx="11953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a-DK" altLang="en-US" sz="1400" b="1">
                <a:solidFill>
                  <a:srgbClr val="FFFF00"/>
                </a:solidFill>
                <a:latin typeface="Arial" panose="020B0604020202020204" pitchFamily="34" charset="0"/>
              </a:rPr>
              <a:t>Parkinson</a:t>
            </a:r>
            <a:r>
              <a:rPr lang="da-DK" altLang="da-DK" sz="1400" b="1">
                <a:solidFill>
                  <a:srgbClr val="FFFF00"/>
                </a:solidFill>
                <a:latin typeface="Arial" panose="020B0604020202020204" pitchFamily="34" charset="0"/>
              </a:rPr>
              <a:t>’</a:t>
            </a:r>
            <a:r>
              <a:rPr lang="da-DK" altLang="en-US" sz="1400" b="1">
                <a:solidFill>
                  <a:srgbClr val="FFFF00"/>
                </a:solidFill>
                <a:latin typeface="Arial" panose="020B0604020202020204" pitchFamily="34" charset="0"/>
              </a:rPr>
              <a:t>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a-DK" altLang="en-US" sz="1400" b="1">
                <a:solidFill>
                  <a:srgbClr val="FFFF00"/>
                </a:solidFill>
                <a:latin typeface="Arial" panose="020B0604020202020204" pitchFamily="34" charset="0"/>
              </a:rPr>
              <a:t>disease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6A050685-211B-754E-86EB-F1EDC0425FF0}"/>
              </a:ext>
            </a:extLst>
          </p:cNvPr>
          <p:cNvSpPr/>
          <p:nvPr/>
        </p:nvSpPr>
        <p:spPr bwMode="auto">
          <a:xfrm>
            <a:off x="5759450" y="1817688"/>
            <a:ext cx="1809750" cy="5222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400" b="1" dirty="0">
                <a:solidFill>
                  <a:srgbClr val="FFFF00"/>
                </a:solidFill>
                <a:latin typeface="Arial"/>
                <a:ea typeface="+mn-ea"/>
                <a:cs typeface="Arial"/>
              </a:rPr>
              <a:t>Brain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400" b="1" dirty="0" err="1">
                <a:solidFill>
                  <a:srgbClr val="FFFF00"/>
                </a:solidFill>
                <a:latin typeface="Arial"/>
                <a:ea typeface="+mn-ea"/>
                <a:cs typeface="Arial"/>
              </a:rPr>
              <a:t>development</a:t>
            </a:r>
            <a:endParaRPr lang="da-DK" sz="1400" b="1" dirty="0">
              <a:solidFill>
                <a:srgbClr val="FFFF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6645" name="Tekstfelt 19">
            <a:extLst>
              <a:ext uri="{FF2B5EF4-FFF2-40B4-BE49-F238E27FC236}">
                <a16:creationId xmlns:a16="http://schemas.microsoft.com/office/drawing/2014/main" id="{28B031DE-E4AE-044F-8486-55745BAB1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2063" y="957263"/>
            <a:ext cx="2147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a-DK" altLang="en-US" sz="1800" b="1" u="sng">
                <a:solidFill>
                  <a:srgbClr val="FFFF00"/>
                </a:solidFill>
              </a:rPr>
              <a:t>Neurological disease</a:t>
            </a:r>
          </a:p>
        </p:txBody>
      </p:sp>
      <p:sp>
        <p:nvSpPr>
          <p:cNvPr id="26630" name="TextBox 1">
            <a:extLst>
              <a:ext uri="{FF2B5EF4-FFF2-40B4-BE49-F238E27FC236}">
                <a16:creationId xmlns:a16="http://schemas.microsoft.com/office/drawing/2014/main" id="{171E48C1-5C5A-7B4C-8F9B-A2DAD2842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3" y="5168900"/>
            <a:ext cx="147829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 u="sng" dirty="0">
                <a:latin typeface="Arial" panose="020B0604020202020204" pitchFamily="34" charset="0"/>
              </a:rPr>
              <a:t>Clinical Affiliates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Arial" panose="020B0604020202020204" pitchFamily="34" charset="0"/>
              </a:rPr>
              <a:t>Nasrin </a:t>
            </a:r>
            <a:r>
              <a:rPr lang="en-US" altLang="en-US" sz="1000" dirty="0" err="1">
                <a:latin typeface="Arial" panose="020B0604020202020204" pitchFamily="34" charset="0"/>
              </a:rPr>
              <a:t>Asgari</a:t>
            </a:r>
            <a:endParaRPr lang="en-US" altLang="en-US" sz="1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 err="1">
                <a:latin typeface="Arial" panose="020B0604020202020204" pitchFamily="34" charset="0"/>
              </a:rPr>
              <a:t>Helle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  <a:r>
              <a:rPr lang="en-US" altLang="en-US" sz="1000" dirty="0" err="1">
                <a:latin typeface="Arial" panose="020B0604020202020204" pitchFamily="34" charset="0"/>
              </a:rPr>
              <a:t>Hvilsted</a:t>
            </a:r>
            <a:r>
              <a:rPr lang="en-US" altLang="en-US" sz="1000" dirty="0">
                <a:latin typeface="Arial" panose="020B0604020202020204" pitchFamily="34" charset="0"/>
              </a:rPr>
              <a:t> Nielsen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 err="1">
                <a:latin typeface="Arial" panose="020B0604020202020204" pitchFamily="34" charset="0"/>
              </a:rPr>
              <a:t>Zsolt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  <a:r>
              <a:rPr lang="en-US" altLang="en-US" sz="1000" dirty="0" err="1">
                <a:latin typeface="Arial" panose="020B0604020202020204" pitchFamily="34" charset="0"/>
              </a:rPr>
              <a:t>Illes</a:t>
            </a:r>
            <a:endParaRPr lang="en-US" altLang="en-US" sz="1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Arial" panose="020B0604020202020204" pitchFamily="34" charset="0"/>
              </a:rPr>
              <a:t>Mikael </a:t>
            </a:r>
            <a:r>
              <a:rPr lang="en-US" altLang="en-US" sz="1000" dirty="0" err="1">
                <a:latin typeface="Arial" panose="020B0604020202020204" pitchFamily="34" charset="0"/>
              </a:rPr>
              <a:t>Palner</a:t>
            </a:r>
            <a:endParaRPr lang="en-US" altLang="en-US" sz="1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Arial" panose="020B0604020202020204" pitchFamily="34" charset="0"/>
              </a:rPr>
              <a:t>Morten </a:t>
            </a:r>
            <a:r>
              <a:rPr lang="en-US" altLang="en-US" sz="1000" dirty="0" err="1">
                <a:latin typeface="Arial" panose="020B0604020202020204" pitchFamily="34" charset="0"/>
              </a:rPr>
              <a:t>Blaabjerg</a:t>
            </a:r>
            <a:endParaRPr lang="en-US" altLang="en-US" sz="1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Arial" panose="020B0604020202020204" pitchFamily="34" charset="0"/>
              </a:rPr>
              <a:t>Lars Henrik </a:t>
            </a:r>
            <a:r>
              <a:rPr lang="en-US" altLang="en-US" sz="1000" dirty="0" err="1">
                <a:latin typeface="Arial" panose="020B0604020202020204" pitchFamily="34" charset="0"/>
              </a:rPr>
              <a:t>Frich</a:t>
            </a:r>
            <a:endParaRPr lang="en-US" altLang="en-US" sz="1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Arial" panose="020B0604020202020204" pitchFamily="34" charset="0"/>
              </a:rPr>
              <a:t>Tanja </a:t>
            </a:r>
            <a:r>
              <a:rPr lang="en-US" altLang="en-US" sz="1000" dirty="0" err="1">
                <a:latin typeface="Arial" panose="020B0604020202020204" pitchFamily="34" charset="0"/>
              </a:rPr>
              <a:t>Sheldrick</a:t>
            </a:r>
            <a:r>
              <a:rPr lang="en-US" altLang="en-US" sz="1000" dirty="0">
                <a:latin typeface="Arial" panose="020B0604020202020204" pitchFamily="34" charset="0"/>
              </a:rPr>
              <a:t>-Michel</a:t>
            </a:r>
          </a:p>
        </p:txBody>
      </p:sp>
      <p:sp>
        <p:nvSpPr>
          <p:cNvPr id="40" name="Tekstfelt 20">
            <a:extLst>
              <a:ext uri="{FF2B5EF4-FFF2-40B4-BE49-F238E27FC236}">
                <a16:creationId xmlns:a16="http://schemas.microsoft.com/office/drawing/2014/main" id="{80B68AAC-CC97-D146-988E-F71C66C94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773" y="7114567"/>
            <a:ext cx="17988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a-DK" altLang="en-US" sz="1800" dirty="0">
                <a:solidFill>
                  <a:schemeClr val="bg1"/>
                </a:solidFill>
              </a:rPr>
              <a:t>Mengliang Zhang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6371E4-BABB-D449-809D-3FDDD686C0EF}"/>
              </a:ext>
            </a:extLst>
          </p:cNvPr>
          <p:cNvGrpSpPr/>
          <p:nvPr/>
        </p:nvGrpSpPr>
        <p:grpSpPr>
          <a:xfrm>
            <a:off x="1470819" y="5513388"/>
            <a:ext cx="5798545" cy="1191755"/>
            <a:chOff x="1470819" y="5513388"/>
            <a:chExt cx="5798545" cy="119175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53D2220-B1F0-BD40-912B-D74A77E76273}"/>
                </a:ext>
              </a:extLst>
            </p:cNvPr>
            <p:cNvGrpSpPr/>
            <p:nvPr/>
          </p:nvGrpSpPr>
          <p:grpSpPr>
            <a:xfrm>
              <a:off x="1470819" y="5513388"/>
              <a:ext cx="1117600" cy="1184275"/>
              <a:chOff x="6475421" y="5513388"/>
              <a:chExt cx="1117600" cy="1184275"/>
            </a:xfrm>
          </p:grpSpPr>
          <p:sp>
            <p:nvSpPr>
              <p:cNvPr id="26648" name="Rektangel 38">
                <a:extLst>
                  <a:ext uri="{FF2B5EF4-FFF2-40B4-BE49-F238E27FC236}">
                    <a16:creationId xmlns:a16="http://schemas.microsoft.com/office/drawing/2014/main" id="{AD03F5F3-A6BE-264D-A0EF-A5CFB762E3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75421" y="6451600"/>
                <a:ext cx="1117600" cy="246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da-DK" altLang="en-US" sz="1000" i="1">
                    <a:latin typeface="Arial" panose="020B0604020202020204" pitchFamily="34" charset="0"/>
                  </a:rPr>
                  <a:t>KL Lambertsen</a:t>
                </a:r>
              </a:p>
            </p:txBody>
          </p:sp>
          <p:pic>
            <p:nvPicPr>
              <p:cNvPr id="26653" name="Picture 1">
                <a:extLst>
                  <a:ext uri="{FF2B5EF4-FFF2-40B4-BE49-F238E27FC236}">
                    <a16:creationId xmlns:a16="http://schemas.microsoft.com/office/drawing/2014/main" id="{C50C9333-608D-244A-97E5-4E6D9E7A93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5" b="33336"/>
              <a:stretch>
                <a:fillRect/>
              </a:stretch>
            </p:blipFill>
            <p:spPr bwMode="auto">
              <a:xfrm>
                <a:off x="6526221" y="5513388"/>
                <a:ext cx="949325" cy="949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42B9B75-3014-2044-9980-5040B87EF959}"/>
                </a:ext>
              </a:extLst>
            </p:cNvPr>
            <p:cNvGrpSpPr/>
            <p:nvPr/>
          </p:nvGrpSpPr>
          <p:grpSpPr>
            <a:xfrm>
              <a:off x="2830751" y="5513388"/>
              <a:ext cx="3689873" cy="1184275"/>
              <a:chOff x="2830751" y="5513388"/>
              <a:chExt cx="3689873" cy="1184275"/>
            </a:xfrm>
          </p:grpSpPr>
          <p:sp>
            <p:nvSpPr>
              <p:cNvPr id="26646" name="Rektangel 35">
                <a:extLst>
                  <a:ext uri="{FF2B5EF4-FFF2-40B4-BE49-F238E27FC236}">
                    <a16:creationId xmlns:a16="http://schemas.microsoft.com/office/drawing/2014/main" id="{0B57A62E-C191-3A44-8522-2A53E71AAF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0751" y="6451600"/>
                <a:ext cx="712787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da-DK" altLang="en-US" sz="1000" i="1" dirty="0">
                    <a:latin typeface="Arial" panose="020B0604020202020204" pitchFamily="34" charset="0"/>
                  </a:rPr>
                  <a:t>M Meyer</a:t>
                </a:r>
              </a:p>
            </p:txBody>
          </p:sp>
          <p:sp>
            <p:nvSpPr>
              <p:cNvPr id="26647" name="Rektangel 36">
                <a:extLst>
                  <a:ext uri="{FF2B5EF4-FFF2-40B4-BE49-F238E27FC236}">
                    <a16:creationId xmlns:a16="http://schemas.microsoft.com/office/drawing/2014/main" id="{F943CD29-FA12-934A-A462-8FE541D282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0116" y="6451600"/>
                <a:ext cx="1616075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da-DK" altLang="en-US" sz="1000" i="1" dirty="0">
                    <a:latin typeface="Arial" panose="020B0604020202020204" pitchFamily="34" charset="0"/>
                  </a:rPr>
                  <a:t>ÅF Svenningsen</a:t>
                </a:r>
              </a:p>
            </p:txBody>
          </p:sp>
          <p:sp>
            <p:nvSpPr>
              <p:cNvPr id="26649" name="Rektangel 36">
                <a:extLst>
                  <a:ext uri="{FF2B5EF4-FFF2-40B4-BE49-F238E27FC236}">
                    <a16:creationId xmlns:a16="http://schemas.microsoft.com/office/drawing/2014/main" id="{6FD7AF37-2349-4E4B-940A-08C5DA9536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4549" y="6451600"/>
                <a:ext cx="1616075" cy="246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da-DK" altLang="en-US" sz="1000" i="1">
                    <a:latin typeface="Arial" panose="020B0604020202020204" pitchFamily="34" charset="0"/>
                  </a:rPr>
                  <a:t>B Clausen</a:t>
                </a: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34CCC67D-0834-DE4B-B1C0-7D1FED462367}"/>
                  </a:ext>
                </a:extLst>
              </p:cNvPr>
              <p:cNvGrpSpPr/>
              <p:nvPr/>
            </p:nvGrpSpPr>
            <p:grpSpPr>
              <a:xfrm>
                <a:off x="2908571" y="5513388"/>
                <a:ext cx="3102517" cy="990600"/>
                <a:chOff x="2908571" y="5513388"/>
                <a:chExt cx="3102517" cy="990600"/>
              </a:xfrm>
            </p:grpSpPr>
            <p:pic>
              <p:nvPicPr>
                <p:cNvPr id="26650" name="Picture 3">
                  <a:extLst>
                    <a:ext uri="{FF2B5EF4-FFF2-40B4-BE49-F238E27FC236}">
                      <a16:creationId xmlns:a16="http://schemas.microsoft.com/office/drawing/2014/main" id="{9AD216A0-67D2-424D-832F-3D09C66ACB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344" t="2850" r="6886" b="4688"/>
                <a:stretch>
                  <a:fillRect/>
                </a:stretch>
              </p:blipFill>
              <p:spPr bwMode="auto">
                <a:xfrm>
                  <a:off x="5214163" y="5513388"/>
                  <a:ext cx="796925" cy="9715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651" name="Billede 18" descr="Åsa-Mt-Rainier-2016.png">
                  <a:extLst>
                    <a:ext uri="{FF2B5EF4-FFF2-40B4-BE49-F238E27FC236}">
                      <a16:creationId xmlns:a16="http://schemas.microsoft.com/office/drawing/2014/main" id="{92495697-1C2B-BF47-8A6F-CD61D5A8A1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01836" y="5513388"/>
                  <a:ext cx="774700" cy="99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652" name="Picture 2">
                  <a:extLst>
                    <a:ext uri="{FF2B5EF4-FFF2-40B4-BE49-F238E27FC236}">
                      <a16:creationId xmlns:a16="http://schemas.microsoft.com/office/drawing/2014/main" id="{314DA96F-8BCD-034A-8055-DF3E5A72F0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08571" y="5513388"/>
                  <a:ext cx="655638" cy="965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E488F00-87AF-C446-A868-0725B9709C04}"/>
                </a:ext>
              </a:extLst>
            </p:cNvPr>
            <p:cNvGrpSpPr/>
            <p:nvPr/>
          </p:nvGrpSpPr>
          <p:grpSpPr>
            <a:xfrm>
              <a:off x="6448713" y="5513388"/>
              <a:ext cx="820651" cy="1191755"/>
              <a:chOff x="1497057" y="5502050"/>
              <a:chExt cx="820651" cy="1191755"/>
            </a:xfrm>
          </p:grpSpPr>
          <p:pic>
            <p:nvPicPr>
              <p:cNvPr id="41" name="Picture 5">
                <a:extLst>
                  <a:ext uri="{FF2B5EF4-FFF2-40B4-BE49-F238E27FC236}">
                    <a16:creationId xmlns:a16="http://schemas.microsoft.com/office/drawing/2014/main" id="{36E0345A-2FBB-984A-8488-8709453A833D}"/>
                  </a:ext>
                </a:extLst>
              </p:cNvPr>
              <p:cNvPicPr>
                <a:picLocks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7057" y="5502050"/>
                <a:ext cx="820651" cy="972000"/>
              </a:xfrm>
              <a:prstGeom prst="rect">
                <a:avLst/>
              </a:prstGeom>
            </p:spPr>
          </p:pic>
          <p:sp>
            <p:nvSpPr>
              <p:cNvPr id="44" name="Rektangel 35">
                <a:extLst>
                  <a:ext uri="{FF2B5EF4-FFF2-40B4-BE49-F238E27FC236}">
                    <a16:creationId xmlns:a16="http://schemas.microsoft.com/office/drawing/2014/main" id="{7941A1AB-622B-9049-BC58-9B848EEE80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4723" y="6447584"/>
                <a:ext cx="688009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da-DK" altLang="en-US" sz="1000" i="1" dirty="0">
                    <a:latin typeface="Arial" panose="020B0604020202020204" pitchFamily="34" charset="0"/>
                  </a:rPr>
                  <a:t>M Zhang</a:t>
                </a:r>
              </a:p>
            </p:txBody>
          </p:sp>
        </p:grpSp>
      </p:grpSp>
      <p:pic>
        <p:nvPicPr>
          <p:cNvPr id="45" name="Picture 7">
            <a:extLst>
              <a:ext uri="{FF2B5EF4-FFF2-40B4-BE49-F238E27FC236}">
                <a16:creationId xmlns:a16="http://schemas.microsoft.com/office/drawing/2014/main" id="{0C13E76F-295F-9C4A-89D2-90EB1EE5F4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520" y="3904182"/>
            <a:ext cx="899795" cy="97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ktangel 36">
            <a:extLst>
              <a:ext uri="{FF2B5EF4-FFF2-40B4-BE49-F238E27FC236}">
                <a16:creationId xmlns:a16="http://schemas.microsoft.com/office/drawing/2014/main" id="{3B93A13E-48F9-FC4D-B9A7-E83ED95D3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2078" y="4885362"/>
            <a:ext cx="180678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a-DK" altLang="en-US" sz="1000" dirty="0">
                <a:latin typeface="+mn-lt"/>
                <a:cs typeface="Calibri" panose="020F0502020204030204" pitchFamily="34" charset="0"/>
              </a:rPr>
              <a:t>R </a:t>
            </a:r>
            <a:r>
              <a:rPr lang="da-DK" altLang="en-US" sz="1000" dirty="0" err="1">
                <a:latin typeface="+mn-lt"/>
                <a:cs typeface="Calibri" panose="020F0502020204030204" pitchFamily="34" charset="0"/>
              </a:rPr>
              <a:t>Khorooshi</a:t>
            </a:r>
            <a:endParaRPr lang="da-DK" altLang="en-US" sz="100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7" name="TextBox 4">
            <a:extLst>
              <a:ext uri="{FF2B5EF4-FFF2-40B4-BE49-F238E27FC236}">
                <a16:creationId xmlns:a16="http://schemas.microsoft.com/office/drawing/2014/main" id="{2A515796-7AAE-934A-8120-AB84918AB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915" y="3434487"/>
            <a:ext cx="9669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+mn-lt"/>
              </a:rPr>
              <a:t>A </a:t>
            </a:r>
            <a:r>
              <a:rPr lang="en-US" altLang="en-US" sz="1000" dirty="0" err="1">
                <a:latin typeface="+mn-lt"/>
              </a:rPr>
              <a:t>Wlodarczyk</a:t>
            </a:r>
            <a:endParaRPr lang="en-US" altLang="en-US" sz="1000" dirty="0">
              <a:latin typeface="+mn-lt"/>
            </a:endParaRPr>
          </a:p>
        </p:txBody>
      </p:sp>
      <p:pic>
        <p:nvPicPr>
          <p:cNvPr id="48" name="Picture 1">
            <a:extLst>
              <a:ext uri="{FF2B5EF4-FFF2-40B4-BE49-F238E27FC236}">
                <a16:creationId xmlns:a16="http://schemas.microsoft.com/office/drawing/2014/main" id="{90BA9F96-F1A8-534E-83EE-93A6ABC3239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371301"/>
            <a:ext cx="884348" cy="100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470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Billede 1" descr="blue-brain-modified-for-Åsa.jpg">
            <a:extLst>
              <a:ext uri="{FF2B5EF4-FFF2-40B4-BE49-F238E27FC236}">
                <a16:creationId xmlns:a16="http://schemas.microsoft.com/office/drawing/2014/main" id="{22F377D5-3387-F34F-B4C3-5D31CA322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833438"/>
            <a:ext cx="6113463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ktangel 2">
            <a:extLst>
              <a:ext uri="{FF2B5EF4-FFF2-40B4-BE49-F238E27FC236}">
                <a16:creationId xmlns:a16="http://schemas.microsoft.com/office/drawing/2014/main" id="{1DBB3635-B6F8-5D40-9366-26E3E413E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1463" y="209550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</a:rPr>
              <a:t>Neurobiology Research</a:t>
            </a:r>
            <a:endParaRPr lang="da-DK" altLang="en-US" sz="2400"/>
          </a:p>
        </p:txBody>
      </p:sp>
      <p:sp>
        <p:nvSpPr>
          <p:cNvPr id="27651" name="Tekstfelt 3">
            <a:extLst>
              <a:ext uri="{FF2B5EF4-FFF2-40B4-BE49-F238E27FC236}">
                <a16:creationId xmlns:a16="http://schemas.microsoft.com/office/drawing/2014/main" id="{19F3D4D5-49AB-EA41-9299-B2EC35FDB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0663" y="1931988"/>
            <a:ext cx="1595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a-DK" altLang="en-US" sz="1800" b="1">
                <a:solidFill>
                  <a:schemeClr val="bg1"/>
                </a:solidFill>
              </a:rPr>
              <a:t>Basic Research</a:t>
            </a:r>
          </a:p>
        </p:txBody>
      </p:sp>
      <p:sp>
        <p:nvSpPr>
          <p:cNvPr id="27652" name="Tekstfelt 4">
            <a:extLst>
              <a:ext uri="{FF2B5EF4-FFF2-40B4-BE49-F238E27FC236}">
                <a16:creationId xmlns:a16="http://schemas.microsoft.com/office/drawing/2014/main" id="{E3E53FA8-0D44-404B-A087-2F7811D15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0" y="2776538"/>
            <a:ext cx="1790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a-DK" altLang="en-US" sz="1800" b="1">
                <a:solidFill>
                  <a:srgbClr val="FFFFFF"/>
                </a:solidFill>
              </a:rPr>
              <a:t>Clinical Research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a-DK" altLang="en-US" sz="1800" b="1">
                <a:solidFill>
                  <a:srgbClr val="FFFFFF"/>
                </a:solidFill>
              </a:rPr>
              <a:t>and treatment</a:t>
            </a:r>
          </a:p>
        </p:txBody>
      </p:sp>
      <p:sp>
        <p:nvSpPr>
          <p:cNvPr id="27653" name="Tekstfelt 5">
            <a:extLst>
              <a:ext uri="{FF2B5EF4-FFF2-40B4-BE49-F238E27FC236}">
                <a16:creationId xmlns:a16="http://schemas.microsoft.com/office/drawing/2014/main" id="{551B48D8-2FEA-9E49-88EB-E9F845D02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1163" y="3182938"/>
            <a:ext cx="11382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a-DK" altLang="en-US" sz="1800" b="1" dirty="0">
                <a:solidFill>
                  <a:srgbClr val="FFFFFF"/>
                </a:solidFill>
              </a:rPr>
              <a:t>Education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a-DK" altLang="en-US" sz="1800" b="1" dirty="0">
                <a:solidFill>
                  <a:srgbClr val="FFFFFF"/>
                </a:solidFill>
              </a:rPr>
              <a:t>and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a-DK" altLang="en-US" sz="1800" b="1" dirty="0">
                <a:solidFill>
                  <a:srgbClr val="FFFFFF"/>
                </a:solidFill>
              </a:rPr>
              <a:t>Training</a:t>
            </a:r>
          </a:p>
        </p:txBody>
      </p: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FF4B6F98-F2F8-8040-8B18-EA47863128D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54400" y="2335213"/>
            <a:ext cx="576263" cy="392112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Lige pilforbindelse 11">
            <a:extLst>
              <a:ext uri="{FF2B5EF4-FFF2-40B4-BE49-F238E27FC236}">
                <a16:creationId xmlns:a16="http://schemas.microsoft.com/office/drawing/2014/main" id="{9C6FF28E-5A73-8742-ABE0-9C689621B89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491163" y="2436813"/>
            <a:ext cx="384175" cy="67945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Lige pilforbindelse 13">
            <a:extLst>
              <a:ext uri="{FF2B5EF4-FFF2-40B4-BE49-F238E27FC236}">
                <a16:creationId xmlns:a16="http://schemas.microsoft.com/office/drawing/2014/main" id="{4F2EFD0F-E9EF-C047-94B0-FAD91306D46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30700" y="3284538"/>
            <a:ext cx="935038" cy="373062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57" name="Rektangel 17">
            <a:extLst>
              <a:ext uri="{FF2B5EF4-FFF2-40B4-BE49-F238E27FC236}">
                <a16:creationId xmlns:a16="http://schemas.microsoft.com/office/drawing/2014/main" id="{0A0FC5C7-AD46-7B47-8A00-1B47D07BB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0" y="6015038"/>
            <a:ext cx="2751138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Neurodegeneration and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inflammation in stroke and spinal cord injury</a:t>
            </a:r>
            <a:r>
              <a:rPr lang="en-US" altLang="en-US" sz="1400" b="1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27658" name="Billede 18" descr="Åsa-Mt-Rainier-2016.png">
            <a:extLst>
              <a:ext uri="{FF2B5EF4-FFF2-40B4-BE49-F238E27FC236}">
                <a16:creationId xmlns:a16="http://schemas.microsoft.com/office/drawing/2014/main" id="{A2CF8B2F-0147-C543-BE64-7387A836E8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88" y="4252913"/>
            <a:ext cx="1166812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9" name="Tekstfelt 19">
            <a:extLst>
              <a:ext uri="{FF2B5EF4-FFF2-40B4-BE49-F238E27FC236}">
                <a16:creationId xmlns:a16="http://schemas.microsoft.com/office/drawing/2014/main" id="{CCA6225B-BDE1-D34F-819B-B46DA6918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6049963"/>
            <a:ext cx="209550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a-DK" altLang="en-US" sz="1400"/>
              <a:t>Neurodegeneration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a-DK" altLang="en-US" sz="1400"/>
              <a:t> and regeneration 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a-DK" altLang="en-US" sz="1400"/>
              <a:t>development and disease </a:t>
            </a:r>
          </a:p>
        </p:txBody>
      </p:sp>
      <p:sp>
        <p:nvSpPr>
          <p:cNvPr id="27660" name="Tekstfelt 20">
            <a:extLst>
              <a:ext uri="{FF2B5EF4-FFF2-40B4-BE49-F238E27FC236}">
                <a16:creationId xmlns:a16="http://schemas.microsoft.com/office/drawing/2014/main" id="{C32B127C-D3BA-7342-A05C-6B0654BBE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138" y="5710238"/>
            <a:ext cx="1771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a-DK" altLang="en-US" sz="1800" dirty="0">
                <a:solidFill>
                  <a:schemeClr val="bg1"/>
                </a:solidFill>
              </a:rPr>
              <a:t>Kate Lambertsen</a:t>
            </a:r>
          </a:p>
        </p:txBody>
      </p:sp>
      <p:sp>
        <p:nvSpPr>
          <p:cNvPr id="27661" name="Tekstfelt 21">
            <a:extLst>
              <a:ext uri="{FF2B5EF4-FFF2-40B4-BE49-F238E27FC236}">
                <a16:creationId xmlns:a16="http://schemas.microsoft.com/office/drawing/2014/main" id="{A4C64EEB-89FF-114D-8434-F30AB61BC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5738" y="5710238"/>
            <a:ext cx="2122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a-DK" altLang="en-US" sz="1800">
                <a:solidFill>
                  <a:srgbClr val="FFFFFF"/>
                </a:solidFill>
              </a:rPr>
              <a:t>Åsa Fex Svenningsen</a:t>
            </a:r>
          </a:p>
        </p:txBody>
      </p:sp>
      <p:pic>
        <p:nvPicPr>
          <p:cNvPr id="27662" name="Picture 15">
            <a:extLst>
              <a:ext uri="{FF2B5EF4-FFF2-40B4-BE49-F238E27FC236}">
                <a16:creationId xmlns:a16="http://schemas.microsoft.com/office/drawing/2014/main" id="{4A4C3CE2-4373-4641-8E0F-A28C9C2CB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" b="33336"/>
          <a:stretch>
            <a:fillRect/>
          </a:stretch>
        </p:blipFill>
        <p:spPr bwMode="auto">
          <a:xfrm>
            <a:off x="1265238" y="3897313"/>
            <a:ext cx="179705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964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Skabelon nyt logo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lassisk kontor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Skabelon nyt logo</Template>
  <TotalTime>1329</TotalTime>
  <Pages>0</Pages>
  <Words>732</Words>
  <Characters>0</Characters>
  <Application>Microsoft Office PowerPoint</Application>
  <PresentationFormat>Skærmshow (4:3)</PresentationFormat>
  <Lines>0</Lines>
  <Paragraphs>191</Paragraphs>
  <Slides>15</Slides>
  <Notes>15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15</vt:i4>
      </vt:variant>
    </vt:vector>
  </HeadingPairs>
  <TitlesOfParts>
    <vt:vector size="23" baseType="lpstr">
      <vt:lpstr>Arial</vt:lpstr>
      <vt:lpstr>Calibri</vt:lpstr>
      <vt:lpstr>Comic Sans MS</vt:lpstr>
      <vt:lpstr>Gill Sans</vt:lpstr>
      <vt:lpstr>Gill Sans MT</vt:lpstr>
      <vt:lpstr>Wingdings</vt:lpstr>
      <vt:lpstr>Skabelon nyt logo</vt:lpstr>
      <vt:lpstr>think-cell Slide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Neurobiology Research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Sussi Dalsgaard Thygesen</dc:creator>
  <cp:lastModifiedBy>Sussi Dalsgaard Thygesen</cp:lastModifiedBy>
  <cp:revision>10</cp:revision>
  <cp:lastPrinted>2015-11-17T09:19:47Z</cp:lastPrinted>
  <dcterms:created xsi:type="dcterms:W3CDTF">2020-10-29T11:19:39Z</dcterms:created>
  <dcterms:modified xsi:type="dcterms:W3CDTF">2022-10-24T10:58:16Z</dcterms:modified>
</cp:coreProperties>
</file>