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7" r:id="rId2"/>
    <p:sldId id="283" r:id="rId3"/>
    <p:sldId id="282" r:id="rId4"/>
    <p:sldId id="290" r:id="rId5"/>
    <p:sldId id="293" r:id="rId6"/>
    <p:sldId id="279" r:id="rId7"/>
    <p:sldId id="272" r:id="rId8"/>
    <p:sldId id="280" r:id="rId9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sfarv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0"/>
    <p:restoredTop sz="87347" autoAdjust="0"/>
  </p:normalViewPr>
  <p:slideViewPr>
    <p:cSldViewPr snapToGrid="0" snapToObjects="1">
      <p:cViewPr varScale="1">
        <p:scale>
          <a:sx n="111" d="100"/>
          <a:sy n="111" d="100"/>
        </p:scale>
        <p:origin x="24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A7949-CA17-EB42-98E5-96F458DD6D1B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6E68C-B754-204C-809F-8E0450EC9F7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8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E68C-B754-204C-809F-8E0450EC9F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3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3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7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8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0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8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1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5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87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78448-D4A2-454F-927D-0A836D941B0F}" type="datetimeFigureOut">
              <a:rPr lang="da-DK" smtClean="0"/>
              <a:t>19.10.2022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02FC2-4E8D-5F40-BCE9-88CB5B2B99A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9.jpeg"/><Relationship Id="rId7" Type="http://schemas.openxmlformats.org/officeDocument/2006/relationships/hyperlink" Target="mailto:calves@health.sdu.d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mailto:mtuttolomondo@health.sdu.dk" TargetMode="External"/><Relationship Id="rId4" Type="http://schemas.openxmlformats.org/officeDocument/2006/relationships/hyperlink" Target="mailto:mterp@health.sdu.dk" TargetMode="External"/><Relationship Id="rId9" Type="http://schemas.openxmlformats.org/officeDocument/2006/relationships/hyperlink" Target="mailto:ogammelgaard@health.sdu.d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595D4B3-FB60-4A43-A273-A7506F1C21C8}"/>
              </a:ext>
            </a:extLst>
          </p:cNvPr>
          <p:cNvSpPr txBox="1"/>
          <p:nvPr/>
        </p:nvSpPr>
        <p:spPr>
          <a:xfrm>
            <a:off x="0" y="38830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latin typeface="Californian FB" panose="0207040306080B030204" pitchFamily="18" charset="77"/>
              </a:rPr>
              <a:t>Ditzel gruppen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61E3DDB5-CA4B-2945-A99D-4362BDD2A364}"/>
              </a:ext>
            </a:extLst>
          </p:cNvPr>
          <p:cNvSpPr/>
          <p:nvPr/>
        </p:nvSpPr>
        <p:spPr>
          <a:xfrm>
            <a:off x="468351" y="5442234"/>
            <a:ext cx="8207297" cy="102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Gruppen består af professor Henrik Ditzel, </a:t>
            </a:r>
            <a:r>
              <a:rPr lang="da-D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proffessor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Morten </a:t>
            </a:r>
            <a:r>
              <a:rPr lang="da-DK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Gjerstorff</a:t>
            </a:r>
            <a:r>
              <a:rPr lang="da-DK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Lektor Mikkel Terp, 6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postdoc’s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 ph.d.-studerende, 3 laboranter og</a:t>
            </a:r>
            <a:b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speciale-, </a:t>
            </a:r>
            <a:r>
              <a:rPr lang="da-D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prægraduat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og bachelor-studerende.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Billede 7" descr="Et billede, der indeholder græs, person, udendørs, stående&#10;&#10;Automatisk genereret beskrivelse">
            <a:extLst>
              <a:ext uri="{FF2B5EF4-FFF2-40B4-BE49-F238E27FC236}">
                <a16:creationId xmlns:a16="http://schemas.microsoft.com/office/drawing/2014/main" id="{62182050-CD65-3444-8081-B78E1F891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57" y="1467555"/>
            <a:ext cx="7616283" cy="397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A1E8FD7-0A9D-204A-A3AC-1789773C993C}"/>
              </a:ext>
            </a:extLst>
          </p:cNvPr>
          <p:cNvSpPr txBox="1"/>
          <p:nvPr/>
        </p:nvSpPr>
        <p:spPr>
          <a:xfrm>
            <a:off x="133816" y="390293"/>
            <a:ext cx="9010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latin typeface="Californian FB" panose="0207040306080B030204" pitchFamily="18" charset="77"/>
              </a:rPr>
              <a:t>Ditzel gruppen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3FA1958-0A15-2140-AE16-96D974577987}"/>
              </a:ext>
            </a:extLst>
          </p:cNvPr>
          <p:cNvSpPr txBox="1"/>
          <p:nvPr/>
        </p:nvSpPr>
        <p:spPr>
          <a:xfrm>
            <a:off x="423744" y="1160170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u="sng" dirty="0">
                <a:latin typeface="Californian FB" panose="0207040306080B030204" pitchFamily="18" charset="77"/>
              </a:rPr>
              <a:t>Focus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10AC3B0-FBD8-ED46-8EDB-83F323F3642A}"/>
              </a:ext>
            </a:extLst>
          </p:cNvPr>
          <p:cNvSpPr/>
          <p:nvPr/>
        </p:nvSpPr>
        <p:spPr>
          <a:xfrm>
            <a:off x="797312" y="2165313"/>
            <a:ext cx="734865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500" dirty="0">
                <a:latin typeface="Californian FB" panose="0207040306080B030204" pitchFamily="18" charset="77"/>
                <a:ea typeface="Calibri" panose="020F0502020204030204" pitchFamily="34" charset="0"/>
              </a:rPr>
              <a:t>Cancerbiologi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500" dirty="0">
              <a:latin typeface="Californian FB" panose="0207040306080B030204" pitchFamily="18" charset="77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500" dirty="0">
                <a:latin typeface="Californian FB" panose="0207040306080B030204" pitchFamily="18" charset="77"/>
                <a:ea typeface="Calibri" panose="020F0502020204030204" pitchFamily="34" charset="0"/>
              </a:rPr>
              <a:t>Tumor immunologiske aspekter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500" dirty="0">
              <a:latin typeface="Californian FB" panose="0207040306080B030204" pitchFamily="18" charset="77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500" dirty="0">
                <a:latin typeface="Californian FB" panose="0207040306080B030204" pitchFamily="18" charset="77"/>
                <a:ea typeface="Calibri" panose="020F0502020204030204" pitchFamily="34" charset="0"/>
              </a:rPr>
              <a:t>Resistens mekanismer i forhold til behandling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500" dirty="0">
              <a:latin typeface="Californian FB" panose="0207040306080B030204" pitchFamily="18" charset="77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500" dirty="0">
                <a:latin typeface="Californian FB" panose="0207040306080B030204" pitchFamily="18" charset="77"/>
                <a:ea typeface="Calibri" panose="020F0502020204030204" pitchFamily="34" charset="0"/>
              </a:rPr>
              <a:t>Immunterapi</a:t>
            </a:r>
          </a:p>
          <a:p>
            <a:r>
              <a:rPr lang="da-DK" sz="2500" dirty="0">
                <a:latin typeface="Californian FB" panose="0207040306080B030204" pitchFamily="18" charset="77"/>
              </a:rPr>
              <a:t>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AA5F4F6-D279-474D-B5A5-72FA339E0028}"/>
              </a:ext>
            </a:extLst>
          </p:cNvPr>
          <p:cNvSpPr/>
          <p:nvPr/>
        </p:nvSpPr>
        <p:spPr>
          <a:xfrm>
            <a:off x="83324" y="2512097"/>
            <a:ext cx="7460166" cy="37630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16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A1E8FD7-0A9D-204A-A3AC-1789773C993C}"/>
              </a:ext>
            </a:extLst>
          </p:cNvPr>
          <p:cNvSpPr txBox="1"/>
          <p:nvPr/>
        </p:nvSpPr>
        <p:spPr>
          <a:xfrm>
            <a:off x="133816" y="0"/>
            <a:ext cx="9010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latin typeface="Californian FB" panose="0207040306080B030204" pitchFamily="18" charset="77"/>
              </a:rPr>
              <a:t>Ditzel gruppen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32F3531-A8D9-4349-A6DE-E919F4BEA615}"/>
              </a:ext>
            </a:extLst>
          </p:cNvPr>
          <p:cNvSpPr/>
          <p:nvPr/>
        </p:nvSpPr>
        <p:spPr>
          <a:xfrm>
            <a:off x="122110" y="1197629"/>
            <a:ext cx="734865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Californian FB" panose="0207040306080B030204" pitchFamily="18" charset="77"/>
                <a:ea typeface="Calibri" panose="020F0502020204030204" pitchFamily="34" charset="0"/>
              </a:rPr>
              <a:t>Resistens mekanismer i forhold til behandling</a:t>
            </a:r>
          </a:p>
          <a:p>
            <a:r>
              <a:rPr lang="da-DK" sz="2500" dirty="0">
                <a:latin typeface="Californian FB" panose="0207040306080B030204" pitchFamily="18" charset="77"/>
              </a:rPr>
              <a:t>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3FA1958-0A15-2140-AE16-96D974577987}"/>
              </a:ext>
            </a:extLst>
          </p:cNvPr>
          <p:cNvSpPr txBox="1"/>
          <p:nvPr/>
        </p:nvSpPr>
        <p:spPr>
          <a:xfrm>
            <a:off x="301218" y="424075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u="sng" dirty="0">
                <a:latin typeface="Californian FB" panose="0207040306080B030204" pitchFamily="18" charset="77"/>
              </a:rPr>
              <a:t>Focus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FDA65CA-4825-9446-9535-4463E0454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50" y="3669375"/>
            <a:ext cx="2193848" cy="247896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2D4C9D0-7007-8A4C-B4AB-7DD9A4DFF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88" y="4459848"/>
            <a:ext cx="2832411" cy="1597165"/>
          </a:xfrm>
          <a:prstGeom prst="rect">
            <a:avLst/>
          </a:prstGeom>
        </p:spPr>
      </p:pic>
      <p:pic>
        <p:nvPicPr>
          <p:cNvPr id="1026" name="Picture 2" descr="Cancer Cells Seen Traveling in Tethered Groups - Life Sciences | Weizmann  Wonder Wander - News, Features and Discoveries">
            <a:extLst>
              <a:ext uri="{FF2B5EF4-FFF2-40B4-BE49-F238E27FC236}">
                <a16:creationId xmlns:a16="http://schemas.microsoft.com/office/drawing/2014/main" id="{62F32CB5-80C6-BE47-901F-AAEB39F7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2" y="2542553"/>
            <a:ext cx="1693315" cy="15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boratory mouse - Alchetron, The Free Social Encyclopedia">
            <a:extLst>
              <a:ext uri="{FF2B5EF4-FFF2-40B4-BE49-F238E27FC236}">
                <a16:creationId xmlns:a16="http://schemas.microsoft.com/office/drawing/2014/main" id="{FD46E5CA-114E-2242-8623-825936F3F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t="15153" b="22374"/>
          <a:stretch/>
        </p:blipFill>
        <p:spPr bwMode="auto">
          <a:xfrm>
            <a:off x="2964899" y="2502980"/>
            <a:ext cx="2194404" cy="10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A0C3BA1-B667-ED4D-8446-C58FE22BB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707" y="4282255"/>
            <a:ext cx="1960109" cy="1719394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34C19EE0-0518-394C-B793-395C164A5814}"/>
              </a:ext>
            </a:extLst>
          </p:cNvPr>
          <p:cNvSpPr txBox="1"/>
          <p:nvPr/>
        </p:nvSpPr>
        <p:spPr>
          <a:xfrm>
            <a:off x="6902049" y="3935392"/>
            <a:ext cx="113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Organoids</a:t>
            </a:r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E0E71CF-F361-AB4E-9628-55C762E96279}"/>
              </a:ext>
            </a:extLst>
          </p:cNvPr>
          <p:cNvSpPr txBox="1"/>
          <p:nvPr/>
        </p:nvSpPr>
        <p:spPr>
          <a:xfrm>
            <a:off x="513624" y="1849266"/>
            <a:ext cx="1488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Brystkræft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C3BDA7AB-6330-844D-974F-C9C61E416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907" y="1258173"/>
            <a:ext cx="1815361" cy="2412240"/>
          </a:xfrm>
          <a:prstGeom prst="rect">
            <a:avLst/>
          </a:prstGeom>
        </p:spPr>
      </p:pic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7AAA165D-B795-F041-9205-1A587FB07D99}"/>
              </a:ext>
            </a:extLst>
          </p:cNvPr>
          <p:cNvCxnSpPr>
            <a:cxnSpLocks/>
          </p:cNvCxnSpPr>
          <p:nvPr/>
        </p:nvCxnSpPr>
        <p:spPr>
          <a:xfrm>
            <a:off x="7470763" y="3670413"/>
            <a:ext cx="0" cy="2649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kstfelt 13">
            <a:extLst>
              <a:ext uri="{FF2B5EF4-FFF2-40B4-BE49-F238E27FC236}">
                <a16:creationId xmlns:a16="http://schemas.microsoft.com/office/drawing/2014/main" id="{F361A612-78D8-3CA0-0B60-86CD34647DBB}"/>
              </a:ext>
            </a:extLst>
          </p:cNvPr>
          <p:cNvSpPr txBox="1"/>
          <p:nvPr/>
        </p:nvSpPr>
        <p:spPr>
          <a:xfrm>
            <a:off x="3956519" y="6237968"/>
            <a:ext cx="5100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/>
              <a:t>Postdoc Carla </a:t>
            </a:r>
            <a:r>
              <a:rPr lang="da-DK" sz="2200" dirty="0" err="1"/>
              <a:t>Alves</a:t>
            </a:r>
            <a:r>
              <a:rPr lang="da-DK" sz="2200" dirty="0"/>
              <a:t>– </a:t>
            </a:r>
            <a:r>
              <a:rPr lang="da-DK" sz="2200" dirty="0" err="1"/>
              <a:t>calves@health.sdu.dk</a:t>
            </a: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358389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A1E8FD7-0A9D-204A-A3AC-1789773C993C}"/>
              </a:ext>
            </a:extLst>
          </p:cNvPr>
          <p:cNvSpPr txBox="1"/>
          <p:nvPr/>
        </p:nvSpPr>
        <p:spPr>
          <a:xfrm>
            <a:off x="133816" y="9387"/>
            <a:ext cx="9010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latin typeface="Californian FB" panose="0207040306080B030204" pitchFamily="18" charset="77"/>
              </a:rPr>
              <a:t>Ditzel gruppen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32F3531-A8D9-4349-A6DE-E919F4BEA615}"/>
              </a:ext>
            </a:extLst>
          </p:cNvPr>
          <p:cNvSpPr/>
          <p:nvPr/>
        </p:nvSpPr>
        <p:spPr>
          <a:xfrm>
            <a:off x="283193" y="1169872"/>
            <a:ext cx="5805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Californian FB" panose="0207040306080B030204" pitchFamily="18" charset="77"/>
                <a:ea typeface="Calibri" panose="020F0502020204030204" pitchFamily="34" charset="0"/>
              </a:rPr>
              <a:t>Resistens mekanismer i forhold til behandling</a:t>
            </a:r>
          </a:p>
          <a:p>
            <a:r>
              <a:rPr lang="da-DK" dirty="0">
                <a:latin typeface="Californian FB" panose="0207040306080B030204" pitchFamily="18" charset="77"/>
              </a:rPr>
              <a:t>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3FA1958-0A15-2140-AE16-96D974577987}"/>
              </a:ext>
            </a:extLst>
          </p:cNvPr>
          <p:cNvSpPr txBox="1"/>
          <p:nvPr/>
        </p:nvSpPr>
        <p:spPr>
          <a:xfrm>
            <a:off x="173041" y="492290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u="sng" dirty="0">
                <a:latin typeface="Californian FB" panose="0207040306080B030204" pitchFamily="18" charset="77"/>
              </a:rPr>
              <a:t>Focus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E0E71CF-F361-AB4E-9628-55C762E96279}"/>
              </a:ext>
            </a:extLst>
          </p:cNvPr>
          <p:cNvSpPr txBox="1"/>
          <p:nvPr/>
        </p:nvSpPr>
        <p:spPr>
          <a:xfrm>
            <a:off x="1349966" y="1470420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solidFill>
                  <a:srgbClr val="FF0000"/>
                </a:solidFill>
              </a:rPr>
              <a:t>Melanom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6AC59891-FCBD-0745-8A87-C765CEBD3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797" y="4346827"/>
            <a:ext cx="2454118" cy="2011270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0189A6F5-D60A-934A-8B97-2D87DBE26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52" y="1839841"/>
            <a:ext cx="5151863" cy="2273125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B6A213DB-FD48-2C4B-8562-163A88CAA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13"/>
          <a:stretch/>
        </p:blipFill>
        <p:spPr>
          <a:xfrm>
            <a:off x="656311" y="4202999"/>
            <a:ext cx="2407486" cy="220440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A8CC5907-D5EE-9448-ABA9-05F58576E39B}"/>
              </a:ext>
            </a:extLst>
          </p:cNvPr>
          <p:cNvSpPr/>
          <p:nvPr/>
        </p:nvSpPr>
        <p:spPr>
          <a:xfrm>
            <a:off x="1753761" y="3029892"/>
            <a:ext cx="212586" cy="676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53EA951-A17A-AC4E-A2BC-7B921BF60F70}"/>
              </a:ext>
            </a:extLst>
          </p:cNvPr>
          <p:cNvSpPr/>
          <p:nvPr/>
        </p:nvSpPr>
        <p:spPr>
          <a:xfrm>
            <a:off x="2577350" y="2926080"/>
            <a:ext cx="212586" cy="5891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193DC4-CBC0-66F7-529C-F467530CA471}"/>
              </a:ext>
            </a:extLst>
          </p:cNvPr>
          <p:cNvSpPr txBox="1"/>
          <p:nvPr/>
        </p:nvSpPr>
        <p:spPr>
          <a:xfrm>
            <a:off x="1544484" y="6376514"/>
            <a:ext cx="7599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/>
              <a:t>Postdoc Martina </a:t>
            </a:r>
            <a:r>
              <a:rPr lang="da-DK" sz="2200" dirty="0" err="1"/>
              <a:t>Tuttolomondo</a:t>
            </a:r>
            <a:r>
              <a:rPr lang="da-DK" sz="2200" dirty="0"/>
              <a:t>– </a:t>
            </a:r>
            <a:r>
              <a:rPr lang="da-DK" sz="2200" dirty="0" err="1"/>
              <a:t>mtuttolomondo@health.sdu.dk</a:t>
            </a: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18927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A1E8FD7-0A9D-204A-A3AC-1789773C993C}"/>
              </a:ext>
            </a:extLst>
          </p:cNvPr>
          <p:cNvSpPr txBox="1"/>
          <p:nvPr/>
        </p:nvSpPr>
        <p:spPr>
          <a:xfrm>
            <a:off x="133816" y="9387"/>
            <a:ext cx="9010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>
                <a:latin typeface="Californian FB" panose="0207040306080B030204" pitchFamily="18" charset="77"/>
              </a:rPr>
              <a:t>Ditzel gruppen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32F3531-A8D9-4349-A6DE-E919F4BEA615}"/>
              </a:ext>
            </a:extLst>
          </p:cNvPr>
          <p:cNvSpPr/>
          <p:nvPr/>
        </p:nvSpPr>
        <p:spPr>
          <a:xfrm>
            <a:off x="283193" y="1169872"/>
            <a:ext cx="5805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>
                <a:latin typeface="Californian FB" panose="0207040306080B030204" pitchFamily="18" charset="77"/>
                <a:ea typeface="Calibri" panose="020F0502020204030204" pitchFamily="34" charset="0"/>
              </a:rPr>
              <a:t>Immunotherapy</a:t>
            </a:r>
            <a:endParaRPr lang="da-DK" dirty="0">
              <a:latin typeface="Californian FB" panose="0207040306080B030204" pitchFamily="18" charset="77"/>
              <a:ea typeface="Calibri" panose="020F0502020204030204" pitchFamily="34" charset="0"/>
            </a:endParaRPr>
          </a:p>
          <a:p>
            <a:r>
              <a:rPr lang="da-DK" dirty="0">
                <a:latin typeface="Californian FB" panose="0207040306080B030204" pitchFamily="18" charset="77"/>
              </a:rPr>
              <a:t>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3FA1958-0A15-2140-AE16-96D974577987}"/>
              </a:ext>
            </a:extLst>
          </p:cNvPr>
          <p:cNvSpPr txBox="1"/>
          <p:nvPr/>
        </p:nvSpPr>
        <p:spPr>
          <a:xfrm>
            <a:off x="173041" y="492290"/>
            <a:ext cx="1176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u="sng" dirty="0">
                <a:latin typeface="Californian FB" panose="0207040306080B030204" pitchFamily="18" charset="77"/>
              </a:rPr>
              <a:t>Focus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E193DC4-CBC0-66F7-529C-F467530CA471}"/>
              </a:ext>
            </a:extLst>
          </p:cNvPr>
          <p:cNvSpPr txBox="1"/>
          <p:nvPr/>
        </p:nvSpPr>
        <p:spPr>
          <a:xfrm>
            <a:off x="1404784" y="6376514"/>
            <a:ext cx="79687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/>
              <a:t>Postdoc Odd </a:t>
            </a:r>
            <a:r>
              <a:rPr lang="da-DK" sz="2200" dirty="0" err="1"/>
              <a:t>Lilleng</a:t>
            </a:r>
            <a:r>
              <a:rPr lang="da-DK" sz="2200" dirty="0"/>
              <a:t> Gammelgaard– </a:t>
            </a:r>
            <a:r>
              <a:rPr lang="da-DK" sz="2200" dirty="0" err="1"/>
              <a:t>ogammelgaard@health.sdu.dk</a:t>
            </a:r>
            <a:endParaRPr lang="da-DK" sz="22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07115C6-B97B-0E2A-9BEB-754AA23FB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13"/>
          <a:stretch/>
        </p:blipFill>
        <p:spPr>
          <a:xfrm>
            <a:off x="283193" y="1591219"/>
            <a:ext cx="2338163" cy="252251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CAC6424-5D14-967F-CB52-B67A6BBB1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" t="17857" r="38403"/>
          <a:stretch/>
        </p:blipFill>
        <p:spPr>
          <a:xfrm>
            <a:off x="283193" y="4514875"/>
            <a:ext cx="2565400" cy="146050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9158859B-54E0-9C62-C438-98FA273D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963" y="1531745"/>
            <a:ext cx="1447800" cy="21336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79EAC629-CC89-F403-93C7-F6ABD218A3E7}"/>
              </a:ext>
            </a:extLst>
          </p:cNvPr>
          <p:cNvSpPr/>
          <p:nvPr/>
        </p:nvSpPr>
        <p:spPr>
          <a:xfrm>
            <a:off x="236893" y="1969211"/>
            <a:ext cx="241300" cy="167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Laboratory mouse - Alchetron, The Free Social Encyclopedia">
            <a:extLst>
              <a:ext uri="{FF2B5EF4-FFF2-40B4-BE49-F238E27FC236}">
                <a16:creationId xmlns:a16="http://schemas.microsoft.com/office/drawing/2014/main" id="{CF7CEFB8-97C0-7E58-5829-B178B93C0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t="15153" b="22374"/>
          <a:stretch/>
        </p:blipFill>
        <p:spPr bwMode="auto">
          <a:xfrm>
            <a:off x="3518346" y="3330393"/>
            <a:ext cx="1727751" cy="84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83DB729A-CEE1-35AD-5490-F83FE0CDA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373" y="1511123"/>
            <a:ext cx="1168400" cy="2133600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15829BE8-3AD9-2285-18B7-59868DA67B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82" t="65804" r="22354"/>
          <a:stretch/>
        </p:blipFill>
        <p:spPr>
          <a:xfrm>
            <a:off x="6126388" y="3754288"/>
            <a:ext cx="2444750" cy="274522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4FF60ED-0169-C43F-FE17-AAC0DABFA95A}"/>
              </a:ext>
            </a:extLst>
          </p:cNvPr>
          <p:cNvSpPr/>
          <p:nvPr/>
        </p:nvSpPr>
        <p:spPr>
          <a:xfrm>
            <a:off x="6204024" y="2913409"/>
            <a:ext cx="1017767" cy="453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Immunotherapy 1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Immunotherapy 2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1+2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4498264-607B-A4B2-B7A8-16C4B2B91924}"/>
              </a:ext>
            </a:extLst>
          </p:cNvPr>
          <p:cNvSpPr/>
          <p:nvPr/>
        </p:nvSpPr>
        <p:spPr>
          <a:xfrm rot="16200000">
            <a:off x="7142940" y="2929722"/>
            <a:ext cx="1017767" cy="453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Immunotherapy 1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1+2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AFF9E8F-CB74-063D-8DBF-546BADF9AA9D}"/>
              </a:ext>
            </a:extLst>
          </p:cNvPr>
          <p:cNvSpPr/>
          <p:nvPr/>
        </p:nvSpPr>
        <p:spPr>
          <a:xfrm rot="16200000">
            <a:off x="7142940" y="2055442"/>
            <a:ext cx="1017767" cy="453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Immunotherapy 1</a:t>
            </a:r>
            <a:br>
              <a:rPr lang="en-US" sz="8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5D9362B-D305-062B-DB7F-0440AB37983B}"/>
              </a:ext>
            </a:extLst>
          </p:cNvPr>
          <p:cNvSpPr/>
          <p:nvPr/>
        </p:nvSpPr>
        <p:spPr>
          <a:xfrm rot="16200000">
            <a:off x="5718994" y="5452276"/>
            <a:ext cx="1017767" cy="453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Immunotherapy 1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1+2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34FD521-7E5B-3640-A9F9-3620ABD4460B}"/>
              </a:ext>
            </a:extLst>
          </p:cNvPr>
          <p:cNvSpPr/>
          <p:nvPr/>
        </p:nvSpPr>
        <p:spPr>
          <a:xfrm rot="16200000">
            <a:off x="5695141" y="4458726"/>
            <a:ext cx="1017767" cy="453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Immunotherapy 1</a:t>
            </a:r>
            <a:br>
              <a:rPr lang="en-US" sz="800" dirty="0">
                <a:solidFill>
                  <a:schemeClr val="tx1"/>
                </a:solidFill>
              </a:rPr>
            </a:b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0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53CD59-0B19-8B4F-B50A-09E68410CFE4}"/>
              </a:ext>
            </a:extLst>
          </p:cNvPr>
          <p:cNvSpPr/>
          <p:nvPr/>
        </p:nvSpPr>
        <p:spPr>
          <a:xfrm>
            <a:off x="1262641" y="1904924"/>
            <a:ext cx="7881359" cy="78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Vi arbejder med hypotese-genererende teknikker:</a:t>
            </a:r>
            <a:br>
              <a:rPr lang="da-DK" sz="2000" dirty="0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000" dirty="0" err="1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Proteomics</a:t>
            </a:r>
            <a:r>
              <a:rPr lang="da-DK" sz="2000" dirty="0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a-DK" sz="2000" dirty="0" err="1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microarray</a:t>
            </a:r>
            <a:r>
              <a:rPr lang="da-DK" sz="2000" dirty="0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og </a:t>
            </a:r>
            <a:r>
              <a:rPr lang="da-DK" sz="2000" dirty="0" err="1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next</a:t>
            </a:r>
            <a:r>
              <a:rPr lang="da-DK" sz="2000" dirty="0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generation </a:t>
            </a:r>
            <a:r>
              <a:rPr lang="da-DK" sz="2000" dirty="0" err="1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sequencing</a:t>
            </a:r>
            <a:r>
              <a:rPr lang="da-DK" sz="2000" dirty="0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285D382-88AC-3846-AFD8-3293B1013D18}"/>
              </a:ext>
            </a:extLst>
          </p:cNvPr>
          <p:cNvSpPr txBox="1"/>
          <p:nvPr/>
        </p:nvSpPr>
        <p:spPr>
          <a:xfrm>
            <a:off x="857264" y="1089518"/>
            <a:ext cx="1718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u="sng" dirty="0">
                <a:latin typeface="Californian FB" panose="0207040306080B030204" pitchFamily="18" charset="77"/>
              </a:rPr>
              <a:t>Metoder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1447A4F-FC54-054E-BC52-F8EB135ED52A}"/>
              </a:ext>
            </a:extLst>
          </p:cNvPr>
          <p:cNvSpPr txBox="1"/>
          <p:nvPr/>
        </p:nvSpPr>
        <p:spPr>
          <a:xfrm>
            <a:off x="857264" y="4737985"/>
            <a:ext cx="28200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500" dirty="0" err="1">
                <a:latin typeface="Californian FB" panose="0207040306080B030204" pitchFamily="18" charset="77"/>
              </a:rPr>
              <a:t>Translationelt</a:t>
            </a:r>
            <a:r>
              <a:rPr lang="da-DK" sz="2500" dirty="0">
                <a:latin typeface="Californian FB" panose="0207040306080B030204" pitchFamily="18" charset="77"/>
              </a:rPr>
              <a:t> fokus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454B2D9-AF66-244F-A5CD-A4A88AC592C2}"/>
              </a:ext>
            </a:extLst>
          </p:cNvPr>
          <p:cNvSpPr txBox="1"/>
          <p:nvPr/>
        </p:nvSpPr>
        <p:spPr>
          <a:xfrm>
            <a:off x="1262641" y="5445670"/>
            <a:ext cx="76734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fornian FB" panose="0207040306080B0302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Vi bringer resultaterne fra disse studier tættere på patienten, ved at validere dem i cellelinjer, i mus og i klinisk materiale fra patienter. </a:t>
            </a:r>
          </a:p>
          <a:p>
            <a:endParaRPr lang="da-DK" sz="2000" dirty="0">
              <a:latin typeface="Californian FB" panose="0207040306080B030204" pitchFamily="18" charset="77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B8CE07B-2E3A-C74A-9C3C-ADD440D30B1C}"/>
              </a:ext>
            </a:extLst>
          </p:cNvPr>
          <p:cNvSpPr txBox="1"/>
          <p:nvPr/>
        </p:nvSpPr>
        <p:spPr>
          <a:xfrm>
            <a:off x="1262641" y="3228945"/>
            <a:ext cx="792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fornian FB" panose="0207040306080B030204" pitchFamily="18" charset="77"/>
              </a:rPr>
              <a:t>Evaluering af de funktionelle mekanismer af de enkelte proteiner/gener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724CCAA-7425-2349-87C6-0F65B3D52DF6}"/>
              </a:ext>
            </a:extLst>
          </p:cNvPr>
          <p:cNvSpPr txBox="1"/>
          <p:nvPr/>
        </p:nvSpPr>
        <p:spPr>
          <a:xfrm>
            <a:off x="1262641" y="4022505"/>
            <a:ext cx="6983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>
                <a:latin typeface="Californian FB" panose="0207040306080B030204" pitchFamily="18" charset="77"/>
              </a:rPr>
              <a:t>Tester nye kombinations behandlinger / behandlingsstrategier</a:t>
            </a:r>
          </a:p>
        </p:txBody>
      </p:sp>
    </p:spTree>
    <p:extLst>
      <p:ext uri="{BB962C8B-B14F-4D97-AF65-F5344CB8AC3E}">
        <p14:creationId xmlns:p14="http://schemas.microsoft.com/office/powerpoint/2010/main" val="3266524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-1"/>
            <a:ext cx="9144000" cy="10926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dirty="0"/>
          </a:p>
        </p:txBody>
      </p:sp>
      <p:sp>
        <p:nvSpPr>
          <p:cNvPr id="4" name="Rektangel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rgbClr val="000000"/>
                </a:solidFill>
              </a:rPr>
              <a:t>Cancer mouse models</a:t>
            </a:r>
            <a:endParaRPr lang="da-DK" sz="3600" dirty="0">
              <a:solidFill>
                <a:srgbClr val="000000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69319" y="4593881"/>
            <a:ext cx="2073855" cy="1344766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2135216" y="5089695"/>
            <a:ext cx="94881" cy="89006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Tekstfelt 32"/>
          <p:cNvSpPr txBox="1"/>
          <p:nvPr/>
        </p:nvSpPr>
        <p:spPr>
          <a:xfrm>
            <a:off x="5982864" y="4099700"/>
            <a:ext cx="3062947" cy="627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Transplantation a piece </a:t>
            </a:r>
          </a:p>
          <a:p>
            <a:r>
              <a:rPr lang="en-US" sz="1200" dirty="0"/>
              <a:t>of tumor tissue/metastatic tissue </a:t>
            </a:r>
          </a:p>
        </p:txBody>
      </p:sp>
      <p:cxnSp>
        <p:nvCxnSpPr>
          <p:cNvPr id="168" name="Lige forbindelse 167"/>
          <p:cNvCxnSpPr/>
          <p:nvPr/>
        </p:nvCxnSpPr>
        <p:spPr>
          <a:xfrm>
            <a:off x="0" y="684653"/>
            <a:ext cx="9144000" cy="0"/>
          </a:xfrm>
          <a:prstGeom prst="line">
            <a:avLst/>
          </a:prstGeom>
          <a:ln w="50800">
            <a:gradFill flip="none" rotWithShape="1">
              <a:gsLst>
                <a:gs pos="40000">
                  <a:schemeClr val="accent1"/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Billed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864" y="870550"/>
            <a:ext cx="2410624" cy="3203222"/>
          </a:xfrm>
          <a:prstGeom prst="rect">
            <a:avLst/>
          </a:prstGeom>
        </p:spPr>
      </p:pic>
      <p:cxnSp>
        <p:nvCxnSpPr>
          <p:cNvPr id="64" name="Lige pilforbindelse 63">
            <a:extLst>
              <a:ext uri="{FF2B5EF4-FFF2-40B4-BE49-F238E27FC236}">
                <a16:creationId xmlns:a16="http://schemas.microsoft.com/office/drawing/2014/main" id="{09977E65-FE51-FE43-8318-8113F99D5B4D}"/>
              </a:ext>
            </a:extLst>
          </p:cNvPr>
          <p:cNvCxnSpPr>
            <a:cxnSpLocks/>
          </p:cNvCxnSpPr>
          <p:nvPr/>
        </p:nvCxnSpPr>
        <p:spPr>
          <a:xfrm flipH="1">
            <a:off x="3029341" y="3365385"/>
            <a:ext cx="2661423" cy="10478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er 11">
            <a:extLst>
              <a:ext uri="{FF2B5EF4-FFF2-40B4-BE49-F238E27FC236}">
                <a16:creationId xmlns:a16="http://schemas.microsoft.com/office/drawing/2014/main" id="{BE7AA957-3FEC-2F45-AA68-ABC1310220AD}"/>
              </a:ext>
            </a:extLst>
          </p:cNvPr>
          <p:cNvGrpSpPr/>
          <p:nvPr/>
        </p:nvGrpSpPr>
        <p:grpSpPr>
          <a:xfrm>
            <a:off x="1784003" y="1385788"/>
            <a:ext cx="2693875" cy="1384850"/>
            <a:chOff x="2100276" y="1005746"/>
            <a:chExt cx="2693875" cy="1384850"/>
          </a:xfrm>
        </p:grpSpPr>
        <p:grpSp>
          <p:nvGrpSpPr>
            <p:cNvPr id="66" name="Grupper 5">
              <a:extLst>
                <a:ext uri="{FF2B5EF4-FFF2-40B4-BE49-F238E27FC236}">
                  <a16:creationId xmlns:a16="http://schemas.microsoft.com/office/drawing/2014/main" id="{B68EF2BD-CAA2-7847-AEFF-F95A535BC757}"/>
                </a:ext>
              </a:extLst>
            </p:cNvPr>
            <p:cNvGrpSpPr/>
            <p:nvPr/>
          </p:nvGrpSpPr>
          <p:grpSpPr>
            <a:xfrm>
              <a:off x="2761414" y="1005746"/>
              <a:ext cx="1066800" cy="893023"/>
              <a:chOff x="2761414" y="1005746"/>
              <a:chExt cx="1066800" cy="893023"/>
            </a:xfrm>
          </p:grpSpPr>
          <p:grpSp>
            <p:nvGrpSpPr>
              <p:cNvPr id="68" name="Grupper 379">
                <a:extLst>
                  <a:ext uri="{FF2B5EF4-FFF2-40B4-BE49-F238E27FC236}">
                    <a16:creationId xmlns:a16="http://schemas.microsoft.com/office/drawing/2014/main" id="{9C95FD0D-C2D4-1747-95DA-F7929891C9BA}"/>
                  </a:ext>
                </a:extLst>
              </p:cNvPr>
              <p:cNvGrpSpPr/>
              <p:nvPr/>
            </p:nvGrpSpPr>
            <p:grpSpPr>
              <a:xfrm>
                <a:off x="2761414" y="1005746"/>
                <a:ext cx="1066800" cy="893023"/>
                <a:chOff x="3886200" y="3390900"/>
                <a:chExt cx="1600200" cy="1562100"/>
              </a:xfrm>
            </p:grpSpPr>
            <p:sp>
              <p:nvSpPr>
                <p:cNvPr id="88" name="Ellipse 87">
                  <a:extLst>
                    <a:ext uri="{FF2B5EF4-FFF2-40B4-BE49-F238E27FC236}">
                      <a16:creationId xmlns:a16="http://schemas.microsoft.com/office/drawing/2014/main" id="{5EE094C4-7ECD-8245-A96D-E611C4BF6572}"/>
                    </a:ext>
                  </a:extLst>
                </p:cNvPr>
                <p:cNvSpPr/>
                <p:nvPr/>
              </p:nvSpPr>
              <p:spPr>
                <a:xfrm>
                  <a:off x="3886200" y="3810000"/>
                  <a:ext cx="1600200" cy="1143000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89" name="Ellipse 88">
                  <a:extLst>
                    <a:ext uri="{FF2B5EF4-FFF2-40B4-BE49-F238E27FC236}">
                      <a16:creationId xmlns:a16="http://schemas.microsoft.com/office/drawing/2014/main" id="{3B7F53F7-E6BF-9640-890B-A07F61F6668B}"/>
                    </a:ext>
                  </a:extLst>
                </p:cNvPr>
                <p:cNvSpPr/>
                <p:nvPr/>
              </p:nvSpPr>
              <p:spPr>
                <a:xfrm>
                  <a:off x="3886200" y="3390900"/>
                  <a:ext cx="1600200" cy="1143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90" name="Lige forbindelse 89">
                  <a:extLst>
                    <a:ext uri="{FF2B5EF4-FFF2-40B4-BE49-F238E27FC236}">
                      <a16:creationId xmlns:a16="http://schemas.microsoft.com/office/drawing/2014/main" id="{325487E3-1B62-5242-B959-101EF0F38E59}"/>
                    </a:ext>
                  </a:extLst>
                </p:cNvPr>
                <p:cNvCxnSpPr>
                  <a:stCxn id="89" idx="6"/>
                  <a:endCxn id="88" idx="6"/>
                </p:cNvCxnSpPr>
                <p:nvPr/>
              </p:nvCxnSpPr>
              <p:spPr>
                <a:xfrm>
                  <a:off x="5486400" y="3962400"/>
                  <a:ext cx="0" cy="41910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Lige forbindelse 90">
                  <a:extLst>
                    <a:ext uri="{FF2B5EF4-FFF2-40B4-BE49-F238E27FC236}">
                      <a16:creationId xmlns:a16="http://schemas.microsoft.com/office/drawing/2014/main" id="{20C0990C-0DFB-3241-9AAE-D45E316DA482}"/>
                    </a:ext>
                  </a:extLst>
                </p:cNvPr>
                <p:cNvCxnSpPr/>
                <p:nvPr/>
              </p:nvCxnSpPr>
              <p:spPr>
                <a:xfrm>
                  <a:off x="3886200" y="3962400"/>
                  <a:ext cx="0" cy="419100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925B605E-9CA5-BC45-AAE0-A74CD2670F0F}"/>
                  </a:ext>
                </a:extLst>
              </p:cNvPr>
              <p:cNvSpPr/>
              <p:nvPr/>
            </p:nvSpPr>
            <p:spPr>
              <a:xfrm>
                <a:off x="3218614" y="1343133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AC3F89ED-8371-A24E-88BB-E6CD24FA78E2}"/>
                  </a:ext>
                </a:extLst>
              </p:cNvPr>
              <p:cNvSpPr/>
              <p:nvPr/>
            </p:nvSpPr>
            <p:spPr>
              <a:xfrm>
                <a:off x="3371014" y="1495533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42AE7CD9-7AE1-0B4D-978C-AB72662966AC}"/>
                  </a:ext>
                </a:extLst>
              </p:cNvPr>
              <p:cNvSpPr/>
              <p:nvPr/>
            </p:nvSpPr>
            <p:spPr>
              <a:xfrm>
                <a:off x="3523414" y="1647933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4FC03321-942C-454F-9621-F447DE3C16AF}"/>
                  </a:ext>
                </a:extLst>
              </p:cNvPr>
              <p:cNvSpPr/>
              <p:nvPr/>
            </p:nvSpPr>
            <p:spPr>
              <a:xfrm>
                <a:off x="3409114" y="1728851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1D0B1E0A-7940-EF41-A907-13D06904EB8A}"/>
                  </a:ext>
                </a:extLst>
              </p:cNvPr>
              <p:cNvSpPr/>
              <p:nvPr/>
            </p:nvSpPr>
            <p:spPr>
              <a:xfrm>
                <a:off x="3256714" y="1536313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B99C4C9D-E10D-144F-98B5-2F01A750AA86}"/>
                  </a:ext>
                </a:extLst>
              </p:cNvPr>
              <p:cNvSpPr/>
              <p:nvPr/>
            </p:nvSpPr>
            <p:spPr>
              <a:xfrm>
                <a:off x="3142414" y="1493546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97B920C6-6153-1347-94C5-D19496643186}"/>
                  </a:ext>
                </a:extLst>
              </p:cNvPr>
              <p:cNvSpPr/>
              <p:nvPr/>
            </p:nvSpPr>
            <p:spPr>
              <a:xfrm flipV="1">
                <a:off x="3523414" y="1730855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78D359BE-A2A4-C44C-81D1-228300D713A2}"/>
                  </a:ext>
                </a:extLst>
              </p:cNvPr>
              <p:cNvSpPr/>
              <p:nvPr/>
            </p:nvSpPr>
            <p:spPr>
              <a:xfrm>
                <a:off x="3523414" y="1493546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9063CF6D-2B96-EC4C-B119-EF8C4A3636FF}"/>
                  </a:ext>
                </a:extLst>
              </p:cNvPr>
              <p:cNvSpPr/>
              <p:nvPr/>
            </p:nvSpPr>
            <p:spPr>
              <a:xfrm>
                <a:off x="3307514" y="1683674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4C71710D-0515-5E40-BB61-098F7F6F3D24}"/>
                  </a:ext>
                </a:extLst>
              </p:cNvPr>
              <p:cNvSpPr/>
              <p:nvPr/>
            </p:nvSpPr>
            <p:spPr>
              <a:xfrm>
                <a:off x="3066214" y="1536774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79" name="Ellipse 78">
                <a:extLst>
                  <a:ext uri="{FF2B5EF4-FFF2-40B4-BE49-F238E27FC236}">
                    <a16:creationId xmlns:a16="http://schemas.microsoft.com/office/drawing/2014/main" id="{F5B2A032-8718-5A43-B8C2-9488B2B3C06B}"/>
                  </a:ext>
                </a:extLst>
              </p:cNvPr>
              <p:cNvSpPr/>
              <p:nvPr/>
            </p:nvSpPr>
            <p:spPr>
              <a:xfrm>
                <a:off x="3028114" y="1426038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9EEAE65C-6466-4F4C-9F85-23B1914AF1EB}"/>
                  </a:ext>
                </a:extLst>
              </p:cNvPr>
              <p:cNvSpPr/>
              <p:nvPr/>
            </p:nvSpPr>
            <p:spPr>
              <a:xfrm>
                <a:off x="3447214" y="1414615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42F9EDE1-DFE4-D148-B9DB-01162AAF93B3}"/>
                  </a:ext>
                </a:extLst>
              </p:cNvPr>
              <p:cNvSpPr/>
              <p:nvPr/>
            </p:nvSpPr>
            <p:spPr>
              <a:xfrm>
                <a:off x="3307514" y="1393140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2" name="Ellipse 81">
                <a:extLst>
                  <a:ext uri="{FF2B5EF4-FFF2-40B4-BE49-F238E27FC236}">
                    <a16:creationId xmlns:a16="http://schemas.microsoft.com/office/drawing/2014/main" id="{DCB5BB16-C760-F44C-8DA6-372D5C0EC8DA}"/>
                  </a:ext>
                </a:extLst>
              </p:cNvPr>
              <p:cNvSpPr/>
              <p:nvPr/>
            </p:nvSpPr>
            <p:spPr>
              <a:xfrm>
                <a:off x="3110664" y="1364542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34E5A633-4DE0-A240-940B-4698C7634153}"/>
                  </a:ext>
                </a:extLst>
              </p:cNvPr>
              <p:cNvSpPr/>
              <p:nvPr/>
            </p:nvSpPr>
            <p:spPr>
              <a:xfrm>
                <a:off x="3034464" y="1663009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4" name="Ellipse 83">
                <a:extLst>
                  <a:ext uri="{FF2B5EF4-FFF2-40B4-BE49-F238E27FC236}">
                    <a16:creationId xmlns:a16="http://schemas.microsoft.com/office/drawing/2014/main" id="{148F4CB1-B8B2-7E4F-9682-EC40C240E79B}"/>
                  </a:ext>
                </a:extLst>
              </p:cNvPr>
              <p:cNvSpPr/>
              <p:nvPr/>
            </p:nvSpPr>
            <p:spPr>
              <a:xfrm>
                <a:off x="2958264" y="1507383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469E6EB5-4240-C248-9C46-1159AC09A737}"/>
                  </a:ext>
                </a:extLst>
              </p:cNvPr>
              <p:cNvSpPr/>
              <p:nvPr/>
            </p:nvSpPr>
            <p:spPr>
              <a:xfrm>
                <a:off x="3637714" y="1623436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EF22B7B2-8576-2D4E-8DF5-7798B4C07D91}"/>
                  </a:ext>
                </a:extLst>
              </p:cNvPr>
              <p:cNvSpPr/>
              <p:nvPr/>
            </p:nvSpPr>
            <p:spPr>
              <a:xfrm>
                <a:off x="3415464" y="1591527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90CCB4B5-C9DC-8A40-A098-A50C9D637DEA}"/>
                  </a:ext>
                </a:extLst>
              </p:cNvPr>
              <p:cNvSpPr/>
              <p:nvPr/>
            </p:nvSpPr>
            <p:spPr>
              <a:xfrm>
                <a:off x="3180388" y="1688599"/>
                <a:ext cx="76200" cy="71482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67" name="Tekstfelt 66">
              <a:extLst>
                <a:ext uri="{FF2B5EF4-FFF2-40B4-BE49-F238E27FC236}">
                  <a16:creationId xmlns:a16="http://schemas.microsoft.com/office/drawing/2014/main" id="{03C1ED67-C132-454A-A607-CED8F05AE1E9}"/>
                </a:ext>
              </a:extLst>
            </p:cNvPr>
            <p:cNvSpPr txBox="1"/>
            <p:nvPr/>
          </p:nvSpPr>
          <p:spPr>
            <a:xfrm>
              <a:off x="2100276" y="1928931"/>
              <a:ext cx="2693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Adapted to grow indefinitely in artificial culture conditions</a:t>
              </a:r>
            </a:p>
          </p:txBody>
        </p:sp>
      </p:grpSp>
      <p:grpSp>
        <p:nvGrpSpPr>
          <p:cNvPr id="92" name="Grupper 10">
            <a:extLst>
              <a:ext uri="{FF2B5EF4-FFF2-40B4-BE49-F238E27FC236}">
                <a16:creationId xmlns:a16="http://schemas.microsoft.com/office/drawing/2014/main" id="{83FF3723-CBAE-0847-BC17-E3746FA8EA79}"/>
              </a:ext>
            </a:extLst>
          </p:cNvPr>
          <p:cNvGrpSpPr/>
          <p:nvPr/>
        </p:nvGrpSpPr>
        <p:grpSpPr>
          <a:xfrm>
            <a:off x="-143835" y="1130928"/>
            <a:ext cx="1927838" cy="2399781"/>
            <a:chOff x="172438" y="750886"/>
            <a:chExt cx="1927838" cy="2399781"/>
          </a:xfrm>
        </p:grpSpPr>
        <p:grpSp>
          <p:nvGrpSpPr>
            <p:cNvPr id="93" name="Grupper 375">
              <a:extLst>
                <a:ext uri="{FF2B5EF4-FFF2-40B4-BE49-F238E27FC236}">
                  <a16:creationId xmlns:a16="http://schemas.microsoft.com/office/drawing/2014/main" id="{E124F193-0529-5B4F-A670-C8D49F3409AB}"/>
                </a:ext>
              </a:extLst>
            </p:cNvPr>
            <p:cNvGrpSpPr/>
            <p:nvPr/>
          </p:nvGrpSpPr>
          <p:grpSpPr>
            <a:xfrm>
              <a:off x="172438" y="750886"/>
              <a:ext cx="1560621" cy="908291"/>
              <a:chOff x="3904265" y="2125134"/>
              <a:chExt cx="1560621" cy="908291"/>
            </a:xfrm>
          </p:grpSpPr>
          <p:pic>
            <p:nvPicPr>
              <p:cNvPr id="109" name="Billede 108">
                <a:extLst>
                  <a:ext uri="{FF2B5EF4-FFF2-40B4-BE49-F238E27FC236}">
                    <a16:creationId xmlns:a16="http://schemas.microsoft.com/office/drawing/2014/main" id="{0E730C6A-7928-1447-98C9-7363DE5795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70" t="640" r="1268" b="71261"/>
              <a:stretch/>
            </p:blipFill>
            <p:spPr>
              <a:xfrm>
                <a:off x="3904265" y="2125134"/>
                <a:ext cx="1560621" cy="908291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10" name="Lige forbindelse 109">
                <a:extLst>
                  <a:ext uri="{FF2B5EF4-FFF2-40B4-BE49-F238E27FC236}">
                    <a16:creationId xmlns:a16="http://schemas.microsoft.com/office/drawing/2014/main" id="{4A09EBE5-E0D3-D041-A504-3201FB786A06}"/>
                  </a:ext>
                </a:extLst>
              </p:cNvPr>
              <p:cNvCxnSpPr/>
              <p:nvPr/>
            </p:nvCxnSpPr>
            <p:spPr>
              <a:xfrm>
                <a:off x="4292564" y="3033425"/>
                <a:ext cx="829126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Lige pilforbindelse 93">
              <a:extLst>
                <a:ext uri="{FF2B5EF4-FFF2-40B4-BE49-F238E27FC236}">
                  <a16:creationId xmlns:a16="http://schemas.microsoft.com/office/drawing/2014/main" id="{28D0C2D9-0C4B-DE48-B593-A2A9328EAC25}"/>
                </a:ext>
              </a:extLst>
            </p:cNvPr>
            <p:cNvCxnSpPr/>
            <p:nvPr/>
          </p:nvCxnSpPr>
          <p:spPr>
            <a:xfrm>
              <a:off x="1389863" y="1245338"/>
              <a:ext cx="710413" cy="193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F4AB7ADF-0FCE-454F-B843-C26A99614907}"/>
                </a:ext>
              </a:extLst>
            </p:cNvPr>
            <p:cNvSpPr/>
            <p:nvPr/>
          </p:nvSpPr>
          <p:spPr>
            <a:xfrm>
              <a:off x="749580" y="1530579"/>
              <a:ext cx="76200" cy="71482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6" name="Tekstfelt 95">
              <a:extLst>
                <a:ext uri="{FF2B5EF4-FFF2-40B4-BE49-F238E27FC236}">
                  <a16:creationId xmlns:a16="http://schemas.microsoft.com/office/drawing/2014/main" id="{2B37523A-97AB-CF4F-8184-54C114AE65CC}"/>
                </a:ext>
              </a:extLst>
            </p:cNvPr>
            <p:cNvSpPr txBox="1"/>
            <p:nvPr/>
          </p:nvSpPr>
          <p:spPr>
            <a:xfrm>
              <a:off x="442650" y="1602061"/>
              <a:ext cx="1083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Human </a:t>
              </a:r>
            </a:p>
            <a:p>
              <a:pPr algn="ctr"/>
              <a:r>
                <a:rPr lang="en-US" sz="1200" dirty="0"/>
                <a:t>cancer patient</a:t>
              </a:r>
            </a:p>
          </p:txBody>
        </p:sp>
        <p:grpSp>
          <p:nvGrpSpPr>
            <p:cNvPr id="97" name="Grupper 223">
              <a:extLst>
                <a:ext uri="{FF2B5EF4-FFF2-40B4-BE49-F238E27FC236}">
                  <a16:creationId xmlns:a16="http://schemas.microsoft.com/office/drawing/2014/main" id="{7E711400-80C4-764E-9B0D-561E9FE457DD}"/>
                </a:ext>
              </a:extLst>
            </p:cNvPr>
            <p:cNvGrpSpPr/>
            <p:nvPr/>
          </p:nvGrpSpPr>
          <p:grpSpPr>
            <a:xfrm>
              <a:off x="560737" y="2637300"/>
              <a:ext cx="791698" cy="513367"/>
              <a:chOff x="6096187" y="1351572"/>
              <a:chExt cx="791698" cy="513367"/>
            </a:xfrm>
          </p:grpSpPr>
          <p:pic>
            <p:nvPicPr>
              <p:cNvPr id="99" name="Billede 98">
                <a:extLst>
                  <a:ext uri="{FF2B5EF4-FFF2-40B4-BE49-F238E27FC236}">
                    <a16:creationId xmlns:a16="http://schemas.microsoft.com/office/drawing/2014/main" id="{1993553A-D26C-6C4E-B1E7-2340F9A75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096187" y="1351572"/>
                <a:ext cx="791698" cy="513367"/>
              </a:xfrm>
              <a:prstGeom prst="rect">
                <a:avLst/>
              </a:prstGeom>
            </p:spPr>
          </p:pic>
          <p:grpSp>
            <p:nvGrpSpPr>
              <p:cNvPr id="100" name="Grupper 225">
                <a:extLst>
                  <a:ext uri="{FF2B5EF4-FFF2-40B4-BE49-F238E27FC236}">
                    <a16:creationId xmlns:a16="http://schemas.microsoft.com/office/drawing/2014/main" id="{4429AA5D-590D-D44D-B355-1AD8A51BD49F}"/>
                  </a:ext>
                </a:extLst>
              </p:cNvPr>
              <p:cNvGrpSpPr/>
              <p:nvPr/>
            </p:nvGrpSpPr>
            <p:grpSpPr>
              <a:xfrm>
                <a:off x="6281507" y="1481791"/>
                <a:ext cx="88743" cy="81848"/>
                <a:chOff x="1410722" y="3091786"/>
                <a:chExt cx="88743" cy="81848"/>
              </a:xfrm>
            </p:grpSpPr>
            <p:sp>
              <p:nvSpPr>
                <p:cNvPr id="101" name="Ellipse 100">
                  <a:extLst>
                    <a:ext uri="{FF2B5EF4-FFF2-40B4-BE49-F238E27FC236}">
                      <a16:creationId xmlns:a16="http://schemas.microsoft.com/office/drawing/2014/main" id="{19240389-4773-FA4E-BF86-0520F9F720F9}"/>
                    </a:ext>
                  </a:extLst>
                </p:cNvPr>
                <p:cNvSpPr/>
                <p:nvPr/>
              </p:nvSpPr>
              <p:spPr>
                <a:xfrm>
                  <a:off x="1441261" y="3123684"/>
                  <a:ext cx="36221" cy="290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2" name="Ellipse 101">
                  <a:extLst>
                    <a:ext uri="{FF2B5EF4-FFF2-40B4-BE49-F238E27FC236}">
                      <a16:creationId xmlns:a16="http://schemas.microsoft.com/office/drawing/2014/main" id="{7DE2A5DB-7511-3948-9B47-DA007AC92CB1}"/>
                    </a:ext>
                  </a:extLst>
                </p:cNvPr>
                <p:cNvSpPr/>
                <p:nvPr/>
              </p:nvSpPr>
              <p:spPr>
                <a:xfrm>
                  <a:off x="1415478" y="3113221"/>
                  <a:ext cx="36221" cy="290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3" name="Ellipse 102">
                  <a:extLst>
                    <a:ext uri="{FF2B5EF4-FFF2-40B4-BE49-F238E27FC236}">
                      <a16:creationId xmlns:a16="http://schemas.microsoft.com/office/drawing/2014/main" id="{BD034A6D-0B4D-634D-92F3-56133EF1223A}"/>
                    </a:ext>
                  </a:extLst>
                </p:cNvPr>
                <p:cNvSpPr/>
                <p:nvPr/>
              </p:nvSpPr>
              <p:spPr>
                <a:xfrm>
                  <a:off x="1433588" y="3091786"/>
                  <a:ext cx="36221" cy="290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4" name="Ellipse 103">
                  <a:extLst>
                    <a:ext uri="{FF2B5EF4-FFF2-40B4-BE49-F238E27FC236}">
                      <a16:creationId xmlns:a16="http://schemas.microsoft.com/office/drawing/2014/main" id="{4290AF61-894B-7A4C-9155-2AEDCAE1A738}"/>
                    </a:ext>
                  </a:extLst>
                </p:cNvPr>
                <p:cNvSpPr/>
                <p:nvPr/>
              </p:nvSpPr>
              <p:spPr>
                <a:xfrm>
                  <a:off x="1410722" y="3117485"/>
                  <a:ext cx="36221" cy="290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5" name="Ellipse 104">
                  <a:extLst>
                    <a:ext uri="{FF2B5EF4-FFF2-40B4-BE49-F238E27FC236}">
                      <a16:creationId xmlns:a16="http://schemas.microsoft.com/office/drawing/2014/main" id="{63EF6394-DADD-104A-A91C-8B6E9FCB6EBB}"/>
                    </a:ext>
                  </a:extLst>
                </p:cNvPr>
                <p:cNvSpPr/>
                <p:nvPr/>
              </p:nvSpPr>
              <p:spPr>
                <a:xfrm>
                  <a:off x="1441261" y="3144594"/>
                  <a:ext cx="36221" cy="290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5140B8FE-2AE8-D14C-828D-EA3A12251E72}"/>
                    </a:ext>
                  </a:extLst>
                </p:cNvPr>
                <p:cNvSpPr/>
                <p:nvPr/>
              </p:nvSpPr>
              <p:spPr>
                <a:xfrm>
                  <a:off x="1410722" y="3142261"/>
                  <a:ext cx="36221" cy="290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7" name="Ellipse 106">
                  <a:extLst>
                    <a:ext uri="{FF2B5EF4-FFF2-40B4-BE49-F238E27FC236}">
                      <a16:creationId xmlns:a16="http://schemas.microsoft.com/office/drawing/2014/main" id="{53587FEB-7678-1245-A598-AB1D2DBC3EBC}"/>
                    </a:ext>
                  </a:extLst>
                </p:cNvPr>
                <p:cNvSpPr/>
                <p:nvPr/>
              </p:nvSpPr>
              <p:spPr>
                <a:xfrm>
                  <a:off x="1463244" y="3132005"/>
                  <a:ext cx="36221" cy="290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8" name="Ellipse 107">
                  <a:extLst>
                    <a:ext uri="{FF2B5EF4-FFF2-40B4-BE49-F238E27FC236}">
                      <a16:creationId xmlns:a16="http://schemas.microsoft.com/office/drawing/2014/main" id="{5E6D5CC5-D691-3B49-8994-3FF3CB74F4AB}"/>
                    </a:ext>
                  </a:extLst>
                </p:cNvPr>
                <p:cNvSpPr/>
                <p:nvPr/>
              </p:nvSpPr>
              <p:spPr>
                <a:xfrm>
                  <a:off x="1451699" y="3104523"/>
                  <a:ext cx="36221" cy="2904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cxnSp>
          <p:nvCxnSpPr>
            <p:cNvPr id="98" name="Lige pilforbindelse 97">
              <a:extLst>
                <a:ext uri="{FF2B5EF4-FFF2-40B4-BE49-F238E27FC236}">
                  <a16:creationId xmlns:a16="http://schemas.microsoft.com/office/drawing/2014/main" id="{A407500D-FF28-EC4E-9637-2414A0F9703E}"/>
                </a:ext>
              </a:extLst>
            </p:cNvPr>
            <p:cNvCxnSpPr/>
            <p:nvPr/>
          </p:nvCxnSpPr>
          <p:spPr>
            <a:xfrm flipV="1">
              <a:off x="1352435" y="2293965"/>
              <a:ext cx="747841" cy="414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Lige pilforbindelse 110">
            <a:extLst>
              <a:ext uri="{FF2B5EF4-FFF2-40B4-BE49-F238E27FC236}">
                <a16:creationId xmlns:a16="http://schemas.microsoft.com/office/drawing/2014/main" id="{D6E3AC1D-6ADB-2348-AF1E-03188A76A0BB}"/>
              </a:ext>
            </a:extLst>
          </p:cNvPr>
          <p:cNvCxnSpPr>
            <a:cxnSpLocks/>
          </p:cNvCxnSpPr>
          <p:nvPr/>
        </p:nvCxnSpPr>
        <p:spPr>
          <a:xfrm flipH="1">
            <a:off x="2376116" y="3174818"/>
            <a:ext cx="364614" cy="1193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4" name="Billede 113">
            <a:extLst>
              <a:ext uri="{FF2B5EF4-FFF2-40B4-BE49-F238E27FC236}">
                <a16:creationId xmlns:a16="http://schemas.microsoft.com/office/drawing/2014/main" id="{A8F1126D-ED37-4348-ADBA-C58667A8D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87" t="24214" r="60217"/>
          <a:stretch/>
        </p:blipFill>
        <p:spPr>
          <a:xfrm>
            <a:off x="7162693" y="4978912"/>
            <a:ext cx="1415494" cy="1756547"/>
          </a:xfrm>
          <a:prstGeom prst="rect">
            <a:avLst/>
          </a:prstGeom>
        </p:spPr>
      </p:pic>
      <p:pic>
        <p:nvPicPr>
          <p:cNvPr id="115" name="Billede 114">
            <a:extLst>
              <a:ext uri="{FF2B5EF4-FFF2-40B4-BE49-F238E27FC236}">
                <a16:creationId xmlns:a16="http://schemas.microsoft.com/office/drawing/2014/main" id="{52DFE1ED-89AE-4D4B-A913-4DC504F447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48" t="4363" r="3851" b="55136"/>
          <a:stretch/>
        </p:blipFill>
        <p:spPr>
          <a:xfrm>
            <a:off x="3884988" y="5134198"/>
            <a:ext cx="2935891" cy="116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dit photo">
            <a:extLst>
              <a:ext uri="{FF2B5EF4-FFF2-40B4-BE49-F238E27FC236}">
                <a16:creationId xmlns:a16="http://schemas.microsoft.com/office/drawing/2014/main" id="{5731282D-1F18-AE49-9A11-08B219136D8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3" y="1119512"/>
            <a:ext cx="1285286" cy="13495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9C37669-485B-BF40-AC10-257E414BA401}"/>
              </a:ext>
            </a:extLst>
          </p:cNvPr>
          <p:cNvSpPr/>
          <p:nvPr/>
        </p:nvSpPr>
        <p:spPr>
          <a:xfrm>
            <a:off x="1445959" y="1115074"/>
            <a:ext cx="4572000" cy="13394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Mikkel Terp, adjunkt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mterp@health.sdu.dk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Tlf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65507903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3A554208-F795-2842-959A-8E95CDA08F41}"/>
              </a:ext>
            </a:extLst>
          </p:cNvPr>
          <p:cNvSpPr txBox="1"/>
          <p:nvPr/>
        </p:nvSpPr>
        <p:spPr>
          <a:xfrm>
            <a:off x="450416" y="380471"/>
            <a:ext cx="2370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u="sng" dirty="0">
                <a:latin typeface="Californian FB" panose="0207040306080B030204" pitchFamily="18" charset="77"/>
              </a:rPr>
              <a:t>Interesseret?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2E99125-D53A-3544-9533-66AE7609E5E8}"/>
              </a:ext>
            </a:extLst>
          </p:cNvPr>
          <p:cNvSpPr/>
          <p:nvPr/>
        </p:nvSpPr>
        <p:spPr>
          <a:xfrm>
            <a:off x="1509459" y="3107355"/>
            <a:ext cx="4572000" cy="13460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Martina </a:t>
            </a:r>
            <a:r>
              <a:rPr lang="da-DK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Tuttolomondo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da-DK" dirty="0">
                <a:hlinkClick r:id="rId5" tooltip="mailto:mtuttolomondo@health.sdu.dk"/>
              </a:rPr>
              <a:t>mtuttolomondo@health.sdu.dk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Tlf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65504327</a:t>
            </a:r>
            <a:endParaRPr lang="da-DK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Martina Tuttolomondo">
            <a:extLst>
              <a:ext uri="{FF2B5EF4-FFF2-40B4-BE49-F238E27FC236}">
                <a16:creationId xmlns:a16="http://schemas.microsoft.com/office/drawing/2014/main" id="{9F3A029F-6DCB-B34C-9730-15F408F8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3" y="3054007"/>
            <a:ext cx="1349514" cy="13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B3903972-F2E6-774F-B34F-267ED820D5EE}"/>
              </a:ext>
            </a:extLst>
          </p:cNvPr>
          <p:cNvSpPr/>
          <p:nvPr/>
        </p:nvSpPr>
        <p:spPr>
          <a:xfrm>
            <a:off x="6017959" y="974432"/>
            <a:ext cx="4572000" cy="13460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dirty="0"/>
              <a:t>Carla </a:t>
            </a:r>
            <a:r>
              <a:rPr lang="da-DK" b="1" dirty="0" err="1"/>
              <a:t>Alves</a:t>
            </a:r>
            <a:r>
              <a:rPr lang="da-DK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b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da-DK" dirty="0">
                <a:hlinkClick r:id="rId7" tooltip="mailto:calves@health.sdu.dk"/>
              </a:rPr>
              <a:t>calves@health.sdu.dk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Tlf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65503919</a:t>
            </a:r>
            <a:endParaRPr lang="da-DK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Billede 15" descr="Et billede, der indeholder person, væg, beklædning, indendørs&#10;&#10;Automatisk genereret beskrivelse">
            <a:extLst>
              <a:ext uri="{FF2B5EF4-FFF2-40B4-BE49-F238E27FC236}">
                <a16:creationId xmlns:a16="http://schemas.microsoft.com/office/drawing/2014/main" id="{124632BD-1B89-7F43-A34C-3F5C283229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983" t="17848" r="10122" b="20618"/>
          <a:stretch/>
        </p:blipFill>
        <p:spPr>
          <a:xfrm>
            <a:off x="4617023" y="1011771"/>
            <a:ext cx="1349514" cy="156499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1200A541-A1BB-B274-31B3-B0FEB6A1A0BD}"/>
              </a:ext>
            </a:extLst>
          </p:cNvPr>
          <p:cNvSpPr/>
          <p:nvPr/>
        </p:nvSpPr>
        <p:spPr>
          <a:xfrm>
            <a:off x="1509459" y="5031405"/>
            <a:ext cx="4572000" cy="10274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 </a:t>
            </a:r>
            <a:r>
              <a:rPr lang="da-DK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Lilleng</a:t>
            </a:r>
            <a:r>
              <a:rPr lang="da-DK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Gammelgaard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E-mail: </a:t>
            </a:r>
            <a:r>
              <a:rPr lang="da-DK" dirty="0">
                <a:hlinkClick r:id="rId9" tooltip="mailto:mtuttolomondo@health.sdu.dk"/>
              </a:rPr>
              <a:t>ogammelgaard@health.sdu.dk</a:t>
            </a: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Tlf</a:t>
            </a:r>
            <a:r>
              <a:rPr lang="da-D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65503926</a:t>
            </a:r>
            <a:endParaRPr lang="da-DK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92030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4381</TotalTime>
  <Words>284</Words>
  <Application>Microsoft Macintosh PowerPoint</Application>
  <PresentationFormat>Skærmshow (4:3)</PresentationFormat>
  <Paragraphs>63</Paragraphs>
  <Slides>8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Californian FB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Microsoft Office-bruger</dc:creator>
  <cp:lastModifiedBy>Odd Lilleng Gammelgaard</cp:lastModifiedBy>
  <cp:revision>60</cp:revision>
  <cp:lastPrinted>2017-09-14T09:06:05Z</cp:lastPrinted>
  <dcterms:created xsi:type="dcterms:W3CDTF">2017-09-12T08:41:48Z</dcterms:created>
  <dcterms:modified xsi:type="dcterms:W3CDTF">2022-10-19T09:10:57Z</dcterms:modified>
</cp:coreProperties>
</file>