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50" r:id="rId2"/>
    <p:sldId id="257" r:id="rId3"/>
    <p:sldId id="256" r:id="rId4"/>
    <p:sldId id="288" r:id="rId5"/>
    <p:sldId id="296" r:id="rId6"/>
    <p:sldId id="348" r:id="rId7"/>
    <p:sldId id="349" r:id="rId8"/>
    <p:sldId id="289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FE46C4-DE94-A74B-AC0D-48CACD862C81}" v="671" dt="2021-03-09T16:50:52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yst layou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3930"/>
  </p:normalViewPr>
  <p:slideViewPr>
    <p:cSldViewPr snapToGrid="0" snapToObjects="1">
      <p:cViewPr varScale="1">
        <p:scale>
          <a:sx n="84" d="100"/>
          <a:sy n="84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D1FEE-B9C7-104B-88FC-B7397710BCE3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15057-4B59-5946-A8AA-0E50AA00A2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5057-4B59-5946-A8AA-0E50AA00A2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24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5057-4B59-5946-A8AA-0E50AA00A2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5057-4B59-5946-A8AA-0E50AA00A2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4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5057-4B59-5946-A8AA-0E50AA00A2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1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5057-4B59-5946-A8AA-0E50AA00A2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01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5057-4B59-5946-A8AA-0E50AA00A2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25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5057-4B59-5946-A8AA-0E50AA00A2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07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5057-4B59-5946-A8AA-0E50AA00A2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3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CED8B-ADCF-574E-9B0D-C9B58B4A9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90B7A1E-F648-7441-9B02-66B31D9CD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9D8F4E-21BE-4A45-B672-173544BF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2A7D2D-7499-B74C-81CB-8108AC3A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0E793F-4A72-EA43-B2F0-29839729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30EDF-0E74-9345-AE05-499AB2969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F9CE9A8-EE7B-374E-85D6-3B47AE9A2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1F79F0-CFF6-5044-BB1E-35EB71621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216844-B5D1-1041-A8D3-0E20EFBC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08936D3-FB81-0E4A-8D6C-D016B288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8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49F7B2E-575B-5840-9C80-CBC022731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B805D61-9363-6642-B7F4-B5BC6A021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73D992F-0D3B-5349-8329-94B4EDA2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D44FEE-74B6-ED4F-AD86-E21B19D4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84DC849-CE62-3849-8EBA-F75105A94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4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26A673-A839-DA4E-90F2-5418EF24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8182D1-BAFF-D84F-B89E-E2E07F451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FE68F0-C677-9F4A-A9AC-3DDBF7D9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A6581AD-76A6-B34C-BFBB-EC0D3768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366821-E60C-B044-BED7-6A96BC19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4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4B2F3-891C-264B-954F-129C5D30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FB645C-EA7F-4843-9435-16A400492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F4A1AA-2B08-FF45-9007-D7F24D91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A2138E-7414-8440-8BCA-CDB5064B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1E03F2-EC93-B346-A00B-03EC9FF0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24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A66AF-4FCF-8341-90C6-7D504155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8443B5-8682-2B40-8E49-1C5FA3C7E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FF6DB2B-7636-634F-94C4-B592D5169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7260615-7D10-5E4F-A821-861F03B1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C163815-2285-0149-9F80-8334E0158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0CA6F04-A245-0A44-BA8E-B76B8DE7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2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C9EE7-8010-D046-89B5-703CF17D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98FD99E-4D0B-554D-9115-EB2A95A50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91DBA25-1EFB-E14E-8567-13881728E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F0C3506-9BE7-FF43-A886-5254DB231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48B2FE9-2717-3641-B3F3-E75F5C781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439EFE7-BD0E-E74D-8B4D-DC6FE503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BD6C3F7-1BD0-894C-A657-EB1A5F08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08BA23F-13E6-F549-AF93-6E666320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8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D0D21-D382-1D48-ABA2-85B1D2865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71493A1-A948-8740-860A-DC009663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A72459C-DB36-A34F-A3C7-6594A569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5F524B6-3F73-8846-94AE-0E5658F4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7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388B3CD-07A9-FD42-8529-91E2E8D0F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D179FCD-3454-9F46-8123-80E5FF13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76830-5598-6E4D-8244-4E4A2878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B0EF1-C672-EE4C-9E97-05E6E4F0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3AB310-0DE7-0047-AC39-416032344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A94F34-CAA9-F24A-B24C-925BD1A17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D830423-0116-9F44-A3B4-7207CD62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F83D43E-19BA-8B4A-B01D-16897242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34FCE4-9237-A249-914F-75C3E948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8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EC763-D87B-5943-838F-9C82C3DA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296CE90-5242-CF4F-9DCA-9B49E01F8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8CC7076-B7DA-E24A-929C-469F1003B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CFEF379-A0A9-6147-9E1D-8D68F435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33B84CC-B933-4044-88FB-DAFF4322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7A8BD91-4B6C-B14D-8016-55AB8D217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2F0072D-4983-CC43-9B21-6837DA69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424B9F3-054D-4743-B1B3-E5BBB57A6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63B2D7-1944-5C42-865D-41FD07994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415A0-9226-FA46-ACE9-CA5726E18FC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B2FF48-E07C-994E-8128-129F4F777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B76C8DE-B98D-3F46-97AF-21A562ACC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7E80-2AFD-9042-B555-222F444D4AD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bpilecki@health.sdu.dk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glsorensen@health.sdu.d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bmoeller@health.sdu.dk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mailto:jbmoeller@health.sdu.dk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mailto:shansen@health.sdu.dk" TargetMode="External"/><Relationship Id="rId4" Type="http://schemas.openxmlformats.org/officeDocument/2006/relationships/hyperlink" Target="mailto:jgraversen@health.sdu.d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lsorensen@health.sdu.d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mailto:bpilecki@health.sdu.dk" TargetMode="External"/><Relationship Id="rId4" Type="http://schemas.openxmlformats.org/officeDocument/2006/relationships/hyperlink" Target="mailto:jbmoeller@health.sdu.d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person, mand, kulør, bærer&#10;&#10;Automatisk genereret beskrivelse">
            <a:extLst>
              <a:ext uri="{FF2B5EF4-FFF2-40B4-BE49-F238E27FC236}">
                <a16:creationId xmlns:a16="http://schemas.microsoft.com/office/drawing/2014/main" id="{305A8BBA-11C1-054F-9A15-E0016F40C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53"/>
          <a:stretch/>
        </p:blipFill>
        <p:spPr>
          <a:xfrm>
            <a:off x="1518165" y="977971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Billede 4" descr="Et billede, der indeholder person, smilende&#10;&#10;Automatisk genereret beskrivelse">
            <a:extLst>
              <a:ext uri="{FF2B5EF4-FFF2-40B4-BE49-F238E27FC236}">
                <a16:creationId xmlns:a16="http://schemas.microsoft.com/office/drawing/2014/main" id="{5B7B055D-5FB6-E54C-A81D-0D5C580D6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4" r="16378" b="4"/>
          <a:stretch/>
        </p:blipFill>
        <p:spPr>
          <a:xfrm>
            <a:off x="4789436" y="977971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Billede 6" descr="Et billede, der indeholder person, væg, indendørs&#10;&#10;Automatisk genereret beskrivelse">
            <a:extLst>
              <a:ext uri="{FF2B5EF4-FFF2-40B4-BE49-F238E27FC236}">
                <a16:creationId xmlns:a16="http://schemas.microsoft.com/office/drawing/2014/main" id="{39A6BB9C-A6D9-8F42-8FEF-6BEFBC70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6" b="10995"/>
          <a:stretch/>
        </p:blipFill>
        <p:spPr>
          <a:xfrm>
            <a:off x="7956533" y="788142"/>
            <a:ext cx="3039415" cy="303941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E96B812-31A1-9945-A6E5-C85F4467129E}"/>
              </a:ext>
            </a:extLst>
          </p:cNvPr>
          <p:cNvSpPr txBox="1"/>
          <p:nvPr/>
        </p:nvSpPr>
        <p:spPr>
          <a:xfrm>
            <a:off x="1686510" y="3749599"/>
            <a:ext cx="26807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Jesper Bonnet </a:t>
            </a:r>
            <a:r>
              <a:rPr lang="en-US" dirty="0" err="1"/>
              <a:t>Møller</a:t>
            </a:r>
            <a:endParaRPr lang="en-US" dirty="0"/>
          </a:p>
          <a:p>
            <a:r>
              <a:rPr lang="en-US" dirty="0">
                <a:hlinkClick r:id="rId6"/>
              </a:rPr>
              <a:t>jbmoeller@health.sdu.dk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Mucosal immunity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Intestinal parasites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Intestinal inflammation and Cancer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6E7F01E-289B-2B4F-8C10-F06570065E5C}"/>
              </a:ext>
            </a:extLst>
          </p:cNvPr>
          <p:cNvSpPr txBox="1"/>
          <p:nvPr/>
        </p:nvSpPr>
        <p:spPr>
          <a:xfrm>
            <a:off x="4992505" y="3749599"/>
            <a:ext cx="6066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Grith Lykke Sørensen</a:t>
            </a:r>
          </a:p>
          <a:p>
            <a:r>
              <a:rPr lang="en-US" dirty="0">
                <a:hlinkClick r:id="rId7"/>
              </a:rPr>
              <a:t>glsorensen@health.sdu.dk</a:t>
            </a:r>
            <a:endParaRPr lang="en-US" dirty="0"/>
          </a:p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Extracellular matrix factors in disease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Blindness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Cancer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Cardiovascular disease </a:t>
            </a:r>
          </a:p>
          <a:p>
            <a:endParaRPr lang="en-US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3AF306A-F80C-464A-AB79-3E1CD8DF10FA}"/>
              </a:ext>
            </a:extLst>
          </p:cNvPr>
          <p:cNvSpPr txBox="1"/>
          <p:nvPr/>
        </p:nvSpPr>
        <p:spPr>
          <a:xfrm>
            <a:off x="8554035" y="3749599"/>
            <a:ext cx="2385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Bartosz </a:t>
            </a:r>
            <a:r>
              <a:rPr lang="da-DK" dirty="0" err="1"/>
              <a:t>Pilecki</a:t>
            </a:r>
            <a:endParaRPr lang="da-DK" dirty="0"/>
          </a:p>
          <a:p>
            <a:r>
              <a:rPr lang="da-DK" dirty="0">
                <a:hlinkClick r:id="rId8"/>
              </a:rPr>
              <a:t>bpilecki@health.sdu.dk</a:t>
            </a:r>
            <a:endParaRPr lang="da-DK" dirty="0"/>
          </a:p>
          <a:p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5F39A99A-F6CC-5548-9780-0F4C49DDD71B}"/>
              </a:ext>
            </a:extLst>
          </p:cNvPr>
          <p:cNvSpPr txBox="1"/>
          <p:nvPr/>
        </p:nvSpPr>
        <p:spPr>
          <a:xfrm>
            <a:off x="279118" y="4026464"/>
            <a:ext cx="11758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Contact:</a:t>
            </a:r>
          </a:p>
          <a:p>
            <a:endParaRPr lang="da-DK" dirty="0"/>
          </a:p>
          <a:p>
            <a:r>
              <a:rPr lang="da-DK" dirty="0" err="1"/>
              <a:t>Interests</a:t>
            </a:r>
            <a:r>
              <a:rPr lang="da-DK" dirty="0"/>
              <a:t>: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B0096635-F395-F840-AE05-1CC89B921AAC}"/>
              </a:ext>
            </a:extLst>
          </p:cNvPr>
          <p:cNvSpPr txBox="1"/>
          <p:nvPr/>
        </p:nvSpPr>
        <p:spPr>
          <a:xfrm>
            <a:off x="247135" y="284205"/>
            <a:ext cx="6215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Inflammation research WP25.3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2D596DB-DACE-0840-A532-08D2A86D8538}"/>
              </a:ext>
            </a:extLst>
          </p:cNvPr>
          <p:cNvSpPr txBox="1"/>
          <p:nvPr/>
        </p:nvSpPr>
        <p:spPr>
          <a:xfrm>
            <a:off x="562544" y="5764521"/>
            <a:ext cx="11059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 are always welcome to contact us for an informal discussion about projects in our labs. </a:t>
            </a:r>
          </a:p>
        </p:txBody>
      </p:sp>
    </p:spTree>
    <p:extLst>
      <p:ext uri="{BB962C8B-B14F-4D97-AF65-F5344CB8AC3E}">
        <p14:creationId xmlns:p14="http://schemas.microsoft.com/office/powerpoint/2010/main" val="298272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6E96B812-31A1-9945-A6E5-C85F4467129E}"/>
              </a:ext>
            </a:extLst>
          </p:cNvPr>
          <p:cNvSpPr txBox="1"/>
          <p:nvPr/>
        </p:nvSpPr>
        <p:spPr>
          <a:xfrm>
            <a:off x="1713506" y="2675354"/>
            <a:ext cx="26807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Yaseelan Palarasah</a:t>
            </a:r>
          </a:p>
          <a:p>
            <a:r>
              <a:rPr lang="en-US" dirty="0">
                <a:hlinkClick r:id="rId3"/>
              </a:rPr>
              <a:t>ypalarasah@health.sdu.dk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Complements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Hybridoma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Cross-talk between inflammation and coagulation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Immunothrombosis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Biomarker </a:t>
            </a:r>
            <a:r>
              <a:rPr lang="en-US" dirty="0"/>
              <a:t>research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6E7F01E-289B-2B4F-8C10-F06570065E5C}"/>
              </a:ext>
            </a:extLst>
          </p:cNvPr>
          <p:cNvSpPr txBox="1"/>
          <p:nvPr/>
        </p:nvSpPr>
        <p:spPr>
          <a:xfrm>
            <a:off x="4992505" y="2664220"/>
            <a:ext cx="30504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Jonas H. Graversen</a:t>
            </a:r>
          </a:p>
          <a:p>
            <a:r>
              <a:rPr lang="en-US" dirty="0">
                <a:hlinkClick r:id="rId4"/>
              </a:rPr>
              <a:t>jgraversen@health.sdu.dk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Receptor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Protein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Therapeutic antibodies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Inflammatory cells in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Inflammation in relation to 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Biomarkers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3AF306A-F80C-464A-AB79-3E1CD8DF10FA}"/>
              </a:ext>
            </a:extLst>
          </p:cNvPr>
          <p:cNvSpPr txBox="1"/>
          <p:nvPr/>
        </p:nvSpPr>
        <p:spPr>
          <a:xfrm>
            <a:off x="8230574" y="2633503"/>
            <a:ext cx="34025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Søren w. Hansen</a:t>
            </a:r>
          </a:p>
          <a:p>
            <a:r>
              <a:rPr lang="da-DK" dirty="0">
                <a:hlinkClick r:id="rId5"/>
              </a:rPr>
              <a:t>shansen@health.sdu.dk</a:t>
            </a:r>
            <a:endParaRPr lang="da-DK" dirty="0"/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Innate</a:t>
            </a:r>
            <a:r>
              <a:rPr lang="da-DK" dirty="0"/>
              <a:t> </a:t>
            </a:r>
            <a:r>
              <a:rPr lang="da-DK" dirty="0" err="1"/>
              <a:t>immunity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Complement</a:t>
            </a:r>
            <a:r>
              <a:rPr lang="da-DK" dirty="0"/>
              <a:t> system </a:t>
            </a:r>
            <a:r>
              <a:rPr lang="da-DK" dirty="0" err="1"/>
              <a:t>regulation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Inflammatory</a:t>
            </a:r>
            <a:r>
              <a:rPr lang="da-DK" dirty="0"/>
              <a:t> </a:t>
            </a:r>
            <a:r>
              <a:rPr lang="da-DK" dirty="0" err="1"/>
              <a:t>diseases</a:t>
            </a:r>
            <a:endParaRPr lang="da-DK" dirty="0"/>
          </a:p>
          <a:p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5F39A99A-F6CC-5548-9780-0F4C49DDD71B}"/>
              </a:ext>
            </a:extLst>
          </p:cNvPr>
          <p:cNvSpPr txBox="1"/>
          <p:nvPr/>
        </p:nvSpPr>
        <p:spPr>
          <a:xfrm>
            <a:off x="106334" y="2683434"/>
            <a:ext cx="11758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Contact:</a:t>
            </a:r>
          </a:p>
          <a:p>
            <a:endParaRPr lang="da-DK" dirty="0"/>
          </a:p>
          <a:p>
            <a:r>
              <a:rPr lang="da-DK" dirty="0" err="1"/>
              <a:t>Interests</a:t>
            </a:r>
            <a:r>
              <a:rPr lang="da-DK" dirty="0"/>
              <a:t>: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B0096635-F395-F840-AE05-1CC89B921AAC}"/>
              </a:ext>
            </a:extLst>
          </p:cNvPr>
          <p:cNvSpPr txBox="1"/>
          <p:nvPr/>
        </p:nvSpPr>
        <p:spPr>
          <a:xfrm>
            <a:off x="247135" y="284205"/>
            <a:ext cx="6215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Inflammation research WP25.2 and WP25.1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2D596DB-DACE-0840-A532-08D2A86D8538}"/>
              </a:ext>
            </a:extLst>
          </p:cNvPr>
          <p:cNvSpPr txBox="1"/>
          <p:nvPr/>
        </p:nvSpPr>
        <p:spPr>
          <a:xfrm>
            <a:off x="562544" y="5764521"/>
            <a:ext cx="11059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are always welcome to contact us for an informal discussion about projects in our labs. </a:t>
            </a:r>
          </a:p>
        </p:txBody>
      </p:sp>
      <p:pic>
        <p:nvPicPr>
          <p:cNvPr id="17" name="Picture 4" descr=".">
            <a:extLst>
              <a:ext uri="{FF2B5EF4-FFF2-40B4-BE49-F238E27FC236}">
                <a16:creationId xmlns:a16="http://schemas.microsoft.com/office/drawing/2014/main" id="{84D99070-6D0D-467E-881C-C33B2674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071" y="1077076"/>
            <a:ext cx="924497" cy="122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ren Hansen — Syddansk Universitet">
            <a:extLst>
              <a:ext uri="{FF2B5EF4-FFF2-40B4-BE49-F238E27FC236}">
                <a16:creationId xmlns:a16="http://schemas.microsoft.com/office/drawing/2014/main" id="{36437CB3-8A79-4D6E-8DC6-F9488E12E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965" y="1133859"/>
            <a:ext cx="1253379" cy="125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nas Graversen – The Conversation">
            <a:extLst>
              <a:ext uri="{FF2B5EF4-FFF2-40B4-BE49-F238E27FC236}">
                <a16:creationId xmlns:a16="http://schemas.microsoft.com/office/drawing/2014/main" id="{7C50D08C-E384-4E15-B88F-C33B1A08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01" y="1133859"/>
            <a:ext cx="1284096" cy="12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1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40C6A-08F2-8049-A582-B0040FB7C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6820" y="2421127"/>
            <a:ext cx="9738360" cy="1655763"/>
          </a:xfrm>
        </p:spPr>
        <p:txBody>
          <a:bodyPr>
            <a:noAutofit/>
          </a:bodyPr>
          <a:lstStyle/>
          <a:p>
            <a:r>
              <a:rPr lang="en-US" sz="2800" dirty="0"/>
              <a:t>Department of Cancer and Inflammation Research</a:t>
            </a:r>
            <a:br>
              <a:rPr lang="en-US" sz="2800" dirty="0"/>
            </a:br>
            <a:r>
              <a:rPr lang="en-US" sz="2800" dirty="0"/>
              <a:t>Institute of Molecular Medicine</a:t>
            </a:r>
            <a:br>
              <a:rPr lang="en-US" sz="2800" dirty="0"/>
            </a:br>
            <a:r>
              <a:rPr lang="en-US" sz="2800" dirty="0"/>
              <a:t>WP25.3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CD1C77C-D6B0-2545-A601-22631A2CC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69816"/>
            <a:ext cx="12192000" cy="787082"/>
          </a:xfrm>
        </p:spPr>
        <p:txBody>
          <a:bodyPr>
            <a:noAutofit/>
          </a:bodyPr>
          <a:lstStyle/>
          <a:p>
            <a:r>
              <a:rPr lang="en-GB" dirty="0"/>
              <a:t>Group leaders: Grith Sorensen, Jesper Bonnet Moeller, Bartosz </a:t>
            </a:r>
            <a:r>
              <a:rPr lang="en-GB" dirty="0" err="1"/>
              <a:t>Pilecki</a:t>
            </a:r>
            <a:endParaRPr lang="en-GB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4DD4703-660E-3448-9FA6-521E9EE869D1}"/>
              </a:ext>
            </a:extLst>
          </p:cNvPr>
          <p:cNvCxnSpPr/>
          <p:nvPr/>
        </p:nvCxnSpPr>
        <p:spPr>
          <a:xfrm>
            <a:off x="0" y="2421127"/>
            <a:ext cx="12192000" cy="0"/>
          </a:xfrm>
          <a:prstGeom prst="line">
            <a:avLst/>
          </a:prstGeom>
          <a:ln w="31750" cap="sq" cmpd="tri">
            <a:solidFill>
              <a:schemeClr val="dk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0A0A20C5-737B-B64A-B2F2-60F142790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999" y="97402"/>
            <a:ext cx="7488000" cy="222454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140BF5D-64DD-9B44-8794-55739838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510" y="154940"/>
            <a:ext cx="718550" cy="317499"/>
          </a:xfrm>
          <a:prstGeom prst="rect">
            <a:avLst/>
          </a:prstGeom>
        </p:spPr>
      </p:pic>
      <p:pic>
        <p:nvPicPr>
          <p:cNvPr id="11" name="Billede 6" descr="Et billede, der indeholder person, væg, indendørs&#10;&#10;Automatisk genereret beskrivelse">
            <a:extLst>
              <a:ext uri="{FF2B5EF4-FFF2-40B4-BE49-F238E27FC236}">
                <a16:creationId xmlns:a16="http://schemas.microsoft.com/office/drawing/2014/main" id="{BBDCC48C-00D5-0B4C-AE15-992409E62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6" b="10995"/>
          <a:stretch/>
        </p:blipFill>
        <p:spPr>
          <a:xfrm>
            <a:off x="8636320" y="4706800"/>
            <a:ext cx="1691498" cy="16914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2" name="Billede 8" descr="Et billede, der indeholder person, mand, kulør, bærer&#10;&#10;Automatisk genereret beskrivelse">
            <a:extLst>
              <a:ext uri="{FF2B5EF4-FFF2-40B4-BE49-F238E27FC236}">
                <a16:creationId xmlns:a16="http://schemas.microsoft.com/office/drawing/2014/main" id="{8CEB5009-69DB-E041-845A-22E1331F9F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253"/>
          <a:stretch/>
        </p:blipFill>
        <p:spPr>
          <a:xfrm>
            <a:off x="5359961" y="4935827"/>
            <a:ext cx="1472076" cy="147207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3" name="Billede 4" descr="Et billede, der indeholder person, smilende&#10;&#10;Automatisk genereret beskrivelse">
            <a:extLst>
              <a:ext uri="{FF2B5EF4-FFF2-40B4-BE49-F238E27FC236}">
                <a16:creationId xmlns:a16="http://schemas.microsoft.com/office/drawing/2014/main" id="{DFAF65F5-EDD0-E145-890A-E374D7A403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74" r="16378" b="4"/>
          <a:stretch/>
        </p:blipFill>
        <p:spPr>
          <a:xfrm>
            <a:off x="2110046" y="4935827"/>
            <a:ext cx="1472076" cy="147207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46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79019B6-D7DF-614C-A200-1C4F1938B582}"/>
              </a:ext>
            </a:extLst>
          </p:cNvPr>
          <p:cNvSpPr txBox="1">
            <a:spLocks/>
          </p:cNvSpPr>
          <p:nvPr/>
        </p:nvSpPr>
        <p:spPr>
          <a:xfrm>
            <a:off x="8189976" y="1806517"/>
            <a:ext cx="4002024" cy="272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 u="sng" dirty="0"/>
          </a:p>
          <a:p>
            <a:r>
              <a:rPr lang="en-GB" sz="2000" dirty="0"/>
              <a:t>Biomarker research</a:t>
            </a:r>
          </a:p>
          <a:p>
            <a:r>
              <a:rPr lang="en-GB" sz="2000" dirty="0"/>
              <a:t>Patient tissue samples</a:t>
            </a:r>
          </a:p>
          <a:p>
            <a:r>
              <a:rPr lang="en-GB" sz="2000" dirty="0"/>
              <a:t>Patient-derived cells</a:t>
            </a:r>
          </a:p>
          <a:p>
            <a:r>
              <a:rPr lang="en-GB" sz="2000" dirty="0"/>
              <a:t>Genetic polymorphisms</a:t>
            </a:r>
            <a:endParaRPr lang="en-GB" sz="2400" dirty="0"/>
          </a:p>
          <a:p>
            <a:endParaRPr lang="en-GB" sz="2400" dirty="0"/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749FD3F4-2FB4-4347-9428-728112F730D3}"/>
              </a:ext>
            </a:extLst>
          </p:cNvPr>
          <p:cNvCxnSpPr>
            <a:cxnSpLocks/>
          </p:cNvCxnSpPr>
          <p:nvPr/>
        </p:nvCxnSpPr>
        <p:spPr>
          <a:xfrm>
            <a:off x="2948360" y="3964554"/>
            <a:ext cx="603504" cy="43238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002C38C3-03B3-444B-AC8B-BA7755F9362F}"/>
              </a:ext>
            </a:extLst>
          </p:cNvPr>
          <p:cNvCxnSpPr>
            <a:cxnSpLocks/>
          </p:cNvCxnSpPr>
          <p:nvPr/>
        </p:nvCxnSpPr>
        <p:spPr>
          <a:xfrm flipH="1">
            <a:off x="8317386" y="3982842"/>
            <a:ext cx="644462" cy="385330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Billede 13" descr="Skærmbillede 2016-01-14 kl. 11.57.53.png">
            <a:extLst>
              <a:ext uri="{FF2B5EF4-FFF2-40B4-BE49-F238E27FC236}">
                <a16:creationId xmlns:a16="http://schemas.microsoft.com/office/drawing/2014/main" id="{24AC955A-ADF4-D84D-8CEE-0F1578440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92" y="2020785"/>
            <a:ext cx="1214004" cy="808251"/>
          </a:xfrm>
          <a:prstGeom prst="rect">
            <a:avLst/>
          </a:prstGeom>
        </p:spPr>
      </p:pic>
      <p:pic>
        <p:nvPicPr>
          <p:cNvPr id="15" name="Billede 14" descr="Skærmbillede 2016-01-14 kl. 11.59.07.png">
            <a:extLst>
              <a:ext uri="{FF2B5EF4-FFF2-40B4-BE49-F238E27FC236}">
                <a16:creationId xmlns:a16="http://schemas.microsoft.com/office/drawing/2014/main" id="{089DC1F1-8785-2B4C-B3A2-F8826A545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12" y="3290478"/>
            <a:ext cx="992447" cy="684446"/>
          </a:xfrm>
          <a:prstGeom prst="rect">
            <a:avLst/>
          </a:prstGeom>
        </p:spPr>
      </p:pic>
      <p:pic>
        <p:nvPicPr>
          <p:cNvPr id="17" name="Billede 6" descr="Skærmbillede 2014-05-27 kl. 12.27.16.png">
            <a:extLst>
              <a:ext uri="{FF2B5EF4-FFF2-40B4-BE49-F238E27FC236}">
                <a16:creationId xmlns:a16="http://schemas.microsoft.com/office/drawing/2014/main" id="{2F7E958A-BB26-F346-A5F9-617CD4133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28" y="1897199"/>
            <a:ext cx="1379577" cy="85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09289271-38C9-5D4A-BB5E-77A9D400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138" y="3053604"/>
            <a:ext cx="1026359" cy="85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405339FD-B4F4-AA42-8426-AC822414F9F9}"/>
              </a:ext>
            </a:extLst>
          </p:cNvPr>
          <p:cNvSpPr/>
          <p:nvPr/>
        </p:nvSpPr>
        <p:spPr>
          <a:xfrm>
            <a:off x="648567" y="1539359"/>
            <a:ext cx="19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u="sng" dirty="0"/>
              <a:t>Basic research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85C625B-393C-D84D-9A4F-43FF24F6844A}"/>
              </a:ext>
            </a:extLst>
          </p:cNvPr>
          <p:cNvSpPr txBox="1"/>
          <p:nvPr/>
        </p:nvSpPr>
        <p:spPr>
          <a:xfrm>
            <a:off x="8388761" y="1592142"/>
            <a:ext cx="2919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/>
              <a:t>Translational research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AD5A47A6-C8A0-2B4E-84B4-5308A0F60B53}"/>
              </a:ext>
            </a:extLst>
          </p:cNvPr>
          <p:cNvSpPr txBox="1">
            <a:spLocks/>
          </p:cNvSpPr>
          <p:nvPr/>
        </p:nvSpPr>
        <p:spPr>
          <a:xfrm>
            <a:off x="544505" y="1806321"/>
            <a:ext cx="4002024" cy="272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 u="sng" dirty="0"/>
          </a:p>
          <a:p>
            <a:r>
              <a:rPr lang="en-GB" sz="2000" dirty="0"/>
              <a:t>Molecular biology</a:t>
            </a:r>
          </a:p>
          <a:p>
            <a:r>
              <a:rPr lang="en-GB" sz="2000" dirty="0"/>
              <a:t>Biochemistry</a:t>
            </a:r>
          </a:p>
          <a:p>
            <a:r>
              <a:rPr lang="en-GB" sz="2000" dirty="0"/>
              <a:t>Cell cultures</a:t>
            </a:r>
          </a:p>
          <a:p>
            <a:r>
              <a:rPr lang="en-GB" sz="2000" dirty="0"/>
              <a:t>Animal experiments</a:t>
            </a:r>
            <a:endParaRPr lang="en-GB" sz="2400" dirty="0"/>
          </a:p>
          <a:p>
            <a:endParaRPr lang="en-GB" sz="2400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7D82907B-A9EF-5347-87F4-73A2D7EEDB48}"/>
              </a:ext>
            </a:extLst>
          </p:cNvPr>
          <p:cNvGrpSpPr/>
          <p:nvPr/>
        </p:nvGrpSpPr>
        <p:grpSpPr>
          <a:xfrm>
            <a:off x="3160551" y="4578838"/>
            <a:ext cx="6225757" cy="1185227"/>
            <a:chOff x="3047338" y="5061003"/>
            <a:chExt cx="6225757" cy="1185227"/>
          </a:xfrm>
        </p:grpSpPr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C07BE2B0-C84F-FD49-ACDA-EF63B09AD322}"/>
                </a:ext>
              </a:extLst>
            </p:cNvPr>
            <p:cNvSpPr txBox="1"/>
            <p:nvPr/>
          </p:nvSpPr>
          <p:spPr>
            <a:xfrm>
              <a:off x="3198279" y="5160613"/>
              <a:ext cx="591700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/>
                <a:t>Understanding of molecular mechanisms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/>
                <a:t>Identification and development of new treatments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/>
                <a:t>Improvement in disease monitoring</a:t>
              </a: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33BEB9CA-0C2B-AB42-A8CE-B1543497E1FE}"/>
                </a:ext>
              </a:extLst>
            </p:cNvPr>
            <p:cNvSpPr/>
            <p:nvPr/>
          </p:nvSpPr>
          <p:spPr>
            <a:xfrm>
              <a:off x="3047338" y="5061003"/>
              <a:ext cx="6225757" cy="118522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</p:grpSp>
      <p:pic>
        <p:nvPicPr>
          <p:cNvPr id="22" name="Billede 21">
            <a:extLst>
              <a:ext uri="{FF2B5EF4-FFF2-40B4-BE49-F238E27FC236}">
                <a16:creationId xmlns:a16="http://schemas.microsoft.com/office/drawing/2014/main" id="{F645EB48-9D71-4F4F-AD53-EB8EC7523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8510" y="154940"/>
            <a:ext cx="718550" cy="3174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0EE4D97-D38F-B14B-ADD6-DBB381EE4BCB}"/>
              </a:ext>
            </a:extLst>
          </p:cNvPr>
          <p:cNvSpPr/>
          <p:nvPr/>
        </p:nvSpPr>
        <p:spPr>
          <a:xfrm>
            <a:off x="0" y="20095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research strategy</a:t>
            </a:r>
          </a:p>
        </p:txBody>
      </p:sp>
    </p:spTree>
    <p:extLst>
      <p:ext uri="{BB962C8B-B14F-4D97-AF65-F5344CB8AC3E}">
        <p14:creationId xmlns:p14="http://schemas.microsoft.com/office/powerpoint/2010/main" val="172120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7">
            <a:extLst>
              <a:ext uri="{FF2B5EF4-FFF2-40B4-BE49-F238E27FC236}">
                <a16:creationId xmlns:a16="http://schemas.microsoft.com/office/drawing/2014/main" id="{91390A13-D415-484C-AF9B-216BA167C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127848" cy="83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16" tIns="45757" rIns="91516" bIns="45757">
            <a:spAutoFit/>
          </a:bodyPr>
          <a:lstStyle>
            <a:lvl1pPr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tx1"/>
                </a:solidFill>
              </a:rPr>
              <a:t>Prof.  Grith </a:t>
            </a:r>
            <a:r>
              <a:rPr lang="en-US" sz="2400" b="1" dirty="0" err="1">
                <a:solidFill>
                  <a:schemeClr val="tx1"/>
                </a:solidFill>
              </a:rPr>
              <a:t>Lykke</a:t>
            </a:r>
            <a:r>
              <a:rPr lang="en-US" sz="2400" b="1" dirty="0">
                <a:solidFill>
                  <a:schemeClr val="tx1"/>
                </a:solidFill>
              </a:rPr>
              <a:t> Sorensen, </a:t>
            </a:r>
            <a:r>
              <a:rPr lang="en-US" sz="2400" b="1" dirty="0" err="1">
                <a:solidFill>
                  <a:schemeClr val="tx1"/>
                </a:solidFill>
              </a:rPr>
              <a:t>glsorensen@health.sdu.dk</a:t>
            </a:r>
            <a:r>
              <a:rPr lang="en-US" sz="2400" b="1" dirty="0">
                <a:solidFill>
                  <a:schemeClr val="tx1"/>
                </a:solidFill>
              </a:rPr>
              <a:t>					     </a:t>
            </a:r>
            <a:endParaRPr lang="en-DK" sz="2400" dirty="0">
              <a:solidFill>
                <a:schemeClr val="tx1"/>
              </a:solidFill>
            </a:endParaRPr>
          </a:p>
        </p:txBody>
      </p:sp>
      <p:sp>
        <p:nvSpPr>
          <p:cNvPr id="5" name="Tekstfelt 7">
            <a:extLst>
              <a:ext uri="{FF2B5EF4-FFF2-40B4-BE49-F238E27FC236}">
                <a16:creationId xmlns:a16="http://schemas.microsoft.com/office/drawing/2014/main" id="{85626C8A-A5C0-0A4B-8DA0-1159A005F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32" y="1484341"/>
            <a:ext cx="3765421" cy="427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16" tIns="45757" rIns="91516" bIns="45757">
            <a:spAutoFit/>
          </a:bodyPr>
          <a:lstStyle>
            <a:lvl1pPr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To characterize </a:t>
            </a:r>
            <a:r>
              <a:rPr lang="en-US" sz="1600" b="1" dirty="0">
                <a:solidFill>
                  <a:schemeClr val="tx1"/>
                </a:solidFill>
              </a:rPr>
              <a:t>novel therapeutic strategies </a:t>
            </a:r>
            <a:r>
              <a:rPr lang="en-US" sz="1600" dirty="0">
                <a:solidFill>
                  <a:schemeClr val="tx1"/>
                </a:solidFill>
              </a:rPr>
              <a:t>aimed at targeting </a:t>
            </a:r>
            <a:r>
              <a:rPr lang="en-US" sz="1600" b="1" dirty="0">
                <a:solidFill>
                  <a:schemeClr val="tx1"/>
                </a:solidFill>
              </a:rPr>
              <a:t>organ fibrosis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To identify </a:t>
            </a:r>
            <a:r>
              <a:rPr lang="en-US" sz="1600" b="1" dirty="0">
                <a:solidFill>
                  <a:schemeClr val="tx1"/>
                </a:solidFill>
              </a:rPr>
              <a:t>biomarkers</a:t>
            </a:r>
            <a:r>
              <a:rPr lang="en-US" sz="1600" dirty="0">
                <a:solidFill>
                  <a:schemeClr val="tx1"/>
                </a:solidFill>
              </a:rPr>
              <a:t> for early fibrosis detection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1600" b="1" dirty="0">
                <a:solidFill>
                  <a:schemeClr val="tx1"/>
                </a:solidFill>
              </a:rPr>
              <a:t>Research Tools and Methods</a:t>
            </a:r>
            <a:endParaRPr lang="en-US" sz="16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Animal intervention models </a:t>
            </a:r>
            <a:r>
              <a:rPr lang="en-US" sz="1600" dirty="0">
                <a:solidFill>
                  <a:schemeClr val="tx1"/>
                </a:solidFill>
              </a:rPr>
              <a:t>(pig anastomosis surgery, liver fibrosis, kidney fibrosis)</a:t>
            </a:r>
          </a:p>
          <a:p>
            <a:pPr lvl="0" algn="just"/>
            <a:endParaRPr lang="en-US" sz="16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Screening for </a:t>
            </a:r>
            <a:r>
              <a:rPr lang="en-US" sz="1600" b="1" dirty="0">
                <a:solidFill>
                  <a:schemeClr val="tx1"/>
                </a:solidFill>
              </a:rPr>
              <a:t>biomarker potential </a:t>
            </a:r>
            <a:r>
              <a:rPr lang="en-US" sz="1600" dirty="0">
                <a:solidFill>
                  <a:schemeClr val="tx1"/>
                </a:solidFill>
              </a:rPr>
              <a:t>in human samples</a:t>
            </a:r>
          </a:p>
          <a:p>
            <a:pPr lvl="0" algn="just"/>
            <a:endParaRPr lang="en-US" sz="1600" b="1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In vitro </a:t>
            </a:r>
            <a:r>
              <a:rPr lang="en-US" sz="1600" dirty="0">
                <a:solidFill>
                  <a:schemeClr val="tx1"/>
                </a:solidFill>
              </a:rPr>
              <a:t>validation of the treatments’ mechanisms-of-action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B13092-9E67-3F4E-AB8D-522D76C1A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3"/>
          <a:stretch/>
        </p:blipFill>
        <p:spPr>
          <a:xfrm>
            <a:off x="4098052" y="2003335"/>
            <a:ext cx="7942270" cy="3697234"/>
          </a:xfrm>
          <a:prstGeom prst="rect">
            <a:avLst/>
          </a:prstGeom>
        </p:spPr>
      </p:pic>
      <p:pic>
        <p:nvPicPr>
          <p:cNvPr id="7" name="Billede 4" descr="Et billede, der indeholder person, smilende&#10;&#10;Automatisk genereret beskrivelse">
            <a:extLst>
              <a:ext uri="{FF2B5EF4-FFF2-40B4-BE49-F238E27FC236}">
                <a16:creationId xmlns:a16="http://schemas.microsoft.com/office/drawing/2014/main" id="{C6AA96AC-A9E8-1B40-B419-681EFEFA4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4" r="16378" b="4"/>
          <a:stretch/>
        </p:blipFill>
        <p:spPr>
          <a:xfrm>
            <a:off x="10568246" y="94130"/>
            <a:ext cx="1472076" cy="147207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5F1E5E-A5B9-B242-BA85-7B230547F38B}"/>
              </a:ext>
            </a:extLst>
          </p:cNvPr>
          <p:cNvSpPr txBox="1"/>
          <p:nvPr/>
        </p:nvSpPr>
        <p:spPr>
          <a:xfrm>
            <a:off x="0" y="511338"/>
            <a:ext cx="10359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Developing novel therapeutic strategies for treatment of pathological fibrosis</a:t>
            </a:r>
            <a:endParaRPr lang="en-D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1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7">
            <a:extLst>
              <a:ext uri="{FF2B5EF4-FFF2-40B4-BE49-F238E27FC236}">
                <a16:creationId xmlns:a16="http://schemas.microsoft.com/office/drawing/2014/main" id="{91390A13-D415-484C-AF9B-216BA167C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035251" cy="83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16" tIns="45757" rIns="91516" bIns="45757">
            <a:spAutoFit/>
          </a:bodyPr>
          <a:lstStyle>
            <a:lvl1pPr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chemeClr val="tx1"/>
                </a:solidFill>
              </a:rPr>
              <a:t>Lektor</a:t>
            </a:r>
            <a:r>
              <a:rPr lang="en-US" sz="2400" b="1" dirty="0">
                <a:solidFill>
                  <a:schemeClr val="tx1"/>
                </a:solidFill>
              </a:rPr>
              <a:t> Jesper Bonnet Moeller, </a:t>
            </a:r>
            <a:r>
              <a:rPr lang="en-US" sz="2400" b="1" dirty="0" err="1">
                <a:solidFill>
                  <a:schemeClr val="tx1"/>
                </a:solidFill>
              </a:rPr>
              <a:t>jbmoeller@health.sdu.dk</a:t>
            </a:r>
            <a:r>
              <a:rPr lang="en-US" sz="2400" b="1" dirty="0">
                <a:solidFill>
                  <a:schemeClr val="tx1"/>
                </a:solidFill>
              </a:rPr>
              <a:t>					     </a:t>
            </a:r>
            <a:endParaRPr lang="en-DK" sz="2400" dirty="0">
              <a:solidFill>
                <a:schemeClr val="tx1"/>
              </a:solidFill>
            </a:endParaRPr>
          </a:p>
        </p:txBody>
      </p:sp>
      <p:pic>
        <p:nvPicPr>
          <p:cNvPr id="8" name="Billede 8" descr="Et billede, der indeholder person, mand, kulør, bærer&#10;&#10;Automatisk genereret beskrivelse">
            <a:extLst>
              <a:ext uri="{FF2B5EF4-FFF2-40B4-BE49-F238E27FC236}">
                <a16:creationId xmlns:a16="http://schemas.microsoft.com/office/drawing/2014/main" id="{D26AFA91-905A-514B-BA37-5CC30F233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53"/>
          <a:stretch/>
        </p:blipFill>
        <p:spPr>
          <a:xfrm>
            <a:off x="10572007" y="107576"/>
            <a:ext cx="1472076" cy="147207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9" name="Tekstfelt 7">
            <a:extLst>
              <a:ext uri="{FF2B5EF4-FFF2-40B4-BE49-F238E27FC236}">
                <a16:creationId xmlns:a16="http://schemas.microsoft.com/office/drawing/2014/main" id="{DA9657A2-D3E9-B746-B9D2-D34F96528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9652"/>
            <a:ext cx="4838219" cy="50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16" tIns="45757" rIns="91516" bIns="45757">
            <a:spAutoFit/>
          </a:bodyPr>
          <a:lstStyle>
            <a:lvl1pPr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How does intestinal fungi or protozoa influence the general composition of the gut microbiota?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How do intestinal epithelial cells recognize and respond to fungi and protozoa?</a:t>
            </a: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How does fungi and protozoa colonization influence intestinal inflammation?</a:t>
            </a: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1600" b="1" dirty="0">
                <a:solidFill>
                  <a:schemeClr val="tx1"/>
                </a:solidFill>
              </a:rPr>
              <a:t>Research Tools and Methods</a:t>
            </a:r>
            <a:endParaRPr lang="en-US" sz="16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Animal models of </a:t>
            </a:r>
            <a:r>
              <a:rPr lang="en-US" sz="1600" dirty="0">
                <a:solidFill>
                  <a:schemeClr val="tx1"/>
                </a:solidFill>
              </a:rPr>
              <a:t>infection, inflammation and microbiome manipulation</a:t>
            </a:r>
          </a:p>
          <a:p>
            <a:pPr lvl="0" algn="just"/>
            <a:endParaRPr lang="en-US" sz="1600" b="1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Detailed characterization of host immune cell composition and activity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Translational research </a:t>
            </a:r>
            <a:r>
              <a:rPr lang="en-US" sz="1600" dirty="0">
                <a:solidFill>
                  <a:schemeClr val="tx1"/>
                </a:solidFill>
              </a:rPr>
              <a:t>investigating novel mechanisms and pathways using human tissues from patient specimens</a:t>
            </a:r>
          </a:p>
          <a:p>
            <a:pPr lvl="0" algn="just"/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" name="Billede 3" descr="Et billede, der indeholder dyr&#10;&#10;Automatisk genereret beskrivelse">
            <a:extLst>
              <a:ext uri="{FF2B5EF4-FFF2-40B4-BE49-F238E27FC236}">
                <a16:creationId xmlns:a16="http://schemas.microsoft.com/office/drawing/2014/main" id="{84C4C1AA-8291-DD42-A684-685E391E1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867" y="4597524"/>
            <a:ext cx="1692133" cy="2263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6DDFB6-9FC6-5345-A76B-1D7A6D1DF24E}"/>
              </a:ext>
            </a:extLst>
          </p:cNvPr>
          <p:cNvSpPr txBox="1"/>
          <p:nvPr/>
        </p:nvSpPr>
        <p:spPr>
          <a:xfrm>
            <a:off x="0" y="428115"/>
            <a:ext cx="8310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Understanding the role of host-microbe interactions in human health and disease</a:t>
            </a:r>
            <a:endParaRPr lang="en-DK" sz="2400" dirty="0">
              <a:solidFill>
                <a:schemeClr val="tx1"/>
              </a:solidFill>
            </a:endParaRP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5AEB4140-34F9-D5F2-5F52-270722EA20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328"/>
          <a:stretch/>
        </p:blipFill>
        <p:spPr>
          <a:xfrm>
            <a:off x="5374975" y="1579652"/>
            <a:ext cx="6817025" cy="2894567"/>
          </a:xfrm>
          <a:prstGeom prst="rect">
            <a:avLst/>
          </a:prstGeom>
        </p:spPr>
      </p:pic>
      <p:grpSp>
        <p:nvGrpSpPr>
          <p:cNvPr id="17" name="Group 76">
            <a:extLst>
              <a:ext uri="{FF2B5EF4-FFF2-40B4-BE49-F238E27FC236}">
                <a16:creationId xmlns:a16="http://schemas.microsoft.com/office/drawing/2014/main" id="{CE211C9C-4DB5-3E30-10EA-7CB2DB78ACCC}"/>
              </a:ext>
            </a:extLst>
          </p:cNvPr>
          <p:cNvGrpSpPr/>
          <p:nvPr/>
        </p:nvGrpSpPr>
        <p:grpSpPr>
          <a:xfrm>
            <a:off x="5586943" y="4376346"/>
            <a:ext cx="4482836" cy="2361991"/>
            <a:chOff x="333375" y="3256770"/>
            <a:chExt cx="6200775" cy="3629805"/>
          </a:xfrm>
        </p:grpSpPr>
        <p:grpSp>
          <p:nvGrpSpPr>
            <p:cNvPr id="18" name="Group 40">
              <a:extLst>
                <a:ext uri="{FF2B5EF4-FFF2-40B4-BE49-F238E27FC236}">
                  <a16:creationId xmlns:a16="http://schemas.microsoft.com/office/drawing/2014/main" id="{E26A5D75-8E4E-4148-D2F3-FB4DB577DB3B}"/>
                </a:ext>
              </a:extLst>
            </p:cNvPr>
            <p:cNvGrpSpPr/>
            <p:nvPr/>
          </p:nvGrpSpPr>
          <p:grpSpPr>
            <a:xfrm>
              <a:off x="380999" y="3256770"/>
              <a:ext cx="6153151" cy="3629805"/>
              <a:chOff x="1409700" y="3132946"/>
              <a:chExt cx="5333418" cy="2848754"/>
            </a:xfrm>
          </p:grpSpPr>
          <p:pic>
            <p:nvPicPr>
              <p:cNvPr id="22" name="Picture 34" descr="A picture containing tree, green, dark, night sky&#10;&#10;Description automatically generated">
                <a:extLst>
                  <a:ext uri="{FF2B5EF4-FFF2-40B4-BE49-F238E27FC236}">
                    <a16:creationId xmlns:a16="http://schemas.microsoft.com/office/drawing/2014/main" id="{F3D45FC3-5F37-594B-D154-AE89F7D72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434"/>
              <a:stretch/>
            </p:blipFill>
            <p:spPr>
              <a:xfrm>
                <a:off x="1414261" y="4551887"/>
                <a:ext cx="1745142" cy="1422249"/>
              </a:xfrm>
              <a:prstGeom prst="rect">
                <a:avLst/>
              </a:prstGeom>
            </p:spPr>
          </p:pic>
          <p:pic>
            <p:nvPicPr>
              <p:cNvPr id="23" name="Picture 36" descr="A picture containing dark, ocean floor&#10;&#10;Description automatically generated">
                <a:extLst>
                  <a:ext uri="{FF2B5EF4-FFF2-40B4-BE49-F238E27FC236}">
                    <a16:creationId xmlns:a16="http://schemas.microsoft.com/office/drawing/2014/main" id="{08832DC9-BA6F-CC90-4745-E5BB0C13CA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298"/>
              <a:stretch/>
            </p:blipFill>
            <p:spPr>
              <a:xfrm>
                <a:off x="3194179" y="3144767"/>
                <a:ext cx="3548939" cy="2836933"/>
              </a:xfrm>
              <a:prstGeom prst="rect">
                <a:avLst/>
              </a:prstGeom>
            </p:spPr>
          </p:pic>
          <p:pic>
            <p:nvPicPr>
              <p:cNvPr id="24" name="Picture 38" descr="Red fireworks in the night sky&#10;&#10;Description automatically generated">
                <a:extLst>
                  <a:ext uri="{FF2B5EF4-FFF2-40B4-BE49-F238E27FC236}">
                    <a16:creationId xmlns:a16="http://schemas.microsoft.com/office/drawing/2014/main" id="{53F225DE-1953-8791-915A-3A2424A58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316"/>
              <a:stretch/>
            </p:blipFill>
            <p:spPr>
              <a:xfrm>
                <a:off x="1409700" y="3132946"/>
                <a:ext cx="1739853" cy="1368090"/>
              </a:xfrm>
              <a:prstGeom prst="rect">
                <a:avLst/>
              </a:prstGeom>
            </p:spPr>
          </p:pic>
        </p:grp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C962D062-60AD-7D0C-8FCE-F89455AD101C}"/>
                </a:ext>
              </a:extLst>
            </p:cNvPr>
            <p:cNvSpPr txBox="1"/>
            <p:nvPr/>
          </p:nvSpPr>
          <p:spPr>
            <a:xfrm>
              <a:off x="371475" y="4714875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 err="1">
                  <a:solidFill>
                    <a:srgbClr val="FF0000"/>
                  </a:solidFill>
                </a:rPr>
                <a:t>SiglecF</a:t>
              </a:r>
              <a:endParaRPr lang="da-DK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42">
              <a:extLst>
                <a:ext uri="{FF2B5EF4-FFF2-40B4-BE49-F238E27FC236}">
                  <a16:creationId xmlns:a16="http://schemas.microsoft.com/office/drawing/2014/main" id="{FE6B02F6-B8F7-E0C7-7472-D74CE6053E7E}"/>
                </a:ext>
              </a:extLst>
            </p:cNvPr>
            <p:cNvSpPr txBox="1"/>
            <p:nvPr/>
          </p:nvSpPr>
          <p:spPr>
            <a:xfrm>
              <a:off x="333375" y="6619875"/>
              <a:ext cx="4796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B220</a:t>
              </a:r>
            </a:p>
          </p:txBody>
        </p:sp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585EAF44-1B57-B4D1-4136-2182F3E39183}"/>
                </a:ext>
              </a:extLst>
            </p:cNvPr>
            <p:cNvSpPr txBox="1"/>
            <p:nvPr/>
          </p:nvSpPr>
          <p:spPr>
            <a:xfrm>
              <a:off x="2486025" y="6610350"/>
              <a:ext cx="7040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>
                  <a:solidFill>
                    <a:srgbClr val="D496FE"/>
                  </a:solidFill>
                </a:rPr>
                <a:t>MERGED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085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7">
            <a:extLst>
              <a:ext uri="{FF2B5EF4-FFF2-40B4-BE49-F238E27FC236}">
                <a16:creationId xmlns:a16="http://schemas.microsoft.com/office/drawing/2014/main" id="{91390A13-D415-484C-AF9B-216BA167C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131"/>
            <a:ext cx="9711159" cy="83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16" tIns="45757" rIns="91516" bIns="45757">
            <a:spAutoFit/>
          </a:bodyPr>
          <a:lstStyle>
            <a:lvl1pPr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chemeClr val="tx1"/>
                </a:solidFill>
              </a:rPr>
              <a:t>Adjunkt</a:t>
            </a:r>
            <a:r>
              <a:rPr lang="en-US" sz="2400" b="1" dirty="0">
                <a:solidFill>
                  <a:schemeClr val="tx1"/>
                </a:solidFill>
              </a:rPr>
              <a:t> Bartosz </a:t>
            </a:r>
            <a:r>
              <a:rPr lang="en-US" sz="2400" b="1" dirty="0" err="1">
                <a:solidFill>
                  <a:schemeClr val="tx1"/>
                </a:solidFill>
              </a:rPr>
              <a:t>Pilecki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bpilecki@health.sdu.dk</a:t>
            </a:r>
            <a:r>
              <a:rPr lang="en-US" sz="2400" b="1" dirty="0">
                <a:solidFill>
                  <a:schemeClr val="tx1"/>
                </a:solidFill>
              </a:rPr>
              <a:t>					     </a:t>
            </a:r>
            <a:endParaRPr lang="en-DK" sz="2400" dirty="0">
              <a:solidFill>
                <a:schemeClr val="tx1"/>
              </a:solidFill>
            </a:endParaRPr>
          </a:p>
        </p:txBody>
      </p:sp>
      <p:pic>
        <p:nvPicPr>
          <p:cNvPr id="8" name="Billede 6" descr="Et billede, der indeholder person, væg, indendørs&#10;&#10;Automatisk genereret beskrivelse">
            <a:extLst>
              <a:ext uri="{FF2B5EF4-FFF2-40B4-BE49-F238E27FC236}">
                <a16:creationId xmlns:a16="http://schemas.microsoft.com/office/drawing/2014/main" id="{5217064D-35DC-C641-A964-DAC4D7733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2" r="-6" b="10995"/>
          <a:stretch/>
        </p:blipFill>
        <p:spPr>
          <a:xfrm>
            <a:off x="10500502" y="-1"/>
            <a:ext cx="1691498" cy="153828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9" name="Tekstfelt 7">
            <a:extLst>
              <a:ext uri="{FF2B5EF4-FFF2-40B4-BE49-F238E27FC236}">
                <a16:creationId xmlns:a16="http://schemas.microsoft.com/office/drawing/2014/main" id="{AFA47101-E9FE-1E4A-A871-56A6EBE0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4" y="1683857"/>
            <a:ext cx="4402418" cy="477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16" tIns="45757" rIns="91516" bIns="45757">
            <a:spAutoFit/>
          </a:bodyPr>
          <a:lstStyle>
            <a:lvl1pPr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83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To study contribution of </a:t>
            </a:r>
            <a:r>
              <a:rPr lang="en-US" sz="1600" b="1" dirty="0">
                <a:solidFill>
                  <a:schemeClr val="tx1"/>
                </a:solidFill>
              </a:rPr>
              <a:t>myofibroblasts</a:t>
            </a:r>
            <a:r>
              <a:rPr lang="en-US" sz="1600" dirty="0">
                <a:solidFill>
                  <a:schemeClr val="tx1"/>
                </a:solidFill>
              </a:rPr>
              <a:t> in pathological fibrosis of </a:t>
            </a:r>
            <a:r>
              <a:rPr lang="en-US" sz="1600" b="1" dirty="0">
                <a:solidFill>
                  <a:schemeClr val="tx1"/>
                </a:solidFill>
              </a:rPr>
              <a:t>lung and skin</a:t>
            </a:r>
          </a:p>
          <a:p>
            <a:pPr algn="just"/>
            <a:endParaRPr lang="en-US" sz="1600" b="1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To identify new </a:t>
            </a:r>
            <a:r>
              <a:rPr lang="en-US" sz="1600" b="1" dirty="0">
                <a:solidFill>
                  <a:schemeClr val="tx1"/>
                </a:solidFill>
              </a:rPr>
              <a:t>extracellular matrix</a:t>
            </a:r>
            <a:r>
              <a:rPr lang="en-US" sz="1600" dirty="0">
                <a:solidFill>
                  <a:schemeClr val="tx1"/>
                </a:solidFill>
              </a:rPr>
              <a:t>-based </a:t>
            </a:r>
            <a:r>
              <a:rPr lang="en-US" sz="1600" b="1" dirty="0">
                <a:solidFill>
                  <a:schemeClr val="tx1"/>
                </a:solidFill>
              </a:rPr>
              <a:t>pathways</a:t>
            </a:r>
            <a:r>
              <a:rPr lang="en-US" sz="1600" dirty="0">
                <a:solidFill>
                  <a:schemeClr val="tx1"/>
                </a:solidFill>
              </a:rPr>
              <a:t> that modulate myofibroblast phenotype</a:t>
            </a: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1600" b="1" dirty="0">
                <a:solidFill>
                  <a:schemeClr val="tx1"/>
                </a:solidFill>
              </a:rPr>
              <a:t>Research Tools and Methods</a:t>
            </a: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In vivo models </a:t>
            </a:r>
            <a:r>
              <a:rPr lang="en-US" sz="1600" dirty="0">
                <a:solidFill>
                  <a:schemeClr val="tx1"/>
                </a:solidFill>
              </a:rPr>
              <a:t>of pulmonary and skin fibrosis</a:t>
            </a:r>
          </a:p>
          <a:p>
            <a:pPr lvl="0" algn="just"/>
            <a:endParaRPr lang="en-US" sz="16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Live animal </a:t>
            </a:r>
            <a:r>
              <a:rPr lang="en-US" sz="1600" b="1" dirty="0">
                <a:solidFill>
                  <a:schemeClr val="tx1"/>
                </a:solidFill>
              </a:rPr>
              <a:t>lung function </a:t>
            </a:r>
            <a:r>
              <a:rPr lang="en-US" sz="1600" dirty="0">
                <a:solidFill>
                  <a:schemeClr val="tx1"/>
                </a:solidFill>
              </a:rPr>
              <a:t>testing</a:t>
            </a:r>
            <a:endParaRPr lang="en-US" sz="1600" b="1" dirty="0">
              <a:solidFill>
                <a:schemeClr val="tx1"/>
              </a:solidFill>
            </a:endParaRPr>
          </a:p>
          <a:p>
            <a:pPr lvl="0" algn="just"/>
            <a:endParaRPr lang="en-US" sz="1600" b="1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 vitro and ex vivo cellular analysis including </a:t>
            </a:r>
            <a:r>
              <a:rPr lang="en-US" sz="1600" b="1" dirty="0">
                <a:solidFill>
                  <a:schemeClr val="tx1"/>
                </a:solidFill>
              </a:rPr>
              <a:t>transcriptome sequencing</a:t>
            </a:r>
          </a:p>
          <a:p>
            <a:pPr lvl="0" algn="just"/>
            <a:endParaRPr lang="en-US" sz="1600" b="1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Translational research </a:t>
            </a:r>
            <a:r>
              <a:rPr lang="en-US" sz="1600" dirty="0">
                <a:solidFill>
                  <a:schemeClr val="tx1"/>
                </a:solidFill>
              </a:rPr>
              <a:t>on lung and skin tissues obtained from relevant patients and healthy controls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C588BC-2B39-ED48-8D12-7D02B0286619}"/>
              </a:ext>
            </a:extLst>
          </p:cNvPr>
          <p:cNvSpPr txBox="1"/>
          <p:nvPr/>
        </p:nvSpPr>
        <p:spPr>
          <a:xfrm>
            <a:off x="0" y="505978"/>
            <a:ext cx="57498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Interplay between the extracellular matrix and myofibroblast activation in fibrosis</a:t>
            </a:r>
            <a:endParaRPr lang="en-DK" sz="2400" dirty="0">
              <a:solidFill>
                <a:schemeClr val="tx1"/>
              </a:solidFill>
            </a:endParaRPr>
          </a:p>
        </p:txBody>
      </p:sp>
      <p:pic>
        <p:nvPicPr>
          <p:cNvPr id="11" name="Billede 2" descr="tracheostomi.png">
            <a:extLst>
              <a:ext uri="{FF2B5EF4-FFF2-40B4-BE49-F238E27FC236}">
                <a16:creationId xmlns:a16="http://schemas.microsoft.com/office/drawing/2014/main" id="{32777432-7CFB-9D44-AA02-2C32E151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65990" y="4006109"/>
            <a:ext cx="43227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lede 2">
            <a:extLst>
              <a:ext uri="{FF2B5EF4-FFF2-40B4-BE49-F238E27FC236}">
                <a16:creationId xmlns:a16="http://schemas.microsoft.com/office/drawing/2014/main" id="{1D366180-BE9B-CD44-B2C2-F8CA07B5E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/>
          <a:stretch>
            <a:fillRect/>
          </a:stretch>
        </p:blipFill>
        <p:spPr bwMode="auto">
          <a:xfrm>
            <a:off x="4789375" y="3085383"/>
            <a:ext cx="5749815" cy="37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AA6E144-D6B5-1FA1-D759-BACED61C0E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01"/>
          <a:stretch/>
        </p:blipFill>
        <p:spPr>
          <a:xfrm>
            <a:off x="6818732" y="879580"/>
            <a:ext cx="2749595" cy="2088653"/>
          </a:xfrm>
          <a:prstGeom prst="rect">
            <a:avLst/>
          </a:prstGeom>
        </p:spPr>
      </p:pic>
      <p:grpSp>
        <p:nvGrpSpPr>
          <p:cNvPr id="15" name="Group 20">
            <a:extLst>
              <a:ext uri="{FF2B5EF4-FFF2-40B4-BE49-F238E27FC236}">
                <a16:creationId xmlns:a16="http://schemas.microsoft.com/office/drawing/2014/main" id="{16BD5B97-8738-0E21-7C17-E638CB7AEFE2}"/>
              </a:ext>
            </a:extLst>
          </p:cNvPr>
          <p:cNvGrpSpPr/>
          <p:nvPr/>
        </p:nvGrpSpPr>
        <p:grpSpPr>
          <a:xfrm>
            <a:off x="9006390" y="879580"/>
            <a:ext cx="681927" cy="512302"/>
            <a:chOff x="2197838" y="6011729"/>
            <a:chExt cx="1595589" cy="1334798"/>
          </a:xfrm>
        </p:grpSpPr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37E0359A-AB74-DB3E-F5E6-B34F3D8CB332}"/>
                </a:ext>
              </a:extLst>
            </p:cNvPr>
            <p:cNvSpPr/>
            <p:nvPr/>
          </p:nvSpPr>
          <p:spPr>
            <a:xfrm>
              <a:off x="2197838" y="6367751"/>
              <a:ext cx="1430358" cy="681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</a:t>
              </a:r>
              <a:endParaRPr lang="en-DK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id="{FFB591E4-A857-9986-1305-9DAA6EFA9976}"/>
                </a:ext>
              </a:extLst>
            </p:cNvPr>
            <p:cNvSpPr/>
            <p:nvPr/>
          </p:nvSpPr>
          <p:spPr>
            <a:xfrm>
              <a:off x="2197838" y="6011729"/>
              <a:ext cx="1274184" cy="681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DAPI</a:t>
              </a:r>
              <a:endParaRPr lang="en-DK" sz="11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7D38E1E5-14CD-12C1-A827-7B2D4163A002}"/>
                </a:ext>
              </a:extLst>
            </p:cNvPr>
            <p:cNvSpPr/>
            <p:nvPr/>
          </p:nvSpPr>
          <p:spPr>
            <a:xfrm>
              <a:off x="2197838" y="6664905"/>
              <a:ext cx="1595589" cy="681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00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Ki-67</a:t>
              </a:r>
              <a:endParaRPr lang="en-DK" sz="11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78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1B001-EFDE-784E-A7F0-488D063C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6096"/>
            <a:ext cx="121919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 for your attention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Feel free to contact us:</a:t>
            </a:r>
            <a:br>
              <a:rPr lang="en-US" dirty="0"/>
            </a:br>
            <a:r>
              <a:rPr lang="en-US" b="1" dirty="0">
                <a:hlinkClick r:id="rId3"/>
              </a:rPr>
              <a:t>glsorensen@health.sdu.dk</a:t>
            </a:r>
            <a:br>
              <a:rPr lang="en-US" b="1" dirty="0"/>
            </a:br>
            <a:r>
              <a:rPr lang="en-US" b="1" dirty="0">
                <a:hlinkClick r:id="rId4"/>
              </a:rPr>
              <a:t>jbmoeller@health.sdu.dk</a:t>
            </a:r>
            <a:br>
              <a:rPr lang="en-US" b="1" dirty="0"/>
            </a:br>
            <a:r>
              <a:rPr lang="en-US" b="1" dirty="0">
                <a:hlinkClick r:id="rId5"/>
              </a:rPr>
              <a:t>bpilecki@health.sdu.dk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3789AE9-F12C-9347-BB3A-D1EA745AF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8510" y="154940"/>
            <a:ext cx="718550" cy="3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0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549</Words>
  <Application>Microsoft Office PowerPoint</Application>
  <PresentationFormat>Widescreen</PresentationFormat>
  <Paragraphs>126</Paragraphs>
  <Slides>8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Office-tema</vt:lpstr>
      <vt:lpstr>PowerPoint-præsentation</vt:lpstr>
      <vt:lpstr>PowerPoint-præsentation</vt:lpstr>
      <vt:lpstr>Department of Cancer and Inflammation Research Institute of Molecular Medicine WP25.3</vt:lpstr>
      <vt:lpstr>PowerPoint-præsentation</vt:lpstr>
      <vt:lpstr>PowerPoint-præsentation</vt:lpstr>
      <vt:lpstr>PowerPoint-præsentation</vt:lpstr>
      <vt:lpstr>PowerPoint-præsentation</vt:lpstr>
      <vt:lpstr>Thank you for your attention    Feel free to contact us: glsorensen@health.sdu.dk jbmoeller@health.sdu.dk bpilecki@health.sdu.dk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Sofie Emilie Skallerup Larsen</dc:creator>
  <cp:lastModifiedBy>Sussi Dalsgaard Thygesen</cp:lastModifiedBy>
  <cp:revision>34</cp:revision>
  <dcterms:created xsi:type="dcterms:W3CDTF">2021-03-08T09:39:52Z</dcterms:created>
  <dcterms:modified xsi:type="dcterms:W3CDTF">2022-10-24T09:36:37Z</dcterms:modified>
</cp:coreProperties>
</file>