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Lst>
  <p:notesMasterIdLst>
    <p:notesMasterId r:id="rId11"/>
  </p:notesMasterIdLst>
  <p:sldIdLst>
    <p:sldId id="256" r:id="rId2"/>
    <p:sldId id="258" r:id="rId3"/>
    <p:sldId id="266" r:id="rId4"/>
    <p:sldId id="272" r:id="rId5"/>
    <p:sldId id="267" r:id="rId6"/>
    <p:sldId id="269" r:id="rId7"/>
    <p:sldId id="270" r:id="rId8"/>
    <p:sldId id="268" r:id="rId9"/>
    <p:sldId id="27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62" autoAdjust="0"/>
    <p:restoredTop sz="94660"/>
  </p:normalViewPr>
  <p:slideViewPr>
    <p:cSldViewPr snapToGrid="0">
      <p:cViewPr>
        <p:scale>
          <a:sx n="95" d="100"/>
          <a:sy n="95" d="100"/>
        </p:scale>
        <p:origin x="88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8F26C-03F7-45BE-8F67-57AA5721D3FC}" type="datetimeFigureOut">
              <a:rPr lang="en-US" smtClean="0"/>
              <a:t>10/6/23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64A15-EE81-4D28-9D94-0F8BC99B9641}" type="slidenum">
              <a:rPr lang="en-US" smtClean="0"/>
              <a:t>‹#›</a:t>
            </a:fld>
            <a:endParaRPr lang="en-US"/>
          </a:p>
        </p:txBody>
      </p:sp>
    </p:spTree>
    <p:extLst>
      <p:ext uri="{BB962C8B-B14F-4D97-AF65-F5344CB8AC3E}">
        <p14:creationId xmlns:p14="http://schemas.microsoft.com/office/powerpoint/2010/main" val="2053084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a:t>
            </a:r>
          </a:p>
        </p:txBody>
      </p:sp>
      <p:sp>
        <p:nvSpPr>
          <p:cNvPr id="4" name="Slide Number Placeholder 3"/>
          <p:cNvSpPr>
            <a:spLocks noGrp="1"/>
          </p:cNvSpPr>
          <p:nvPr>
            <p:ph type="sldNum" sz="quarter" idx="5"/>
          </p:nvPr>
        </p:nvSpPr>
        <p:spPr/>
        <p:txBody>
          <a:bodyPr/>
          <a:lstStyle/>
          <a:p>
            <a:fld id="{B599AA82-8987-4B10-8217-1F0A63BAEA8B}" type="slidenum">
              <a:rPr lang="da-DK" smtClean="0"/>
              <a:t>1</a:t>
            </a:fld>
            <a:endParaRPr lang="da-DK"/>
          </a:p>
        </p:txBody>
      </p:sp>
    </p:spTree>
    <p:extLst>
      <p:ext uri="{BB962C8B-B14F-4D97-AF65-F5344CB8AC3E}">
        <p14:creationId xmlns:p14="http://schemas.microsoft.com/office/powerpoint/2010/main" val="207945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2</a:t>
            </a:fld>
            <a:endParaRPr lang="da-DK"/>
          </a:p>
        </p:txBody>
      </p:sp>
    </p:spTree>
    <p:extLst>
      <p:ext uri="{BB962C8B-B14F-4D97-AF65-F5344CB8AC3E}">
        <p14:creationId xmlns:p14="http://schemas.microsoft.com/office/powerpoint/2010/main" val="193924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3</a:t>
            </a:fld>
            <a:endParaRPr lang="da-DK"/>
          </a:p>
        </p:txBody>
      </p:sp>
    </p:spTree>
    <p:extLst>
      <p:ext uri="{BB962C8B-B14F-4D97-AF65-F5344CB8AC3E}">
        <p14:creationId xmlns:p14="http://schemas.microsoft.com/office/powerpoint/2010/main" val="294639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4</a:t>
            </a:fld>
            <a:endParaRPr lang="da-DK"/>
          </a:p>
        </p:txBody>
      </p:sp>
    </p:spTree>
    <p:extLst>
      <p:ext uri="{BB962C8B-B14F-4D97-AF65-F5344CB8AC3E}">
        <p14:creationId xmlns:p14="http://schemas.microsoft.com/office/powerpoint/2010/main" val="148248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5</a:t>
            </a:fld>
            <a:endParaRPr lang="da-DK"/>
          </a:p>
        </p:txBody>
      </p:sp>
    </p:spTree>
    <p:extLst>
      <p:ext uri="{BB962C8B-B14F-4D97-AF65-F5344CB8AC3E}">
        <p14:creationId xmlns:p14="http://schemas.microsoft.com/office/powerpoint/2010/main" val="395558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6</a:t>
            </a:fld>
            <a:endParaRPr lang="da-DK"/>
          </a:p>
        </p:txBody>
      </p:sp>
    </p:spTree>
    <p:extLst>
      <p:ext uri="{BB962C8B-B14F-4D97-AF65-F5344CB8AC3E}">
        <p14:creationId xmlns:p14="http://schemas.microsoft.com/office/powerpoint/2010/main" val="316643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7</a:t>
            </a:fld>
            <a:endParaRPr lang="da-DK"/>
          </a:p>
        </p:txBody>
      </p:sp>
    </p:spTree>
    <p:extLst>
      <p:ext uri="{BB962C8B-B14F-4D97-AF65-F5344CB8AC3E}">
        <p14:creationId xmlns:p14="http://schemas.microsoft.com/office/powerpoint/2010/main" val="61764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8</a:t>
            </a:fld>
            <a:endParaRPr lang="da-DK"/>
          </a:p>
        </p:txBody>
      </p:sp>
    </p:spTree>
    <p:extLst>
      <p:ext uri="{BB962C8B-B14F-4D97-AF65-F5344CB8AC3E}">
        <p14:creationId xmlns:p14="http://schemas.microsoft.com/office/powerpoint/2010/main" val="401274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The gastrointestinal tract harbors trillions of viruses, bacteria, fungi and </a:t>
            </a:r>
            <a:r>
              <a:rPr lang="en-US" sz="800" b="1" dirty="0">
                <a:latin typeface="+mn-lt"/>
              </a:rPr>
              <a:t>protozoa, </a:t>
            </a:r>
            <a:r>
              <a:rPr lang="en-US" sz="800" dirty="0">
                <a:latin typeface="+mn-lt"/>
              </a:rPr>
              <a:t>referred to as </a:t>
            </a:r>
            <a:r>
              <a:rPr lang="en-US" sz="700" b="0" dirty="0">
                <a:latin typeface="+mn-lt"/>
              </a:rPr>
              <a:t>microbiota. Our intestinal microbiota plays an important role in variety of processes such as metabolism, development and immunity. Disruption of this complex……..</a:t>
            </a:r>
            <a:br>
              <a:rPr lang="en-US" sz="700" b="0" dirty="0">
                <a:effectLst/>
                <a:latin typeface="+mn-lt"/>
                <a:ea typeface="Calibri" panose="020F0502020204030204" pitchFamily="34" charset="0"/>
                <a:cs typeface="Times New Roman" panose="02020603050405020304" pitchFamily="18" charset="0"/>
              </a:rPr>
            </a:br>
            <a:r>
              <a:rPr lang="da-DK" sz="700" b="0" dirty="0">
                <a:effectLst/>
                <a:latin typeface="+mn-lt"/>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Microbiome research is dominated by studies describing the impact of prokaryotic bacteria on gut immunity with limited understanding on the mutualistic relationship with other integral microbiota constituents, such as commensal protozoa and fungi. The role of the </a:t>
            </a:r>
            <a:r>
              <a:rPr lang="en-US" sz="1800" dirty="0" err="1">
                <a:solidFill>
                  <a:srgbClr val="000000"/>
                </a:solidFill>
                <a:effectLst/>
                <a:latin typeface="Calibri" panose="020F0502020204030204" pitchFamily="34" charset="0"/>
                <a:ea typeface="Calibri" panose="020F0502020204030204" pitchFamily="34" charset="0"/>
              </a:rPr>
              <a:t>ekuaryome</a:t>
            </a:r>
            <a:r>
              <a:rPr lang="en-US" sz="1800" dirty="0">
                <a:solidFill>
                  <a:srgbClr val="000000"/>
                </a:solidFill>
                <a:effectLst/>
                <a:latin typeface="Calibri" panose="020F0502020204030204" pitchFamily="34" charset="0"/>
                <a:ea typeface="Calibri" panose="020F0502020204030204" pitchFamily="34" charset="0"/>
              </a:rPr>
              <a:t> in disease protection or development remains elusive.</a:t>
            </a:r>
            <a:endParaRPr lang="en-US" sz="7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599AA82-8987-4B10-8217-1F0A63BAEA8B}" type="slidenum">
              <a:rPr lang="da-DK" smtClean="0"/>
              <a:t>9</a:t>
            </a:fld>
            <a:endParaRPr lang="da-DK"/>
          </a:p>
        </p:txBody>
      </p:sp>
    </p:spTree>
    <p:extLst>
      <p:ext uri="{BB962C8B-B14F-4D97-AF65-F5344CB8AC3E}">
        <p14:creationId xmlns:p14="http://schemas.microsoft.com/office/powerpoint/2010/main" val="347314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0555-45AC-0324-2B2B-3757F0D7CC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1B30F3-81DB-77AA-822E-C1A47D9CF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4D7914-E0AA-61B2-810D-1A787B17CA30}"/>
              </a:ext>
            </a:extLst>
          </p:cNvPr>
          <p:cNvSpPr>
            <a:spLocks noGrp="1"/>
          </p:cNvSpPr>
          <p:nvPr>
            <p:ph type="dt" sz="half" idx="10"/>
          </p:nvPr>
        </p:nvSpPr>
        <p:spPr/>
        <p:txBody>
          <a:bodyPr/>
          <a:lstStyle/>
          <a:p>
            <a:fld id="{8256C2ED-54A4-480D-B5C8-65C0D62359B9}" type="datetime2">
              <a:rPr lang="en-US" smtClean="0"/>
              <a:pPr/>
              <a:t>Friday, October 6, 2023</a:t>
            </a:fld>
            <a:endParaRPr lang="en-US" dirty="0"/>
          </a:p>
        </p:txBody>
      </p:sp>
      <p:sp>
        <p:nvSpPr>
          <p:cNvPr id="5" name="Footer Placeholder 4">
            <a:extLst>
              <a:ext uri="{FF2B5EF4-FFF2-40B4-BE49-F238E27FC236}">
                <a16:creationId xmlns:a16="http://schemas.microsoft.com/office/drawing/2014/main" id="{53805D4B-DB55-CC06-9569-080ED00A9E5F}"/>
              </a:ext>
            </a:extLst>
          </p:cNvPr>
          <p:cNvSpPr>
            <a:spLocks noGrp="1"/>
          </p:cNvSpPr>
          <p:nvPr>
            <p:ph type="ftr" sz="quarter" idx="11"/>
          </p:nvPr>
        </p:nvSpPr>
        <p:spPr/>
        <p:txBody>
          <a:body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E33E02F1-C9FB-720B-AB0E-C3255597F852}"/>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797609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577A-D736-4808-E906-DD2F489BD4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2E2F66-D3A5-1084-BB9C-FE6D0CBC9A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546B-5461-8EE7-6A64-4657C5E030A4}"/>
              </a:ext>
            </a:extLst>
          </p:cNvPr>
          <p:cNvSpPr>
            <a:spLocks noGrp="1"/>
          </p:cNvSpPr>
          <p:nvPr>
            <p:ph type="dt" sz="half" idx="10"/>
          </p:nvPr>
        </p:nvSpPr>
        <p:spPr/>
        <p:txBody>
          <a:bodyPr/>
          <a:lstStyle/>
          <a:p>
            <a:fld id="{53CF612A-4CB0-4F57-9A87-F049CECB184D}" type="datetime2">
              <a:rPr lang="en-US" smtClean="0"/>
              <a:t>Friday, October 6, 2023</a:t>
            </a:fld>
            <a:endParaRPr lang="en-US"/>
          </a:p>
        </p:txBody>
      </p:sp>
      <p:sp>
        <p:nvSpPr>
          <p:cNvPr id="5" name="Footer Placeholder 4">
            <a:extLst>
              <a:ext uri="{FF2B5EF4-FFF2-40B4-BE49-F238E27FC236}">
                <a16:creationId xmlns:a16="http://schemas.microsoft.com/office/drawing/2014/main" id="{E81731F8-5B6F-C464-3551-431002182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310BAAA-2448-8A99-0045-B2C01A7C23D0}"/>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75857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CA1EF-D65C-8375-FB36-06D407D319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940701-BB73-EFE4-194A-97941C2348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97B28-C70B-0D86-5CAE-E6CA5D5F60A9}"/>
              </a:ext>
            </a:extLst>
          </p:cNvPr>
          <p:cNvSpPr>
            <a:spLocks noGrp="1"/>
          </p:cNvSpPr>
          <p:nvPr>
            <p:ph type="dt" sz="half" idx="10"/>
          </p:nvPr>
        </p:nvSpPr>
        <p:spPr/>
        <p:txBody>
          <a:bodyPr/>
          <a:lstStyle/>
          <a:p>
            <a:fld id="{8F397F40-C8F7-4897-A6B8-241042F913A9}" type="datetime2">
              <a:rPr lang="en-US" smtClean="0"/>
              <a:t>Friday, October 6, 2023</a:t>
            </a:fld>
            <a:endParaRPr lang="en-US"/>
          </a:p>
        </p:txBody>
      </p:sp>
      <p:sp>
        <p:nvSpPr>
          <p:cNvPr id="5" name="Footer Placeholder 4">
            <a:extLst>
              <a:ext uri="{FF2B5EF4-FFF2-40B4-BE49-F238E27FC236}">
                <a16:creationId xmlns:a16="http://schemas.microsoft.com/office/drawing/2014/main" id="{FBBADCE2-4EF9-99D8-BA4C-1FD2EB7FE72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00ABF43-B9EC-BD2A-3710-5B86F2236B2A}"/>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28479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6D5A-3DB8-E569-03E4-B44B88524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AA6EC-358C-A07D-3EEF-845F599C67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D9AB-F54A-486F-F67E-3C6297AEE726}"/>
              </a:ext>
            </a:extLst>
          </p:cNvPr>
          <p:cNvSpPr>
            <a:spLocks noGrp="1"/>
          </p:cNvSpPr>
          <p:nvPr>
            <p:ph type="dt" sz="half" idx="10"/>
          </p:nvPr>
        </p:nvSpPr>
        <p:spPr/>
        <p:txBody>
          <a:bodyPr/>
          <a:lstStyle/>
          <a:p>
            <a:fld id="{8256C2ED-54A4-480D-B5C8-65C0D62359B9}" type="datetime2">
              <a:rPr lang="en-US" smtClean="0"/>
              <a:pPr/>
              <a:t>Friday, October 6, 2023</a:t>
            </a:fld>
            <a:endParaRPr lang="en-US" dirty="0"/>
          </a:p>
        </p:txBody>
      </p:sp>
      <p:sp>
        <p:nvSpPr>
          <p:cNvPr id="5" name="Footer Placeholder 4">
            <a:extLst>
              <a:ext uri="{FF2B5EF4-FFF2-40B4-BE49-F238E27FC236}">
                <a16:creationId xmlns:a16="http://schemas.microsoft.com/office/drawing/2014/main" id="{7C71D44C-99DC-F6C3-D600-0F4BB765210E}"/>
              </a:ext>
            </a:extLst>
          </p:cNvPr>
          <p:cNvSpPr>
            <a:spLocks noGrp="1"/>
          </p:cNvSpPr>
          <p:nvPr>
            <p:ph type="ftr" sz="quarter" idx="11"/>
          </p:nvPr>
        </p:nvSpPr>
        <p:spPr/>
        <p:txBody>
          <a:body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45C3FB85-4AA2-8290-AD2B-F57BD1D14B40}"/>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98408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1AB5-825B-6DAF-0C58-CF8A07B8C6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5816E8-C63D-3E79-0BFF-C7C44915A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652A1-6D72-6C84-EC5D-37F29962A9F2}"/>
              </a:ext>
            </a:extLst>
          </p:cNvPr>
          <p:cNvSpPr>
            <a:spLocks noGrp="1"/>
          </p:cNvSpPr>
          <p:nvPr>
            <p:ph type="dt" sz="half" idx="10"/>
          </p:nvPr>
        </p:nvSpPr>
        <p:spPr/>
        <p:txBody>
          <a:bodyPr/>
          <a:lstStyle/>
          <a:p>
            <a:fld id="{10EDCA73-0A86-4195-A787-75037827079D}" type="datetime2">
              <a:rPr lang="en-US" smtClean="0"/>
              <a:t>Friday, October 6, 2023</a:t>
            </a:fld>
            <a:endParaRPr lang="en-US"/>
          </a:p>
        </p:txBody>
      </p:sp>
      <p:sp>
        <p:nvSpPr>
          <p:cNvPr id="5" name="Footer Placeholder 4">
            <a:extLst>
              <a:ext uri="{FF2B5EF4-FFF2-40B4-BE49-F238E27FC236}">
                <a16:creationId xmlns:a16="http://schemas.microsoft.com/office/drawing/2014/main" id="{36299DF8-612C-EDF9-9A87-56B9741499F8}"/>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7E84BDE-64BC-F237-5AEE-3470800EDA82}"/>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1986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085D-8CD5-09EE-AB3E-5EF6A2523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41D0E-3344-BDF5-FE35-2FEBC00DED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4B6101-9DE6-17D8-F12B-5A4BDF43C9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CD06A-C7C2-1F72-88DE-15A14CF1895A}"/>
              </a:ext>
            </a:extLst>
          </p:cNvPr>
          <p:cNvSpPr>
            <a:spLocks noGrp="1"/>
          </p:cNvSpPr>
          <p:nvPr>
            <p:ph type="dt" sz="half" idx="10"/>
          </p:nvPr>
        </p:nvSpPr>
        <p:spPr/>
        <p:txBody>
          <a:bodyPr/>
          <a:lstStyle/>
          <a:p>
            <a:fld id="{83C75374-B296-498E-A935-80631EA9020D}" type="datetime2">
              <a:rPr lang="en-US" smtClean="0"/>
              <a:t>Friday, October 6, 2023</a:t>
            </a:fld>
            <a:endParaRPr lang="en-US"/>
          </a:p>
        </p:txBody>
      </p:sp>
      <p:sp>
        <p:nvSpPr>
          <p:cNvPr id="6" name="Footer Placeholder 5">
            <a:extLst>
              <a:ext uri="{FF2B5EF4-FFF2-40B4-BE49-F238E27FC236}">
                <a16:creationId xmlns:a16="http://schemas.microsoft.com/office/drawing/2014/main" id="{B3FDAF8D-8846-1329-5993-DA073D1D119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0FA2266-26B7-38F2-7C52-1A81476934D7}"/>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171545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8803-5092-67BA-1808-6CC546840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A683DF-E8B1-2665-20AF-C19017F44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60D63-33FE-32A9-5FFA-98AB6A6BF3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3F570-01AD-A527-A17C-16CFD6C21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173653-B0A4-9903-019A-CA4226B26C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33B6BC-2373-9C4A-0645-F2E710E91FCD}"/>
              </a:ext>
            </a:extLst>
          </p:cNvPr>
          <p:cNvSpPr>
            <a:spLocks noGrp="1"/>
          </p:cNvSpPr>
          <p:nvPr>
            <p:ph type="dt" sz="half" idx="10"/>
          </p:nvPr>
        </p:nvSpPr>
        <p:spPr/>
        <p:txBody>
          <a:bodyPr/>
          <a:lstStyle/>
          <a:p>
            <a:fld id="{B098B728-214A-4ABC-8432-5B3A5A66A987}" type="datetime2">
              <a:rPr lang="en-US" smtClean="0"/>
              <a:t>Friday, October 6, 2023</a:t>
            </a:fld>
            <a:endParaRPr lang="en-US" dirty="0"/>
          </a:p>
        </p:txBody>
      </p:sp>
      <p:sp>
        <p:nvSpPr>
          <p:cNvPr id="8" name="Footer Placeholder 7">
            <a:extLst>
              <a:ext uri="{FF2B5EF4-FFF2-40B4-BE49-F238E27FC236}">
                <a16:creationId xmlns:a16="http://schemas.microsoft.com/office/drawing/2014/main" id="{F8610341-9E99-2495-4B05-1886E23F985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A2DEA02-68EC-DCF6-DEB1-092FC3FE4DC3}"/>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87880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1286-3785-3C45-E492-4F4C0C9B7A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B8E3B4-6148-26DB-2417-770F9AEF3F34}"/>
              </a:ext>
            </a:extLst>
          </p:cNvPr>
          <p:cNvSpPr>
            <a:spLocks noGrp="1"/>
          </p:cNvSpPr>
          <p:nvPr>
            <p:ph type="dt" sz="half" idx="10"/>
          </p:nvPr>
        </p:nvSpPr>
        <p:spPr/>
        <p:txBody>
          <a:bodyPr/>
          <a:lstStyle/>
          <a:p>
            <a:fld id="{015F02D0-6806-43AF-9888-2359BF40C204}" type="datetime2">
              <a:rPr lang="en-US" smtClean="0"/>
              <a:t>Friday, October 6, 2023</a:t>
            </a:fld>
            <a:endParaRPr lang="en-US"/>
          </a:p>
        </p:txBody>
      </p:sp>
      <p:sp>
        <p:nvSpPr>
          <p:cNvPr id="4" name="Footer Placeholder 3">
            <a:extLst>
              <a:ext uri="{FF2B5EF4-FFF2-40B4-BE49-F238E27FC236}">
                <a16:creationId xmlns:a16="http://schemas.microsoft.com/office/drawing/2014/main" id="{B4F10899-4DDD-B0DC-8F0F-19C0D9D5AD2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FECDE1F-F11A-4926-C97B-D0B1E6C62BD0}"/>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8453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AD34B-39B8-D1A5-DB60-1D882660C3CA}"/>
              </a:ext>
            </a:extLst>
          </p:cNvPr>
          <p:cNvSpPr>
            <a:spLocks noGrp="1"/>
          </p:cNvSpPr>
          <p:nvPr>
            <p:ph type="dt" sz="half" idx="10"/>
          </p:nvPr>
        </p:nvSpPr>
        <p:spPr/>
        <p:txBody>
          <a:bodyPr/>
          <a:lstStyle/>
          <a:p>
            <a:fld id="{8EE14D2D-B1AF-4197-82D6-FC1F8BD05681}" type="datetime2">
              <a:rPr lang="en-US" smtClean="0"/>
              <a:t>Friday, October 6, 2023</a:t>
            </a:fld>
            <a:endParaRPr lang="en-US"/>
          </a:p>
        </p:txBody>
      </p:sp>
      <p:sp>
        <p:nvSpPr>
          <p:cNvPr id="3" name="Footer Placeholder 2">
            <a:extLst>
              <a:ext uri="{FF2B5EF4-FFF2-40B4-BE49-F238E27FC236}">
                <a16:creationId xmlns:a16="http://schemas.microsoft.com/office/drawing/2014/main" id="{5AE7540F-27A4-31E2-C41D-C6189EC6047D}"/>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FBD92FB1-A174-D001-F492-79464A9F8919}"/>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88684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3F7E-F171-E33A-DB66-894F171B8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401B8-010B-FECF-EC4F-22C8CFADA2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A3A0FC-F1DD-4949-3610-7719F5053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5E2C8-BF11-6D3F-9F4E-826A113830B9}"/>
              </a:ext>
            </a:extLst>
          </p:cNvPr>
          <p:cNvSpPr>
            <a:spLocks noGrp="1"/>
          </p:cNvSpPr>
          <p:nvPr>
            <p:ph type="dt" sz="half" idx="10"/>
          </p:nvPr>
        </p:nvSpPr>
        <p:spPr/>
        <p:txBody>
          <a:bodyPr/>
          <a:lstStyle/>
          <a:p>
            <a:fld id="{98771CEB-9838-4245-91B8-EFBAFE2D8B44}" type="datetime2">
              <a:rPr lang="en-US" smtClean="0"/>
              <a:t>Friday, October 6, 2023</a:t>
            </a:fld>
            <a:endParaRPr lang="en-US"/>
          </a:p>
        </p:txBody>
      </p:sp>
      <p:sp>
        <p:nvSpPr>
          <p:cNvPr id="6" name="Footer Placeholder 5">
            <a:extLst>
              <a:ext uri="{FF2B5EF4-FFF2-40B4-BE49-F238E27FC236}">
                <a16:creationId xmlns:a16="http://schemas.microsoft.com/office/drawing/2014/main" id="{DB7E318A-0924-2CCB-3292-6D879F5DCA7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762E84-8B82-3A71-74E2-341EE22A0E6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93968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1121-FB34-7884-B0EA-65215E0A4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A21E3-3234-9CAB-D634-3CFD6F81C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F1864E-C808-5089-5916-79EF65B10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879412-556C-D397-5AD9-F0CACDE173A2}"/>
              </a:ext>
            </a:extLst>
          </p:cNvPr>
          <p:cNvSpPr>
            <a:spLocks noGrp="1"/>
          </p:cNvSpPr>
          <p:nvPr>
            <p:ph type="dt" sz="half" idx="10"/>
          </p:nvPr>
        </p:nvSpPr>
        <p:spPr/>
        <p:txBody>
          <a:bodyPr/>
          <a:lstStyle/>
          <a:p>
            <a:fld id="{51D3F6BF-A585-41F8-88DF-7E5D069F892A}" type="datetime2">
              <a:rPr lang="en-US" smtClean="0"/>
              <a:t>Friday, October 6, 2023</a:t>
            </a:fld>
            <a:endParaRPr lang="en-US"/>
          </a:p>
        </p:txBody>
      </p:sp>
      <p:sp>
        <p:nvSpPr>
          <p:cNvPr id="6" name="Footer Placeholder 5">
            <a:extLst>
              <a:ext uri="{FF2B5EF4-FFF2-40B4-BE49-F238E27FC236}">
                <a16:creationId xmlns:a16="http://schemas.microsoft.com/office/drawing/2014/main" id="{A56D61A8-4108-F885-FDF7-76E29445C14F}"/>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BE5BA4E-2315-F9A6-4F33-3861CE3AD587}"/>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50385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67828-2E93-AF34-9601-370129F59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D9CFA-FB66-F372-54CC-7E2B95EF72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60D-153E-D2FE-FF9F-4009540A59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6C2ED-54A4-480D-B5C8-65C0D62359B9}" type="datetime2">
              <a:rPr lang="en-US" smtClean="0"/>
              <a:pPr/>
              <a:t>Friday, October 6, 2023</a:t>
            </a:fld>
            <a:endParaRPr lang="en-US" dirty="0"/>
          </a:p>
        </p:txBody>
      </p:sp>
      <p:sp>
        <p:nvSpPr>
          <p:cNvPr id="5" name="Footer Placeholder 4">
            <a:extLst>
              <a:ext uri="{FF2B5EF4-FFF2-40B4-BE49-F238E27FC236}">
                <a16:creationId xmlns:a16="http://schemas.microsoft.com/office/drawing/2014/main" id="{881C5565-2A8F-1932-3D42-3B24A625E2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5FD519DC-B196-FC98-FB9B-CBD3563C9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54808213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png"/><Relationship Id="rId7" Type="http://schemas.openxmlformats.org/officeDocument/2006/relationships/hyperlink" Target="mailto:ypalarasah@health.sdu.d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jgraversen@health.sdu.dk" TargetMode="External"/><Relationship Id="rId5" Type="http://schemas.openxmlformats.org/officeDocument/2006/relationships/hyperlink" Target="mailto:glsorensen@health.sdu.dk" TargetMode="External"/><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5.jp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6.JP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9.png"/><Relationship Id="rId7"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oleObject" Target="../embeddings/oleObject1.bin"/><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005F6A-17F8-4A4A-A23F-AB20BB859FF3}"/>
              </a:ext>
            </a:extLst>
          </p:cNvPr>
          <p:cNvSpPr txBox="1"/>
          <p:nvPr/>
        </p:nvSpPr>
        <p:spPr>
          <a:xfrm>
            <a:off x="6549888" y="1540565"/>
            <a:ext cx="5532783" cy="616866"/>
          </a:xfrm>
          <a:prstGeom prst="rect">
            <a:avLst/>
          </a:prstGeom>
          <a:noFill/>
        </p:spPr>
        <p:txBody>
          <a:bodyPr vert="horz" lIns="91440" tIns="45720" rIns="91440" bIns="45720" rtlCol="0" anchor="b">
            <a:noAutofit/>
          </a:bodyPr>
          <a:lstStyle/>
          <a:p>
            <a:pPr algn="ctr">
              <a:spcBef>
                <a:spcPct val="0"/>
              </a:spcBef>
              <a:spcAft>
                <a:spcPts val="800"/>
              </a:spcAft>
            </a:pPr>
            <a:r>
              <a:rPr lang="en-US" sz="3600" b="1" dirty="0">
                <a:effectLst/>
                <a:latin typeface="Arial" panose="020B0604020202020204" pitchFamily="34" charset="0"/>
                <a:ea typeface="+mj-ea"/>
                <a:cs typeface="Arial" panose="020B0604020202020204" pitchFamily="34" charset="0"/>
              </a:rPr>
              <a:t>Inflammation Research</a:t>
            </a:r>
          </a:p>
        </p:txBody>
      </p:sp>
      <p:pic>
        <p:nvPicPr>
          <p:cNvPr id="5" name="Picture 4">
            <a:extLst>
              <a:ext uri="{FF2B5EF4-FFF2-40B4-BE49-F238E27FC236}">
                <a16:creationId xmlns:a16="http://schemas.microsoft.com/office/drawing/2014/main" id="{4A5C431C-20C2-491A-86CB-400EEBEFB214}"/>
              </a:ext>
            </a:extLst>
          </p:cNvPr>
          <p:cNvPicPr>
            <a:picLocks noChangeAspect="1"/>
          </p:cNvPicPr>
          <p:nvPr/>
        </p:nvPicPr>
        <p:blipFill rotWithShape="1">
          <a:blip r:embed="rId3">
            <a:extLst>
              <a:ext uri="{28A0092B-C50C-407E-A947-70E740481C1C}">
                <a14:useLocalDpi xmlns:a14="http://schemas.microsoft.com/office/drawing/2010/main" val="0"/>
              </a:ext>
            </a:extLst>
          </a:blip>
          <a:srcRect l="708" r="4747" b="-2"/>
          <a:stretch/>
        </p:blipFill>
        <p:spPr>
          <a:xfrm>
            <a:off x="-626165" y="-3"/>
            <a:ext cx="6964068"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6" name="Picture 5">
            <a:extLst>
              <a:ext uri="{FF2B5EF4-FFF2-40B4-BE49-F238E27FC236}">
                <a16:creationId xmlns:a16="http://schemas.microsoft.com/office/drawing/2014/main" id="{DAC7B7AA-7B49-4261-B91E-79B16F607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646" y="5551323"/>
            <a:ext cx="2160733" cy="1149835"/>
          </a:xfrm>
          <a:prstGeom prst="rect">
            <a:avLst/>
          </a:prstGeom>
        </p:spPr>
      </p:pic>
      <p:sp>
        <p:nvSpPr>
          <p:cNvPr id="8" name="TextBox 7">
            <a:extLst>
              <a:ext uri="{FF2B5EF4-FFF2-40B4-BE49-F238E27FC236}">
                <a16:creationId xmlns:a16="http://schemas.microsoft.com/office/drawing/2014/main" id="{23B5A4D3-2E36-464E-BB47-75A102345AA9}"/>
              </a:ext>
            </a:extLst>
          </p:cNvPr>
          <p:cNvSpPr txBox="1"/>
          <p:nvPr/>
        </p:nvSpPr>
        <p:spPr>
          <a:xfrm>
            <a:off x="7107765" y="4047312"/>
            <a:ext cx="4417028" cy="615553"/>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Jesper Bonnet Moeller's lab</a:t>
            </a:r>
            <a:r>
              <a:rPr lang="en-US" sz="1600" dirty="0">
                <a:latin typeface="Arial" panose="020B0604020202020204" pitchFamily="34" charset="0"/>
                <a:cs typeface="Arial" panose="020B0604020202020204" pitchFamily="34" charset="0"/>
              </a:rPr>
              <a:t>.</a:t>
            </a:r>
          </a:p>
          <a:p>
            <a:pPr algn="ctr"/>
            <a:r>
              <a:rPr lang="en-US" sz="1600" dirty="0">
                <a:latin typeface="Arial" panose="020B0604020202020204" pitchFamily="34" charset="0"/>
                <a:cs typeface="Arial" panose="020B0604020202020204" pitchFamily="34" charset="0"/>
              </a:rPr>
              <a:t>Department of Molecular Medicine</a:t>
            </a:r>
            <a:endParaRPr lang="en-DK"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536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6790-7CE3-B3EA-7C84-8ABC127D3F23}"/>
              </a:ext>
            </a:extLst>
          </p:cNvPr>
          <p:cNvSpPr txBox="1"/>
          <p:nvPr/>
        </p:nvSpPr>
        <p:spPr>
          <a:xfrm>
            <a:off x="177612" y="9941"/>
            <a:ext cx="5532783" cy="616866"/>
          </a:xfrm>
          <a:prstGeom prst="rect">
            <a:avLst/>
          </a:prstGeom>
          <a:noFill/>
        </p:spPr>
        <p:txBody>
          <a:bodyPr vert="horz" lIns="91440" tIns="45720" rIns="91440" bIns="45720" rtlCol="0" anchor="b">
            <a:noAutofit/>
          </a:bodyPr>
          <a:lstStyle/>
          <a:p>
            <a:pPr>
              <a:spcBef>
                <a:spcPct val="0"/>
              </a:spcBef>
              <a:spcAft>
                <a:spcPts val="800"/>
              </a:spcAft>
            </a:pPr>
            <a:r>
              <a:rPr lang="en-US" sz="3600" b="1" dirty="0">
                <a:effectLst/>
                <a:latin typeface="Arial" panose="020B0604020202020204" pitchFamily="34" charset="0"/>
                <a:ea typeface="+mj-ea"/>
                <a:cs typeface="Arial" panose="020B0604020202020204" pitchFamily="34" charset="0"/>
              </a:rPr>
              <a:t>Inflammation research</a:t>
            </a:r>
          </a:p>
        </p:txBody>
      </p:sp>
      <p:pic>
        <p:nvPicPr>
          <p:cNvPr id="5" name="Picture 4">
            <a:extLst>
              <a:ext uri="{FF2B5EF4-FFF2-40B4-BE49-F238E27FC236}">
                <a16:creationId xmlns:a16="http://schemas.microsoft.com/office/drawing/2014/main" id="{C011F5D7-4778-2236-CEFD-B262F89CE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10" y="1278867"/>
            <a:ext cx="1504652" cy="1857513"/>
          </a:xfrm>
          <a:prstGeom prst="rect">
            <a:avLst/>
          </a:prstGeom>
        </p:spPr>
      </p:pic>
      <p:sp>
        <p:nvSpPr>
          <p:cNvPr id="12" name="TextBox 11">
            <a:extLst>
              <a:ext uri="{FF2B5EF4-FFF2-40B4-BE49-F238E27FC236}">
                <a16:creationId xmlns:a16="http://schemas.microsoft.com/office/drawing/2014/main" id="{26AB02F3-324C-A63B-48CE-CD2F16EE23E2}"/>
              </a:ext>
            </a:extLst>
          </p:cNvPr>
          <p:cNvSpPr txBox="1"/>
          <p:nvPr/>
        </p:nvSpPr>
        <p:spPr>
          <a:xfrm>
            <a:off x="276362" y="830553"/>
            <a:ext cx="5050165" cy="400110"/>
          </a:xfrm>
          <a:prstGeom prst="rect">
            <a:avLst/>
          </a:prstGeom>
          <a:noFill/>
        </p:spPr>
        <p:txBody>
          <a:bodyPr wrap="none" rtlCol="0">
            <a:spAutoFit/>
          </a:bodyPr>
          <a:lstStyle/>
          <a:p>
            <a:r>
              <a:rPr lang="en-US" sz="2000" b="1" dirty="0"/>
              <a:t>Translational and Functional Receptor Biology</a:t>
            </a:r>
          </a:p>
        </p:txBody>
      </p:sp>
      <p:pic>
        <p:nvPicPr>
          <p:cNvPr id="10" name="Picture 9">
            <a:extLst>
              <a:ext uri="{FF2B5EF4-FFF2-40B4-BE49-F238E27FC236}">
                <a16:creationId xmlns:a16="http://schemas.microsoft.com/office/drawing/2014/main" id="{45649414-2463-B343-4518-75B4AD8F0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26" y="4343432"/>
            <a:ext cx="1492644" cy="1857513"/>
          </a:xfrm>
          <a:prstGeom prst="rect">
            <a:avLst/>
          </a:prstGeom>
        </p:spPr>
      </p:pic>
      <p:sp>
        <p:nvSpPr>
          <p:cNvPr id="16" name="TextBox 15">
            <a:extLst>
              <a:ext uri="{FF2B5EF4-FFF2-40B4-BE49-F238E27FC236}">
                <a16:creationId xmlns:a16="http://schemas.microsoft.com/office/drawing/2014/main" id="{F550BFDC-3556-B1DB-1909-00BB39615BF6}"/>
              </a:ext>
            </a:extLst>
          </p:cNvPr>
          <p:cNvSpPr txBox="1"/>
          <p:nvPr/>
        </p:nvSpPr>
        <p:spPr>
          <a:xfrm>
            <a:off x="7546364" y="1222261"/>
            <a:ext cx="4396097" cy="2031325"/>
          </a:xfrm>
          <a:prstGeom prst="rect">
            <a:avLst/>
          </a:prstGeom>
          <a:noFill/>
        </p:spPr>
        <p:txBody>
          <a:bodyPr wrap="square" rtlCol="0">
            <a:spAutoFit/>
          </a:bodyPr>
          <a:lstStyle/>
          <a:p>
            <a:r>
              <a:rPr lang="en-US" dirty="0"/>
              <a:t>Professor </a:t>
            </a:r>
            <a:r>
              <a:rPr lang="en-US" b="1" dirty="0"/>
              <a:t>Grith L. Sørensen</a:t>
            </a:r>
          </a:p>
          <a:p>
            <a:r>
              <a:rPr lang="en-US" dirty="0">
                <a:hlinkClick r:id="rId5"/>
              </a:rPr>
              <a:t>glsorensen@health.sdu.dk</a:t>
            </a:r>
            <a:endParaRPr lang="en-US" dirty="0"/>
          </a:p>
          <a:p>
            <a:endParaRPr lang="en-US" dirty="0"/>
          </a:p>
          <a:p>
            <a:pPr marL="285750" indent="-285750">
              <a:buFont typeface="Arial" panose="020B0604020202020204" pitchFamily="34" charset="0"/>
              <a:buChar char="•"/>
            </a:pPr>
            <a:r>
              <a:rPr lang="en-US" dirty="0"/>
              <a:t>Extracellular matrix proteins</a:t>
            </a:r>
          </a:p>
          <a:p>
            <a:pPr marL="285750" indent="-285750">
              <a:buFont typeface="Arial" panose="020B0604020202020204" pitchFamily="34" charset="0"/>
              <a:buChar char="•"/>
            </a:pPr>
            <a:r>
              <a:rPr lang="en-US" dirty="0"/>
              <a:t>Development of biological therapies</a:t>
            </a:r>
          </a:p>
          <a:p>
            <a:pPr marL="285750" indent="-285750">
              <a:buFont typeface="Arial" panose="020B0604020202020204" pitchFamily="34" charset="0"/>
              <a:buChar char="•"/>
            </a:pPr>
            <a:r>
              <a:rPr lang="en-US" dirty="0"/>
              <a:t>Therapeutic Mechanisms in Cancer</a:t>
            </a:r>
          </a:p>
          <a:p>
            <a:pPr marL="285750" indent="-285750">
              <a:buFont typeface="Arial" panose="020B0604020202020204" pitchFamily="34" charset="0"/>
              <a:buChar char="•"/>
            </a:pPr>
            <a:r>
              <a:rPr lang="en-US" dirty="0"/>
              <a:t>Biomarker Research</a:t>
            </a:r>
          </a:p>
        </p:txBody>
      </p:sp>
      <p:sp>
        <p:nvSpPr>
          <p:cNvPr id="20" name="TextBox 19">
            <a:extLst>
              <a:ext uri="{FF2B5EF4-FFF2-40B4-BE49-F238E27FC236}">
                <a16:creationId xmlns:a16="http://schemas.microsoft.com/office/drawing/2014/main" id="{F438DF52-5978-B5A7-ADB4-D47AE3251292}"/>
              </a:ext>
            </a:extLst>
          </p:cNvPr>
          <p:cNvSpPr txBox="1"/>
          <p:nvPr/>
        </p:nvSpPr>
        <p:spPr>
          <a:xfrm>
            <a:off x="1971057" y="1202790"/>
            <a:ext cx="2858218" cy="2031325"/>
          </a:xfrm>
          <a:prstGeom prst="rect">
            <a:avLst/>
          </a:prstGeom>
          <a:noFill/>
        </p:spPr>
        <p:txBody>
          <a:bodyPr wrap="none" rtlCol="0">
            <a:spAutoFit/>
          </a:bodyPr>
          <a:lstStyle/>
          <a:p>
            <a:r>
              <a:rPr lang="en-US" dirty="0"/>
              <a:t>Assoc. Prof. </a:t>
            </a:r>
            <a:r>
              <a:rPr lang="en-US" b="1" dirty="0"/>
              <a:t>Jonas Graversen</a:t>
            </a:r>
          </a:p>
          <a:p>
            <a:pPr algn="ctr"/>
            <a:r>
              <a:rPr lang="en-US" dirty="0">
                <a:hlinkClick r:id="rId6"/>
              </a:rPr>
              <a:t>jgraversen@health.sdu.dk</a:t>
            </a:r>
            <a:r>
              <a:rPr lang="en-US" dirty="0"/>
              <a:t> </a:t>
            </a:r>
          </a:p>
          <a:p>
            <a:endParaRPr lang="en-US" dirty="0"/>
          </a:p>
          <a:p>
            <a:pPr marL="285750" indent="-285750">
              <a:buFont typeface="Arial" panose="020B0604020202020204" pitchFamily="34" charset="0"/>
              <a:buChar char="•"/>
            </a:pPr>
            <a:r>
              <a:rPr lang="en-US" dirty="0"/>
              <a:t>Receptor characterization</a:t>
            </a:r>
          </a:p>
          <a:p>
            <a:pPr marL="285750" indent="-285750">
              <a:buFont typeface="Arial" panose="020B0604020202020204" pitchFamily="34" charset="0"/>
              <a:buChar char="•"/>
            </a:pPr>
            <a:r>
              <a:rPr lang="en-US" dirty="0"/>
              <a:t>Protein Engineering</a:t>
            </a:r>
          </a:p>
          <a:p>
            <a:pPr marL="285750" indent="-285750">
              <a:buFont typeface="Arial" panose="020B0604020202020204" pitchFamily="34" charset="0"/>
              <a:buChar char="•"/>
            </a:pPr>
            <a:r>
              <a:rPr lang="en-US" dirty="0"/>
              <a:t>Therapeutic Antibodies</a:t>
            </a:r>
          </a:p>
          <a:p>
            <a:pPr marL="285750" indent="-285750">
              <a:buFont typeface="Arial" panose="020B0604020202020204" pitchFamily="34" charset="0"/>
              <a:buChar char="•"/>
            </a:pPr>
            <a:r>
              <a:rPr lang="en-US" dirty="0"/>
              <a:t>Biomarker Research</a:t>
            </a:r>
          </a:p>
        </p:txBody>
      </p:sp>
      <p:sp>
        <p:nvSpPr>
          <p:cNvPr id="21" name="TextBox 20">
            <a:extLst>
              <a:ext uri="{FF2B5EF4-FFF2-40B4-BE49-F238E27FC236}">
                <a16:creationId xmlns:a16="http://schemas.microsoft.com/office/drawing/2014/main" id="{B5750F1C-A8FB-B72B-A4C9-52ED791FE487}"/>
              </a:ext>
            </a:extLst>
          </p:cNvPr>
          <p:cNvSpPr txBox="1"/>
          <p:nvPr/>
        </p:nvSpPr>
        <p:spPr>
          <a:xfrm>
            <a:off x="276361" y="3895118"/>
            <a:ext cx="4150239" cy="400110"/>
          </a:xfrm>
          <a:prstGeom prst="rect">
            <a:avLst/>
          </a:prstGeom>
          <a:noFill/>
        </p:spPr>
        <p:txBody>
          <a:bodyPr wrap="none" rtlCol="0">
            <a:spAutoFit/>
          </a:bodyPr>
          <a:lstStyle/>
          <a:p>
            <a:r>
              <a:rPr lang="en-US" sz="2000" b="1" dirty="0"/>
              <a:t>Complement System and Coagulation</a:t>
            </a:r>
          </a:p>
        </p:txBody>
      </p:sp>
      <p:sp>
        <p:nvSpPr>
          <p:cNvPr id="22" name="TextBox 21">
            <a:extLst>
              <a:ext uri="{FF2B5EF4-FFF2-40B4-BE49-F238E27FC236}">
                <a16:creationId xmlns:a16="http://schemas.microsoft.com/office/drawing/2014/main" id="{12A423BB-555A-E0D0-459A-71731D2DC5EB}"/>
              </a:ext>
            </a:extLst>
          </p:cNvPr>
          <p:cNvSpPr txBox="1"/>
          <p:nvPr/>
        </p:nvSpPr>
        <p:spPr>
          <a:xfrm>
            <a:off x="1904098" y="4256525"/>
            <a:ext cx="3317768" cy="2031325"/>
          </a:xfrm>
          <a:prstGeom prst="rect">
            <a:avLst/>
          </a:prstGeom>
          <a:noFill/>
        </p:spPr>
        <p:txBody>
          <a:bodyPr wrap="none" rtlCol="0">
            <a:spAutoFit/>
          </a:bodyPr>
          <a:lstStyle/>
          <a:p>
            <a:r>
              <a:rPr lang="en-US" dirty="0"/>
              <a:t>Assoc. Prof. </a:t>
            </a:r>
            <a:r>
              <a:rPr lang="en-US" b="1" dirty="0" err="1"/>
              <a:t>Yaseelan</a:t>
            </a:r>
            <a:r>
              <a:rPr lang="en-US" b="1" dirty="0"/>
              <a:t> Palarasah</a:t>
            </a:r>
          </a:p>
          <a:p>
            <a:pPr algn="ctr"/>
            <a:r>
              <a:rPr lang="en-US" dirty="0">
                <a:hlinkClick r:id="rId7"/>
              </a:rPr>
              <a:t>ypalarasah@health.sdu.dk</a:t>
            </a:r>
            <a:r>
              <a:rPr lang="en-US" dirty="0"/>
              <a:t> </a:t>
            </a:r>
          </a:p>
          <a:p>
            <a:endParaRPr lang="en-US" dirty="0"/>
          </a:p>
          <a:p>
            <a:pPr marL="285750" indent="-285750">
              <a:buFont typeface="Arial" panose="020B0604020202020204" pitchFamily="34" charset="0"/>
              <a:buChar char="•"/>
            </a:pPr>
            <a:r>
              <a:rPr lang="en-US" dirty="0"/>
              <a:t>Antibody Development</a:t>
            </a:r>
          </a:p>
          <a:p>
            <a:pPr marL="285750" indent="-285750">
              <a:buFont typeface="Arial" panose="020B0604020202020204" pitchFamily="34" charset="0"/>
              <a:buChar char="•"/>
            </a:pPr>
            <a:r>
              <a:rPr lang="en-US" dirty="0"/>
              <a:t>Inflammation and Coagulation</a:t>
            </a:r>
          </a:p>
          <a:p>
            <a:pPr marL="285750" indent="-285750">
              <a:buFont typeface="Arial" panose="020B0604020202020204" pitchFamily="34" charset="0"/>
              <a:buChar char="•"/>
            </a:pPr>
            <a:r>
              <a:rPr lang="en-US" dirty="0"/>
              <a:t>Immunotrombosis</a:t>
            </a:r>
          </a:p>
          <a:p>
            <a:pPr marL="285750" indent="-285750">
              <a:buFont typeface="Arial" panose="020B0604020202020204" pitchFamily="34" charset="0"/>
              <a:buChar char="•"/>
            </a:pPr>
            <a:r>
              <a:rPr lang="en-US" dirty="0"/>
              <a:t>Biomarker Research</a:t>
            </a:r>
          </a:p>
        </p:txBody>
      </p:sp>
      <p:sp>
        <p:nvSpPr>
          <p:cNvPr id="23" name="TextBox 22">
            <a:extLst>
              <a:ext uri="{FF2B5EF4-FFF2-40B4-BE49-F238E27FC236}">
                <a16:creationId xmlns:a16="http://schemas.microsoft.com/office/drawing/2014/main" id="{399D95AC-85C7-BBF0-A504-3BF31C34C762}"/>
              </a:ext>
            </a:extLst>
          </p:cNvPr>
          <p:cNvSpPr txBox="1"/>
          <p:nvPr/>
        </p:nvSpPr>
        <p:spPr>
          <a:xfrm>
            <a:off x="5592890" y="3887193"/>
            <a:ext cx="4825680" cy="400110"/>
          </a:xfrm>
          <a:prstGeom prst="rect">
            <a:avLst/>
          </a:prstGeom>
          <a:noFill/>
        </p:spPr>
        <p:txBody>
          <a:bodyPr wrap="none" rtlCol="0">
            <a:spAutoFit/>
          </a:bodyPr>
          <a:lstStyle/>
          <a:p>
            <a:r>
              <a:rPr lang="en-US" sz="2000" b="1" dirty="0"/>
              <a:t>Mucosal Immunology and Barrier Functions</a:t>
            </a:r>
          </a:p>
        </p:txBody>
      </p:sp>
      <p:sp>
        <p:nvSpPr>
          <p:cNvPr id="24" name="TextBox 23">
            <a:extLst>
              <a:ext uri="{FF2B5EF4-FFF2-40B4-BE49-F238E27FC236}">
                <a16:creationId xmlns:a16="http://schemas.microsoft.com/office/drawing/2014/main" id="{037287BA-6A1A-96C9-312E-95E5AFBB41D0}"/>
              </a:ext>
            </a:extLst>
          </p:cNvPr>
          <p:cNvSpPr txBox="1"/>
          <p:nvPr/>
        </p:nvSpPr>
        <p:spPr>
          <a:xfrm>
            <a:off x="7549348" y="4264450"/>
            <a:ext cx="3199787" cy="2031325"/>
          </a:xfrm>
          <a:prstGeom prst="rect">
            <a:avLst/>
          </a:prstGeom>
          <a:noFill/>
        </p:spPr>
        <p:txBody>
          <a:bodyPr wrap="none" rtlCol="0">
            <a:spAutoFit/>
          </a:bodyPr>
          <a:lstStyle/>
          <a:p>
            <a:r>
              <a:rPr lang="en-US" dirty="0"/>
              <a:t>Ass. Prof. </a:t>
            </a:r>
            <a:r>
              <a:rPr lang="en-US" b="1" dirty="0"/>
              <a:t>Jesper B. Moeller</a:t>
            </a:r>
          </a:p>
          <a:p>
            <a:pPr algn="ctr"/>
            <a:r>
              <a:rPr lang="en-US" dirty="0">
                <a:hlinkClick r:id="rId7"/>
              </a:rPr>
              <a:t>jbmoeller@health.sdu.dk</a:t>
            </a:r>
            <a:r>
              <a:rPr lang="en-US" dirty="0"/>
              <a:t> </a:t>
            </a:r>
          </a:p>
          <a:p>
            <a:endParaRPr lang="en-US" dirty="0"/>
          </a:p>
          <a:p>
            <a:pPr marL="285750" indent="-285750">
              <a:buFont typeface="Arial" panose="020B0604020202020204" pitchFamily="34" charset="0"/>
              <a:buChar char="•"/>
            </a:pPr>
            <a:r>
              <a:rPr lang="en-US" dirty="0"/>
              <a:t>Barrier Immunity &amp; Integrity</a:t>
            </a:r>
          </a:p>
          <a:p>
            <a:pPr marL="285750" indent="-285750">
              <a:buFont typeface="Arial" panose="020B0604020202020204" pitchFamily="34" charset="0"/>
              <a:buChar char="•"/>
            </a:pPr>
            <a:r>
              <a:rPr lang="en-US" dirty="0"/>
              <a:t>Intestinal Parasites and Fungi</a:t>
            </a:r>
          </a:p>
          <a:p>
            <a:pPr marL="285750" indent="-285750">
              <a:buFont typeface="Arial" panose="020B0604020202020204" pitchFamily="34" charset="0"/>
              <a:buChar char="•"/>
            </a:pPr>
            <a:r>
              <a:rPr lang="en-US" dirty="0"/>
              <a:t>Host-Microbe Interactions</a:t>
            </a:r>
          </a:p>
          <a:p>
            <a:pPr marL="285750" indent="-285750">
              <a:buFont typeface="Arial" panose="020B0604020202020204" pitchFamily="34" charset="0"/>
              <a:buChar char="•"/>
            </a:pPr>
            <a:r>
              <a:rPr lang="en-US" dirty="0"/>
              <a:t>IBD and Cancer</a:t>
            </a:r>
          </a:p>
        </p:txBody>
      </p:sp>
      <p:sp>
        <p:nvSpPr>
          <p:cNvPr id="25" name="TextBox 24">
            <a:extLst>
              <a:ext uri="{FF2B5EF4-FFF2-40B4-BE49-F238E27FC236}">
                <a16:creationId xmlns:a16="http://schemas.microsoft.com/office/drawing/2014/main" id="{884F445B-2A78-DD44-25C1-BD718E53E74D}"/>
              </a:ext>
            </a:extLst>
          </p:cNvPr>
          <p:cNvSpPr txBox="1"/>
          <p:nvPr/>
        </p:nvSpPr>
        <p:spPr>
          <a:xfrm>
            <a:off x="5582130" y="830553"/>
            <a:ext cx="4256614" cy="400110"/>
          </a:xfrm>
          <a:prstGeom prst="rect">
            <a:avLst/>
          </a:prstGeom>
          <a:noFill/>
        </p:spPr>
        <p:txBody>
          <a:bodyPr wrap="none" rtlCol="0">
            <a:spAutoFit/>
          </a:bodyPr>
          <a:lstStyle/>
          <a:p>
            <a:r>
              <a:rPr lang="en-US" sz="2000" b="1" dirty="0"/>
              <a:t>Vascular Disease, Fibrosis, and Cancer </a:t>
            </a:r>
          </a:p>
        </p:txBody>
      </p:sp>
      <p:pic>
        <p:nvPicPr>
          <p:cNvPr id="28" name="Picture 27">
            <a:extLst>
              <a:ext uri="{FF2B5EF4-FFF2-40B4-BE49-F238E27FC236}">
                <a16:creationId xmlns:a16="http://schemas.microsoft.com/office/drawing/2014/main" id="{A452D205-92AB-0982-E769-18DF280D2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9821" y="4351356"/>
            <a:ext cx="1492644" cy="1857512"/>
          </a:xfrm>
          <a:prstGeom prst="rect">
            <a:avLst/>
          </a:prstGeom>
        </p:spPr>
      </p:pic>
      <p:grpSp>
        <p:nvGrpSpPr>
          <p:cNvPr id="31" name="Group 30">
            <a:extLst>
              <a:ext uri="{FF2B5EF4-FFF2-40B4-BE49-F238E27FC236}">
                <a16:creationId xmlns:a16="http://schemas.microsoft.com/office/drawing/2014/main" id="{55475D2B-F5B3-33ED-DDAE-7F68138B8153}"/>
              </a:ext>
            </a:extLst>
          </p:cNvPr>
          <p:cNvGrpSpPr/>
          <p:nvPr/>
        </p:nvGrpSpPr>
        <p:grpSpPr>
          <a:xfrm>
            <a:off x="5421325" y="1257495"/>
            <a:ext cx="2060310" cy="2001032"/>
            <a:chOff x="5631778" y="1202790"/>
            <a:chExt cx="2060310" cy="2001032"/>
          </a:xfrm>
        </p:grpSpPr>
        <p:pic>
          <p:nvPicPr>
            <p:cNvPr id="27" name="Picture 26">
              <a:extLst>
                <a:ext uri="{FF2B5EF4-FFF2-40B4-BE49-F238E27FC236}">
                  <a16:creationId xmlns:a16="http://schemas.microsoft.com/office/drawing/2014/main" id="{59C3AE70-7207-AE8C-8E28-DEBD32244541}"/>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5844637" y="1249727"/>
              <a:ext cx="1615513" cy="1857513"/>
            </a:xfrm>
            <a:prstGeom prst="rect">
              <a:avLst/>
            </a:prstGeom>
          </p:spPr>
        </p:pic>
        <p:sp>
          <p:nvSpPr>
            <p:cNvPr id="29" name="Rectangle 28">
              <a:extLst>
                <a:ext uri="{FF2B5EF4-FFF2-40B4-BE49-F238E27FC236}">
                  <a16:creationId xmlns:a16="http://schemas.microsoft.com/office/drawing/2014/main" id="{C52C300E-5224-70A6-B746-D59A475A2BE2}"/>
                </a:ext>
              </a:extLst>
            </p:cNvPr>
            <p:cNvSpPr/>
            <p:nvPr/>
          </p:nvSpPr>
          <p:spPr>
            <a:xfrm>
              <a:off x="5631778" y="1202790"/>
              <a:ext cx="289170" cy="1981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C5AF5B2-898C-BD0E-339E-20CA62E72C30}"/>
                </a:ext>
              </a:extLst>
            </p:cNvPr>
            <p:cNvSpPr/>
            <p:nvPr/>
          </p:nvSpPr>
          <p:spPr>
            <a:xfrm>
              <a:off x="7402918" y="1222028"/>
              <a:ext cx="289170" cy="1981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688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6790-7CE3-B3EA-7C84-8ABC127D3F23}"/>
              </a:ext>
            </a:extLst>
          </p:cNvPr>
          <p:cNvSpPr txBox="1"/>
          <p:nvPr/>
        </p:nvSpPr>
        <p:spPr>
          <a:xfrm>
            <a:off x="78938" y="9941"/>
            <a:ext cx="12012190" cy="616866"/>
          </a:xfrm>
          <a:prstGeom prst="rect">
            <a:avLst/>
          </a:prstGeom>
          <a:noFill/>
        </p:spPr>
        <p:txBody>
          <a:bodyPr vert="horz" lIns="91440" tIns="45720" rIns="91440" bIns="45720" rtlCol="0" anchor="b">
            <a:noAutofit/>
          </a:bodyPr>
          <a:lstStyle/>
          <a:p>
            <a:r>
              <a:rPr lang="en-US" sz="3600" b="1" dirty="0"/>
              <a:t>The Moeller Lab</a:t>
            </a:r>
          </a:p>
        </p:txBody>
      </p:sp>
      <p:grpSp>
        <p:nvGrpSpPr>
          <p:cNvPr id="6" name="Group 5">
            <a:extLst>
              <a:ext uri="{FF2B5EF4-FFF2-40B4-BE49-F238E27FC236}">
                <a16:creationId xmlns:a16="http://schemas.microsoft.com/office/drawing/2014/main" id="{340025B3-A5FE-6257-B499-1C538B5A95E3}"/>
              </a:ext>
            </a:extLst>
          </p:cNvPr>
          <p:cNvGrpSpPr/>
          <p:nvPr/>
        </p:nvGrpSpPr>
        <p:grpSpPr>
          <a:xfrm>
            <a:off x="310364" y="689432"/>
            <a:ext cx="11401795" cy="2463167"/>
            <a:chOff x="310364" y="689432"/>
            <a:chExt cx="11401795" cy="2463167"/>
          </a:xfrm>
        </p:grpSpPr>
        <p:sp>
          <p:nvSpPr>
            <p:cNvPr id="3" name="TextBox 2">
              <a:extLst>
                <a:ext uri="{FF2B5EF4-FFF2-40B4-BE49-F238E27FC236}">
                  <a16:creationId xmlns:a16="http://schemas.microsoft.com/office/drawing/2014/main" id="{E88D6B2A-A0DF-FBD5-00BD-FDF002F4E409}"/>
                </a:ext>
              </a:extLst>
            </p:cNvPr>
            <p:cNvSpPr txBox="1"/>
            <p:nvPr/>
          </p:nvSpPr>
          <p:spPr>
            <a:xfrm>
              <a:off x="310364" y="689432"/>
              <a:ext cx="8543686" cy="646331"/>
            </a:xfrm>
            <a:prstGeom prst="rect">
              <a:avLst/>
            </a:prstGeom>
            <a:noFill/>
          </p:spPr>
          <p:txBody>
            <a:bodyPr wrap="none" rtlCol="0">
              <a:spAutoFit/>
            </a:bodyPr>
            <a:lstStyle/>
            <a:p>
              <a:r>
                <a:rPr lang="en-US" sz="3600" b="1" dirty="0"/>
                <a:t>Mucosal Immunology and Barrier Functions</a:t>
              </a:r>
            </a:p>
          </p:txBody>
        </p:sp>
        <p:sp>
          <p:nvSpPr>
            <p:cNvPr id="4" name="TextBox 3">
              <a:extLst>
                <a:ext uri="{FF2B5EF4-FFF2-40B4-BE49-F238E27FC236}">
                  <a16:creationId xmlns:a16="http://schemas.microsoft.com/office/drawing/2014/main" id="{B755CCD2-8D94-D889-CA63-6D0D0E78ACE7}"/>
                </a:ext>
              </a:extLst>
            </p:cNvPr>
            <p:cNvSpPr txBox="1"/>
            <p:nvPr/>
          </p:nvSpPr>
          <p:spPr>
            <a:xfrm>
              <a:off x="435354" y="1329185"/>
              <a:ext cx="11276805" cy="1107996"/>
            </a:xfrm>
            <a:prstGeom prst="rect">
              <a:avLst/>
            </a:prstGeom>
            <a:noFill/>
          </p:spPr>
          <p:txBody>
            <a:bodyPr wrap="none" rtlCol="0">
              <a:spAutoFit/>
            </a:bodyPr>
            <a:lstStyle/>
            <a:p>
              <a:r>
                <a:rPr lang="en-US" sz="2000" b="1" dirty="0"/>
                <a:t>Research Interest</a:t>
              </a:r>
            </a:p>
            <a:p>
              <a:endParaRPr lang="en-US" sz="600" b="1" dirty="0"/>
            </a:p>
            <a:p>
              <a:r>
                <a:rPr lang="en-US" sz="2000" dirty="0"/>
                <a:t>   To explore novel pathways and mechanisms associated with host-microbe interactions at barrier surfaces</a:t>
              </a:r>
            </a:p>
            <a:p>
              <a:endParaRPr lang="en-US" sz="2000" b="1" dirty="0"/>
            </a:p>
          </p:txBody>
        </p:sp>
        <p:sp>
          <p:nvSpPr>
            <p:cNvPr id="5" name="TextBox 4">
              <a:extLst>
                <a:ext uri="{FF2B5EF4-FFF2-40B4-BE49-F238E27FC236}">
                  <a16:creationId xmlns:a16="http://schemas.microsoft.com/office/drawing/2014/main" id="{7E2A2798-9D27-04DE-CDA0-D17D4BF97342}"/>
                </a:ext>
              </a:extLst>
            </p:cNvPr>
            <p:cNvSpPr txBox="1"/>
            <p:nvPr/>
          </p:nvSpPr>
          <p:spPr>
            <a:xfrm>
              <a:off x="1099774" y="2136936"/>
              <a:ext cx="6172524" cy="1015663"/>
            </a:xfrm>
            <a:prstGeom prst="rect">
              <a:avLst/>
            </a:prstGeom>
            <a:noFill/>
          </p:spPr>
          <p:txBody>
            <a:bodyPr wrap="none" rtlCol="0">
              <a:spAutoFit/>
            </a:bodyPr>
            <a:lstStyle/>
            <a:p>
              <a:pPr marL="342900" indent="-342900">
                <a:buFont typeface="Arial" panose="020B0604020202020204" pitchFamily="34" charset="0"/>
                <a:buChar char="•"/>
              </a:pPr>
              <a:r>
                <a:rPr lang="en-US" sz="2000" b="1" dirty="0"/>
                <a:t>Most research are rooted in animal models of disease</a:t>
              </a:r>
            </a:p>
            <a:p>
              <a:pPr marL="342900" indent="-342900">
                <a:buFont typeface="Arial" panose="020B0604020202020204" pitchFamily="34" charset="0"/>
                <a:buChar char="•"/>
              </a:pPr>
              <a:r>
                <a:rPr lang="en-US" sz="2000" b="1" dirty="0"/>
                <a:t>Employ state-of-the-art technologies</a:t>
              </a:r>
            </a:p>
            <a:p>
              <a:pPr marL="342900" indent="-342900">
                <a:buFont typeface="Arial" panose="020B0604020202020204" pitchFamily="34" charset="0"/>
                <a:buChar char="•"/>
              </a:pPr>
              <a:r>
                <a:rPr lang="en-US" sz="2000" b="1" dirty="0"/>
                <a:t>Translational perspective (from Bench to Bedside)</a:t>
              </a:r>
            </a:p>
          </p:txBody>
        </p:sp>
      </p:grpSp>
      <p:grpSp>
        <p:nvGrpSpPr>
          <p:cNvPr id="41" name="Group 40">
            <a:extLst>
              <a:ext uri="{FF2B5EF4-FFF2-40B4-BE49-F238E27FC236}">
                <a16:creationId xmlns:a16="http://schemas.microsoft.com/office/drawing/2014/main" id="{996C4E5B-3FD9-496E-6EAF-DB5D45195B9A}"/>
              </a:ext>
            </a:extLst>
          </p:cNvPr>
          <p:cNvGrpSpPr/>
          <p:nvPr/>
        </p:nvGrpSpPr>
        <p:grpSpPr>
          <a:xfrm>
            <a:off x="957943" y="3348156"/>
            <a:ext cx="10576185" cy="3729944"/>
            <a:chOff x="957943" y="3348156"/>
            <a:chExt cx="10576185" cy="3729944"/>
          </a:xfrm>
        </p:grpSpPr>
        <p:pic>
          <p:nvPicPr>
            <p:cNvPr id="12" name="Picture 11">
              <a:extLst>
                <a:ext uri="{FF2B5EF4-FFF2-40B4-BE49-F238E27FC236}">
                  <a16:creationId xmlns:a16="http://schemas.microsoft.com/office/drawing/2014/main" id="{6CA25B7C-0A3A-F424-6943-81BF57126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3566504"/>
              <a:ext cx="2287814" cy="3010282"/>
            </a:xfrm>
            <a:prstGeom prst="rect">
              <a:avLst/>
            </a:prstGeom>
          </p:spPr>
        </p:pic>
        <p:grpSp>
          <p:nvGrpSpPr>
            <p:cNvPr id="38" name="Group 37">
              <a:extLst>
                <a:ext uri="{FF2B5EF4-FFF2-40B4-BE49-F238E27FC236}">
                  <a16:creationId xmlns:a16="http://schemas.microsoft.com/office/drawing/2014/main" id="{EE98E28B-276B-3B26-D5C4-C5C6DB19EFE9}"/>
                </a:ext>
              </a:extLst>
            </p:cNvPr>
            <p:cNvGrpSpPr/>
            <p:nvPr/>
          </p:nvGrpSpPr>
          <p:grpSpPr>
            <a:xfrm>
              <a:off x="4058096" y="3348156"/>
              <a:ext cx="3669657" cy="3729944"/>
              <a:chOff x="3426087" y="3280921"/>
              <a:chExt cx="3669657" cy="3729944"/>
            </a:xfrm>
          </p:grpSpPr>
          <p:grpSp>
            <p:nvGrpSpPr>
              <p:cNvPr id="13" name="Group 12">
                <a:extLst>
                  <a:ext uri="{FF2B5EF4-FFF2-40B4-BE49-F238E27FC236}">
                    <a16:creationId xmlns:a16="http://schemas.microsoft.com/office/drawing/2014/main" id="{8E5082C4-9B69-D084-B917-AB5CC18C0D68}"/>
                  </a:ext>
                </a:extLst>
              </p:cNvPr>
              <p:cNvGrpSpPr/>
              <p:nvPr/>
            </p:nvGrpSpPr>
            <p:grpSpPr>
              <a:xfrm>
                <a:off x="3873721" y="5203388"/>
                <a:ext cx="1291265" cy="1322198"/>
                <a:chOff x="367775" y="1409072"/>
                <a:chExt cx="3913173" cy="3911355"/>
              </a:xfrm>
            </p:grpSpPr>
            <p:pic>
              <p:nvPicPr>
                <p:cNvPr id="14" name="Picture 13">
                  <a:extLst>
                    <a:ext uri="{FF2B5EF4-FFF2-40B4-BE49-F238E27FC236}">
                      <a16:creationId xmlns:a16="http://schemas.microsoft.com/office/drawing/2014/main" id="{EC08EDA4-7EE9-CE30-6007-5B8438A6AD8B}"/>
                    </a:ext>
                  </a:extLst>
                </p:cNvPr>
                <p:cNvPicPr>
                  <a:picLocks noChangeAspect="1"/>
                </p:cNvPicPr>
                <p:nvPr/>
              </p:nvPicPr>
              <p:blipFill rotWithShape="1">
                <a:blip r:embed="rId4"/>
                <a:srcRect l="1388"/>
                <a:stretch/>
              </p:blipFill>
              <p:spPr>
                <a:xfrm>
                  <a:off x="367775" y="1468736"/>
                  <a:ext cx="3913173" cy="3851691"/>
                </a:xfrm>
                <a:prstGeom prst="rect">
                  <a:avLst/>
                </a:prstGeom>
              </p:spPr>
            </p:pic>
            <p:sp>
              <p:nvSpPr>
                <p:cNvPr id="17" name="Oval 16">
                  <a:extLst>
                    <a:ext uri="{FF2B5EF4-FFF2-40B4-BE49-F238E27FC236}">
                      <a16:creationId xmlns:a16="http://schemas.microsoft.com/office/drawing/2014/main" id="{96FCA3BA-363D-04C3-EAFE-2FA25387A4D0}"/>
                    </a:ext>
                  </a:extLst>
                </p:cNvPr>
                <p:cNvSpPr/>
                <p:nvPr/>
              </p:nvSpPr>
              <p:spPr>
                <a:xfrm rot="20617580">
                  <a:off x="2481385" y="1409072"/>
                  <a:ext cx="698513" cy="35477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9B649B-9229-F6BE-8B79-4E3442C18874}"/>
                    </a:ext>
                  </a:extLst>
                </p:cNvPr>
                <p:cNvSpPr/>
                <p:nvPr/>
              </p:nvSpPr>
              <p:spPr>
                <a:xfrm rot="184989">
                  <a:off x="540880" y="1905580"/>
                  <a:ext cx="584908" cy="2796221"/>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33CF870-67D9-A4A7-F9B6-B931B008F853}"/>
                  </a:ext>
                </a:extLst>
              </p:cNvPr>
              <p:cNvGrpSpPr/>
              <p:nvPr/>
            </p:nvGrpSpPr>
            <p:grpSpPr>
              <a:xfrm>
                <a:off x="5629317" y="3304685"/>
                <a:ext cx="1466427" cy="3706180"/>
                <a:chOff x="8909194" y="646311"/>
                <a:chExt cx="2556737" cy="6461779"/>
              </a:xfrm>
            </p:grpSpPr>
            <p:sp>
              <p:nvSpPr>
                <p:cNvPr id="21" name="TextBox 20">
                  <a:extLst>
                    <a:ext uri="{FF2B5EF4-FFF2-40B4-BE49-F238E27FC236}">
                      <a16:creationId xmlns:a16="http://schemas.microsoft.com/office/drawing/2014/main" id="{794A70D8-699D-1662-F2E5-1AD17D172DD6}"/>
                    </a:ext>
                  </a:extLst>
                </p:cNvPr>
                <p:cNvSpPr txBox="1"/>
                <p:nvPr/>
              </p:nvSpPr>
              <p:spPr>
                <a:xfrm>
                  <a:off x="10268351" y="6464154"/>
                  <a:ext cx="1016710" cy="643936"/>
                </a:xfrm>
                <a:prstGeom prst="rect">
                  <a:avLst/>
                </a:prstGeom>
                <a:noFill/>
              </p:spPr>
              <p:txBody>
                <a:bodyPr wrap="square" rtlCol="0">
                  <a:spAutoFit/>
                </a:bodyPr>
                <a:lstStyle/>
                <a:p>
                  <a:endParaRPr lang="en-US" dirty="0">
                    <a:solidFill>
                      <a:srgbClr val="FF0000"/>
                    </a:solidFill>
                  </a:endParaRPr>
                </a:p>
              </p:txBody>
            </p:sp>
            <p:grpSp>
              <p:nvGrpSpPr>
                <p:cNvPr id="22" name="Group 21">
                  <a:extLst>
                    <a:ext uri="{FF2B5EF4-FFF2-40B4-BE49-F238E27FC236}">
                      <a16:creationId xmlns:a16="http://schemas.microsoft.com/office/drawing/2014/main" id="{FC34F12D-54A8-2C27-69F3-DEA61ACBAACD}"/>
                    </a:ext>
                  </a:extLst>
                </p:cNvPr>
                <p:cNvGrpSpPr/>
                <p:nvPr/>
              </p:nvGrpSpPr>
              <p:grpSpPr>
                <a:xfrm>
                  <a:off x="8909194" y="646311"/>
                  <a:ext cx="2556737" cy="5857278"/>
                  <a:chOff x="8909194" y="646311"/>
                  <a:chExt cx="2556737" cy="5857278"/>
                </a:xfrm>
              </p:grpSpPr>
              <p:pic>
                <p:nvPicPr>
                  <p:cNvPr id="24" name="Billede 19">
                    <a:extLst>
                      <a:ext uri="{FF2B5EF4-FFF2-40B4-BE49-F238E27FC236}">
                        <a16:creationId xmlns:a16="http://schemas.microsoft.com/office/drawing/2014/main" id="{EA77DC17-F554-4C90-451D-6855F80EB251}"/>
                      </a:ext>
                    </a:extLst>
                  </p:cNvPr>
                  <p:cNvPicPr>
                    <a:picLocks noChangeAspect="1"/>
                  </p:cNvPicPr>
                  <p:nvPr/>
                </p:nvPicPr>
                <p:blipFill rotWithShape="1">
                  <a:blip r:embed="rId5"/>
                  <a:srcRect l="1315" r="-1"/>
                  <a:stretch/>
                </p:blipFill>
                <p:spPr>
                  <a:xfrm>
                    <a:off x="8909194" y="646311"/>
                    <a:ext cx="2556737" cy="5478754"/>
                  </a:xfrm>
                  <a:prstGeom prst="rect">
                    <a:avLst/>
                  </a:prstGeom>
                </p:spPr>
              </p:pic>
              <p:sp>
                <p:nvSpPr>
                  <p:cNvPr id="25" name="Right Brace 24">
                    <a:extLst>
                      <a:ext uri="{FF2B5EF4-FFF2-40B4-BE49-F238E27FC236}">
                        <a16:creationId xmlns:a16="http://schemas.microsoft.com/office/drawing/2014/main" id="{79302C73-7773-7E39-B8AF-E8BF28F47260}"/>
                      </a:ext>
                    </a:extLst>
                  </p:cNvPr>
                  <p:cNvSpPr/>
                  <p:nvPr/>
                </p:nvSpPr>
                <p:spPr>
                  <a:xfrm rot="5400000">
                    <a:off x="10476929" y="5911802"/>
                    <a:ext cx="381248" cy="80232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a16="http://schemas.microsoft.com/office/drawing/2014/main" id="{57BBD9F0-CF6B-4C4B-85F1-7C6FB4085612}"/>
                      </a:ext>
                    </a:extLst>
                  </p:cNvPr>
                  <p:cNvSpPr/>
                  <p:nvPr/>
                </p:nvSpPr>
                <p:spPr>
                  <a:xfrm rot="5400000">
                    <a:off x="9644591" y="5910736"/>
                    <a:ext cx="381248" cy="802326"/>
                  </a:xfrm>
                  <a:prstGeom prst="rightBrac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067E3752-2D7C-5C98-2440-85C1876B3B76}"/>
                  </a:ext>
                </a:extLst>
              </p:cNvPr>
              <p:cNvGrpSpPr/>
              <p:nvPr/>
            </p:nvGrpSpPr>
            <p:grpSpPr>
              <a:xfrm>
                <a:off x="3426087" y="3280921"/>
                <a:ext cx="2114002" cy="1718187"/>
                <a:chOff x="2211419" y="1183787"/>
                <a:chExt cx="3213412" cy="2611747"/>
              </a:xfrm>
            </p:grpSpPr>
            <p:grpSp>
              <p:nvGrpSpPr>
                <p:cNvPr id="28" name="Group 27">
                  <a:extLst>
                    <a:ext uri="{FF2B5EF4-FFF2-40B4-BE49-F238E27FC236}">
                      <a16:creationId xmlns:a16="http://schemas.microsoft.com/office/drawing/2014/main" id="{0C129308-E7CF-7ECD-E8D5-64A0031CD30C}"/>
                    </a:ext>
                  </a:extLst>
                </p:cNvPr>
                <p:cNvGrpSpPr/>
                <p:nvPr/>
              </p:nvGrpSpPr>
              <p:grpSpPr>
                <a:xfrm>
                  <a:off x="2211419" y="1183787"/>
                  <a:ext cx="2741171" cy="2611747"/>
                  <a:chOff x="2211419" y="1183787"/>
                  <a:chExt cx="2741171" cy="2611747"/>
                </a:xfrm>
              </p:grpSpPr>
              <p:pic>
                <p:nvPicPr>
                  <p:cNvPr id="30" name="Billede 2">
                    <a:extLst>
                      <a:ext uri="{FF2B5EF4-FFF2-40B4-BE49-F238E27FC236}">
                        <a16:creationId xmlns:a16="http://schemas.microsoft.com/office/drawing/2014/main" id="{356D1961-8EB8-148E-0C92-17EA67F8AA3A}"/>
                      </a:ext>
                    </a:extLst>
                  </p:cNvPr>
                  <p:cNvPicPr>
                    <a:picLocks noChangeAspect="1"/>
                  </p:cNvPicPr>
                  <p:nvPr/>
                </p:nvPicPr>
                <p:blipFill rotWithShape="1">
                  <a:blip r:embed="rId6"/>
                  <a:srcRect l="8463" b="6653"/>
                  <a:stretch/>
                </p:blipFill>
                <p:spPr>
                  <a:xfrm>
                    <a:off x="2535990" y="1183787"/>
                    <a:ext cx="2416600" cy="2425891"/>
                  </a:xfrm>
                  <a:prstGeom prst="rect">
                    <a:avLst/>
                  </a:prstGeom>
                </p:spPr>
              </p:pic>
              <p:cxnSp>
                <p:nvCxnSpPr>
                  <p:cNvPr id="31" name="Straight Arrow Connector 30">
                    <a:extLst>
                      <a:ext uri="{FF2B5EF4-FFF2-40B4-BE49-F238E27FC236}">
                        <a16:creationId xmlns:a16="http://schemas.microsoft.com/office/drawing/2014/main" id="{1725FF8C-BD6E-C1E8-66A3-2BA43D6BF1DD}"/>
                      </a:ext>
                    </a:extLst>
                  </p:cNvPr>
                  <p:cNvCxnSpPr>
                    <a:cxnSpLocks/>
                  </p:cNvCxnSpPr>
                  <p:nvPr/>
                </p:nvCxnSpPr>
                <p:spPr>
                  <a:xfrm flipV="1">
                    <a:off x="2454762" y="1263997"/>
                    <a:ext cx="0" cy="15881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00082C-BC08-D4B9-9C4D-2BE4552DEE43}"/>
                      </a:ext>
                    </a:extLst>
                  </p:cNvPr>
                  <p:cNvSpPr txBox="1"/>
                  <p:nvPr/>
                </p:nvSpPr>
                <p:spPr>
                  <a:xfrm rot="16200000">
                    <a:off x="1668129" y="2975245"/>
                    <a:ext cx="136357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CD326</a:t>
                    </a:r>
                  </a:p>
                </p:txBody>
              </p:sp>
              <p:sp>
                <p:nvSpPr>
                  <p:cNvPr id="33" name="TextBox 32">
                    <a:extLst>
                      <a:ext uri="{FF2B5EF4-FFF2-40B4-BE49-F238E27FC236}">
                        <a16:creationId xmlns:a16="http://schemas.microsoft.com/office/drawing/2014/main" id="{CB975FDA-762D-6ED4-B41A-8AA84662119C}"/>
                      </a:ext>
                    </a:extLst>
                  </p:cNvPr>
                  <p:cNvSpPr txBox="1"/>
                  <p:nvPr/>
                </p:nvSpPr>
                <p:spPr>
                  <a:xfrm>
                    <a:off x="2571315" y="3516178"/>
                    <a:ext cx="136357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CD45</a:t>
                    </a:r>
                  </a:p>
                </p:txBody>
              </p:sp>
              <p:cxnSp>
                <p:nvCxnSpPr>
                  <p:cNvPr id="34" name="Straight Arrow Connector 33">
                    <a:extLst>
                      <a:ext uri="{FF2B5EF4-FFF2-40B4-BE49-F238E27FC236}">
                        <a16:creationId xmlns:a16="http://schemas.microsoft.com/office/drawing/2014/main" id="{87B1B30A-5FBB-8AEF-558F-F9979ADEEA28}"/>
                      </a:ext>
                    </a:extLst>
                  </p:cNvPr>
                  <p:cNvCxnSpPr>
                    <a:cxnSpLocks/>
                  </p:cNvCxnSpPr>
                  <p:nvPr/>
                </p:nvCxnSpPr>
                <p:spPr>
                  <a:xfrm>
                    <a:off x="3304407" y="3715262"/>
                    <a:ext cx="157258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C29BB5F-8AB5-4D6A-BF0E-5A1D407A870F}"/>
                      </a:ext>
                    </a:extLst>
                  </p:cNvPr>
                  <p:cNvSpPr txBox="1"/>
                  <p:nvPr/>
                </p:nvSpPr>
                <p:spPr>
                  <a:xfrm>
                    <a:off x="2961103" y="1226855"/>
                    <a:ext cx="1529123" cy="421055"/>
                  </a:xfrm>
                  <a:prstGeom prst="rect">
                    <a:avLst/>
                  </a:prstGeom>
                  <a:noFill/>
                </p:spPr>
                <p:txBody>
                  <a:bodyPr wrap="square" rtlCol="0">
                    <a:spAutoFit/>
                  </a:bodyPr>
                  <a:lstStyle/>
                  <a:p>
                    <a:r>
                      <a:rPr lang="da-DK" sz="1200" b="1" dirty="0">
                        <a:latin typeface="Times New Roman" panose="02020603050405020304" pitchFamily="18" charset="0"/>
                        <a:cs typeface="Times New Roman" panose="02020603050405020304" pitchFamily="18" charset="0"/>
                      </a:rPr>
                      <a:t>IEC</a:t>
                    </a:r>
                  </a:p>
                </p:txBody>
              </p:sp>
              <p:sp>
                <p:nvSpPr>
                  <p:cNvPr id="36" name="Rektangel 13">
                    <a:extLst>
                      <a:ext uri="{FF2B5EF4-FFF2-40B4-BE49-F238E27FC236}">
                        <a16:creationId xmlns:a16="http://schemas.microsoft.com/office/drawing/2014/main" id="{A78C2888-BD9A-A88B-8572-EB0D618E54B6}"/>
                      </a:ext>
                    </a:extLst>
                  </p:cNvPr>
                  <p:cNvSpPr/>
                  <p:nvPr/>
                </p:nvSpPr>
                <p:spPr>
                  <a:xfrm>
                    <a:off x="3143862" y="1587944"/>
                    <a:ext cx="640118" cy="542916"/>
                  </a:xfrm>
                  <a:prstGeom prst="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13">
                    <a:extLst>
                      <a:ext uri="{FF2B5EF4-FFF2-40B4-BE49-F238E27FC236}">
                        <a16:creationId xmlns:a16="http://schemas.microsoft.com/office/drawing/2014/main" id="{5770A656-96BE-C183-5C2A-24ED5C9F420E}"/>
                      </a:ext>
                    </a:extLst>
                  </p:cNvPr>
                  <p:cNvSpPr/>
                  <p:nvPr/>
                </p:nvSpPr>
                <p:spPr>
                  <a:xfrm>
                    <a:off x="4111084" y="2758068"/>
                    <a:ext cx="379142" cy="304801"/>
                  </a:xfrm>
                  <a:prstGeom prst="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 name="TextBox 28">
                  <a:extLst>
                    <a:ext uri="{FF2B5EF4-FFF2-40B4-BE49-F238E27FC236}">
                      <a16:creationId xmlns:a16="http://schemas.microsoft.com/office/drawing/2014/main" id="{88AE2C3A-7116-B42D-EC2A-143A29879B23}"/>
                    </a:ext>
                  </a:extLst>
                </p:cNvPr>
                <p:cNvSpPr txBox="1"/>
                <p:nvPr/>
              </p:nvSpPr>
              <p:spPr>
                <a:xfrm>
                  <a:off x="3907670" y="2334255"/>
                  <a:ext cx="1517161" cy="276999"/>
                </a:xfrm>
                <a:prstGeom prst="rect">
                  <a:avLst/>
                </a:prstGeom>
                <a:noFill/>
              </p:spPr>
              <p:txBody>
                <a:bodyPr wrap="square" rtlCol="0">
                  <a:spAutoFit/>
                </a:bodyPr>
                <a:lstStyle/>
                <a:p>
                  <a:r>
                    <a:rPr lang="da-DK" sz="1200" b="1" dirty="0">
                      <a:latin typeface="Times New Roman" panose="02020603050405020304" pitchFamily="18" charset="0"/>
                      <a:cs typeface="Times New Roman" panose="02020603050405020304" pitchFamily="18" charset="0"/>
                    </a:rPr>
                    <a:t>IEL</a:t>
                  </a:r>
                </a:p>
              </p:txBody>
            </p:sp>
          </p:grpSp>
        </p:grpSp>
        <p:pic>
          <p:nvPicPr>
            <p:cNvPr id="40" name="Picture 39">
              <a:extLst>
                <a:ext uri="{FF2B5EF4-FFF2-40B4-BE49-F238E27FC236}">
                  <a16:creationId xmlns:a16="http://schemas.microsoft.com/office/drawing/2014/main" id="{AD8D6BA3-AE1A-2110-936A-7E5CA21F3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2821" y="3768295"/>
              <a:ext cx="2961307" cy="2228535"/>
            </a:xfrm>
            <a:prstGeom prst="rect">
              <a:avLst/>
            </a:prstGeom>
          </p:spPr>
        </p:pic>
      </p:grpSp>
    </p:spTree>
    <p:extLst>
      <p:ext uri="{BB962C8B-B14F-4D97-AF65-F5344CB8AC3E}">
        <p14:creationId xmlns:p14="http://schemas.microsoft.com/office/powerpoint/2010/main" val="1892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6790-7CE3-B3EA-7C84-8ABC127D3F23}"/>
              </a:ext>
            </a:extLst>
          </p:cNvPr>
          <p:cNvSpPr txBox="1"/>
          <p:nvPr/>
        </p:nvSpPr>
        <p:spPr>
          <a:xfrm>
            <a:off x="78938" y="9941"/>
            <a:ext cx="12012190" cy="616866"/>
          </a:xfrm>
          <a:prstGeom prst="rect">
            <a:avLst/>
          </a:prstGeom>
          <a:noFill/>
        </p:spPr>
        <p:txBody>
          <a:bodyPr vert="horz" lIns="91440" tIns="45720" rIns="91440" bIns="45720" rtlCol="0" anchor="b">
            <a:noAutofit/>
          </a:bodyPr>
          <a:lstStyle/>
          <a:p>
            <a:r>
              <a:rPr lang="en-US" sz="3600" b="1" dirty="0"/>
              <a:t>The Moeller Lab</a:t>
            </a:r>
          </a:p>
        </p:txBody>
      </p:sp>
      <p:grpSp>
        <p:nvGrpSpPr>
          <p:cNvPr id="6" name="Group 5">
            <a:extLst>
              <a:ext uri="{FF2B5EF4-FFF2-40B4-BE49-F238E27FC236}">
                <a16:creationId xmlns:a16="http://schemas.microsoft.com/office/drawing/2014/main" id="{340025B3-A5FE-6257-B499-1C538B5A95E3}"/>
              </a:ext>
            </a:extLst>
          </p:cNvPr>
          <p:cNvGrpSpPr/>
          <p:nvPr/>
        </p:nvGrpSpPr>
        <p:grpSpPr>
          <a:xfrm>
            <a:off x="310364" y="689432"/>
            <a:ext cx="11401795" cy="2463167"/>
            <a:chOff x="310364" y="689432"/>
            <a:chExt cx="11401795" cy="2463167"/>
          </a:xfrm>
        </p:grpSpPr>
        <p:sp>
          <p:nvSpPr>
            <p:cNvPr id="3" name="TextBox 2">
              <a:extLst>
                <a:ext uri="{FF2B5EF4-FFF2-40B4-BE49-F238E27FC236}">
                  <a16:creationId xmlns:a16="http://schemas.microsoft.com/office/drawing/2014/main" id="{E88D6B2A-A0DF-FBD5-00BD-FDF002F4E409}"/>
                </a:ext>
              </a:extLst>
            </p:cNvPr>
            <p:cNvSpPr txBox="1"/>
            <p:nvPr/>
          </p:nvSpPr>
          <p:spPr>
            <a:xfrm>
              <a:off x="310364" y="689432"/>
              <a:ext cx="8543686" cy="646331"/>
            </a:xfrm>
            <a:prstGeom prst="rect">
              <a:avLst/>
            </a:prstGeom>
            <a:noFill/>
          </p:spPr>
          <p:txBody>
            <a:bodyPr wrap="none" rtlCol="0">
              <a:spAutoFit/>
            </a:bodyPr>
            <a:lstStyle/>
            <a:p>
              <a:r>
                <a:rPr lang="en-US" sz="3600" b="1" dirty="0"/>
                <a:t>Mucosal Immunology and Barrier Functions</a:t>
              </a:r>
            </a:p>
          </p:txBody>
        </p:sp>
        <p:sp>
          <p:nvSpPr>
            <p:cNvPr id="4" name="TextBox 3">
              <a:extLst>
                <a:ext uri="{FF2B5EF4-FFF2-40B4-BE49-F238E27FC236}">
                  <a16:creationId xmlns:a16="http://schemas.microsoft.com/office/drawing/2014/main" id="{B755CCD2-8D94-D889-CA63-6D0D0E78ACE7}"/>
                </a:ext>
              </a:extLst>
            </p:cNvPr>
            <p:cNvSpPr txBox="1"/>
            <p:nvPr/>
          </p:nvSpPr>
          <p:spPr>
            <a:xfrm>
              <a:off x="435354" y="1329185"/>
              <a:ext cx="11276805" cy="1107996"/>
            </a:xfrm>
            <a:prstGeom prst="rect">
              <a:avLst/>
            </a:prstGeom>
            <a:noFill/>
          </p:spPr>
          <p:txBody>
            <a:bodyPr wrap="none" rtlCol="0">
              <a:spAutoFit/>
            </a:bodyPr>
            <a:lstStyle/>
            <a:p>
              <a:r>
                <a:rPr lang="en-US" sz="2000" b="1" dirty="0"/>
                <a:t>Research Interest</a:t>
              </a:r>
            </a:p>
            <a:p>
              <a:endParaRPr lang="en-US" sz="600" b="1" dirty="0"/>
            </a:p>
            <a:p>
              <a:r>
                <a:rPr lang="en-US" sz="2000" dirty="0"/>
                <a:t>   To explore novel pathways and mechanisms associated with host-microbe interactions at barrier surfaces</a:t>
              </a:r>
            </a:p>
            <a:p>
              <a:endParaRPr lang="en-US" sz="2000" b="1" dirty="0"/>
            </a:p>
          </p:txBody>
        </p:sp>
        <p:sp>
          <p:nvSpPr>
            <p:cNvPr id="5" name="TextBox 4">
              <a:extLst>
                <a:ext uri="{FF2B5EF4-FFF2-40B4-BE49-F238E27FC236}">
                  <a16:creationId xmlns:a16="http://schemas.microsoft.com/office/drawing/2014/main" id="{7E2A2798-9D27-04DE-CDA0-D17D4BF97342}"/>
                </a:ext>
              </a:extLst>
            </p:cNvPr>
            <p:cNvSpPr txBox="1"/>
            <p:nvPr/>
          </p:nvSpPr>
          <p:spPr>
            <a:xfrm>
              <a:off x="1099774" y="2136936"/>
              <a:ext cx="6172524" cy="1015663"/>
            </a:xfrm>
            <a:prstGeom prst="rect">
              <a:avLst/>
            </a:prstGeom>
            <a:noFill/>
          </p:spPr>
          <p:txBody>
            <a:bodyPr wrap="none" rtlCol="0">
              <a:spAutoFit/>
            </a:bodyPr>
            <a:lstStyle/>
            <a:p>
              <a:pPr marL="342900" indent="-342900">
                <a:buFont typeface="Arial" panose="020B0604020202020204" pitchFamily="34" charset="0"/>
                <a:buChar char="•"/>
              </a:pPr>
              <a:r>
                <a:rPr lang="en-US" sz="2000" b="1" dirty="0"/>
                <a:t>Most research are rooted in animal models of disease</a:t>
              </a:r>
            </a:p>
            <a:p>
              <a:pPr marL="342900" indent="-342900">
                <a:buFont typeface="Arial" panose="020B0604020202020204" pitchFamily="34" charset="0"/>
                <a:buChar char="•"/>
              </a:pPr>
              <a:r>
                <a:rPr lang="en-US" sz="2000" b="1" dirty="0"/>
                <a:t>Employ state-of-the-art technologies</a:t>
              </a:r>
            </a:p>
            <a:p>
              <a:pPr marL="342900" indent="-342900">
                <a:buFont typeface="Arial" panose="020B0604020202020204" pitchFamily="34" charset="0"/>
                <a:buChar char="•"/>
              </a:pPr>
              <a:r>
                <a:rPr lang="en-US" sz="2000" b="1" dirty="0"/>
                <a:t>Translational perspective (from Bench to Bedside)</a:t>
              </a:r>
            </a:p>
          </p:txBody>
        </p:sp>
      </p:grpSp>
      <p:grpSp>
        <p:nvGrpSpPr>
          <p:cNvPr id="16" name="Group 15">
            <a:extLst>
              <a:ext uri="{FF2B5EF4-FFF2-40B4-BE49-F238E27FC236}">
                <a16:creationId xmlns:a16="http://schemas.microsoft.com/office/drawing/2014/main" id="{23D5B48B-A36C-61EB-54FA-87F5EB7A21F3}"/>
              </a:ext>
            </a:extLst>
          </p:cNvPr>
          <p:cNvGrpSpPr/>
          <p:nvPr/>
        </p:nvGrpSpPr>
        <p:grpSpPr>
          <a:xfrm>
            <a:off x="177675" y="3553662"/>
            <a:ext cx="11335450" cy="2975505"/>
            <a:chOff x="177675" y="3553662"/>
            <a:chExt cx="11335450" cy="2975505"/>
          </a:xfrm>
        </p:grpSpPr>
        <p:grpSp>
          <p:nvGrpSpPr>
            <p:cNvPr id="84" name="Group 83">
              <a:extLst>
                <a:ext uri="{FF2B5EF4-FFF2-40B4-BE49-F238E27FC236}">
                  <a16:creationId xmlns:a16="http://schemas.microsoft.com/office/drawing/2014/main" id="{A22498A0-84CC-A60C-15D9-8D54E1545357}"/>
                </a:ext>
              </a:extLst>
            </p:cNvPr>
            <p:cNvGrpSpPr/>
            <p:nvPr/>
          </p:nvGrpSpPr>
          <p:grpSpPr>
            <a:xfrm>
              <a:off x="177675" y="3553662"/>
              <a:ext cx="11335450" cy="2975505"/>
              <a:chOff x="177675" y="3553662"/>
              <a:chExt cx="11335450" cy="2975505"/>
            </a:xfrm>
          </p:grpSpPr>
          <p:grpSp>
            <p:nvGrpSpPr>
              <p:cNvPr id="80" name="Group 79">
                <a:extLst>
                  <a:ext uri="{FF2B5EF4-FFF2-40B4-BE49-F238E27FC236}">
                    <a16:creationId xmlns:a16="http://schemas.microsoft.com/office/drawing/2014/main" id="{19EA3F4C-967A-AB66-AA5F-3A2F7BB88F10}"/>
                  </a:ext>
                </a:extLst>
              </p:cNvPr>
              <p:cNvGrpSpPr/>
              <p:nvPr/>
            </p:nvGrpSpPr>
            <p:grpSpPr>
              <a:xfrm>
                <a:off x="177675" y="3553662"/>
                <a:ext cx="11335450" cy="2975505"/>
                <a:chOff x="177675" y="3553662"/>
                <a:chExt cx="11335450" cy="2975505"/>
              </a:xfrm>
            </p:grpSpPr>
            <p:sp>
              <p:nvSpPr>
                <p:cNvPr id="63" name="TextBox 62">
                  <a:extLst>
                    <a:ext uri="{FF2B5EF4-FFF2-40B4-BE49-F238E27FC236}">
                      <a16:creationId xmlns:a16="http://schemas.microsoft.com/office/drawing/2014/main" id="{69EB6F77-48E2-44BA-56B8-0CC20E4D663B}"/>
                    </a:ext>
                  </a:extLst>
                </p:cNvPr>
                <p:cNvSpPr txBox="1"/>
                <p:nvPr/>
              </p:nvSpPr>
              <p:spPr>
                <a:xfrm>
                  <a:off x="177675" y="5701165"/>
                  <a:ext cx="178125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Jesper B. Moeller</a:t>
                  </a:r>
                </a:p>
              </p:txBody>
            </p:sp>
            <p:grpSp>
              <p:nvGrpSpPr>
                <p:cNvPr id="79" name="Group 78">
                  <a:extLst>
                    <a:ext uri="{FF2B5EF4-FFF2-40B4-BE49-F238E27FC236}">
                      <a16:creationId xmlns:a16="http://schemas.microsoft.com/office/drawing/2014/main" id="{0536F50B-4D98-6EBA-52B7-805F75F82A60}"/>
                    </a:ext>
                  </a:extLst>
                </p:cNvPr>
                <p:cNvGrpSpPr/>
                <p:nvPr/>
              </p:nvGrpSpPr>
              <p:grpSpPr>
                <a:xfrm>
                  <a:off x="377248" y="3553662"/>
                  <a:ext cx="11135877" cy="2975505"/>
                  <a:chOff x="377248" y="3553662"/>
                  <a:chExt cx="11135877" cy="2975505"/>
                </a:xfrm>
              </p:grpSpPr>
              <p:sp>
                <p:nvSpPr>
                  <p:cNvPr id="7" name="TextBox 6">
                    <a:extLst>
                      <a:ext uri="{FF2B5EF4-FFF2-40B4-BE49-F238E27FC236}">
                        <a16:creationId xmlns:a16="http://schemas.microsoft.com/office/drawing/2014/main" id="{A6E90C86-5E82-69FD-F4FD-3218A2E9AE86}"/>
                      </a:ext>
                    </a:extLst>
                  </p:cNvPr>
                  <p:cNvSpPr txBox="1"/>
                  <p:nvPr/>
                </p:nvSpPr>
                <p:spPr>
                  <a:xfrm>
                    <a:off x="435354" y="3553662"/>
                    <a:ext cx="1870064" cy="800219"/>
                  </a:xfrm>
                  <a:prstGeom prst="rect">
                    <a:avLst/>
                  </a:prstGeom>
                  <a:noFill/>
                </p:spPr>
                <p:txBody>
                  <a:bodyPr wrap="none" rtlCol="0">
                    <a:spAutoFit/>
                  </a:bodyPr>
                  <a:lstStyle/>
                  <a:p>
                    <a:r>
                      <a:rPr lang="en-US" sz="2000" b="1" dirty="0"/>
                      <a:t>Research Group</a:t>
                    </a:r>
                  </a:p>
                  <a:p>
                    <a:endParaRPr lang="en-US" sz="600" b="1" dirty="0"/>
                  </a:p>
                  <a:p>
                    <a:endParaRPr lang="en-US" sz="2000" b="1" dirty="0"/>
                  </a:p>
                </p:txBody>
              </p:sp>
              <p:pic>
                <p:nvPicPr>
                  <p:cNvPr id="9" name="Picture 8">
                    <a:extLst>
                      <a:ext uri="{FF2B5EF4-FFF2-40B4-BE49-F238E27FC236}">
                        <a16:creationId xmlns:a16="http://schemas.microsoft.com/office/drawing/2014/main" id="{5C9480AE-188F-69F6-3329-F7F82C3E8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3" y="4268061"/>
                    <a:ext cx="1143000" cy="1422400"/>
                  </a:xfrm>
                  <a:prstGeom prst="rect">
                    <a:avLst/>
                  </a:prstGeom>
                </p:spPr>
              </p:pic>
              <p:pic>
                <p:nvPicPr>
                  <p:cNvPr id="11" name="Picture 10">
                    <a:extLst>
                      <a:ext uri="{FF2B5EF4-FFF2-40B4-BE49-F238E27FC236}">
                        <a16:creationId xmlns:a16="http://schemas.microsoft.com/office/drawing/2014/main" id="{A201FCB0-EF23-6607-C680-A4DE6F39D2B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260430" y="4269305"/>
                    <a:ext cx="1075809" cy="1431860"/>
                  </a:xfrm>
                  <a:prstGeom prst="rect">
                    <a:avLst/>
                  </a:prstGeom>
                </p:spPr>
              </p:pic>
              <p:grpSp>
                <p:nvGrpSpPr>
                  <p:cNvPr id="61" name="Group 60">
                    <a:extLst>
                      <a:ext uri="{FF2B5EF4-FFF2-40B4-BE49-F238E27FC236}">
                        <a16:creationId xmlns:a16="http://schemas.microsoft.com/office/drawing/2014/main" id="{B22CA346-B486-BE70-3A3B-FBB0A4ACD93F}"/>
                      </a:ext>
                    </a:extLst>
                  </p:cNvPr>
                  <p:cNvGrpSpPr/>
                  <p:nvPr/>
                </p:nvGrpSpPr>
                <p:grpSpPr>
                  <a:xfrm>
                    <a:off x="9833332" y="4204177"/>
                    <a:ext cx="1679793" cy="1566413"/>
                    <a:chOff x="7304582" y="5480306"/>
                    <a:chExt cx="1679793" cy="1566413"/>
                  </a:xfrm>
                </p:grpSpPr>
                <p:pic>
                  <p:nvPicPr>
                    <p:cNvPr id="55" name="Picture 54">
                      <a:extLst>
                        <a:ext uri="{FF2B5EF4-FFF2-40B4-BE49-F238E27FC236}">
                          <a16:creationId xmlns:a16="http://schemas.microsoft.com/office/drawing/2014/main" id="{B791B09C-E7AA-DA72-661E-649D2E6A2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7409" y="5541971"/>
                      <a:ext cx="1376237" cy="1434412"/>
                    </a:xfrm>
                    <a:prstGeom prst="rect">
                      <a:avLst/>
                    </a:prstGeom>
                  </p:spPr>
                </p:pic>
                <p:sp>
                  <p:nvSpPr>
                    <p:cNvPr id="58" name="Rectangle 57">
                      <a:extLst>
                        <a:ext uri="{FF2B5EF4-FFF2-40B4-BE49-F238E27FC236}">
                          <a16:creationId xmlns:a16="http://schemas.microsoft.com/office/drawing/2014/main" id="{4DCD0892-A45D-6132-B5DD-FB7E12245AC8}"/>
                        </a:ext>
                      </a:extLst>
                    </p:cNvPr>
                    <p:cNvSpPr/>
                    <p:nvPr/>
                  </p:nvSpPr>
                  <p:spPr>
                    <a:xfrm>
                      <a:off x="8687391" y="5480306"/>
                      <a:ext cx="296984" cy="1566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6A87AAD-3B61-BC5C-2327-8F06C0253455}"/>
                        </a:ext>
                      </a:extLst>
                    </p:cNvPr>
                    <p:cNvSpPr/>
                    <p:nvPr/>
                  </p:nvSpPr>
                  <p:spPr>
                    <a:xfrm>
                      <a:off x="7304582" y="5480306"/>
                      <a:ext cx="296984" cy="1566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F19DCEFE-2F55-46FB-FE85-D7321271F335}"/>
                      </a:ext>
                    </a:extLst>
                  </p:cNvPr>
                  <p:cNvSpPr txBox="1"/>
                  <p:nvPr/>
                </p:nvSpPr>
                <p:spPr>
                  <a:xfrm>
                    <a:off x="377248" y="3915349"/>
                    <a:ext cx="138211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Group leader</a:t>
                    </a:r>
                  </a:p>
                </p:txBody>
              </p:sp>
              <p:sp>
                <p:nvSpPr>
                  <p:cNvPr id="64" name="TextBox 63">
                    <a:extLst>
                      <a:ext uri="{FF2B5EF4-FFF2-40B4-BE49-F238E27FC236}">
                        <a16:creationId xmlns:a16="http://schemas.microsoft.com/office/drawing/2014/main" id="{301AC734-C6F2-B84E-704E-AB7605957955}"/>
                      </a:ext>
                    </a:extLst>
                  </p:cNvPr>
                  <p:cNvSpPr txBox="1"/>
                  <p:nvPr/>
                </p:nvSpPr>
                <p:spPr>
                  <a:xfrm>
                    <a:off x="2046869" y="3938282"/>
                    <a:ext cx="15835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Staff technician</a:t>
                    </a:r>
                  </a:p>
                </p:txBody>
              </p:sp>
              <p:sp>
                <p:nvSpPr>
                  <p:cNvPr id="65" name="TextBox 64">
                    <a:extLst>
                      <a:ext uri="{FF2B5EF4-FFF2-40B4-BE49-F238E27FC236}">
                        <a16:creationId xmlns:a16="http://schemas.microsoft.com/office/drawing/2014/main" id="{555B255F-1D42-7B22-5C09-FEDD5E331B4E}"/>
                      </a:ext>
                    </a:extLst>
                  </p:cNvPr>
                  <p:cNvSpPr txBox="1"/>
                  <p:nvPr/>
                </p:nvSpPr>
                <p:spPr>
                  <a:xfrm>
                    <a:off x="2144280" y="5700653"/>
                    <a:ext cx="1390124"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Rikke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Hadow</a:t>
                    </a:r>
                    <a:endParaRPr lang="en-US" sz="1600" dirty="0">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6D87E878-6C28-8CD2-289B-AA413FFCD8F4}"/>
                      </a:ext>
                    </a:extLst>
                  </p:cNvPr>
                  <p:cNvGrpSpPr/>
                  <p:nvPr/>
                </p:nvGrpSpPr>
                <p:grpSpPr>
                  <a:xfrm>
                    <a:off x="6178354" y="4270178"/>
                    <a:ext cx="2206875" cy="1434412"/>
                    <a:chOff x="6178354" y="4270178"/>
                    <a:chExt cx="2206875" cy="1434412"/>
                  </a:xfrm>
                </p:grpSpPr>
                <p:pic>
                  <p:nvPicPr>
                    <p:cNvPr id="49" name="Picture 48">
                      <a:extLst>
                        <a:ext uri="{FF2B5EF4-FFF2-40B4-BE49-F238E27FC236}">
                          <a16:creationId xmlns:a16="http://schemas.microsoft.com/office/drawing/2014/main" id="{3C25B845-86A0-8DE9-C859-670F0BAAB3AF}"/>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178354" y="4270178"/>
                      <a:ext cx="1075809" cy="1434412"/>
                    </a:xfrm>
                    <a:prstGeom prst="rect">
                      <a:avLst/>
                    </a:prstGeom>
                  </p:spPr>
                </p:pic>
                <p:pic>
                  <p:nvPicPr>
                    <p:cNvPr id="51" name="Picture 50">
                      <a:extLst>
                        <a:ext uri="{FF2B5EF4-FFF2-40B4-BE49-F238E27FC236}">
                          <a16:creationId xmlns:a16="http://schemas.microsoft.com/office/drawing/2014/main" id="{4C0F61EE-0D22-79C4-E5A3-9BA54CA9262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7309420" y="4270178"/>
                      <a:ext cx="1075809" cy="1434412"/>
                    </a:xfrm>
                    <a:prstGeom prst="rect">
                      <a:avLst/>
                    </a:prstGeom>
                  </p:spPr>
                </p:pic>
              </p:grpSp>
              <p:sp>
                <p:nvSpPr>
                  <p:cNvPr id="67" name="TextBox 66">
                    <a:extLst>
                      <a:ext uri="{FF2B5EF4-FFF2-40B4-BE49-F238E27FC236}">
                        <a16:creationId xmlns:a16="http://schemas.microsoft.com/office/drawing/2014/main" id="{6B21DD0C-128A-2074-4E90-69CAC59C03B8}"/>
                      </a:ext>
                    </a:extLst>
                  </p:cNvPr>
                  <p:cNvSpPr txBox="1"/>
                  <p:nvPr/>
                </p:nvSpPr>
                <p:spPr>
                  <a:xfrm>
                    <a:off x="5966294" y="3946366"/>
                    <a:ext cx="153118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Ph.D. students</a:t>
                    </a:r>
                  </a:p>
                </p:txBody>
              </p:sp>
              <p:sp>
                <p:nvSpPr>
                  <p:cNvPr id="69" name="TextBox 68">
                    <a:extLst>
                      <a:ext uri="{FF2B5EF4-FFF2-40B4-BE49-F238E27FC236}">
                        <a16:creationId xmlns:a16="http://schemas.microsoft.com/office/drawing/2014/main" id="{B2D9B8D2-44AB-DBF9-27A4-EEF91CB3C278}"/>
                      </a:ext>
                    </a:extLst>
                  </p:cNvPr>
                  <p:cNvSpPr txBox="1"/>
                  <p:nvPr/>
                </p:nvSpPr>
                <p:spPr>
                  <a:xfrm>
                    <a:off x="10015430" y="3953771"/>
                    <a:ext cx="129234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MD. student</a:t>
                    </a:r>
                  </a:p>
                </p:txBody>
              </p:sp>
              <p:sp>
                <p:nvSpPr>
                  <p:cNvPr id="70" name="TextBox 69">
                    <a:extLst>
                      <a:ext uri="{FF2B5EF4-FFF2-40B4-BE49-F238E27FC236}">
                        <a16:creationId xmlns:a16="http://schemas.microsoft.com/office/drawing/2014/main" id="{E3D58EF3-A095-A5F3-0814-2397067F7422}"/>
                      </a:ext>
                    </a:extLst>
                  </p:cNvPr>
                  <p:cNvSpPr txBox="1"/>
                  <p:nvPr/>
                </p:nvSpPr>
                <p:spPr>
                  <a:xfrm>
                    <a:off x="3923075" y="5689848"/>
                    <a:ext cx="1197764"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Magdalena</a:t>
                    </a:r>
                  </a:p>
                  <a:p>
                    <a:pPr algn="ctr"/>
                    <a:r>
                      <a:rPr lang="en-US" sz="1600" dirty="0">
                        <a:latin typeface="Arial" panose="020B0604020202020204" pitchFamily="34" charset="0"/>
                        <a:cs typeface="Arial" panose="020B0604020202020204" pitchFamily="34" charset="0"/>
                      </a:rPr>
                      <a:t>Dubik</a:t>
                    </a:r>
                  </a:p>
                </p:txBody>
              </p:sp>
              <p:sp>
                <p:nvSpPr>
                  <p:cNvPr id="71" name="TextBox 70">
                    <a:extLst>
                      <a:ext uri="{FF2B5EF4-FFF2-40B4-BE49-F238E27FC236}">
                        <a16:creationId xmlns:a16="http://schemas.microsoft.com/office/drawing/2014/main" id="{D22C44C2-20F8-F619-5846-D8607379082A}"/>
                      </a:ext>
                    </a:extLst>
                  </p:cNvPr>
                  <p:cNvSpPr txBox="1"/>
                  <p:nvPr/>
                </p:nvSpPr>
                <p:spPr>
                  <a:xfrm>
                    <a:off x="5069082" y="5697219"/>
                    <a:ext cx="1037465"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Sofie</a:t>
                    </a:r>
                  </a:p>
                  <a:p>
                    <a:pPr algn="ctr"/>
                    <a:r>
                      <a:rPr lang="en-US" sz="1600" dirty="0" err="1">
                        <a:latin typeface="Arial" panose="020B0604020202020204" pitchFamily="34" charset="0"/>
                        <a:cs typeface="Arial" panose="020B0604020202020204" pitchFamily="34" charset="0"/>
                      </a:rPr>
                      <a:t>Skallerup</a:t>
                    </a:r>
                    <a:endParaRPr lang="en-US" sz="16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1627BA94-85E2-8C4D-6D9A-5BCC76EC0BA2}"/>
                      </a:ext>
                    </a:extLst>
                  </p:cNvPr>
                  <p:cNvSpPr txBox="1"/>
                  <p:nvPr/>
                </p:nvSpPr>
                <p:spPr>
                  <a:xfrm>
                    <a:off x="6248020" y="5677239"/>
                    <a:ext cx="936475"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Rasmus</a:t>
                    </a:r>
                  </a:p>
                  <a:p>
                    <a:pPr algn="ctr"/>
                    <a:r>
                      <a:rPr lang="en-US" sz="1600" dirty="0" err="1">
                        <a:latin typeface="Arial" panose="020B0604020202020204" pitchFamily="34" charset="0"/>
                        <a:cs typeface="Arial" panose="020B0604020202020204" pitchFamily="34" charset="0"/>
                      </a:rPr>
                      <a:t>Duus</a:t>
                    </a:r>
                    <a:endParaRPr lang="en-US" sz="16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AEA8BB7B-35CA-1F85-F370-6BDD90162796}"/>
                      </a:ext>
                    </a:extLst>
                  </p:cNvPr>
                  <p:cNvSpPr txBox="1"/>
                  <p:nvPr/>
                </p:nvSpPr>
                <p:spPr>
                  <a:xfrm>
                    <a:off x="7354661" y="5704590"/>
                    <a:ext cx="979756"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Vahid</a:t>
                    </a:r>
                  </a:p>
                  <a:p>
                    <a:pPr algn="ctr"/>
                    <a:r>
                      <a:rPr lang="en-US" sz="1600" dirty="0" err="1">
                        <a:latin typeface="Arial" panose="020B0604020202020204" pitchFamily="34" charset="0"/>
                        <a:cs typeface="Arial" panose="020B0604020202020204" pitchFamily="34" charset="0"/>
                      </a:rPr>
                      <a:t>Shahgoli</a:t>
                    </a:r>
                    <a:endParaRPr lang="en-US" sz="16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970C202E-6B6A-2413-999D-F11ECFDE7CF8}"/>
                      </a:ext>
                    </a:extLst>
                  </p:cNvPr>
                  <p:cNvSpPr txBox="1"/>
                  <p:nvPr/>
                </p:nvSpPr>
                <p:spPr>
                  <a:xfrm>
                    <a:off x="8302894" y="5698170"/>
                    <a:ext cx="1223412" cy="830997"/>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Kat</a:t>
                    </a:r>
                  </a:p>
                  <a:p>
                    <a:pPr algn="ctr"/>
                    <a:r>
                      <a:rPr lang="en-US" sz="1600" dirty="0" err="1">
                        <a:latin typeface="Arial" panose="020B0604020202020204" pitchFamily="34" charset="0"/>
                        <a:cs typeface="Arial" panose="020B0604020202020204" pitchFamily="34" charset="0"/>
                      </a:rPr>
                      <a:t>Kiilerich</a:t>
                    </a: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(Jan. 2024)</a:t>
                    </a:r>
                  </a:p>
                </p:txBody>
              </p:sp>
              <p:sp>
                <p:nvSpPr>
                  <p:cNvPr id="76" name="TextBox 75">
                    <a:extLst>
                      <a:ext uri="{FF2B5EF4-FFF2-40B4-BE49-F238E27FC236}">
                        <a16:creationId xmlns:a16="http://schemas.microsoft.com/office/drawing/2014/main" id="{1D099B38-F067-9FCA-DE61-B0C686B01B97}"/>
                      </a:ext>
                    </a:extLst>
                  </p:cNvPr>
                  <p:cNvSpPr txBox="1"/>
                  <p:nvPr/>
                </p:nvSpPr>
                <p:spPr>
                  <a:xfrm>
                    <a:off x="10256287" y="5710154"/>
                    <a:ext cx="833883"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Sally</a:t>
                    </a:r>
                  </a:p>
                  <a:p>
                    <a:pPr algn="ctr"/>
                    <a:r>
                      <a:rPr lang="en-US" sz="1600" dirty="0" err="1">
                        <a:latin typeface="Arial" panose="020B0604020202020204" pitchFamily="34" charset="0"/>
                        <a:cs typeface="Arial" panose="020B0604020202020204" pitchFamily="34" charset="0"/>
                      </a:rPr>
                      <a:t>Adham</a:t>
                    </a:r>
                    <a:endParaRPr lang="en-US" sz="16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D871058F-DE49-9F81-6C19-4313A9C02534}"/>
                      </a:ext>
                    </a:extLst>
                  </p:cNvPr>
                  <p:cNvSpPr txBox="1"/>
                  <p:nvPr/>
                </p:nvSpPr>
                <p:spPr>
                  <a:xfrm>
                    <a:off x="8482652" y="4557886"/>
                    <a:ext cx="914033" cy="830997"/>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Starting</a:t>
                    </a:r>
                  </a:p>
                  <a:p>
                    <a:pPr algn="ctr"/>
                    <a:r>
                      <a:rPr lang="en-US" sz="1600" dirty="0">
                        <a:latin typeface="Arial" panose="020B0604020202020204" pitchFamily="34" charset="0"/>
                        <a:cs typeface="Arial" panose="020B0604020202020204" pitchFamily="34" charset="0"/>
                      </a:rPr>
                      <a:t>January</a:t>
                    </a:r>
                  </a:p>
                  <a:p>
                    <a:pPr algn="ctr"/>
                    <a:r>
                      <a:rPr lang="en-US" sz="1600" dirty="0">
                        <a:latin typeface="Arial" panose="020B0604020202020204" pitchFamily="34" charset="0"/>
                        <a:cs typeface="Arial" panose="020B0604020202020204" pitchFamily="34" charset="0"/>
                      </a:rPr>
                      <a:t>2024</a:t>
                    </a:r>
                  </a:p>
                </p:txBody>
              </p:sp>
            </p:grpSp>
          </p:grpSp>
          <p:pic>
            <p:nvPicPr>
              <p:cNvPr id="82" name="Picture 81">
                <a:extLst>
                  <a:ext uri="{FF2B5EF4-FFF2-40B4-BE49-F238E27FC236}">
                    <a16:creationId xmlns:a16="http://schemas.microsoft.com/office/drawing/2014/main" id="{307DF8E3-615E-10E9-821D-0C99CE8BBC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8055" y="4270920"/>
                <a:ext cx="1075809" cy="1434412"/>
              </a:xfrm>
              <a:prstGeom prst="rect">
                <a:avLst/>
              </a:prstGeom>
            </p:spPr>
          </p:pic>
        </p:grpSp>
        <p:pic>
          <p:nvPicPr>
            <p:cNvPr id="10" name="Picture 9">
              <a:extLst>
                <a:ext uri="{FF2B5EF4-FFF2-40B4-BE49-F238E27FC236}">
                  <a16:creationId xmlns:a16="http://schemas.microsoft.com/office/drawing/2014/main" id="{DBC71B2B-E1B6-D228-100A-95EF8A6BEACE}"/>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Effect>
                        <a14:brightnessContrast bright="46000"/>
                      </a14:imgEffect>
                    </a14:imgLayer>
                  </a14:imgProps>
                </a:ext>
                <a:ext uri="{28A0092B-C50C-407E-A947-70E740481C1C}">
                  <a14:useLocalDpi xmlns:a14="http://schemas.microsoft.com/office/drawing/2010/main" val="0"/>
                </a:ext>
              </a:extLst>
            </a:blip>
            <a:stretch>
              <a:fillRect/>
            </a:stretch>
          </p:blipFill>
          <p:spPr>
            <a:xfrm>
              <a:off x="8444646" y="4265842"/>
              <a:ext cx="953815" cy="1431377"/>
            </a:xfrm>
            <a:prstGeom prst="rect">
              <a:avLst/>
            </a:prstGeom>
          </p:spPr>
        </p:pic>
        <p:pic>
          <p:nvPicPr>
            <p:cNvPr id="15" name="Picture 14">
              <a:extLst>
                <a:ext uri="{FF2B5EF4-FFF2-40B4-BE49-F238E27FC236}">
                  <a16:creationId xmlns:a16="http://schemas.microsoft.com/office/drawing/2014/main" id="{0EDDD94E-83D3-5D97-EC27-2F070EDB27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10885" y="4284920"/>
              <a:ext cx="988741" cy="1419670"/>
            </a:xfrm>
            <a:prstGeom prst="rect">
              <a:avLst/>
            </a:prstGeom>
          </p:spPr>
        </p:pic>
      </p:grpSp>
    </p:spTree>
    <p:extLst>
      <p:ext uri="{BB962C8B-B14F-4D97-AF65-F5344CB8AC3E}">
        <p14:creationId xmlns:p14="http://schemas.microsoft.com/office/powerpoint/2010/main" val="3237343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6790-7CE3-B3EA-7C84-8ABC127D3F23}"/>
              </a:ext>
            </a:extLst>
          </p:cNvPr>
          <p:cNvSpPr txBox="1"/>
          <p:nvPr/>
        </p:nvSpPr>
        <p:spPr>
          <a:xfrm>
            <a:off x="179750" y="9941"/>
            <a:ext cx="11287722" cy="616866"/>
          </a:xfrm>
          <a:prstGeom prst="rect">
            <a:avLst/>
          </a:prstGeom>
          <a:noFill/>
        </p:spPr>
        <p:txBody>
          <a:bodyPr vert="horz" lIns="91440" tIns="45720" rIns="91440" bIns="45720" rtlCol="0" anchor="b">
            <a:noAutofit/>
          </a:bodyPr>
          <a:lstStyle/>
          <a:p>
            <a:pPr>
              <a:spcBef>
                <a:spcPct val="0"/>
              </a:spcBef>
              <a:spcAft>
                <a:spcPts val="800"/>
              </a:spcAft>
            </a:pPr>
            <a:r>
              <a:rPr lang="en-US" sz="3600" b="1" dirty="0">
                <a:effectLst/>
                <a:latin typeface="Arial" panose="020B0604020202020204" pitchFamily="34" charset="0"/>
                <a:ea typeface="+mj-ea"/>
                <a:cs typeface="Arial" panose="020B0604020202020204" pitchFamily="34" charset="0"/>
              </a:rPr>
              <a:t>Examples of student projects in the Moeller Lab</a:t>
            </a:r>
          </a:p>
        </p:txBody>
      </p:sp>
      <p:sp>
        <p:nvSpPr>
          <p:cNvPr id="3" name="TextBox 2">
            <a:extLst>
              <a:ext uri="{FF2B5EF4-FFF2-40B4-BE49-F238E27FC236}">
                <a16:creationId xmlns:a16="http://schemas.microsoft.com/office/drawing/2014/main" id="{A320264F-3DE4-A752-7D02-2A97D8836F08}"/>
              </a:ext>
            </a:extLst>
          </p:cNvPr>
          <p:cNvSpPr txBox="1"/>
          <p:nvPr/>
        </p:nvSpPr>
        <p:spPr>
          <a:xfrm>
            <a:off x="365016" y="1165062"/>
            <a:ext cx="11287722" cy="1107996"/>
          </a:xfrm>
          <a:prstGeom prst="rect">
            <a:avLst/>
          </a:prstGeom>
          <a:noFill/>
        </p:spPr>
        <p:txBody>
          <a:bodyPr wrap="square" rtlCol="0">
            <a:spAutoFit/>
          </a:bodyPr>
          <a:lstStyle/>
          <a:p>
            <a:endParaRPr lang="en-US" sz="600" b="1" dirty="0"/>
          </a:p>
          <a:p>
            <a:r>
              <a:rPr lang="en-US" sz="2000" b="1" dirty="0"/>
              <a:t>Molecular Screening for the presence of commensal intestinal protozoa in IBD and healthy cohorts using quantitative PCR.</a:t>
            </a:r>
          </a:p>
          <a:p>
            <a:r>
              <a:rPr lang="en-US" sz="2000" dirty="0"/>
              <a:t>			Bachelor project: </a:t>
            </a:r>
            <a:r>
              <a:rPr lang="en-US" sz="2000" b="1" dirty="0"/>
              <a:t>Simon Hoang </a:t>
            </a:r>
            <a:r>
              <a:rPr lang="en-US" sz="2000" b="1" dirty="0" err="1"/>
              <a:t>Dinh</a:t>
            </a:r>
            <a:r>
              <a:rPr lang="en-US" sz="2000" b="1" dirty="0"/>
              <a:t> </a:t>
            </a:r>
            <a:r>
              <a:rPr lang="en-US" sz="2000" dirty="0"/>
              <a:t>- Pharmacy student – Spring 2023</a:t>
            </a:r>
          </a:p>
        </p:txBody>
      </p:sp>
      <p:pic>
        <p:nvPicPr>
          <p:cNvPr id="6" name="Content Placeholder 26">
            <a:extLst>
              <a:ext uri="{FF2B5EF4-FFF2-40B4-BE49-F238E27FC236}">
                <a16:creationId xmlns:a16="http://schemas.microsoft.com/office/drawing/2014/main" id="{0FC65A4F-F3C4-88E3-3271-32632ADA73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00" b="68213" l="39142" r="71618"/>
                    </a14:imgEffect>
                  </a14:imgLayer>
                </a14:imgProps>
              </a:ext>
              <a:ext uri="{28A0092B-C50C-407E-A947-70E740481C1C}">
                <a14:useLocalDpi xmlns:a14="http://schemas.microsoft.com/office/drawing/2010/main" val="0"/>
              </a:ext>
            </a:extLst>
          </a:blip>
          <a:srcRect l="35083" t="20948" r="24322" b="26535"/>
          <a:stretch/>
        </p:blipFill>
        <p:spPr>
          <a:xfrm rot="3444484">
            <a:off x="1007750" y="3075606"/>
            <a:ext cx="2924121" cy="2713277"/>
          </a:xfrm>
          <a:prstGeom prst="rect">
            <a:avLst/>
          </a:prstGeom>
        </p:spPr>
      </p:pic>
      <p:graphicFrame>
        <p:nvGraphicFramePr>
          <p:cNvPr id="7" name="Object 6">
            <a:extLst>
              <a:ext uri="{FF2B5EF4-FFF2-40B4-BE49-F238E27FC236}">
                <a16:creationId xmlns:a16="http://schemas.microsoft.com/office/drawing/2014/main" id="{C8303C22-5A34-4E86-E7AA-1B41CBF6964A}"/>
              </a:ext>
            </a:extLst>
          </p:cNvPr>
          <p:cNvGraphicFramePr>
            <a:graphicFrameLocks noChangeAspect="1"/>
          </p:cNvGraphicFramePr>
          <p:nvPr>
            <p:extLst>
              <p:ext uri="{D42A27DB-BD31-4B8C-83A1-F6EECF244321}">
                <p14:modId xmlns:p14="http://schemas.microsoft.com/office/powerpoint/2010/main" val="3945007109"/>
              </p:ext>
            </p:extLst>
          </p:nvPr>
        </p:nvGraphicFramePr>
        <p:xfrm>
          <a:off x="3939619" y="3169603"/>
          <a:ext cx="4025534" cy="2405688"/>
        </p:xfrm>
        <a:graphic>
          <a:graphicData uri="http://schemas.openxmlformats.org/presentationml/2006/ole">
            <mc:AlternateContent xmlns:mc="http://schemas.openxmlformats.org/markup-compatibility/2006">
              <mc:Choice xmlns:v="urn:schemas-microsoft-com:vml" Requires="v">
                <p:oleObj name="Prism 9" r:id="rId5" imgW="4643950" imgH="2775603" progId="Prism9.Document">
                  <p:embed/>
                </p:oleObj>
              </mc:Choice>
              <mc:Fallback>
                <p:oleObj name="Prism 9" r:id="rId5" imgW="4643950" imgH="2775603" progId="Prism9.Document">
                  <p:embed/>
                  <p:pic>
                    <p:nvPicPr>
                      <p:cNvPr id="4" name="Object 3">
                        <a:extLst>
                          <a:ext uri="{FF2B5EF4-FFF2-40B4-BE49-F238E27FC236}">
                            <a16:creationId xmlns:a16="http://schemas.microsoft.com/office/drawing/2014/main" id="{25B36C13-B5BA-631F-3B75-0DD669E05878}"/>
                          </a:ext>
                        </a:extLst>
                      </p:cNvPr>
                      <p:cNvPicPr/>
                      <p:nvPr/>
                    </p:nvPicPr>
                    <p:blipFill>
                      <a:blip r:embed="rId6"/>
                      <a:stretch>
                        <a:fillRect/>
                      </a:stretch>
                    </p:blipFill>
                    <p:spPr>
                      <a:xfrm>
                        <a:off x="3939619" y="3169603"/>
                        <a:ext cx="4025534" cy="240568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E33E1A7-A14A-003F-4D9D-8A08965A094D}"/>
              </a:ext>
            </a:extLst>
          </p:cNvPr>
          <p:cNvGraphicFramePr>
            <a:graphicFrameLocks noChangeAspect="1"/>
          </p:cNvGraphicFramePr>
          <p:nvPr>
            <p:extLst>
              <p:ext uri="{D42A27DB-BD31-4B8C-83A1-F6EECF244321}">
                <p14:modId xmlns:p14="http://schemas.microsoft.com/office/powerpoint/2010/main" val="3824308550"/>
              </p:ext>
            </p:extLst>
          </p:nvPr>
        </p:nvGraphicFramePr>
        <p:xfrm>
          <a:off x="7650745" y="3169603"/>
          <a:ext cx="4001993" cy="2391618"/>
        </p:xfrm>
        <a:graphic>
          <a:graphicData uri="http://schemas.openxmlformats.org/presentationml/2006/ole">
            <mc:AlternateContent xmlns:mc="http://schemas.openxmlformats.org/markup-compatibility/2006">
              <mc:Choice xmlns:v="urn:schemas-microsoft-com:vml" Requires="v">
                <p:oleObj name="Prism 9" r:id="rId7" imgW="4643950" imgH="2775603" progId="Prism9.Document">
                  <p:embed/>
                </p:oleObj>
              </mc:Choice>
              <mc:Fallback>
                <p:oleObj name="Prism 9" r:id="rId7" imgW="4643950" imgH="2775603" progId="Prism9.Document">
                  <p:embed/>
                  <p:pic>
                    <p:nvPicPr>
                      <p:cNvPr id="5" name="Object 4">
                        <a:extLst>
                          <a:ext uri="{FF2B5EF4-FFF2-40B4-BE49-F238E27FC236}">
                            <a16:creationId xmlns:a16="http://schemas.microsoft.com/office/drawing/2014/main" id="{33C4DC94-8853-7BE7-60AF-028C50B2B870}"/>
                          </a:ext>
                        </a:extLst>
                      </p:cNvPr>
                      <p:cNvPicPr/>
                      <p:nvPr/>
                    </p:nvPicPr>
                    <p:blipFill>
                      <a:blip r:embed="rId8"/>
                      <a:stretch>
                        <a:fillRect/>
                      </a:stretch>
                    </p:blipFill>
                    <p:spPr>
                      <a:xfrm>
                        <a:off x="7650745" y="3169603"/>
                        <a:ext cx="4001993" cy="239161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75993BC-4F02-C6F1-98A3-3ABA2F1936F5}"/>
              </a:ext>
            </a:extLst>
          </p:cNvPr>
          <p:cNvSpPr txBox="1"/>
          <p:nvPr/>
        </p:nvSpPr>
        <p:spPr>
          <a:xfrm>
            <a:off x="1607400" y="4941281"/>
            <a:ext cx="1890326" cy="369332"/>
          </a:xfrm>
          <a:prstGeom prst="rect">
            <a:avLst/>
          </a:prstGeom>
          <a:noFill/>
        </p:spPr>
        <p:txBody>
          <a:bodyPr wrap="none" rtlCol="0">
            <a:spAutoFit/>
          </a:bodyPr>
          <a:lstStyle/>
          <a:p>
            <a:r>
              <a:rPr lang="en-US" dirty="0"/>
              <a:t>Image of protozoa</a:t>
            </a:r>
          </a:p>
        </p:txBody>
      </p:sp>
    </p:spTree>
    <p:extLst>
      <p:ext uri="{BB962C8B-B14F-4D97-AF65-F5344CB8AC3E}">
        <p14:creationId xmlns:p14="http://schemas.microsoft.com/office/powerpoint/2010/main" val="90955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A23C37-6047-0770-933B-24429C3A81B6}"/>
              </a:ext>
            </a:extLst>
          </p:cNvPr>
          <p:cNvSpPr txBox="1"/>
          <p:nvPr/>
        </p:nvSpPr>
        <p:spPr>
          <a:xfrm>
            <a:off x="365016" y="1257395"/>
            <a:ext cx="11287722" cy="1015663"/>
          </a:xfrm>
          <a:prstGeom prst="rect">
            <a:avLst/>
          </a:prstGeom>
          <a:noFill/>
        </p:spPr>
        <p:txBody>
          <a:bodyPr wrap="square" rtlCol="0">
            <a:spAutoFit/>
          </a:bodyPr>
          <a:lstStyle/>
          <a:p>
            <a:r>
              <a:rPr lang="en-US" sz="2000" b="1" dirty="0"/>
              <a:t>Intestinal organoids as a model for host-microbe interactions at the mucosal surfaces</a:t>
            </a:r>
          </a:p>
          <a:p>
            <a:endParaRPr lang="en-US" sz="2000" b="1" dirty="0"/>
          </a:p>
          <a:p>
            <a:r>
              <a:rPr lang="en-US" sz="2000" b="1" dirty="0"/>
              <a:t>			</a:t>
            </a:r>
            <a:r>
              <a:rPr lang="en-US" sz="2000" dirty="0"/>
              <a:t>MD-master project: Sally </a:t>
            </a:r>
            <a:r>
              <a:rPr lang="en-US" sz="2000" dirty="0" err="1"/>
              <a:t>Adham</a:t>
            </a:r>
            <a:r>
              <a:rPr lang="en-US" sz="2000" dirty="0"/>
              <a:t> – Started September 2023, Ongoing….</a:t>
            </a:r>
            <a:endParaRPr lang="en-US" sz="2000" b="1" dirty="0"/>
          </a:p>
        </p:txBody>
      </p:sp>
      <p:pic>
        <p:nvPicPr>
          <p:cNvPr id="10" name="Picture 9">
            <a:extLst>
              <a:ext uri="{FF2B5EF4-FFF2-40B4-BE49-F238E27FC236}">
                <a16:creationId xmlns:a16="http://schemas.microsoft.com/office/drawing/2014/main" id="{FA73ADD8-70CF-387C-D02B-914C4EC4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464" y="2893200"/>
            <a:ext cx="3943725" cy="2831264"/>
          </a:xfrm>
          <a:prstGeom prst="rect">
            <a:avLst/>
          </a:prstGeom>
        </p:spPr>
      </p:pic>
      <p:sp>
        <p:nvSpPr>
          <p:cNvPr id="11" name="TextBox 10">
            <a:extLst>
              <a:ext uri="{FF2B5EF4-FFF2-40B4-BE49-F238E27FC236}">
                <a16:creationId xmlns:a16="http://schemas.microsoft.com/office/drawing/2014/main" id="{2723B7BF-2016-53CB-FBF5-50A9D5851AC4}"/>
              </a:ext>
            </a:extLst>
          </p:cNvPr>
          <p:cNvSpPr txBox="1"/>
          <p:nvPr/>
        </p:nvSpPr>
        <p:spPr>
          <a:xfrm>
            <a:off x="9231576" y="5716649"/>
            <a:ext cx="1817613" cy="307777"/>
          </a:xfrm>
          <a:prstGeom prst="rect">
            <a:avLst/>
          </a:prstGeom>
          <a:noFill/>
        </p:spPr>
        <p:txBody>
          <a:bodyPr wrap="none" rtlCol="0">
            <a:spAutoFit/>
          </a:bodyPr>
          <a:lstStyle/>
          <a:p>
            <a:r>
              <a:rPr lang="en-US" sz="1400" dirty="0"/>
              <a:t>Nature Protocols 2021</a:t>
            </a:r>
          </a:p>
        </p:txBody>
      </p:sp>
      <p:pic>
        <p:nvPicPr>
          <p:cNvPr id="13" name="Picture 12">
            <a:extLst>
              <a:ext uri="{FF2B5EF4-FFF2-40B4-BE49-F238E27FC236}">
                <a16:creationId xmlns:a16="http://schemas.microsoft.com/office/drawing/2014/main" id="{D87FE460-FE92-E810-6276-4F3315670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77" y="2893200"/>
            <a:ext cx="6045200" cy="2816963"/>
          </a:xfrm>
          <a:prstGeom prst="rect">
            <a:avLst/>
          </a:prstGeom>
        </p:spPr>
      </p:pic>
      <p:sp>
        <p:nvSpPr>
          <p:cNvPr id="14" name="TextBox 13">
            <a:extLst>
              <a:ext uri="{FF2B5EF4-FFF2-40B4-BE49-F238E27FC236}">
                <a16:creationId xmlns:a16="http://schemas.microsoft.com/office/drawing/2014/main" id="{01C9F33D-9E38-DD90-C7D9-4E8E3E823F02}"/>
              </a:ext>
            </a:extLst>
          </p:cNvPr>
          <p:cNvSpPr txBox="1"/>
          <p:nvPr/>
        </p:nvSpPr>
        <p:spPr>
          <a:xfrm>
            <a:off x="179750" y="9941"/>
            <a:ext cx="11287722" cy="616866"/>
          </a:xfrm>
          <a:prstGeom prst="rect">
            <a:avLst/>
          </a:prstGeom>
          <a:noFill/>
        </p:spPr>
        <p:txBody>
          <a:bodyPr vert="horz" lIns="91440" tIns="45720" rIns="91440" bIns="45720" rtlCol="0" anchor="b">
            <a:noAutofit/>
          </a:bodyPr>
          <a:lstStyle/>
          <a:p>
            <a:pPr>
              <a:spcBef>
                <a:spcPct val="0"/>
              </a:spcBef>
              <a:spcAft>
                <a:spcPts val="800"/>
              </a:spcAft>
            </a:pPr>
            <a:r>
              <a:rPr lang="en-US" sz="3600" b="1" dirty="0">
                <a:effectLst/>
                <a:latin typeface="Arial" panose="020B0604020202020204" pitchFamily="34" charset="0"/>
                <a:ea typeface="+mj-ea"/>
                <a:cs typeface="Arial" panose="020B0604020202020204" pitchFamily="34" charset="0"/>
              </a:rPr>
              <a:t>Examples of student projects in the Moeller Lab</a:t>
            </a:r>
          </a:p>
        </p:txBody>
      </p:sp>
    </p:spTree>
    <p:extLst>
      <p:ext uri="{BB962C8B-B14F-4D97-AF65-F5344CB8AC3E}">
        <p14:creationId xmlns:p14="http://schemas.microsoft.com/office/powerpoint/2010/main" val="104987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6790-7CE3-B3EA-7C84-8ABC127D3F23}"/>
              </a:ext>
            </a:extLst>
          </p:cNvPr>
          <p:cNvSpPr txBox="1"/>
          <p:nvPr/>
        </p:nvSpPr>
        <p:spPr>
          <a:xfrm>
            <a:off x="179750" y="9941"/>
            <a:ext cx="8331203" cy="616866"/>
          </a:xfrm>
          <a:prstGeom prst="rect">
            <a:avLst/>
          </a:prstGeom>
          <a:noFill/>
        </p:spPr>
        <p:txBody>
          <a:bodyPr vert="horz" lIns="91440" tIns="45720" rIns="91440" bIns="45720" rtlCol="0" anchor="b">
            <a:noAutofit/>
          </a:bodyPr>
          <a:lstStyle/>
          <a:p>
            <a:pPr>
              <a:spcBef>
                <a:spcPct val="0"/>
              </a:spcBef>
              <a:spcAft>
                <a:spcPts val="800"/>
              </a:spcAft>
            </a:pPr>
            <a:r>
              <a:rPr lang="en-US" sz="3600" b="1" dirty="0">
                <a:effectLst/>
                <a:latin typeface="Arial" panose="020B0604020202020204" pitchFamily="34" charset="0"/>
                <a:ea typeface="+mj-ea"/>
                <a:cs typeface="Arial" panose="020B0604020202020204" pitchFamily="34" charset="0"/>
              </a:rPr>
              <a:t>Student projects in the Moeller Lab</a:t>
            </a:r>
          </a:p>
        </p:txBody>
      </p:sp>
      <p:sp>
        <p:nvSpPr>
          <p:cNvPr id="4" name="TextBox 3">
            <a:extLst>
              <a:ext uri="{FF2B5EF4-FFF2-40B4-BE49-F238E27FC236}">
                <a16:creationId xmlns:a16="http://schemas.microsoft.com/office/drawing/2014/main" id="{9DEE4CE6-FB5F-7DF4-3B88-1D1E022BB1D9}"/>
              </a:ext>
            </a:extLst>
          </p:cNvPr>
          <p:cNvSpPr txBox="1"/>
          <p:nvPr/>
        </p:nvSpPr>
        <p:spPr>
          <a:xfrm>
            <a:off x="452139" y="1092322"/>
            <a:ext cx="11287722" cy="2462213"/>
          </a:xfrm>
          <a:prstGeom prst="rect">
            <a:avLst/>
          </a:prstGeom>
          <a:noFill/>
        </p:spPr>
        <p:txBody>
          <a:bodyPr wrap="square" rtlCol="0">
            <a:spAutoFit/>
          </a:bodyPr>
          <a:lstStyle/>
          <a:p>
            <a:r>
              <a:rPr lang="en-US" sz="2000" b="1" i="1" dirty="0"/>
              <a:t>For all student projects in general…</a:t>
            </a:r>
          </a:p>
          <a:p>
            <a:endParaRPr lang="en-US" sz="800" b="1" dirty="0"/>
          </a:p>
          <a:p>
            <a:pPr marL="342900" indent="-342900">
              <a:buFont typeface="Arial" panose="020B0604020202020204" pitchFamily="34" charset="0"/>
              <a:buChar char="•"/>
            </a:pPr>
            <a:r>
              <a:rPr lang="en-US" sz="2000" dirty="0"/>
              <a:t>Should be well-defined with realistic aims</a:t>
            </a:r>
          </a:p>
          <a:p>
            <a:endParaRPr lang="en-US" sz="800" dirty="0"/>
          </a:p>
          <a:p>
            <a:pPr marL="342900" indent="-342900">
              <a:buFont typeface="Arial" panose="020B0604020202020204" pitchFamily="34" charset="0"/>
              <a:buChar char="•"/>
            </a:pPr>
            <a:r>
              <a:rPr lang="en-US" sz="2000" dirty="0"/>
              <a:t>Should be linked and integrated into larger studies performed</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000" dirty="0"/>
              <a:t>Should introduce the student to state-of-the-art technologies and the forefront of biomedical research</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000" dirty="0"/>
              <a:t>Are Dynamic (developed over time) to reflect current projects and progress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54585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6790-7CE3-B3EA-7C84-8ABC127D3F23}"/>
              </a:ext>
            </a:extLst>
          </p:cNvPr>
          <p:cNvSpPr txBox="1"/>
          <p:nvPr/>
        </p:nvSpPr>
        <p:spPr>
          <a:xfrm>
            <a:off x="203195" y="9941"/>
            <a:ext cx="9433173" cy="616866"/>
          </a:xfrm>
          <a:prstGeom prst="rect">
            <a:avLst/>
          </a:prstGeom>
          <a:noFill/>
        </p:spPr>
        <p:txBody>
          <a:bodyPr vert="horz" lIns="91440" tIns="45720" rIns="91440" bIns="45720" rtlCol="0" anchor="b">
            <a:noAutofit/>
          </a:bodyPr>
          <a:lstStyle/>
          <a:p>
            <a:pPr>
              <a:spcBef>
                <a:spcPct val="0"/>
              </a:spcBef>
              <a:spcAft>
                <a:spcPts val="800"/>
              </a:spcAft>
            </a:pPr>
            <a:r>
              <a:rPr lang="en-US" sz="3600" b="1" dirty="0">
                <a:effectLst/>
                <a:latin typeface="Arial" panose="020B0604020202020204" pitchFamily="34" charset="0"/>
                <a:ea typeface="+mj-ea"/>
                <a:cs typeface="Arial" panose="020B0604020202020204" pitchFamily="34" charset="0"/>
              </a:rPr>
              <a:t>Core Technologies and Methodologies</a:t>
            </a:r>
          </a:p>
        </p:txBody>
      </p:sp>
      <p:grpSp>
        <p:nvGrpSpPr>
          <p:cNvPr id="6" name="Group 5">
            <a:extLst>
              <a:ext uri="{FF2B5EF4-FFF2-40B4-BE49-F238E27FC236}">
                <a16:creationId xmlns:a16="http://schemas.microsoft.com/office/drawing/2014/main" id="{CADA0A14-4604-7215-C4A0-361A37AD0555}"/>
              </a:ext>
            </a:extLst>
          </p:cNvPr>
          <p:cNvGrpSpPr/>
          <p:nvPr/>
        </p:nvGrpSpPr>
        <p:grpSpPr>
          <a:xfrm>
            <a:off x="148490" y="779707"/>
            <a:ext cx="4565338" cy="5632311"/>
            <a:chOff x="203195" y="779707"/>
            <a:chExt cx="4565338" cy="5632311"/>
          </a:xfrm>
        </p:grpSpPr>
        <p:sp>
          <p:nvSpPr>
            <p:cNvPr id="4" name="TextBox 3">
              <a:extLst>
                <a:ext uri="{FF2B5EF4-FFF2-40B4-BE49-F238E27FC236}">
                  <a16:creationId xmlns:a16="http://schemas.microsoft.com/office/drawing/2014/main" id="{CDC72B2F-96D2-791E-97BF-2DD12DB5C9ED}"/>
                </a:ext>
              </a:extLst>
            </p:cNvPr>
            <p:cNvSpPr txBox="1"/>
            <p:nvPr/>
          </p:nvSpPr>
          <p:spPr>
            <a:xfrm>
              <a:off x="203195" y="779707"/>
              <a:ext cx="4565338" cy="5632311"/>
            </a:xfrm>
            <a:prstGeom prst="rect">
              <a:avLst/>
            </a:prstGeom>
            <a:noFill/>
          </p:spPr>
          <p:txBody>
            <a:bodyPr wrap="square" rtlCol="0">
              <a:spAutoFit/>
            </a:bodyPr>
            <a:lstStyle/>
            <a:p>
              <a:pPr algn="ctr"/>
              <a:r>
                <a:rPr lang="en-US" sz="2000" b="1" dirty="0"/>
                <a:t>Flow Cytometry and Cell Sorting</a:t>
              </a:r>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endParaRPr lang="en-US" sz="2000" b="1" dirty="0"/>
            </a:p>
            <a:p>
              <a:pPr algn="ctr"/>
              <a:r>
                <a:rPr lang="en-US" sz="2000" b="1" dirty="0"/>
                <a:t>Center for Advanced Cell Analysis</a:t>
              </a:r>
              <a:r>
                <a:rPr lang="en-US" sz="2000" b="1" baseline="30000" dirty="0"/>
                <a:t>(NEW)</a:t>
              </a:r>
              <a:endParaRPr lang="en-US" sz="2000" b="1" dirty="0"/>
            </a:p>
            <a:p>
              <a:pPr algn="ctr"/>
              <a:r>
                <a:rPr lang="en-US" sz="2000" dirty="0"/>
                <a:t>(Best-in-class instrumentation)</a:t>
              </a:r>
            </a:p>
            <a:p>
              <a:pPr algn="ctr"/>
              <a:endParaRPr lang="en-US" sz="1000" b="1" dirty="0"/>
            </a:p>
            <a:p>
              <a:pPr marL="800100" lvl="1" indent="-342900">
                <a:buFont typeface="Arial" panose="020B0604020202020204" pitchFamily="34" charset="0"/>
                <a:buChar char="•"/>
              </a:pPr>
              <a:r>
                <a:rPr lang="en-US" sz="2000" b="1" dirty="0"/>
                <a:t>Immunophenotyping</a:t>
              </a:r>
            </a:p>
            <a:p>
              <a:pPr marL="800100" lvl="1" indent="-342900">
                <a:buFont typeface="Arial" panose="020B0604020202020204" pitchFamily="34" charset="0"/>
                <a:buChar char="•"/>
              </a:pPr>
              <a:r>
                <a:rPr lang="en-US" sz="2000" b="1" dirty="0"/>
                <a:t>Isolation of cells for Sequencing</a:t>
              </a:r>
            </a:p>
            <a:p>
              <a:pPr marL="800100" lvl="1" indent="-342900">
                <a:buFont typeface="Arial" panose="020B0604020202020204" pitchFamily="34" charset="0"/>
                <a:buChar char="•"/>
              </a:pPr>
              <a:r>
                <a:rPr lang="en-US" sz="2000" b="1" dirty="0"/>
                <a:t>Functional studies</a:t>
              </a:r>
            </a:p>
          </p:txBody>
        </p:sp>
        <p:pic>
          <p:nvPicPr>
            <p:cNvPr id="5" name="Picture 4">
              <a:extLst>
                <a:ext uri="{FF2B5EF4-FFF2-40B4-BE49-F238E27FC236}">
                  <a16:creationId xmlns:a16="http://schemas.microsoft.com/office/drawing/2014/main" id="{D74CC10D-8A26-48A5-879C-491417790611}"/>
                </a:ext>
              </a:extLst>
            </p:cNvPr>
            <p:cNvPicPr>
              <a:picLocks noChangeAspect="1"/>
            </p:cNvPicPr>
            <p:nvPr/>
          </p:nvPicPr>
          <p:blipFill>
            <a:blip r:embed="rId3"/>
            <a:stretch>
              <a:fillRect/>
            </a:stretch>
          </p:blipFill>
          <p:spPr>
            <a:xfrm>
              <a:off x="743635" y="1373554"/>
              <a:ext cx="3484459" cy="2903716"/>
            </a:xfrm>
            <a:prstGeom prst="rect">
              <a:avLst/>
            </a:prstGeom>
          </p:spPr>
        </p:pic>
      </p:grpSp>
      <p:grpSp>
        <p:nvGrpSpPr>
          <p:cNvPr id="13" name="Group 12">
            <a:extLst>
              <a:ext uri="{FF2B5EF4-FFF2-40B4-BE49-F238E27FC236}">
                <a16:creationId xmlns:a16="http://schemas.microsoft.com/office/drawing/2014/main" id="{6D29864D-4290-0ED6-CA14-2F9582B311DF}"/>
              </a:ext>
            </a:extLst>
          </p:cNvPr>
          <p:cNvGrpSpPr/>
          <p:nvPr/>
        </p:nvGrpSpPr>
        <p:grpSpPr>
          <a:xfrm>
            <a:off x="4024344" y="779706"/>
            <a:ext cx="4565338" cy="5632311"/>
            <a:chOff x="4638428" y="779707"/>
            <a:chExt cx="4565338" cy="5632311"/>
          </a:xfrm>
        </p:grpSpPr>
        <p:sp>
          <p:nvSpPr>
            <p:cNvPr id="14" name="TextBox 13">
              <a:extLst>
                <a:ext uri="{FF2B5EF4-FFF2-40B4-BE49-F238E27FC236}">
                  <a16:creationId xmlns:a16="http://schemas.microsoft.com/office/drawing/2014/main" id="{8F57CF2C-F897-9261-0BD2-BA708E7CF14D}"/>
                </a:ext>
              </a:extLst>
            </p:cNvPr>
            <p:cNvSpPr txBox="1"/>
            <p:nvPr/>
          </p:nvSpPr>
          <p:spPr>
            <a:xfrm>
              <a:off x="4638428" y="779707"/>
              <a:ext cx="4565338" cy="5632311"/>
            </a:xfrm>
            <a:prstGeom prst="rect">
              <a:avLst/>
            </a:prstGeom>
            <a:noFill/>
          </p:spPr>
          <p:txBody>
            <a:bodyPr wrap="square" rtlCol="0">
              <a:spAutoFit/>
            </a:bodyPr>
            <a:lstStyle/>
            <a:p>
              <a:pPr algn="ctr"/>
              <a:r>
                <a:rPr lang="en-US" sz="2000" b="1" dirty="0"/>
                <a:t>Transcriptomics</a:t>
              </a:r>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endParaRPr lang="en-US" sz="2000" b="1" dirty="0"/>
            </a:p>
            <a:p>
              <a:pPr algn="ctr"/>
              <a:r>
                <a:rPr lang="en-US" sz="2000" b="1" dirty="0"/>
                <a:t>IMM Sequencing</a:t>
              </a:r>
              <a:r>
                <a:rPr lang="en-US" sz="2000" b="1" baseline="30000" dirty="0"/>
                <a:t>(NEW)</a:t>
              </a:r>
              <a:endParaRPr lang="en-US" sz="2000" b="1" dirty="0"/>
            </a:p>
            <a:p>
              <a:pPr algn="ctr"/>
              <a:r>
                <a:rPr lang="en-US" sz="2000" dirty="0"/>
                <a:t>(Local access and expertise)</a:t>
              </a:r>
            </a:p>
            <a:p>
              <a:pPr algn="ctr"/>
              <a:endParaRPr lang="en-US" sz="1000" b="1" dirty="0"/>
            </a:p>
            <a:p>
              <a:pPr marL="800100" lvl="1" indent="-342900">
                <a:buFont typeface="Arial" panose="020B0604020202020204" pitchFamily="34" charset="0"/>
                <a:buChar char="•"/>
              </a:pPr>
              <a:r>
                <a:rPr lang="en-US" sz="2000" b="1" dirty="0"/>
                <a:t>RNA-Seq</a:t>
              </a:r>
            </a:p>
            <a:p>
              <a:pPr marL="800100" lvl="1" indent="-342900">
                <a:buFont typeface="Arial" panose="020B0604020202020204" pitchFamily="34" charset="0"/>
                <a:buChar char="•"/>
              </a:pPr>
              <a:r>
                <a:rPr lang="en-US" sz="2000" b="1" dirty="0"/>
                <a:t>Single Cell Analyses</a:t>
              </a:r>
            </a:p>
            <a:p>
              <a:pPr marL="800100" lvl="1" indent="-342900">
                <a:buFont typeface="Arial" panose="020B0604020202020204" pitchFamily="34" charset="0"/>
                <a:buChar char="•"/>
              </a:pPr>
              <a:r>
                <a:rPr lang="en-US" sz="2000" b="1" dirty="0"/>
                <a:t>Epigenetics</a:t>
              </a:r>
            </a:p>
          </p:txBody>
        </p:sp>
        <p:pic>
          <p:nvPicPr>
            <p:cNvPr id="15" name="Picture 14">
              <a:extLst>
                <a:ext uri="{FF2B5EF4-FFF2-40B4-BE49-F238E27FC236}">
                  <a16:creationId xmlns:a16="http://schemas.microsoft.com/office/drawing/2014/main" id="{D220B317-52A4-D051-0A4C-3885D5E1D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748" y="1467151"/>
              <a:ext cx="2524697" cy="2591576"/>
            </a:xfrm>
            <a:prstGeom prst="rect">
              <a:avLst/>
            </a:prstGeom>
          </p:spPr>
        </p:pic>
      </p:grpSp>
      <p:grpSp>
        <p:nvGrpSpPr>
          <p:cNvPr id="18" name="Group 17">
            <a:extLst>
              <a:ext uri="{FF2B5EF4-FFF2-40B4-BE49-F238E27FC236}">
                <a16:creationId xmlns:a16="http://schemas.microsoft.com/office/drawing/2014/main" id="{50350D9D-5C37-476C-14EB-7CDB52A64293}"/>
              </a:ext>
            </a:extLst>
          </p:cNvPr>
          <p:cNvGrpSpPr/>
          <p:nvPr/>
        </p:nvGrpSpPr>
        <p:grpSpPr>
          <a:xfrm>
            <a:off x="7509444" y="775798"/>
            <a:ext cx="4534071" cy="5478423"/>
            <a:chOff x="7759524" y="775798"/>
            <a:chExt cx="4565338" cy="5478423"/>
          </a:xfrm>
        </p:grpSpPr>
        <p:sp>
          <p:nvSpPr>
            <p:cNvPr id="8" name="TextBox 7">
              <a:extLst>
                <a:ext uri="{FF2B5EF4-FFF2-40B4-BE49-F238E27FC236}">
                  <a16:creationId xmlns:a16="http://schemas.microsoft.com/office/drawing/2014/main" id="{1646B5C9-3DEB-4D84-EFD2-B47454AA11BA}"/>
                </a:ext>
              </a:extLst>
            </p:cNvPr>
            <p:cNvSpPr txBox="1"/>
            <p:nvPr/>
          </p:nvSpPr>
          <p:spPr>
            <a:xfrm>
              <a:off x="7759524" y="775798"/>
              <a:ext cx="4565338" cy="5478423"/>
            </a:xfrm>
            <a:prstGeom prst="rect">
              <a:avLst/>
            </a:prstGeom>
            <a:noFill/>
          </p:spPr>
          <p:txBody>
            <a:bodyPr wrap="square" rtlCol="0">
              <a:spAutoFit/>
            </a:bodyPr>
            <a:lstStyle/>
            <a:p>
              <a:pPr algn="ctr"/>
              <a:r>
                <a:rPr lang="en-US" sz="2000" b="1" dirty="0"/>
                <a:t>Fluorescence Microscopy</a:t>
              </a:r>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endParaRPr lang="en-US" sz="2000" b="1" dirty="0"/>
            </a:p>
            <a:p>
              <a:pPr algn="ctr"/>
              <a:r>
                <a:rPr lang="en-US" sz="2000" b="1" dirty="0"/>
                <a:t>Imaging platforms</a:t>
              </a:r>
            </a:p>
            <a:p>
              <a:pPr algn="ctr"/>
              <a:r>
                <a:rPr lang="en-US" sz="2000" dirty="0"/>
                <a:t>(Highly advanced instruments)</a:t>
              </a:r>
            </a:p>
            <a:p>
              <a:pPr algn="ctr"/>
              <a:endParaRPr lang="en-US" sz="1000" b="1" dirty="0"/>
            </a:p>
            <a:p>
              <a:pPr marL="800100" lvl="1" indent="-342900">
                <a:buFont typeface="Arial" panose="020B0604020202020204" pitchFamily="34" charset="0"/>
                <a:buChar char="•"/>
              </a:pPr>
              <a:r>
                <a:rPr lang="en-US" sz="2000" b="1" dirty="0"/>
                <a:t>5-color immunofluorescence</a:t>
              </a:r>
              <a:r>
                <a:rPr lang="en-US" sz="2000" b="1" baseline="30000" dirty="0"/>
                <a:t>(NEW)</a:t>
              </a:r>
              <a:endParaRPr lang="en-US" sz="2000" b="1" dirty="0"/>
            </a:p>
            <a:p>
              <a:pPr marL="800100" lvl="1" indent="-342900">
                <a:buFont typeface="Arial" panose="020B0604020202020204" pitchFamily="34" charset="0"/>
                <a:buChar char="•"/>
              </a:pPr>
              <a:r>
                <a:rPr lang="en-US" sz="2000" b="1" dirty="0"/>
                <a:t>Confocal microscopy</a:t>
              </a:r>
            </a:p>
            <a:p>
              <a:pPr marL="800100" lvl="1" indent="-342900">
                <a:buFont typeface="Arial" panose="020B0604020202020204" pitchFamily="34" charset="0"/>
                <a:buChar char="•"/>
              </a:pPr>
              <a:r>
                <a:rPr lang="en-US" sz="2000" b="1" dirty="0"/>
                <a:t>Helium-Ion Microscopy</a:t>
              </a:r>
            </a:p>
          </p:txBody>
        </p:sp>
        <p:pic>
          <p:nvPicPr>
            <p:cNvPr id="17" name="Picture 16">
              <a:extLst>
                <a:ext uri="{FF2B5EF4-FFF2-40B4-BE49-F238E27FC236}">
                  <a16:creationId xmlns:a16="http://schemas.microsoft.com/office/drawing/2014/main" id="{214F7E49-3730-0E69-EE02-BEE0B3F65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033" y="1928160"/>
              <a:ext cx="3286321" cy="1794504"/>
            </a:xfrm>
            <a:prstGeom prst="rect">
              <a:avLst/>
            </a:prstGeom>
          </p:spPr>
        </p:pic>
      </p:grpSp>
    </p:spTree>
    <p:extLst>
      <p:ext uri="{BB962C8B-B14F-4D97-AF65-F5344CB8AC3E}">
        <p14:creationId xmlns:p14="http://schemas.microsoft.com/office/powerpoint/2010/main" val="123745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B6CBC0-7834-0B1F-8CB4-F833BA51F5E1}"/>
              </a:ext>
            </a:extLst>
          </p:cNvPr>
          <p:cNvSpPr txBox="1"/>
          <p:nvPr/>
        </p:nvSpPr>
        <p:spPr>
          <a:xfrm>
            <a:off x="3202352" y="2258646"/>
            <a:ext cx="5787295" cy="1603730"/>
          </a:xfrm>
          <a:prstGeom prst="rect">
            <a:avLst/>
          </a:prstGeom>
          <a:noFill/>
        </p:spPr>
        <p:txBody>
          <a:bodyPr vert="horz" lIns="91440" tIns="45720" rIns="91440" bIns="45720" rtlCol="0" anchor="b">
            <a:noAutofit/>
          </a:bodyPr>
          <a:lstStyle/>
          <a:p>
            <a:pPr algn="ctr">
              <a:spcBef>
                <a:spcPct val="0"/>
              </a:spcBef>
              <a:spcAft>
                <a:spcPts val="800"/>
              </a:spcAft>
            </a:pPr>
            <a:r>
              <a:rPr lang="en-US" sz="3600" b="1" dirty="0">
                <a:effectLst/>
                <a:latin typeface="Arial" panose="020B0604020202020204" pitchFamily="34" charset="0"/>
                <a:ea typeface="+mj-ea"/>
                <a:cs typeface="Arial" panose="020B0604020202020204" pitchFamily="34" charset="0"/>
              </a:rPr>
              <a:t>The End </a:t>
            </a:r>
            <a:r>
              <a:rPr lang="en-US" sz="3600" b="1" dirty="0">
                <a:effectLst/>
                <a:latin typeface="Arial" panose="020B0604020202020204" pitchFamily="34" charset="0"/>
                <a:ea typeface="+mj-ea"/>
                <a:cs typeface="Arial" panose="020B0604020202020204" pitchFamily="34" charset="0"/>
                <a:sym typeface="Wingdings" pitchFamily="2" charset="2"/>
              </a:rPr>
              <a:t></a:t>
            </a:r>
          </a:p>
          <a:p>
            <a:pPr algn="ctr">
              <a:spcBef>
                <a:spcPct val="0"/>
              </a:spcBef>
              <a:spcAft>
                <a:spcPts val="800"/>
              </a:spcAft>
            </a:pPr>
            <a:r>
              <a:rPr lang="en-US" sz="2400" dirty="0">
                <a:latin typeface="Arial" panose="020B0604020202020204" pitchFamily="34" charset="0"/>
                <a:ea typeface="+mj-ea"/>
                <a:cs typeface="Arial" panose="020B0604020202020204" pitchFamily="34" charset="0"/>
                <a:sym typeface="Wingdings" pitchFamily="2" charset="2"/>
              </a:rPr>
              <a:t>Feel Free to contact us for further information and project ideas</a:t>
            </a:r>
            <a:endParaRPr lang="en-US" sz="240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31445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1756</TotalTime>
  <Words>1229</Words>
  <Application>Microsoft Macintosh PowerPoint</Application>
  <PresentationFormat>Widescreen</PresentationFormat>
  <Paragraphs>174</Paragraphs>
  <Slides>9</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Office Theme</vt:lpstr>
      <vt:lpstr>Prism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Magdalena Olga Dubik</dc:creator>
  <cp:lastModifiedBy>Jesper Bonnet Møller</cp:lastModifiedBy>
  <cp:revision>25</cp:revision>
  <dcterms:created xsi:type="dcterms:W3CDTF">2023-04-11T10:03:36Z</dcterms:created>
  <dcterms:modified xsi:type="dcterms:W3CDTF">2023-10-06T10:50:38Z</dcterms:modified>
</cp:coreProperties>
</file>