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14" r:id="rId2"/>
    <p:sldId id="302" r:id="rId3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53">
          <p15:clr>
            <a:srgbClr val="A4A3A4"/>
          </p15:clr>
        </p15:guide>
        <p15:guide id="2" orient="horz" pos="4197">
          <p15:clr>
            <a:srgbClr val="A4A3A4"/>
          </p15:clr>
        </p15:guide>
        <p15:guide id="3" pos="5090">
          <p15:clr>
            <a:srgbClr val="A4A3A4"/>
          </p15:clr>
        </p15:guide>
        <p15:guide id="4" pos="3559">
          <p15:clr>
            <a:srgbClr val="A4A3A4"/>
          </p15:clr>
        </p15:guide>
        <p15:guide id="5" pos="6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D5C"/>
    <a:srgbClr val="767878"/>
    <a:srgbClr val="004B6A"/>
    <a:srgbClr val="004685"/>
    <a:srgbClr val="60798F"/>
    <a:srgbClr val="E7E7DC"/>
    <a:srgbClr val="0688BD"/>
    <a:srgbClr val="198FB3"/>
    <a:srgbClr val="14146F"/>
    <a:srgbClr val="3838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79" autoAdjust="0"/>
    <p:restoredTop sz="86456" autoAdjust="0"/>
  </p:normalViewPr>
  <p:slideViewPr>
    <p:cSldViewPr snapToGrid="0">
      <p:cViewPr varScale="1">
        <p:scale>
          <a:sx n="114" d="100"/>
          <a:sy n="114" d="100"/>
        </p:scale>
        <p:origin x="858" y="102"/>
      </p:cViewPr>
      <p:guideLst>
        <p:guide orient="horz" pos="1753"/>
        <p:guide orient="horz" pos="4197"/>
        <p:guide pos="5090"/>
        <p:guide pos="3559"/>
        <p:guide pos="6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5658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6" y="1"/>
            <a:ext cx="2945658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8" y="9430092"/>
            <a:ext cx="2945658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6" y="9430092"/>
            <a:ext cx="2945658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254376E-713D-475F-AB0A-2B6C1511F6A0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452434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8" y="1"/>
            <a:ext cx="2945658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6" y="1"/>
            <a:ext cx="2945658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8" y="9430092"/>
            <a:ext cx="2945658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6" y="9430092"/>
            <a:ext cx="2945658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88" tIns="45844" rIns="91688" bIns="4584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F3B723D-219D-4403-A937-8A372D8A6741}" type="slidenum">
              <a:rPr lang="da-DK"/>
              <a:pPr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65670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B723D-219D-4403-A937-8A372D8A6741}" type="slidenum">
              <a:rPr lang="da-DK" smtClean="0"/>
              <a:pPr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82607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3B723D-219D-4403-A937-8A372D8A6741}" type="slidenum">
              <a:rPr lang="da-DK" smtClean="0"/>
              <a:pPr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5490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2FCEC-B909-479F-B0D4-19EE5C34A91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C0961-A2A1-4E13-9BDC-BEEC47D9C2CF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A964A1-1A2A-4240-A946-1CD099A65903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el og diagram eller organisations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da-DK"/>
              <a:t>Klik på ikonet for at tilføje SmartArt-grafik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7F6982F9-2F97-4F69-B69A-916267E6B8F5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97608-B19C-4930-A392-5D42744D304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625664-03AC-458D-BA3E-364734038FF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EAF4D-E816-464D-9B73-22AE0BF6B16D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83C15-A815-4457-A051-BDA2214CBAD3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2F701A-B6F4-48F6-889D-63531C91BE39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419BB-D210-4F1D-9D23-7271D22F40B3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CE1B35-E330-4AE2-85B6-2709B39859C1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/>
              <a:t>Klik på ikonet for at tilføje et billede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EE6265-E446-4B59-8F6F-FBBEB3716DA8}" type="slidenum">
              <a:rPr lang="da-DK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titeltypografien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BFB9468-A87D-453E-9E1C-B9CFCE2B5C3E}" type="slidenum">
              <a:rPr lang="da-DK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Lige forbindelse 48"/>
          <p:cNvCxnSpPr/>
          <p:nvPr/>
        </p:nvCxnSpPr>
        <p:spPr>
          <a:xfrm>
            <a:off x="3733800" y="1971838"/>
            <a:ext cx="1395796" cy="0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ge forbindelse 46"/>
          <p:cNvCxnSpPr/>
          <p:nvPr/>
        </p:nvCxnSpPr>
        <p:spPr>
          <a:xfrm>
            <a:off x="8075613" y="2377998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/>
          <p:nvPr/>
        </p:nvCxnSpPr>
        <p:spPr>
          <a:xfrm>
            <a:off x="4572000" y="1537490"/>
            <a:ext cx="2381" cy="848887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forbindelse 45"/>
          <p:cNvCxnSpPr/>
          <p:nvPr/>
        </p:nvCxnSpPr>
        <p:spPr>
          <a:xfrm>
            <a:off x="1069181" y="2387521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ge forbindelse 44"/>
          <p:cNvCxnSpPr/>
          <p:nvPr/>
        </p:nvCxnSpPr>
        <p:spPr>
          <a:xfrm>
            <a:off x="3527425" y="2371621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648325" y="2373670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ge forbindelse 47"/>
          <p:cNvCxnSpPr/>
          <p:nvPr/>
        </p:nvCxnSpPr>
        <p:spPr>
          <a:xfrm>
            <a:off x="5648325" y="5255402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762250" y="1732138"/>
            <a:ext cx="1530350" cy="469900"/>
          </a:xfrm>
          <a:prstGeom prst="ellipse">
            <a:avLst/>
          </a:prstGeom>
          <a:solidFill>
            <a:srgbClr val="767878"/>
          </a:solidFill>
          <a:ln>
            <a:noFill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 err="1"/>
              <a:t>Elektronisk</a:t>
            </a:r>
            <a:r>
              <a:rPr lang="en-US" sz="900" dirty="0"/>
              <a:t> </a:t>
            </a:r>
            <a:r>
              <a:rPr lang="en-US" sz="900" dirty="0" err="1"/>
              <a:t>og</a:t>
            </a:r>
            <a:r>
              <a:rPr lang="en-US" sz="900" dirty="0"/>
              <a:t> </a:t>
            </a:r>
            <a:r>
              <a:rPr lang="en-US" sz="900" dirty="0" err="1"/>
              <a:t>mekanisk</a:t>
            </a:r>
            <a:r>
              <a:rPr lang="en-US" sz="900" dirty="0"/>
              <a:t> </a:t>
            </a:r>
            <a:r>
              <a:rPr lang="en-US" sz="900" dirty="0" err="1"/>
              <a:t>værksted</a:t>
            </a:r>
            <a:endParaRPr lang="en-US" sz="900" dirty="0"/>
          </a:p>
        </p:txBody>
      </p:sp>
      <p:sp>
        <p:nvSpPr>
          <p:cNvPr id="19" name="Oval 18"/>
          <p:cNvSpPr/>
          <p:nvPr/>
        </p:nvSpPr>
        <p:spPr>
          <a:xfrm>
            <a:off x="4883150" y="1724187"/>
            <a:ext cx="1530350" cy="469900"/>
          </a:xfrm>
          <a:prstGeom prst="ellipse">
            <a:avLst/>
          </a:prstGeom>
          <a:solidFill>
            <a:srgbClr val="767878"/>
          </a:solidFill>
          <a:ln>
            <a:noFill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5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Sekretariat</a:t>
            </a:r>
            <a:endParaRPr lang="en-US" sz="10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900" i="1" dirty="0"/>
              <a:t>Christian Grud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843785" y="4909834"/>
            <a:ext cx="2057400" cy="685742"/>
          </a:xfrm>
          <a:prstGeom prst="rect">
            <a:avLst/>
          </a:prstGeom>
          <a:solidFill>
            <a:srgbClr val="767878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Anatomi</a:t>
            </a:r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Campus</a:t>
            </a:r>
          </a:p>
          <a:p>
            <a:r>
              <a:rPr lang="da-DK" sz="900" dirty="0"/>
              <a:t>Lektor John Chemnitz</a:t>
            </a:r>
          </a:p>
          <a:p>
            <a:r>
              <a:rPr lang="en-US" sz="900" dirty="0" err="1"/>
              <a:t>Lektor</a:t>
            </a:r>
            <a:r>
              <a:rPr lang="en-US" sz="900" dirty="0"/>
              <a:t>  Annette Møller Dall</a:t>
            </a:r>
            <a:br>
              <a:rPr lang="en-US" sz="900" dirty="0"/>
            </a:br>
            <a:r>
              <a:rPr lang="da-DK" sz="900" dirty="0"/>
              <a:t>Lektor Mengliang Zhang</a:t>
            </a:r>
            <a:endParaRPr lang="en-US" sz="900" dirty="0"/>
          </a:p>
          <a:p>
            <a:pPr algn="ctr"/>
            <a:endParaRPr lang="en-US" sz="900" dirty="0"/>
          </a:p>
        </p:txBody>
      </p:sp>
      <p:sp>
        <p:nvSpPr>
          <p:cNvPr id="8" name="Rectangle 21"/>
          <p:cNvSpPr>
            <a:spLocks noChangeArrowheads="1"/>
          </p:cNvSpPr>
          <p:nvPr/>
        </p:nvSpPr>
        <p:spPr bwMode="auto">
          <a:xfrm>
            <a:off x="214282" y="6134125"/>
            <a:ext cx="2038352" cy="57150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91440" bIns="91440"/>
          <a:lstStyle/>
          <a:p>
            <a:r>
              <a:rPr lang="da-DK" sz="800" b="1" i="1" dirty="0"/>
              <a:t>Primær undervisning:</a:t>
            </a:r>
          </a:p>
          <a:p>
            <a:pPr lvl="0"/>
            <a:r>
              <a:rPr lang="da-DK" sz="800" dirty="0"/>
              <a:t>Fysiologi og Farmakologi</a:t>
            </a:r>
            <a:br>
              <a:rPr lang="da-DK" sz="300" dirty="0"/>
            </a:br>
            <a:br>
              <a:rPr lang="da-DK" sz="300" dirty="0"/>
            </a:br>
            <a:endParaRPr lang="da-DK" sz="900" b="1" dirty="0"/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2414571" y="6300687"/>
            <a:ext cx="2038848" cy="33350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91440" bIns="91440"/>
          <a:lstStyle/>
          <a:p>
            <a:r>
              <a:rPr lang="da-DK" sz="800" b="1" i="1" dirty="0"/>
              <a:t>Primær undervisning:</a:t>
            </a:r>
          </a:p>
          <a:p>
            <a:pPr lvl="0"/>
            <a:r>
              <a:rPr lang="da-DK" sz="800" dirty="0"/>
              <a:t>Immunologi og Mikrobiologi</a:t>
            </a:r>
            <a:br>
              <a:rPr lang="da-DK" sz="300" dirty="0"/>
            </a:br>
            <a:endParaRPr lang="da-DK" sz="300" dirty="0"/>
          </a:p>
        </p:txBody>
      </p:sp>
      <p:sp>
        <p:nvSpPr>
          <p:cNvPr id="10" name="Rectangle 21"/>
          <p:cNvSpPr>
            <a:spLocks noChangeArrowheads="1"/>
          </p:cNvSpPr>
          <p:nvPr/>
        </p:nvSpPr>
        <p:spPr bwMode="auto">
          <a:xfrm>
            <a:off x="4660109" y="6129362"/>
            <a:ext cx="2055031" cy="4286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91440" bIns="91440"/>
          <a:lstStyle/>
          <a:p>
            <a:r>
              <a:rPr lang="da-DK" sz="800" b="1" i="1" dirty="0"/>
              <a:t>Primær undervisning:</a:t>
            </a:r>
          </a:p>
          <a:p>
            <a:pPr lvl="0"/>
            <a:r>
              <a:rPr lang="da-DK" sz="800" dirty="0"/>
              <a:t>Anatomi og Neurobiologi</a:t>
            </a:r>
            <a:br>
              <a:rPr lang="da-DK" sz="800" dirty="0"/>
            </a:br>
            <a:endParaRPr lang="da-DK" sz="800" dirty="0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0" y="227013"/>
            <a:ext cx="9144000" cy="582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da-DK" sz="2400" b="1" dirty="0">
                <a:ea typeface="ＭＳ Ｐゴシック" pitchFamily="18" charset="-128"/>
              </a:rPr>
              <a:t>I</a:t>
            </a:r>
            <a:r>
              <a:rPr lang="da-DK" sz="2400" dirty="0">
                <a:ea typeface="ＭＳ Ｐゴシック" pitchFamily="18" charset="-128"/>
              </a:rPr>
              <a:t>nstitut for </a:t>
            </a:r>
            <a:r>
              <a:rPr lang="da-DK" sz="2400" b="1" dirty="0">
                <a:ea typeface="ＭＳ Ｐゴシック" pitchFamily="18" charset="-128"/>
              </a:rPr>
              <a:t>M</a:t>
            </a:r>
            <a:r>
              <a:rPr lang="da-DK" sz="2400" dirty="0">
                <a:ea typeface="ＭＳ Ｐゴシック" pitchFamily="18" charset="-128"/>
              </a:rPr>
              <a:t>olekylær </a:t>
            </a:r>
            <a:r>
              <a:rPr lang="da-DK" sz="2400" b="1" dirty="0">
                <a:ea typeface="ＭＳ Ｐゴシック" pitchFamily="18" charset="-128"/>
              </a:rPr>
              <a:t>M</a:t>
            </a:r>
            <a:r>
              <a:rPr lang="da-DK" sz="2400" dirty="0">
                <a:ea typeface="ＭＳ Ｐゴシック" pitchFamily="18" charset="-128"/>
              </a:rPr>
              <a:t>edicin</a:t>
            </a:r>
            <a:br>
              <a:rPr lang="da-DK" sz="1000" dirty="0">
                <a:ea typeface="ＭＳ Ｐゴシック" pitchFamily="18" charset="-128"/>
              </a:rPr>
            </a:br>
            <a:r>
              <a:rPr lang="da-DK" sz="800" dirty="0">
                <a:ea typeface="ＭＳ Ｐゴシック" pitchFamily="18" charset="-128"/>
              </a:rPr>
              <a:t> Ledelse og fastansat videnskabeligt personale</a:t>
            </a:r>
            <a:endParaRPr kumimoji="0" lang="da-DK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3555996" y="1009816"/>
            <a:ext cx="2032007" cy="527674"/>
          </a:xfrm>
          <a:prstGeom prst="rect">
            <a:avLst/>
          </a:prstGeom>
          <a:solidFill>
            <a:srgbClr val="002D5C"/>
          </a:solidFill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Institutleder</a:t>
            </a:r>
          </a:p>
          <a:p>
            <a:pPr algn="ctr"/>
            <a:r>
              <a:rPr lang="da-DK" sz="900" i="1" dirty="0"/>
              <a:t>Professor Boye Jensen</a:t>
            </a:r>
            <a:endParaRPr lang="da-DK" sz="900" dirty="0"/>
          </a:p>
        </p:txBody>
      </p:sp>
      <p:sp>
        <p:nvSpPr>
          <p:cNvPr id="24" name="Rektangel 23"/>
          <p:cNvSpPr/>
          <p:nvPr/>
        </p:nvSpPr>
        <p:spPr>
          <a:xfrm>
            <a:off x="6886569" y="2570847"/>
            <a:ext cx="2044069" cy="2191653"/>
          </a:xfrm>
          <a:prstGeom prst="rect">
            <a:avLst/>
          </a:prstGeom>
          <a:solidFill>
            <a:srgbClr val="002D5C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lvl="0"/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Biomedicinsk Laboratorium</a:t>
            </a:r>
            <a:b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da-DK" sz="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Konstitueret</a:t>
            </a:r>
            <a:r>
              <a:rPr lang="da-DK" sz="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</a:t>
            </a:r>
            <a:r>
              <a:rPr lang="da-DK" sz="800" i="1" dirty="0"/>
              <a:t>fdelingsleder Jesper Stæhr</a:t>
            </a:r>
            <a:br>
              <a:rPr lang="da-DK" sz="800" i="1" dirty="0"/>
            </a:br>
            <a:r>
              <a:rPr lang="da-DK" sz="800" i="1" dirty="0"/>
              <a:t>Lektor Katarina Zvarova</a:t>
            </a:r>
          </a:p>
          <a:p>
            <a:pPr lvl="0"/>
            <a:endParaRPr lang="da-DK" sz="800" i="1" dirty="0"/>
          </a:p>
          <a:p>
            <a:pPr lvl="0"/>
            <a:endParaRPr lang="da-DK" sz="800" i="1" dirty="0"/>
          </a:p>
          <a:p>
            <a:pPr lvl="0"/>
            <a:endParaRPr lang="da-DK" sz="800" dirty="0"/>
          </a:p>
          <a:p>
            <a:pPr lvl="0"/>
            <a:endParaRPr lang="da-DK" sz="800" dirty="0"/>
          </a:p>
          <a:p>
            <a:pPr lvl="0"/>
            <a:endParaRPr lang="da-DK" sz="800" dirty="0"/>
          </a:p>
          <a:p>
            <a:pPr lvl="0"/>
            <a:endParaRPr lang="da-DK" sz="800" dirty="0"/>
          </a:p>
          <a:p>
            <a:r>
              <a:rPr lang="da-DK" sz="1100" b="1" dirty="0"/>
              <a:t>OUH-gruppe</a:t>
            </a:r>
          </a:p>
          <a:p>
            <a:pPr lvl="0"/>
            <a:r>
              <a:rPr lang="da-DK" sz="800" dirty="0"/>
              <a:t>Professor Peter Zvar</a:t>
            </a:r>
            <a:r>
              <a:rPr lang="da-DK" sz="800" i="1" dirty="0"/>
              <a:t>a</a:t>
            </a:r>
            <a:br>
              <a:rPr lang="da-DK" sz="800" i="1" dirty="0"/>
            </a:br>
            <a:r>
              <a:rPr lang="da-DK" sz="800" dirty="0"/>
              <a:t>Lektor Mikael Palner</a:t>
            </a:r>
          </a:p>
          <a:p>
            <a:pPr lvl="0"/>
            <a:br>
              <a:rPr lang="da-DK" sz="1000" dirty="0"/>
            </a:br>
            <a:endParaRPr lang="da-DK" sz="1000" dirty="0"/>
          </a:p>
          <a:p>
            <a:pPr algn="ctr"/>
            <a:endParaRPr lang="da-DK" dirty="0"/>
          </a:p>
        </p:txBody>
      </p:sp>
      <p:sp>
        <p:nvSpPr>
          <p:cNvPr id="33" name="Ellipse 32"/>
          <p:cNvSpPr/>
          <p:nvPr/>
        </p:nvSpPr>
        <p:spPr>
          <a:xfrm>
            <a:off x="4914731" y="1632631"/>
            <a:ext cx="1467187" cy="462187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36" name="Rektangel 35"/>
          <p:cNvSpPr/>
          <p:nvPr/>
        </p:nvSpPr>
        <p:spPr>
          <a:xfrm>
            <a:off x="4706511" y="5567748"/>
            <a:ext cx="2016978" cy="478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6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Rektangel 38"/>
          <p:cNvSpPr/>
          <p:nvPr/>
        </p:nvSpPr>
        <p:spPr>
          <a:xfrm>
            <a:off x="233368" y="2581628"/>
            <a:ext cx="2044069" cy="3552497"/>
          </a:xfrm>
          <a:prstGeom prst="rect">
            <a:avLst/>
          </a:prstGeom>
          <a:solidFill>
            <a:srgbClr val="002D5C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Ins="36000"/>
          <a:lstStyle/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Kardiovaskulær </a:t>
            </a:r>
          </a:p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og Renal Forskning</a:t>
            </a:r>
          </a:p>
          <a:p>
            <a:r>
              <a:rPr lang="da-DK" sz="800" i="1" dirty="0"/>
              <a:t>Forskningsleder prof. Stefan Mortensen</a:t>
            </a:r>
          </a:p>
          <a:p>
            <a:br>
              <a:rPr lang="da-DK" sz="900" dirty="0"/>
            </a:br>
            <a:endParaRPr lang="da-DK" sz="900" dirty="0"/>
          </a:p>
          <a:p>
            <a:r>
              <a:rPr lang="da-DK" sz="900" dirty="0"/>
              <a:t>Professor Boye L Jensen</a:t>
            </a:r>
            <a:br>
              <a:rPr lang="da-DK" sz="900" dirty="0"/>
            </a:br>
            <a:r>
              <a:rPr lang="da-DK" sz="900" dirty="0"/>
              <a:t>Professor Ulrike Muscha Steckelings</a:t>
            </a:r>
          </a:p>
          <a:p>
            <a:r>
              <a:rPr lang="da-DK" sz="900" dirty="0"/>
              <a:t>Professor Stefan Mortensen</a:t>
            </a:r>
          </a:p>
          <a:p>
            <a:r>
              <a:rPr lang="da-DK" sz="900" dirty="0"/>
              <a:t>Professor Henrik Dimke</a:t>
            </a:r>
            <a:br>
              <a:rPr lang="da-DK" sz="900" dirty="0"/>
            </a:br>
            <a:r>
              <a:rPr lang="da-DK" sz="900" dirty="0"/>
              <a:t>Professor Daniel Ketelhuth</a:t>
            </a:r>
          </a:p>
          <a:p>
            <a:r>
              <a:rPr lang="da-DK" sz="900" dirty="0"/>
              <a:t>Professor Per Svenningsen</a:t>
            </a:r>
            <a:br>
              <a:rPr lang="da-DK" sz="900" dirty="0"/>
            </a:br>
            <a:r>
              <a:rPr lang="da-DK" sz="900" dirty="0"/>
              <a:t>Professor Elisa Liehn</a:t>
            </a:r>
            <a:br>
              <a:rPr lang="da-DK" sz="900" dirty="0"/>
            </a:br>
            <a:r>
              <a:rPr lang="da-DK" sz="900" dirty="0"/>
              <a:t>Professor Peter Bie </a:t>
            </a:r>
            <a:br>
              <a:rPr lang="da-DK" sz="900" dirty="0"/>
            </a:br>
            <a:r>
              <a:rPr lang="da-DK" sz="900" dirty="0"/>
              <a:t>Lektor Kirsten Madsen</a:t>
            </a:r>
          </a:p>
          <a:p>
            <a:r>
              <a:rPr lang="da-DK" sz="900" dirty="0"/>
              <a:t>Lektor Jane Stubbe</a:t>
            </a:r>
          </a:p>
          <a:p>
            <a:r>
              <a:rPr lang="da-DK" sz="900" dirty="0"/>
              <a:t>Lektor Maria Bloksgaard </a:t>
            </a:r>
          </a:p>
          <a:p>
            <a:r>
              <a:rPr lang="da-DK" sz="900" dirty="0"/>
              <a:t>Adjunkt Marleen Kortenoeven</a:t>
            </a:r>
            <a:br>
              <a:rPr lang="da-DK" sz="900" dirty="0"/>
            </a:br>
            <a:r>
              <a:rPr lang="da-DK" sz="900" dirty="0"/>
              <a:t>Adjunkt Maria Peleli-Pedersen</a:t>
            </a:r>
          </a:p>
          <a:p>
            <a:endParaRPr lang="da-DK" sz="900" dirty="0"/>
          </a:p>
          <a:p>
            <a:r>
              <a:rPr lang="da-DK" sz="1100" b="1" dirty="0"/>
              <a:t>OUH-grupper</a:t>
            </a:r>
          </a:p>
          <a:p>
            <a:r>
              <a:rPr lang="da-DK" sz="900" dirty="0"/>
              <a:t>Professor Kurt Højlund</a:t>
            </a:r>
          </a:p>
          <a:p>
            <a:r>
              <a:rPr lang="da-DK" sz="900" dirty="0"/>
              <a:t>Professor Lars Melholt Rasmussen </a:t>
            </a:r>
          </a:p>
          <a:p>
            <a:r>
              <a:rPr lang="da-DK" sz="900" dirty="0"/>
              <a:t>Professor Martin Tepel</a:t>
            </a:r>
          </a:p>
          <a:p>
            <a:r>
              <a:rPr lang="da-DK" sz="900" dirty="0"/>
              <a:t> </a:t>
            </a:r>
          </a:p>
          <a:p>
            <a:endParaRPr lang="da-DK" sz="800" dirty="0"/>
          </a:p>
        </p:txBody>
      </p:sp>
      <p:sp>
        <p:nvSpPr>
          <p:cNvPr id="44" name="Rektangel 43"/>
          <p:cNvSpPr/>
          <p:nvPr/>
        </p:nvSpPr>
        <p:spPr>
          <a:xfrm>
            <a:off x="2409350" y="2581628"/>
            <a:ext cx="2044069" cy="3700006"/>
          </a:xfrm>
          <a:prstGeom prst="rect">
            <a:avLst/>
          </a:prstGeom>
          <a:solidFill>
            <a:srgbClr val="002D5C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Ins="0"/>
          <a:lstStyle/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Cancer- og</a:t>
            </a:r>
          </a:p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Inflammationsforsk.</a:t>
            </a:r>
          </a:p>
          <a:p>
            <a:r>
              <a:rPr lang="da-DK" sz="800" i="1" dirty="0" err="1"/>
              <a:t>Forsk.leder</a:t>
            </a:r>
            <a:r>
              <a:rPr lang="da-DK" sz="800" i="1" dirty="0"/>
              <a:t> prof. H Ditzel </a:t>
            </a:r>
            <a:r>
              <a:rPr lang="da-DK" sz="700" i="1" dirty="0"/>
              <a:t>(Cancer)</a:t>
            </a:r>
            <a:br>
              <a:rPr lang="da-DK" sz="700" i="1" dirty="0"/>
            </a:br>
            <a:r>
              <a:rPr lang="da-DK" sz="800" i="1" dirty="0" err="1"/>
              <a:t>Forsk.leder</a:t>
            </a:r>
            <a:r>
              <a:rPr lang="da-DK" sz="800" i="1" dirty="0"/>
              <a:t> lektor Jonas Graversen </a:t>
            </a:r>
            <a:r>
              <a:rPr lang="da-DK" sz="700" i="1" dirty="0"/>
              <a:t>(Inflammation) </a:t>
            </a:r>
          </a:p>
          <a:p>
            <a:endParaRPr lang="da-DK" sz="900" dirty="0"/>
          </a:p>
          <a:p>
            <a:r>
              <a:rPr lang="da-DK" sz="900" dirty="0"/>
              <a:t>Professor Henrik Ditzel </a:t>
            </a:r>
          </a:p>
          <a:p>
            <a:r>
              <a:rPr lang="da-DK" sz="900" dirty="0"/>
              <a:t>Professor Uffe Holmskov</a:t>
            </a:r>
            <a:br>
              <a:rPr lang="da-DK" sz="900" dirty="0"/>
            </a:br>
            <a:r>
              <a:rPr lang="da-DK" sz="900" dirty="0"/>
              <a:t>Professor Søren Moestrup</a:t>
            </a:r>
          </a:p>
          <a:p>
            <a:r>
              <a:rPr lang="da-DK" sz="900" dirty="0"/>
              <a:t>Professor Grith Sørensen</a:t>
            </a:r>
          </a:p>
          <a:p>
            <a:r>
              <a:rPr lang="da-DK" sz="900" dirty="0"/>
              <a:t>Professor Morten Gjerstorff</a:t>
            </a:r>
            <a:br>
              <a:rPr lang="da-DK" sz="900" dirty="0"/>
            </a:br>
            <a:r>
              <a:rPr lang="da-DK" sz="900" dirty="0"/>
              <a:t>Lektor Jonas Graversen</a:t>
            </a:r>
          </a:p>
          <a:p>
            <a:r>
              <a:rPr lang="da-DK" sz="900" dirty="0"/>
              <a:t>Lektor Søren W. K. Hansen</a:t>
            </a:r>
            <a:br>
              <a:rPr lang="da-DK" sz="900" dirty="0"/>
            </a:br>
            <a:r>
              <a:rPr lang="da-DK" sz="900" dirty="0"/>
              <a:t>Lektor Yaseelan Palarasah</a:t>
            </a:r>
            <a:br>
              <a:rPr lang="da-DK" sz="900" dirty="0"/>
            </a:br>
            <a:r>
              <a:rPr lang="da-DK" sz="900" dirty="0"/>
              <a:t>Lektor Anders Schlosser</a:t>
            </a:r>
            <a:br>
              <a:rPr lang="da-DK" sz="900" dirty="0"/>
            </a:br>
            <a:r>
              <a:rPr lang="da-DK" sz="900" dirty="0"/>
              <a:t>Lektor Mikkel Green Terp </a:t>
            </a:r>
            <a:br>
              <a:rPr lang="da-DK" sz="900" dirty="0"/>
            </a:br>
            <a:r>
              <a:rPr lang="da-DK" sz="900" dirty="0"/>
              <a:t>Adjunkt Jesper Bonnet Møller </a:t>
            </a:r>
            <a:br>
              <a:rPr lang="da-DK" sz="900" dirty="0"/>
            </a:br>
            <a:r>
              <a:rPr lang="da-DK" sz="900" dirty="0"/>
              <a:t>Adjunkt Bartosz Pilecki</a:t>
            </a:r>
          </a:p>
          <a:p>
            <a:r>
              <a:rPr lang="da-DK" sz="1100" b="1" dirty="0"/>
              <a:t>RSD-gruppe</a:t>
            </a:r>
          </a:p>
          <a:p>
            <a:r>
              <a:rPr lang="da-DK" sz="900" dirty="0"/>
              <a:t>Professor Vibeke Andersen</a:t>
            </a:r>
          </a:p>
          <a:p>
            <a:r>
              <a:rPr lang="da-DK" sz="1100" b="1" dirty="0"/>
              <a:t>KCB-gruppen</a:t>
            </a:r>
            <a:br>
              <a:rPr lang="da-DK" sz="1100" b="1" dirty="0"/>
            </a:br>
            <a:r>
              <a:rPr lang="da-DK" sz="900" dirty="0"/>
              <a:t>Professor Jean-Marie </a:t>
            </a:r>
            <a:r>
              <a:rPr lang="da-DK" sz="900" dirty="0" err="1"/>
              <a:t>Delaisse</a:t>
            </a:r>
            <a:br>
              <a:rPr lang="da-DK" sz="900" dirty="0"/>
            </a:br>
            <a:r>
              <a:rPr lang="da-DK" sz="900" dirty="0"/>
              <a:t>Lektor Thomas Levin Andersen</a:t>
            </a:r>
          </a:p>
          <a:p>
            <a:r>
              <a:rPr lang="da-DK" sz="900" dirty="0"/>
              <a:t>Lektor Kent Søe</a:t>
            </a:r>
          </a:p>
          <a:p>
            <a:endParaRPr lang="da-DK" sz="900" dirty="0"/>
          </a:p>
          <a:p>
            <a:endParaRPr lang="da-DK" sz="800" dirty="0"/>
          </a:p>
        </p:txBody>
      </p:sp>
      <p:sp>
        <p:nvSpPr>
          <p:cNvPr id="38" name="Rektangel 37"/>
          <p:cNvSpPr/>
          <p:nvPr/>
        </p:nvSpPr>
        <p:spPr>
          <a:xfrm>
            <a:off x="4667803" y="2570846"/>
            <a:ext cx="2044069" cy="3164370"/>
          </a:xfrm>
          <a:prstGeom prst="rect">
            <a:avLst/>
          </a:prstGeom>
          <a:solidFill>
            <a:srgbClr val="002D5C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Neurobiologisk</a:t>
            </a:r>
          </a:p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Forskning</a:t>
            </a:r>
          </a:p>
          <a:p>
            <a:r>
              <a:rPr lang="da-DK" sz="800" i="1" dirty="0"/>
              <a:t>Forskningsleder prof. Trevor Owens </a:t>
            </a:r>
          </a:p>
          <a:p>
            <a:endParaRPr lang="da-DK" sz="900" dirty="0"/>
          </a:p>
          <a:p>
            <a:r>
              <a:rPr lang="da-DK" sz="900" dirty="0"/>
              <a:t>Professor Trevor Owens </a:t>
            </a:r>
          </a:p>
          <a:p>
            <a:r>
              <a:rPr lang="da-DK" sz="900" dirty="0"/>
              <a:t>Professor Bente Finsen</a:t>
            </a:r>
            <a:br>
              <a:rPr lang="da-DK" sz="900" dirty="0"/>
            </a:br>
            <a:r>
              <a:rPr lang="da-DK" sz="900" dirty="0"/>
              <a:t>Professor Kate Lambertsen</a:t>
            </a:r>
          </a:p>
          <a:p>
            <a:r>
              <a:rPr lang="da-DK" sz="900" dirty="0"/>
              <a:t>Professor Morten Meyer</a:t>
            </a:r>
            <a:br>
              <a:rPr lang="da-DK" sz="900" dirty="0"/>
            </a:br>
            <a:r>
              <a:rPr lang="da-DK" sz="900" dirty="0"/>
              <a:t>Professor Vijay Tiwari</a:t>
            </a:r>
            <a:br>
              <a:rPr lang="da-DK" sz="900" dirty="0"/>
            </a:br>
            <a:r>
              <a:rPr lang="da-DK" sz="900" dirty="0"/>
              <a:t>Professor Jens Holm Mikkelsen</a:t>
            </a:r>
          </a:p>
          <a:p>
            <a:r>
              <a:rPr lang="da-DK" sz="900" dirty="0"/>
              <a:t>Lektor Reza Khorooshi</a:t>
            </a:r>
          </a:p>
          <a:p>
            <a:r>
              <a:rPr lang="da-DK" sz="900" dirty="0"/>
              <a:t>Lektor Åsa Fex Svenningsen</a:t>
            </a:r>
          </a:p>
          <a:p>
            <a:r>
              <a:rPr lang="da-DK" sz="900" dirty="0"/>
              <a:t>Lektor Bettina Hjelm Clausen</a:t>
            </a:r>
            <a:br>
              <a:rPr lang="da-DK" sz="900" dirty="0"/>
            </a:br>
            <a:r>
              <a:rPr lang="da-DK" sz="900" dirty="0"/>
              <a:t>Adjunkt Agnieszka Wlodarczyk</a:t>
            </a:r>
            <a:br>
              <a:rPr lang="da-DK" sz="900" dirty="0"/>
            </a:br>
            <a:r>
              <a:rPr lang="da-DK" sz="900" dirty="0"/>
              <a:t>Adjunkt Hiroyuki Watanabe</a:t>
            </a:r>
            <a:br>
              <a:rPr lang="da-DK" sz="900" dirty="0"/>
            </a:br>
            <a:r>
              <a:rPr lang="da-DK" sz="1100" b="1" dirty="0"/>
              <a:t>RSD/OUH gruppe</a:t>
            </a:r>
          </a:p>
          <a:p>
            <a:r>
              <a:rPr lang="da-DK" sz="900" dirty="0"/>
              <a:t>Professor Zsolt </a:t>
            </a:r>
            <a:r>
              <a:rPr lang="da-DK" sz="900" dirty="0" err="1"/>
              <a:t>Illes</a:t>
            </a:r>
            <a:endParaRPr lang="da-DK" sz="900" dirty="0"/>
          </a:p>
          <a:p>
            <a:r>
              <a:rPr lang="da-DK" sz="900" dirty="0"/>
              <a:t>Professor Tanja </a:t>
            </a:r>
            <a:r>
              <a:rPr lang="da-DK" sz="900" dirty="0" err="1"/>
              <a:t>Sheldrik</a:t>
            </a:r>
            <a:r>
              <a:rPr lang="da-DK" sz="900" dirty="0"/>
              <a:t> Michel</a:t>
            </a:r>
          </a:p>
          <a:p>
            <a:r>
              <a:rPr lang="da-DK" sz="900" dirty="0"/>
              <a:t>Professor Nasrin Asgari</a:t>
            </a:r>
            <a:br>
              <a:rPr lang="da-DK" sz="900" dirty="0"/>
            </a:br>
            <a:r>
              <a:rPr lang="da-DK" sz="900" dirty="0"/>
              <a:t>Professor Lars Henrik Frich</a:t>
            </a:r>
            <a:br>
              <a:rPr lang="da-DK" sz="900" dirty="0"/>
            </a:br>
            <a:r>
              <a:rPr lang="da-DK" sz="900" dirty="0"/>
              <a:t>Lektor Helle Hvilsted Nielsen</a:t>
            </a:r>
          </a:p>
          <a:p>
            <a:endParaRPr lang="da-DK" sz="900" dirty="0"/>
          </a:p>
          <a:p>
            <a:endParaRPr lang="da-DK" sz="1400" dirty="0"/>
          </a:p>
        </p:txBody>
      </p:sp>
      <p:cxnSp>
        <p:nvCxnSpPr>
          <p:cNvPr id="3" name="Lige forbindelse 2"/>
          <p:cNvCxnSpPr/>
          <p:nvPr/>
        </p:nvCxnSpPr>
        <p:spPr>
          <a:xfrm flipV="1">
            <a:off x="1062038" y="2370475"/>
            <a:ext cx="7018337" cy="9526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1"/>
          <p:cNvSpPr>
            <a:spLocks noChangeArrowheads="1"/>
          </p:cNvSpPr>
          <p:nvPr/>
        </p:nvSpPr>
        <p:spPr bwMode="auto">
          <a:xfrm>
            <a:off x="7267499" y="5952699"/>
            <a:ext cx="1478112" cy="28575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91440" bIns="91440"/>
          <a:lstStyle/>
          <a:p>
            <a:pPr algn="ctr"/>
            <a:r>
              <a:rPr lang="da-DK" sz="600" dirty="0">
                <a:ea typeface="ＭＳ Ｐゴシック" pitchFamily="18" charset="-128"/>
              </a:rPr>
              <a:t>Januar 2023</a:t>
            </a:r>
            <a:br>
              <a:rPr lang="da-DK" sz="800" dirty="0"/>
            </a:br>
            <a:endParaRPr lang="da-DK" sz="800" dirty="0"/>
          </a:p>
        </p:txBody>
      </p:sp>
      <p:pic>
        <p:nvPicPr>
          <p:cNvPr id="27" name="Picture 239" descr="C:\Users\kdu\Desktop\SDU logo package\SDU logo package\OFFICE + WEB LOGOS (png+jpg)\SDU_BLACK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362" y="5595576"/>
            <a:ext cx="1096115" cy="29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7703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9" name="Lige forbindelse 48"/>
          <p:cNvCxnSpPr/>
          <p:nvPr/>
        </p:nvCxnSpPr>
        <p:spPr>
          <a:xfrm>
            <a:off x="3733800" y="1876426"/>
            <a:ext cx="1395796" cy="0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Lige forbindelse 46"/>
          <p:cNvCxnSpPr/>
          <p:nvPr/>
        </p:nvCxnSpPr>
        <p:spPr>
          <a:xfrm>
            <a:off x="8075613" y="2163321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Lige forbindelse 39"/>
          <p:cNvCxnSpPr>
            <a:stCxn id="21" idx="2"/>
          </p:cNvCxnSpPr>
          <p:nvPr/>
        </p:nvCxnSpPr>
        <p:spPr>
          <a:xfrm>
            <a:off x="4572000" y="1521588"/>
            <a:ext cx="2381" cy="650112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Lige forbindelse 45"/>
          <p:cNvCxnSpPr/>
          <p:nvPr/>
        </p:nvCxnSpPr>
        <p:spPr>
          <a:xfrm>
            <a:off x="1069181" y="2172844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Lige forbindelse 44"/>
          <p:cNvCxnSpPr/>
          <p:nvPr/>
        </p:nvCxnSpPr>
        <p:spPr>
          <a:xfrm>
            <a:off x="3527425" y="2172846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Lige forbindelse 6"/>
          <p:cNvCxnSpPr/>
          <p:nvPr/>
        </p:nvCxnSpPr>
        <p:spPr>
          <a:xfrm>
            <a:off x="5648325" y="2166944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Lige forbindelse 47"/>
          <p:cNvCxnSpPr/>
          <p:nvPr/>
        </p:nvCxnSpPr>
        <p:spPr>
          <a:xfrm>
            <a:off x="5648325" y="5322514"/>
            <a:ext cx="0" cy="183325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2762250" y="1628775"/>
            <a:ext cx="1530350" cy="469900"/>
          </a:xfrm>
          <a:prstGeom prst="ellipse">
            <a:avLst/>
          </a:prstGeom>
          <a:solidFill>
            <a:srgbClr val="767878"/>
          </a:solidFill>
          <a:ln>
            <a:noFill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900" dirty="0"/>
              <a:t>Electronic and mechanical workshop</a:t>
            </a:r>
          </a:p>
        </p:txBody>
      </p:sp>
      <p:sp>
        <p:nvSpPr>
          <p:cNvPr id="19" name="Oval 18"/>
          <p:cNvSpPr/>
          <p:nvPr/>
        </p:nvSpPr>
        <p:spPr>
          <a:xfrm>
            <a:off x="4883150" y="1628775"/>
            <a:ext cx="1530350" cy="469900"/>
          </a:xfrm>
          <a:prstGeom prst="ellipse">
            <a:avLst/>
          </a:prstGeom>
          <a:solidFill>
            <a:srgbClr val="767878"/>
          </a:solidFill>
          <a:ln>
            <a:noFill/>
          </a:ln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US" sz="105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Secretariat</a:t>
            </a:r>
          </a:p>
          <a:p>
            <a:pPr algn="ctr"/>
            <a:r>
              <a:rPr lang="en-US" sz="900" i="1" dirty="0"/>
              <a:t>Christian Grud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660109" y="5505839"/>
            <a:ext cx="2057400" cy="623494"/>
          </a:xfrm>
          <a:prstGeom prst="rect">
            <a:avLst/>
          </a:prstGeom>
          <a:solidFill>
            <a:srgbClr val="767878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Anatomy, Campus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John Chemnitz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</a:t>
            </a:r>
            <a:r>
              <a:rPr lang="en-US" sz="900" dirty="0"/>
              <a:t>Annette Møller Dall</a:t>
            </a:r>
            <a:br>
              <a:rPr lang="en-US" sz="900" dirty="0"/>
            </a:br>
            <a:r>
              <a:rPr lang="da-DK" sz="900" dirty="0" err="1"/>
              <a:t>Assoc</a:t>
            </a:r>
            <a:r>
              <a:rPr lang="da-DK" sz="900" dirty="0"/>
              <a:t>. Prof. Mengliang Zhang</a:t>
            </a:r>
            <a:endParaRPr lang="en-US" sz="900" dirty="0"/>
          </a:p>
        </p:txBody>
      </p:sp>
      <p:sp>
        <p:nvSpPr>
          <p:cNvPr id="21" name="Rektangel 20"/>
          <p:cNvSpPr/>
          <p:nvPr/>
        </p:nvSpPr>
        <p:spPr>
          <a:xfrm>
            <a:off x="3555996" y="857232"/>
            <a:ext cx="2032007" cy="664356"/>
          </a:xfrm>
          <a:prstGeom prst="rect">
            <a:avLst/>
          </a:prstGeom>
          <a:solidFill>
            <a:srgbClr val="002D5C"/>
          </a:solidFill>
          <a:ln/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 anchorCtr="0"/>
          <a:lstStyle/>
          <a:p>
            <a:pPr algn="ctr"/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Head of </a:t>
            </a:r>
            <a:r>
              <a:rPr lang="da-DK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department</a:t>
            </a:r>
            <a:endParaRPr lang="da-DK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da-DK" sz="1050" i="1" dirty="0"/>
              <a:t>Professor Boye Jensen</a:t>
            </a:r>
            <a:endParaRPr lang="da-DK" sz="1200" dirty="0"/>
          </a:p>
        </p:txBody>
      </p:sp>
      <p:sp>
        <p:nvSpPr>
          <p:cNvPr id="24" name="Rektangel 23"/>
          <p:cNvSpPr/>
          <p:nvPr/>
        </p:nvSpPr>
        <p:spPr>
          <a:xfrm>
            <a:off x="6909905" y="2264506"/>
            <a:ext cx="2044069" cy="2503893"/>
          </a:xfrm>
          <a:prstGeom prst="rect">
            <a:avLst/>
          </a:prstGeom>
          <a:solidFill>
            <a:srgbClr val="002D5C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/>
          <a:lstStyle/>
          <a:p>
            <a:pPr lvl="0"/>
            <a:r>
              <a:rPr 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Biomedical Laboratory</a:t>
            </a:r>
          </a:p>
          <a:p>
            <a:pPr lvl="0"/>
            <a:r>
              <a:rPr lang="en-US" sz="900" i="1" dirty="0"/>
              <a:t>Acting head of department Jesper Stæhr</a:t>
            </a:r>
            <a:br>
              <a:rPr lang="en-US" sz="900" i="1" dirty="0"/>
            </a:br>
            <a:r>
              <a:rPr lang="en-US" sz="900" i="1" dirty="0"/>
              <a:t>Assoc. Prof. Katarina Zvarova</a:t>
            </a:r>
          </a:p>
          <a:p>
            <a:pPr lvl="0"/>
            <a:endParaRPr lang="en-US" sz="900" i="1" dirty="0"/>
          </a:p>
          <a:p>
            <a:pPr lvl="0"/>
            <a:endParaRPr lang="en-US" sz="900" i="1" dirty="0"/>
          </a:p>
          <a:p>
            <a:pPr lvl="0"/>
            <a:endParaRPr lang="en-US" sz="900" i="1" dirty="0"/>
          </a:p>
          <a:p>
            <a:pPr lvl="0"/>
            <a:endParaRPr lang="en-US" sz="900" i="1" dirty="0"/>
          </a:p>
          <a:p>
            <a:pPr lvl="0"/>
            <a:endParaRPr lang="en-US" sz="900" i="1" dirty="0"/>
          </a:p>
          <a:p>
            <a:pPr lvl="0"/>
            <a:endParaRPr lang="en-US" sz="900" i="1" dirty="0"/>
          </a:p>
          <a:p>
            <a:pPr lvl="0"/>
            <a:endParaRPr lang="en-US" sz="900" i="1" dirty="0"/>
          </a:p>
          <a:p>
            <a:r>
              <a:rPr lang="da-DK" sz="1200" b="1" dirty="0"/>
              <a:t>OUH gruppe</a:t>
            </a:r>
          </a:p>
          <a:p>
            <a:pPr lvl="0"/>
            <a:r>
              <a:rPr lang="da-DK" sz="900" dirty="0"/>
              <a:t>Professor Peter Zvar</a:t>
            </a:r>
            <a:r>
              <a:rPr lang="da-DK" sz="900" i="1" dirty="0"/>
              <a:t>a</a:t>
            </a:r>
          </a:p>
          <a:p>
            <a:pPr lvl="0"/>
            <a:r>
              <a:rPr lang="da-DK" sz="900" dirty="0" err="1"/>
              <a:t>Assoc</a:t>
            </a:r>
            <a:r>
              <a:rPr lang="da-DK" sz="900" dirty="0"/>
              <a:t>. Prof. Mikael Palner</a:t>
            </a:r>
            <a:br>
              <a:rPr lang="da-DK" sz="1050" dirty="0"/>
            </a:br>
            <a:endParaRPr lang="da-DK" sz="1050" dirty="0"/>
          </a:p>
          <a:p>
            <a:pPr lvl="0"/>
            <a:endParaRPr lang="en-US" sz="900" i="1" dirty="0"/>
          </a:p>
        </p:txBody>
      </p:sp>
      <p:sp>
        <p:nvSpPr>
          <p:cNvPr id="33" name="Ellipse 32"/>
          <p:cNvSpPr/>
          <p:nvPr/>
        </p:nvSpPr>
        <p:spPr>
          <a:xfrm>
            <a:off x="4914731" y="1632631"/>
            <a:ext cx="1467187" cy="462187"/>
          </a:xfrm>
          <a:prstGeom prst="ellipse">
            <a:avLst/>
          </a:prstGeom>
          <a:noFill/>
          <a:ln>
            <a:noFill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sp>
      <p:sp>
        <p:nvSpPr>
          <p:cNvPr id="36" name="Rektangel 35"/>
          <p:cNvSpPr/>
          <p:nvPr/>
        </p:nvSpPr>
        <p:spPr>
          <a:xfrm>
            <a:off x="4706511" y="5567748"/>
            <a:ext cx="2016978" cy="478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3">
            <a:scrgbClr r="0" g="0" b="0"/>
          </a:fillRef>
          <a:effectRef idx="2">
            <a:schemeClr val="accent6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Rektangel 38"/>
          <p:cNvSpPr/>
          <p:nvPr/>
        </p:nvSpPr>
        <p:spPr>
          <a:xfrm>
            <a:off x="211457" y="2233831"/>
            <a:ext cx="2044069" cy="3864784"/>
          </a:xfrm>
          <a:prstGeom prst="rect">
            <a:avLst/>
          </a:prstGeom>
          <a:solidFill>
            <a:srgbClr val="002D5C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rIns="36000"/>
          <a:lstStyle/>
          <a:p>
            <a:r>
              <a:rPr lang="da-DK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Cardiovascular</a:t>
            </a:r>
            <a:endParaRPr lang="da-DK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Renal Research</a:t>
            </a:r>
          </a:p>
          <a:p>
            <a:r>
              <a:rPr lang="da-DK" sz="800" i="1" dirty="0"/>
              <a:t>Head of research Prof.  Stefan Mortensen</a:t>
            </a:r>
          </a:p>
          <a:p>
            <a:endParaRPr lang="da-DK" sz="800" dirty="0"/>
          </a:p>
          <a:p>
            <a:endParaRPr lang="da-DK" sz="900" dirty="0"/>
          </a:p>
          <a:p>
            <a:br>
              <a:rPr lang="da-DK" sz="900" dirty="0"/>
            </a:br>
            <a:r>
              <a:rPr lang="da-DK" sz="900" dirty="0"/>
              <a:t>Professor Boye L Jensen</a:t>
            </a:r>
            <a:br>
              <a:rPr lang="da-DK" sz="900" dirty="0"/>
            </a:br>
            <a:r>
              <a:rPr lang="da-DK" sz="900" dirty="0"/>
              <a:t>Professor Ulrike Muscha Steckelings</a:t>
            </a:r>
          </a:p>
          <a:p>
            <a:r>
              <a:rPr lang="da-DK" sz="900" dirty="0"/>
              <a:t>Professor Stefan Mortensen</a:t>
            </a:r>
          </a:p>
          <a:p>
            <a:r>
              <a:rPr lang="da-DK" sz="900" dirty="0"/>
              <a:t>Professor Henrik Dimke</a:t>
            </a:r>
            <a:br>
              <a:rPr lang="da-DK" sz="900" dirty="0"/>
            </a:br>
            <a:r>
              <a:rPr lang="da-DK" sz="900" dirty="0"/>
              <a:t>Professor Daniel Ketelhuth</a:t>
            </a:r>
          </a:p>
          <a:p>
            <a:r>
              <a:rPr lang="da-DK" sz="900" dirty="0"/>
              <a:t>Professor Per Svenningsen</a:t>
            </a:r>
            <a:br>
              <a:rPr lang="da-DK" sz="900" dirty="0"/>
            </a:br>
            <a:r>
              <a:rPr lang="da-DK" sz="900" dirty="0"/>
              <a:t>Professor Elisa Liehn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Kirsten Madsen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Jane Stubbe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Maria Bloksgaard </a:t>
            </a:r>
          </a:p>
          <a:p>
            <a:r>
              <a:rPr lang="da-DK" sz="900" dirty="0"/>
              <a:t>Assist. Prof. Marleen Kortenoeven</a:t>
            </a:r>
            <a:br>
              <a:rPr lang="da-DK" sz="900" dirty="0"/>
            </a:br>
            <a:r>
              <a:rPr lang="da-DK" sz="900" dirty="0"/>
              <a:t>Assist. Prof. Maria Peleli-Pedersen</a:t>
            </a:r>
          </a:p>
          <a:p>
            <a:r>
              <a:rPr lang="da-DK" sz="1100" b="1" dirty="0"/>
              <a:t>OUH Group</a:t>
            </a:r>
          </a:p>
          <a:p>
            <a:r>
              <a:rPr lang="da-DK" sz="900" dirty="0"/>
              <a:t>Professor Kurt Højlund</a:t>
            </a:r>
          </a:p>
          <a:p>
            <a:r>
              <a:rPr lang="da-DK" sz="900" dirty="0"/>
              <a:t>Professor Lars Melholt Rasmussen </a:t>
            </a:r>
          </a:p>
          <a:p>
            <a:r>
              <a:rPr lang="da-DK" sz="900" dirty="0"/>
              <a:t>Professor Martin Tepel </a:t>
            </a:r>
          </a:p>
          <a:p>
            <a:endParaRPr lang="da-DK" sz="800" dirty="0"/>
          </a:p>
        </p:txBody>
      </p:sp>
      <p:sp>
        <p:nvSpPr>
          <p:cNvPr id="44" name="Rektangel 43"/>
          <p:cNvSpPr/>
          <p:nvPr/>
        </p:nvSpPr>
        <p:spPr>
          <a:xfrm>
            <a:off x="2452211" y="2264506"/>
            <a:ext cx="2044069" cy="3883898"/>
          </a:xfrm>
          <a:prstGeom prst="rect">
            <a:avLst/>
          </a:prstGeom>
          <a:solidFill>
            <a:srgbClr val="002D5C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rIns="0"/>
          <a:lstStyle/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Cancer and</a:t>
            </a:r>
          </a:p>
          <a:p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Inflammation Research</a:t>
            </a:r>
          </a:p>
          <a:p>
            <a:r>
              <a:rPr lang="da-DK" sz="800" i="1" dirty="0"/>
              <a:t>Head of research: </a:t>
            </a:r>
            <a:br>
              <a:rPr lang="da-DK" sz="800" i="1" dirty="0"/>
            </a:br>
            <a:r>
              <a:rPr lang="da-DK" sz="800" i="1" dirty="0"/>
              <a:t>         Prof. Henrik Ditzel (Cancer)</a:t>
            </a:r>
            <a:br>
              <a:rPr lang="da-DK" sz="800" i="1" dirty="0"/>
            </a:br>
            <a:r>
              <a:rPr lang="da-DK" sz="800" i="1" dirty="0"/>
              <a:t>        </a:t>
            </a:r>
            <a:r>
              <a:rPr lang="da-DK" sz="800" i="1" dirty="0" err="1"/>
              <a:t>Assoc</a:t>
            </a:r>
            <a:r>
              <a:rPr lang="da-DK" sz="800" i="1" dirty="0"/>
              <a:t>. Prof. Jonas Graversen (Inflammation) </a:t>
            </a:r>
          </a:p>
          <a:p>
            <a:r>
              <a:rPr lang="da-DK" sz="800" i="1" dirty="0"/>
              <a:t> </a:t>
            </a:r>
          </a:p>
          <a:p>
            <a:r>
              <a:rPr lang="da-DK" sz="900" dirty="0"/>
              <a:t>Professor Henrik Ditzel </a:t>
            </a:r>
          </a:p>
          <a:p>
            <a:r>
              <a:rPr lang="da-DK" sz="900" dirty="0"/>
              <a:t>Professor Uffe Holmskov</a:t>
            </a:r>
            <a:br>
              <a:rPr lang="da-DK" sz="900" dirty="0"/>
            </a:br>
            <a:r>
              <a:rPr lang="da-DK" sz="900" dirty="0"/>
              <a:t>Professor Søren Moestrup</a:t>
            </a:r>
            <a:br>
              <a:rPr lang="da-DK" sz="900" dirty="0"/>
            </a:br>
            <a:r>
              <a:rPr lang="da-DK" sz="900" dirty="0"/>
              <a:t>Professor Grith Sørensen</a:t>
            </a:r>
          </a:p>
          <a:p>
            <a:r>
              <a:rPr lang="da-DK" sz="900" dirty="0"/>
              <a:t>Professor Morten Gjerstorff</a:t>
            </a:r>
            <a:br>
              <a:rPr lang="da-DK" sz="900" dirty="0"/>
            </a:br>
            <a:r>
              <a:rPr lang="da-DK" sz="900" dirty="0" err="1"/>
              <a:t>Assoc</a:t>
            </a:r>
            <a:r>
              <a:rPr lang="da-DK" sz="900" dirty="0"/>
              <a:t>. Prof. Jonas Graversen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Søren W K Hansen</a:t>
            </a:r>
            <a:br>
              <a:rPr lang="da-DK" sz="900" dirty="0"/>
            </a:br>
            <a:r>
              <a:rPr lang="da-DK" sz="900" dirty="0" err="1"/>
              <a:t>Assoc</a:t>
            </a:r>
            <a:r>
              <a:rPr lang="da-DK" sz="900" dirty="0"/>
              <a:t>. Prof. Yaseelan Palarasah</a:t>
            </a:r>
            <a:br>
              <a:rPr lang="da-DK" sz="900" dirty="0"/>
            </a:br>
            <a:r>
              <a:rPr lang="da-DK" sz="900" dirty="0" err="1"/>
              <a:t>Assoc</a:t>
            </a:r>
            <a:r>
              <a:rPr lang="da-DK" sz="900" dirty="0"/>
              <a:t>. Prof. Anders Schlosser</a:t>
            </a:r>
            <a:br>
              <a:rPr lang="da-DK" sz="900" dirty="0"/>
            </a:br>
            <a:r>
              <a:rPr lang="da-DK" sz="900" dirty="0" err="1"/>
              <a:t>Assoc</a:t>
            </a:r>
            <a:r>
              <a:rPr lang="da-DK" sz="900" dirty="0"/>
              <a:t>. Prof. Mikkel </a:t>
            </a:r>
            <a:r>
              <a:rPr lang="da-DK" sz="900"/>
              <a:t>Green Terp</a:t>
            </a:r>
            <a:br>
              <a:rPr lang="da-DK" sz="900" dirty="0"/>
            </a:br>
            <a:r>
              <a:rPr lang="da-DK" sz="900" dirty="0" err="1"/>
              <a:t>Assist</a:t>
            </a:r>
            <a:r>
              <a:rPr lang="da-DK" sz="900" dirty="0"/>
              <a:t>. Prof. Jesper Bonnet Møller </a:t>
            </a:r>
          </a:p>
          <a:p>
            <a:r>
              <a:rPr lang="da-DK" sz="900" dirty="0" err="1"/>
              <a:t>Assist.Prof</a:t>
            </a:r>
            <a:r>
              <a:rPr lang="da-DK" sz="900" dirty="0"/>
              <a:t>. Bartosz Pilecki</a:t>
            </a:r>
          </a:p>
          <a:p>
            <a:r>
              <a:rPr lang="da-DK" sz="1100" b="1" dirty="0"/>
              <a:t>RSD Group</a:t>
            </a:r>
          </a:p>
          <a:p>
            <a:r>
              <a:rPr lang="da-DK" sz="900" dirty="0"/>
              <a:t>Professor Vibeke Andersen</a:t>
            </a:r>
          </a:p>
          <a:p>
            <a:r>
              <a:rPr lang="da-DK" sz="1100" b="1" dirty="0"/>
              <a:t>KCB Group</a:t>
            </a:r>
          </a:p>
          <a:p>
            <a:r>
              <a:rPr lang="da-DK" sz="900" dirty="0"/>
              <a:t>Professor Jean-Marie </a:t>
            </a:r>
            <a:r>
              <a:rPr lang="da-DK" sz="900" dirty="0" err="1"/>
              <a:t>Delaisse</a:t>
            </a:r>
            <a:br>
              <a:rPr lang="da-DK" sz="900" dirty="0"/>
            </a:br>
            <a:r>
              <a:rPr lang="da-DK" sz="900" dirty="0" err="1"/>
              <a:t>Assoc</a:t>
            </a:r>
            <a:r>
              <a:rPr lang="da-DK" sz="900" dirty="0"/>
              <a:t>. Prof. Thomas Levin Andersen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Kent Søe</a:t>
            </a:r>
          </a:p>
          <a:p>
            <a:endParaRPr lang="da-DK" sz="900" dirty="0"/>
          </a:p>
        </p:txBody>
      </p:sp>
      <p:sp>
        <p:nvSpPr>
          <p:cNvPr id="38" name="Rektangel 37"/>
          <p:cNvSpPr/>
          <p:nvPr/>
        </p:nvSpPr>
        <p:spPr>
          <a:xfrm>
            <a:off x="4692965" y="2264508"/>
            <a:ext cx="2044069" cy="3047789"/>
          </a:xfrm>
          <a:prstGeom prst="rect">
            <a:avLst/>
          </a:prstGeom>
          <a:solidFill>
            <a:srgbClr val="002D5C"/>
          </a:solidFill>
          <a:effectLst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rIns="36000"/>
          <a:lstStyle/>
          <a:p>
            <a:r>
              <a:rPr lang="da-DK" sz="1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Neurobiology</a:t>
            </a:r>
            <a:r>
              <a:rPr lang="da-DK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Research</a:t>
            </a:r>
          </a:p>
          <a:p>
            <a:r>
              <a:rPr lang="da-DK" sz="800" i="1" dirty="0"/>
              <a:t>Head of research Prof. Trevor Owens </a:t>
            </a:r>
          </a:p>
          <a:p>
            <a:endParaRPr lang="da-DK" sz="800" dirty="0"/>
          </a:p>
          <a:p>
            <a:endParaRPr lang="da-DK" sz="900" dirty="0"/>
          </a:p>
          <a:p>
            <a:r>
              <a:rPr lang="da-DK" sz="900" dirty="0"/>
              <a:t>Professor Trevor Owens</a:t>
            </a:r>
          </a:p>
          <a:p>
            <a:r>
              <a:rPr lang="da-DK" sz="900" dirty="0"/>
              <a:t>Professor Kate Lambertsen</a:t>
            </a:r>
          </a:p>
          <a:p>
            <a:r>
              <a:rPr lang="da-DK" sz="900" dirty="0"/>
              <a:t>Professor Bente Finsen</a:t>
            </a:r>
          </a:p>
          <a:p>
            <a:r>
              <a:rPr lang="da-DK" sz="900" dirty="0"/>
              <a:t>Professor Morten Meyer</a:t>
            </a:r>
          </a:p>
          <a:p>
            <a:r>
              <a:rPr lang="da-DK" sz="900" dirty="0"/>
              <a:t>Professor </a:t>
            </a:r>
            <a:r>
              <a:rPr lang="da-DK" sz="900"/>
              <a:t>Vijay Tiwari</a:t>
            </a:r>
            <a:endParaRPr lang="da-DK" sz="900" dirty="0"/>
          </a:p>
          <a:p>
            <a:r>
              <a:rPr lang="da-DK" sz="900" dirty="0" err="1"/>
              <a:t>Assoc</a:t>
            </a:r>
            <a:r>
              <a:rPr lang="da-DK" sz="900" dirty="0"/>
              <a:t>. Prof. Reza Khorooshi 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Åsa Fex Svenningsen</a:t>
            </a:r>
          </a:p>
          <a:p>
            <a:r>
              <a:rPr lang="da-DK" sz="900" dirty="0" err="1"/>
              <a:t>Assoc</a:t>
            </a:r>
            <a:r>
              <a:rPr lang="da-DK" sz="900" dirty="0"/>
              <a:t>. Prof. Bettina H Clausen</a:t>
            </a:r>
            <a:br>
              <a:rPr lang="da-DK" sz="900" dirty="0"/>
            </a:br>
            <a:r>
              <a:rPr lang="da-DK" sz="900" dirty="0"/>
              <a:t>Assist. Prof. Agnieszka Wlodarczyk</a:t>
            </a:r>
            <a:br>
              <a:rPr lang="da-DK" sz="900" dirty="0"/>
            </a:br>
            <a:r>
              <a:rPr lang="da-DK" sz="900" dirty="0"/>
              <a:t>Assist. Prof. Hiroyuki Watanabe</a:t>
            </a:r>
            <a:br>
              <a:rPr lang="da-DK" sz="900" dirty="0"/>
            </a:br>
            <a:r>
              <a:rPr lang="da-DK" sz="1100" b="1" dirty="0"/>
              <a:t>RSD/OUH Group</a:t>
            </a:r>
          </a:p>
          <a:p>
            <a:r>
              <a:rPr lang="da-DK" sz="900" dirty="0"/>
              <a:t>Professor Zsolt </a:t>
            </a:r>
            <a:r>
              <a:rPr lang="da-DK" sz="900" dirty="0" err="1"/>
              <a:t>Illes</a:t>
            </a:r>
            <a:endParaRPr lang="da-DK" sz="900" dirty="0"/>
          </a:p>
          <a:p>
            <a:r>
              <a:rPr lang="da-DK" sz="900" dirty="0"/>
              <a:t>Professor Tanja </a:t>
            </a:r>
            <a:r>
              <a:rPr lang="da-DK" sz="900" dirty="0" err="1"/>
              <a:t>Sheldrik</a:t>
            </a:r>
            <a:r>
              <a:rPr lang="da-DK" sz="900" dirty="0"/>
              <a:t> Michel</a:t>
            </a:r>
          </a:p>
          <a:p>
            <a:r>
              <a:rPr lang="da-DK" sz="900" dirty="0"/>
              <a:t>Professor Nasrin Asgari</a:t>
            </a:r>
            <a:br>
              <a:rPr lang="da-DK" sz="900" dirty="0"/>
            </a:br>
            <a:r>
              <a:rPr lang="da-DK" sz="900" dirty="0"/>
              <a:t>Professor Lars Henrik Frich</a:t>
            </a:r>
            <a:br>
              <a:rPr lang="da-DK" sz="900" dirty="0"/>
            </a:br>
            <a:r>
              <a:rPr lang="da-DK" sz="900" dirty="0" err="1"/>
              <a:t>Assoc</a:t>
            </a:r>
            <a:r>
              <a:rPr lang="da-DK" sz="900" dirty="0"/>
              <a:t>. Prof. Helle Hvilsted Nielsen</a:t>
            </a:r>
          </a:p>
          <a:p>
            <a:endParaRPr lang="da-DK" sz="900" dirty="0"/>
          </a:p>
          <a:p>
            <a:endParaRPr lang="da-DK" sz="800" dirty="0"/>
          </a:p>
        </p:txBody>
      </p:sp>
      <p:cxnSp>
        <p:nvCxnSpPr>
          <p:cNvPr id="3" name="Lige forbindelse 2"/>
          <p:cNvCxnSpPr/>
          <p:nvPr/>
        </p:nvCxnSpPr>
        <p:spPr>
          <a:xfrm flipV="1">
            <a:off x="1062038" y="2171700"/>
            <a:ext cx="7018337" cy="9526"/>
          </a:xfrm>
          <a:prstGeom prst="line">
            <a:avLst/>
          </a:prstGeom>
          <a:ln w="22225">
            <a:solidFill>
              <a:srgbClr val="002D5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0" y="274638"/>
            <a:ext cx="9144000" cy="511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defRPr/>
            </a:pPr>
            <a:r>
              <a:rPr lang="da-DK" sz="2400" dirty="0">
                <a:ea typeface="ＭＳ Ｐゴシック" pitchFamily="18" charset="-128"/>
              </a:rPr>
              <a:t>Department of </a:t>
            </a:r>
            <a:r>
              <a:rPr lang="da-DK" sz="2400" dirty="0" err="1">
                <a:ea typeface="ＭＳ Ｐゴシック" pitchFamily="18" charset="-128"/>
              </a:rPr>
              <a:t>Molecular</a:t>
            </a:r>
            <a:r>
              <a:rPr lang="da-DK" sz="2400" dirty="0">
                <a:ea typeface="ＭＳ Ｐゴシック" pitchFamily="18" charset="-128"/>
              </a:rPr>
              <a:t> </a:t>
            </a:r>
            <a:r>
              <a:rPr lang="da-DK" sz="2400" dirty="0" err="1">
                <a:ea typeface="ＭＳ Ｐゴシック" pitchFamily="18" charset="-128"/>
              </a:rPr>
              <a:t>Medicine</a:t>
            </a:r>
            <a:endParaRPr lang="da-DK" sz="2400" dirty="0">
              <a:ea typeface="ＭＳ Ｐゴシック" pitchFamily="18" charset="-128"/>
            </a:endParaRPr>
          </a:p>
          <a:p>
            <a:pPr lvl="0" algn="ctr">
              <a:defRPr/>
            </a:pPr>
            <a:r>
              <a:rPr lang="en-US" sz="800" dirty="0"/>
              <a:t>Management and permanent scientific staff</a:t>
            </a:r>
            <a:endParaRPr kumimoji="0" lang="da-DK" sz="2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7" name="Rectangle 21"/>
          <p:cNvSpPr>
            <a:spLocks noChangeArrowheads="1"/>
          </p:cNvSpPr>
          <p:nvPr/>
        </p:nvSpPr>
        <p:spPr bwMode="auto">
          <a:xfrm>
            <a:off x="7267499" y="5952699"/>
            <a:ext cx="1478112" cy="285752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91440" bIns="91440"/>
          <a:lstStyle/>
          <a:p>
            <a:pPr algn="ctr"/>
            <a:r>
              <a:rPr lang="da-DK" sz="600" dirty="0">
                <a:ea typeface="ＭＳ Ｐゴシック" pitchFamily="18" charset="-128"/>
              </a:rPr>
              <a:t>Januar 2023</a:t>
            </a:r>
            <a:br>
              <a:rPr lang="da-DK" sz="800" dirty="0"/>
            </a:br>
            <a:endParaRPr lang="da-DK" sz="800" dirty="0"/>
          </a:p>
        </p:txBody>
      </p:sp>
      <p:sp>
        <p:nvSpPr>
          <p:cNvPr id="29" name="Rectangle 21"/>
          <p:cNvSpPr>
            <a:spLocks noChangeArrowheads="1"/>
          </p:cNvSpPr>
          <p:nvPr/>
        </p:nvSpPr>
        <p:spPr bwMode="auto">
          <a:xfrm>
            <a:off x="214282" y="6119831"/>
            <a:ext cx="2038352" cy="571504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91440" bIns="91440"/>
          <a:lstStyle/>
          <a:p>
            <a:r>
              <a:rPr lang="da-DK" sz="800" b="1" i="1" dirty="0" err="1"/>
              <a:t>Primary</a:t>
            </a:r>
            <a:r>
              <a:rPr lang="da-DK" sz="800" b="1" i="1" dirty="0"/>
              <a:t> </a:t>
            </a:r>
            <a:r>
              <a:rPr lang="da-DK" sz="800" b="1" i="1" dirty="0" err="1"/>
              <a:t>education</a:t>
            </a:r>
            <a:r>
              <a:rPr lang="da-DK" sz="800" b="1" i="1" dirty="0"/>
              <a:t>:</a:t>
            </a:r>
          </a:p>
          <a:p>
            <a:pPr lvl="0"/>
            <a:r>
              <a:rPr lang="da-DK" sz="800" dirty="0" err="1"/>
              <a:t>Physiology</a:t>
            </a:r>
            <a:r>
              <a:rPr lang="da-DK" sz="800" dirty="0"/>
              <a:t> and </a:t>
            </a:r>
            <a:r>
              <a:rPr lang="da-DK" sz="800" dirty="0" err="1"/>
              <a:t>Pharmacology</a:t>
            </a:r>
            <a:endParaRPr lang="da-DK" sz="900" b="1" dirty="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2428860" y="6138881"/>
            <a:ext cx="2071702" cy="500066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91440" bIns="91440"/>
          <a:lstStyle/>
          <a:p>
            <a:r>
              <a:rPr lang="da-DK" sz="800" b="1" i="1" dirty="0" err="1"/>
              <a:t>Primary</a:t>
            </a:r>
            <a:r>
              <a:rPr lang="da-DK" sz="800" b="1" i="1" dirty="0"/>
              <a:t> </a:t>
            </a:r>
            <a:r>
              <a:rPr lang="da-DK" sz="800" b="1" i="1" dirty="0" err="1"/>
              <a:t>education</a:t>
            </a:r>
            <a:r>
              <a:rPr lang="da-DK" sz="800" b="1" i="1" dirty="0"/>
              <a:t>:</a:t>
            </a:r>
          </a:p>
          <a:p>
            <a:pPr lvl="0"/>
            <a:r>
              <a:rPr lang="da-DK" sz="800" dirty="0" err="1"/>
              <a:t>Immunology</a:t>
            </a:r>
            <a:r>
              <a:rPr lang="da-DK" sz="800" dirty="0"/>
              <a:t> and </a:t>
            </a:r>
            <a:r>
              <a:rPr lang="da-DK" sz="800" dirty="0" err="1"/>
              <a:t>Microbiology</a:t>
            </a:r>
            <a:r>
              <a:rPr lang="da-DK" sz="800" dirty="0"/>
              <a:t> </a:t>
            </a:r>
            <a:br>
              <a:rPr lang="da-DK" sz="300" dirty="0"/>
            </a:br>
            <a:endParaRPr lang="da-DK" sz="300" dirty="0"/>
          </a:p>
        </p:txBody>
      </p:sp>
      <p:sp>
        <p:nvSpPr>
          <p:cNvPr id="31" name="Rectangle 21"/>
          <p:cNvSpPr>
            <a:spLocks noChangeArrowheads="1"/>
          </p:cNvSpPr>
          <p:nvPr/>
        </p:nvSpPr>
        <p:spPr bwMode="auto">
          <a:xfrm>
            <a:off x="4660109" y="6129356"/>
            <a:ext cx="2055031" cy="428628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tIns="91440" bIns="91440"/>
          <a:lstStyle/>
          <a:p>
            <a:r>
              <a:rPr lang="da-DK" sz="800" b="1" i="1" dirty="0" err="1"/>
              <a:t>Primary</a:t>
            </a:r>
            <a:r>
              <a:rPr lang="da-DK" sz="800" b="1" i="1" dirty="0"/>
              <a:t> </a:t>
            </a:r>
            <a:r>
              <a:rPr lang="da-DK" sz="800" b="1" i="1" dirty="0" err="1"/>
              <a:t>education</a:t>
            </a:r>
            <a:r>
              <a:rPr lang="da-DK" sz="800" b="1" i="1" dirty="0"/>
              <a:t>:</a:t>
            </a:r>
          </a:p>
          <a:p>
            <a:pPr lvl="0"/>
            <a:r>
              <a:rPr lang="da-DK" sz="800" dirty="0" err="1"/>
              <a:t>Anatomy</a:t>
            </a:r>
            <a:r>
              <a:rPr lang="da-DK" sz="800" dirty="0"/>
              <a:t> and </a:t>
            </a:r>
            <a:r>
              <a:rPr lang="da-DK" sz="800" dirty="0" err="1"/>
              <a:t>Neurobiology</a:t>
            </a:r>
            <a:endParaRPr lang="da-DK" sz="800" dirty="0"/>
          </a:p>
        </p:txBody>
      </p:sp>
      <p:pic>
        <p:nvPicPr>
          <p:cNvPr id="32" name="Picture 239" descr="C:\Users\kdu\Desktop\SDU logo package\SDU logo package\OFFICE + WEB LOGOS (png+jpg)\SDU_BLACK_RGB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362" y="5595576"/>
            <a:ext cx="1096115" cy="293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747117"/>
      </p:ext>
    </p:extLst>
  </p:cSld>
  <p:clrMapOvr>
    <a:masterClrMapping/>
  </p:clrMapOvr>
</p:sld>
</file>

<file path=ppt/theme/theme1.xml><?xml version="1.0" encoding="utf-8"?>
<a:theme xmlns:a="http://schemas.openxmlformats.org/drawingml/2006/main" name="Komplekst organisationsdiagram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Komplekst organisationsdiagram</Template>
  <TotalTime>4417</TotalTime>
  <Words>697</Words>
  <Application>Microsoft Office PowerPoint</Application>
  <PresentationFormat>Skærmshow (4:3)</PresentationFormat>
  <Paragraphs>146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4" baseType="lpstr">
      <vt:lpstr>Arial</vt:lpstr>
      <vt:lpstr>Komplekst organisationsdiagram</vt:lpstr>
      <vt:lpstr>PowerPoint-præsentation</vt:lpstr>
      <vt:lpstr>PowerPoint-præsentation</vt:lpstr>
    </vt:vector>
  </TitlesOfParts>
  <Company>Syddansk Unversitet - University of Southern Denmark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Organisationsdiagram</dc:title>
  <dc:creator>Claus Rasmussen</dc:creator>
  <cp:lastModifiedBy>Sussi Dalsgaard Thygesen</cp:lastModifiedBy>
  <cp:revision>532</cp:revision>
  <cp:lastPrinted>2021-10-01T06:49:31Z</cp:lastPrinted>
  <dcterms:created xsi:type="dcterms:W3CDTF">2009-12-23T14:41:35Z</dcterms:created>
  <dcterms:modified xsi:type="dcterms:W3CDTF">2023-01-26T13:31:32Z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TC062561341030</vt:lpwstr>
  </property>
</Properties>
</file>