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4" r:id="rId2"/>
    <p:sldId id="302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3">
          <p15:clr>
            <a:srgbClr val="A4A3A4"/>
          </p15:clr>
        </p15:guide>
        <p15:guide id="2" orient="horz" pos="4197">
          <p15:clr>
            <a:srgbClr val="A4A3A4"/>
          </p15:clr>
        </p15:guide>
        <p15:guide id="3" pos="5090">
          <p15:clr>
            <a:srgbClr val="A4A3A4"/>
          </p15:clr>
        </p15:guide>
        <p15:guide id="4" pos="3559">
          <p15:clr>
            <a:srgbClr val="A4A3A4"/>
          </p15:clr>
        </p15:guide>
        <p15:guide id="5" pos="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C"/>
    <a:srgbClr val="767878"/>
    <a:srgbClr val="004B6A"/>
    <a:srgbClr val="004685"/>
    <a:srgbClr val="60798F"/>
    <a:srgbClr val="E7E7DC"/>
    <a:srgbClr val="0688BD"/>
    <a:srgbClr val="198FB3"/>
    <a:srgbClr val="14146F"/>
    <a:srgbClr val="383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9" autoAdjust="0"/>
    <p:restoredTop sz="86456" autoAdjust="0"/>
  </p:normalViewPr>
  <p:slideViewPr>
    <p:cSldViewPr snapToGrid="0">
      <p:cViewPr varScale="1">
        <p:scale>
          <a:sx n="114" d="100"/>
          <a:sy n="114" d="100"/>
        </p:scale>
        <p:origin x="858" y="102"/>
      </p:cViewPr>
      <p:guideLst>
        <p:guide orient="horz" pos="1753"/>
        <p:guide orient="horz" pos="4197"/>
        <p:guide pos="5090"/>
        <p:guide pos="3559"/>
        <p:guide pos="6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1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092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30092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54376E-713D-475F-AB0A-2B6C1511F6A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5243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1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092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30092"/>
            <a:ext cx="294565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8" tIns="45844" rIns="91688" bIns="458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B723D-219D-4403-A937-8A372D8A674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5670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23D-219D-4403-A937-8A372D8A6741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260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23D-219D-4403-A937-8A372D8A6741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9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2FCEC-B909-479F-B0D4-19EE5C34A91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0961-A2A1-4E13-9BDC-BEEC47D9C2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64A1-1A2A-4240-A946-1CD099A6590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/>
              <a:t>Klik på ikonet for at tilføje SmartArt-grafik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6982F9-2F97-4F69-B69A-916267E6B8F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97608-B19C-4930-A392-5D42744D304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25664-03AC-458D-BA3E-364734038F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EAF4D-E816-464D-9B73-22AE0BF6B16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83C15-A815-4457-A051-BDA2214CBAD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F701A-B6F4-48F6-889D-63531C91BE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419BB-D210-4F1D-9D23-7271D22F40B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E1B35-E330-4AE2-85B6-2709B39859C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E6265-E446-4B59-8F6F-FBBEB3716DA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FB9468-A87D-453E-9E1C-B9CFCE2B5C3E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Lige forbindelse 48"/>
          <p:cNvCxnSpPr/>
          <p:nvPr/>
        </p:nvCxnSpPr>
        <p:spPr>
          <a:xfrm>
            <a:off x="3733800" y="1971838"/>
            <a:ext cx="1395796" cy="0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8075613" y="2377998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>
            <a:off x="4572000" y="1537490"/>
            <a:ext cx="2381" cy="848887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1069181" y="2387521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>
            <a:off x="3527425" y="2371621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648325" y="2373670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5648325" y="5255402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62250" y="1732138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 err="1"/>
              <a:t>Elektronisk</a:t>
            </a:r>
            <a:r>
              <a:rPr lang="en-US" sz="900" dirty="0"/>
              <a:t> </a:t>
            </a:r>
            <a:r>
              <a:rPr lang="en-US" sz="900" dirty="0" err="1"/>
              <a:t>og</a:t>
            </a:r>
            <a:r>
              <a:rPr lang="en-US" sz="900" dirty="0"/>
              <a:t> </a:t>
            </a:r>
            <a:r>
              <a:rPr lang="en-US" sz="900" dirty="0" err="1"/>
              <a:t>mekanisk</a:t>
            </a:r>
            <a:r>
              <a:rPr lang="en-US" sz="900" dirty="0"/>
              <a:t> </a:t>
            </a:r>
            <a:r>
              <a:rPr lang="en-US" sz="900" dirty="0" err="1"/>
              <a:t>værksted</a:t>
            </a:r>
            <a:endParaRPr lang="en-US" sz="900" dirty="0"/>
          </a:p>
        </p:txBody>
      </p:sp>
      <p:sp>
        <p:nvSpPr>
          <p:cNvPr id="19" name="Oval 18"/>
          <p:cNvSpPr/>
          <p:nvPr/>
        </p:nvSpPr>
        <p:spPr>
          <a:xfrm>
            <a:off x="4883150" y="1724187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Sekretariat</a:t>
            </a:r>
            <a:endParaRPr 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900" i="1" dirty="0"/>
              <a:t>Christian Grud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43785" y="4909834"/>
            <a:ext cx="2057400" cy="685742"/>
          </a:xfrm>
          <a:prstGeom prst="rect">
            <a:avLst/>
          </a:prstGeom>
          <a:solidFill>
            <a:srgbClr val="767878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Campus</a:t>
            </a:r>
          </a:p>
          <a:p>
            <a:r>
              <a:rPr lang="da-DK" sz="900" dirty="0"/>
              <a:t>Lektor John Chemnitz</a:t>
            </a:r>
          </a:p>
          <a:p>
            <a:r>
              <a:rPr lang="en-US" sz="900" dirty="0" err="1"/>
              <a:t>Lektor</a:t>
            </a:r>
            <a:r>
              <a:rPr lang="en-US" sz="900" dirty="0"/>
              <a:t>  Annette Møller Dall</a:t>
            </a:r>
            <a:br>
              <a:rPr lang="en-US" sz="900" dirty="0"/>
            </a:br>
            <a:r>
              <a:rPr lang="da-DK" sz="900" dirty="0"/>
              <a:t>Lektor Mengliang Zhang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14282" y="6134125"/>
            <a:ext cx="2038352" cy="5715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/>
              <a:t>Primær undervisning:</a:t>
            </a:r>
          </a:p>
          <a:p>
            <a:pPr lvl="0"/>
            <a:r>
              <a:rPr lang="da-DK" sz="800" dirty="0"/>
              <a:t>Fysiologi og Farmakologi</a:t>
            </a:r>
            <a:br>
              <a:rPr lang="da-DK" sz="300" dirty="0"/>
            </a:br>
            <a:br>
              <a:rPr lang="da-DK" sz="300" dirty="0"/>
            </a:br>
            <a:endParaRPr lang="da-DK" sz="900" b="1" dirty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414571" y="6300687"/>
            <a:ext cx="2038848" cy="3335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/>
              <a:t>Primær undervisning:</a:t>
            </a:r>
          </a:p>
          <a:p>
            <a:pPr lvl="0"/>
            <a:r>
              <a:rPr lang="da-DK" sz="800" dirty="0"/>
              <a:t>Immunologi og Mikrobiologi</a:t>
            </a:r>
            <a:br>
              <a:rPr lang="da-DK" sz="300" dirty="0"/>
            </a:br>
            <a:endParaRPr lang="da-DK" sz="300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60109" y="6129362"/>
            <a:ext cx="2055031" cy="4286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/>
              <a:t>Primær undervisning:</a:t>
            </a:r>
          </a:p>
          <a:p>
            <a:pPr lvl="0"/>
            <a:r>
              <a:rPr lang="da-DK" sz="800" dirty="0"/>
              <a:t>Anatomi og Neurobiologi</a:t>
            </a:r>
            <a:br>
              <a:rPr lang="da-DK" sz="800" dirty="0"/>
            </a:br>
            <a:endParaRPr lang="da-DK" sz="8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227013"/>
            <a:ext cx="9144000" cy="58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da-DK" sz="2400" b="1" dirty="0">
                <a:ea typeface="ＭＳ Ｐゴシック" pitchFamily="18" charset="-128"/>
              </a:rPr>
              <a:t>I</a:t>
            </a:r>
            <a:r>
              <a:rPr lang="da-DK" sz="2400" dirty="0">
                <a:ea typeface="ＭＳ Ｐゴシック" pitchFamily="18" charset="-128"/>
              </a:rPr>
              <a:t>nstitut for </a:t>
            </a:r>
            <a:r>
              <a:rPr lang="da-DK" sz="2400" b="1" dirty="0">
                <a:ea typeface="ＭＳ Ｐゴシック" pitchFamily="18" charset="-128"/>
              </a:rPr>
              <a:t>M</a:t>
            </a:r>
            <a:r>
              <a:rPr lang="da-DK" sz="2400" dirty="0">
                <a:ea typeface="ＭＳ Ｐゴシック" pitchFamily="18" charset="-128"/>
              </a:rPr>
              <a:t>olekylær </a:t>
            </a:r>
            <a:r>
              <a:rPr lang="da-DK" sz="2400" b="1" dirty="0">
                <a:ea typeface="ＭＳ Ｐゴシック" pitchFamily="18" charset="-128"/>
              </a:rPr>
              <a:t>M</a:t>
            </a:r>
            <a:r>
              <a:rPr lang="da-DK" sz="2400" dirty="0">
                <a:ea typeface="ＭＳ Ｐゴシック" pitchFamily="18" charset="-128"/>
              </a:rPr>
              <a:t>edicin</a:t>
            </a:r>
            <a:br>
              <a:rPr lang="da-DK" sz="1000" dirty="0">
                <a:ea typeface="ＭＳ Ｐゴシック" pitchFamily="18" charset="-128"/>
              </a:rPr>
            </a:br>
            <a:r>
              <a:rPr lang="da-DK" sz="800" dirty="0">
                <a:ea typeface="ＭＳ Ｐゴシック" pitchFamily="18" charset="-128"/>
              </a:rPr>
              <a:t> Ledelse og fastansat videnskabeligt personale</a:t>
            </a: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555996" y="1009816"/>
            <a:ext cx="2032007" cy="527674"/>
          </a:xfrm>
          <a:prstGeom prst="rect">
            <a:avLst/>
          </a:prstGeom>
          <a:solidFill>
            <a:srgbClr val="002D5C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Institutleder</a:t>
            </a:r>
          </a:p>
          <a:p>
            <a:pPr algn="ctr"/>
            <a:r>
              <a:rPr lang="da-DK" sz="900" i="1" dirty="0"/>
              <a:t>Professor Boye Jensen</a:t>
            </a:r>
            <a:endParaRPr lang="da-DK" sz="900" dirty="0"/>
          </a:p>
        </p:txBody>
      </p:sp>
      <p:sp>
        <p:nvSpPr>
          <p:cNvPr id="24" name="Rektangel 23"/>
          <p:cNvSpPr/>
          <p:nvPr/>
        </p:nvSpPr>
        <p:spPr>
          <a:xfrm>
            <a:off x="6886569" y="2570847"/>
            <a:ext cx="2044069" cy="2191653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Biomedicinsk Laboratorium</a:t>
            </a:r>
            <a:b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sz="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Konstitueret</a:t>
            </a:r>
            <a:r>
              <a:rPr lang="da-DK" sz="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da-DK" sz="800" i="1" dirty="0"/>
              <a:t>fdelingsleder Jesper Stæhr</a:t>
            </a:r>
            <a:br>
              <a:rPr lang="da-DK" sz="800" i="1" dirty="0"/>
            </a:br>
            <a:r>
              <a:rPr lang="da-DK" sz="800" i="1" dirty="0"/>
              <a:t>Lektor Katarina Zvarova</a:t>
            </a:r>
          </a:p>
          <a:p>
            <a:pPr lvl="0"/>
            <a:endParaRPr lang="da-DK" sz="800" i="1" dirty="0"/>
          </a:p>
          <a:p>
            <a:pPr lvl="0"/>
            <a:endParaRPr lang="da-DK" sz="800" i="1" dirty="0"/>
          </a:p>
          <a:p>
            <a:pPr lvl="0"/>
            <a:endParaRPr lang="da-DK" sz="800" dirty="0"/>
          </a:p>
          <a:p>
            <a:pPr lvl="0"/>
            <a:endParaRPr lang="da-DK" sz="800" dirty="0"/>
          </a:p>
          <a:p>
            <a:pPr lvl="0"/>
            <a:endParaRPr lang="da-DK" sz="800" dirty="0"/>
          </a:p>
          <a:p>
            <a:pPr lvl="0"/>
            <a:endParaRPr lang="da-DK" sz="800" dirty="0"/>
          </a:p>
          <a:p>
            <a:r>
              <a:rPr lang="da-DK" sz="1100" b="1" dirty="0"/>
              <a:t>OUH-gruppe</a:t>
            </a:r>
          </a:p>
          <a:p>
            <a:pPr lvl="0"/>
            <a:r>
              <a:rPr lang="da-DK" sz="800" dirty="0"/>
              <a:t>Professor Peter Zvar</a:t>
            </a:r>
            <a:r>
              <a:rPr lang="da-DK" sz="800" i="1" dirty="0"/>
              <a:t>a</a:t>
            </a:r>
            <a:br>
              <a:rPr lang="da-DK" sz="800" i="1" dirty="0"/>
            </a:br>
            <a:r>
              <a:rPr lang="da-DK" sz="800" dirty="0"/>
              <a:t>Lektor Mikael Palner</a:t>
            </a:r>
          </a:p>
          <a:p>
            <a:pPr lvl="0"/>
            <a:br>
              <a:rPr lang="da-DK" sz="1000" dirty="0"/>
            </a:br>
            <a:endParaRPr lang="da-DK" sz="1000" dirty="0"/>
          </a:p>
          <a:p>
            <a:pPr algn="ctr"/>
            <a:endParaRPr lang="da-DK" dirty="0"/>
          </a:p>
        </p:txBody>
      </p:sp>
      <p:sp>
        <p:nvSpPr>
          <p:cNvPr id="33" name="Ellipse 32"/>
          <p:cNvSpPr/>
          <p:nvPr/>
        </p:nvSpPr>
        <p:spPr>
          <a:xfrm>
            <a:off x="4914731" y="1632631"/>
            <a:ext cx="1467187" cy="462187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6" name="Rektangel 35"/>
          <p:cNvSpPr/>
          <p:nvPr/>
        </p:nvSpPr>
        <p:spPr>
          <a:xfrm>
            <a:off x="4706511" y="5567748"/>
            <a:ext cx="2016978" cy="478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Rektangel 38"/>
          <p:cNvSpPr/>
          <p:nvPr/>
        </p:nvSpPr>
        <p:spPr>
          <a:xfrm>
            <a:off x="233368" y="2581628"/>
            <a:ext cx="2044069" cy="3552497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Ins="36000"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Kardiovaskulær 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 Renal Forskning</a:t>
            </a:r>
          </a:p>
          <a:p>
            <a:r>
              <a:rPr lang="da-DK" sz="800" i="1" dirty="0"/>
              <a:t>Forskningsleder prof. Stefan Mortensen</a:t>
            </a:r>
          </a:p>
          <a:p>
            <a:br>
              <a:rPr lang="da-DK" sz="900" dirty="0"/>
            </a:br>
            <a:endParaRPr lang="da-DK" sz="900" dirty="0"/>
          </a:p>
          <a:p>
            <a:r>
              <a:rPr lang="da-DK" sz="900" dirty="0"/>
              <a:t>Professor Boye L Jensen</a:t>
            </a:r>
            <a:br>
              <a:rPr lang="da-DK" sz="900" dirty="0"/>
            </a:br>
            <a:r>
              <a:rPr lang="da-DK" sz="900" dirty="0"/>
              <a:t>Professor Ulrike Muscha Steckelings</a:t>
            </a:r>
          </a:p>
          <a:p>
            <a:r>
              <a:rPr lang="da-DK" sz="900" dirty="0"/>
              <a:t>Professor Stefan Mortensen</a:t>
            </a:r>
          </a:p>
          <a:p>
            <a:r>
              <a:rPr lang="da-DK" sz="900" dirty="0"/>
              <a:t>Professor Henrik Dimke</a:t>
            </a:r>
            <a:br>
              <a:rPr lang="da-DK" sz="900" dirty="0"/>
            </a:br>
            <a:r>
              <a:rPr lang="da-DK" sz="900" dirty="0"/>
              <a:t>Professor Daniel Ketelhuth</a:t>
            </a:r>
          </a:p>
          <a:p>
            <a:r>
              <a:rPr lang="da-DK" sz="900" dirty="0"/>
              <a:t>Professor Per Svenningsen</a:t>
            </a:r>
            <a:br>
              <a:rPr lang="da-DK" sz="900" dirty="0"/>
            </a:br>
            <a:r>
              <a:rPr lang="da-DK" sz="900" dirty="0"/>
              <a:t>Professor Elisa Liehn</a:t>
            </a:r>
            <a:br>
              <a:rPr lang="da-DK" sz="900" dirty="0"/>
            </a:br>
            <a:r>
              <a:rPr lang="da-DK" sz="900" dirty="0"/>
              <a:t>Professor Peter Bie </a:t>
            </a:r>
            <a:br>
              <a:rPr lang="da-DK" sz="900" dirty="0"/>
            </a:br>
            <a:r>
              <a:rPr lang="da-DK" sz="900" dirty="0"/>
              <a:t>Lektor Kirsten Madsen</a:t>
            </a:r>
          </a:p>
          <a:p>
            <a:r>
              <a:rPr lang="da-DK" sz="900" dirty="0"/>
              <a:t>Lektor Jane Stubbe</a:t>
            </a:r>
          </a:p>
          <a:p>
            <a:r>
              <a:rPr lang="da-DK" sz="900" dirty="0"/>
              <a:t>Lektor Maria Bloksgaard </a:t>
            </a:r>
          </a:p>
          <a:p>
            <a:r>
              <a:rPr lang="da-DK" sz="900" dirty="0"/>
              <a:t>Adjunkt Marleen Kortenoeven</a:t>
            </a:r>
            <a:br>
              <a:rPr lang="da-DK" sz="900" dirty="0"/>
            </a:br>
            <a:r>
              <a:rPr lang="da-DK" sz="900" dirty="0"/>
              <a:t>Adjunkt Maria Peleli-Pedersen</a:t>
            </a:r>
          </a:p>
          <a:p>
            <a:endParaRPr lang="da-DK" sz="900" dirty="0"/>
          </a:p>
          <a:p>
            <a:r>
              <a:rPr lang="da-DK" sz="1100" b="1" dirty="0"/>
              <a:t>OUH-grupper</a:t>
            </a:r>
          </a:p>
          <a:p>
            <a:r>
              <a:rPr lang="da-DK" sz="900" dirty="0"/>
              <a:t>Professor Kurt Højlund</a:t>
            </a:r>
          </a:p>
          <a:p>
            <a:r>
              <a:rPr lang="da-DK" sz="900" dirty="0"/>
              <a:t>Professor Lars Melholt Rasmussen </a:t>
            </a:r>
          </a:p>
          <a:p>
            <a:r>
              <a:rPr lang="da-DK" sz="900" dirty="0"/>
              <a:t>Professor Martin Tepel</a:t>
            </a:r>
          </a:p>
          <a:p>
            <a:r>
              <a:rPr lang="da-DK" sz="900" dirty="0"/>
              <a:t> </a:t>
            </a:r>
          </a:p>
          <a:p>
            <a:endParaRPr lang="da-DK" sz="800" dirty="0"/>
          </a:p>
        </p:txBody>
      </p:sp>
      <p:sp>
        <p:nvSpPr>
          <p:cNvPr id="44" name="Rektangel 43"/>
          <p:cNvSpPr/>
          <p:nvPr/>
        </p:nvSpPr>
        <p:spPr>
          <a:xfrm>
            <a:off x="2409350" y="2581628"/>
            <a:ext cx="2044069" cy="3700006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Ins="0"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Cancer- og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Inflammationsforsk.</a:t>
            </a:r>
          </a:p>
          <a:p>
            <a:r>
              <a:rPr lang="da-DK" sz="800" i="1" dirty="0" err="1"/>
              <a:t>Forsk.leder</a:t>
            </a:r>
            <a:r>
              <a:rPr lang="da-DK" sz="800" i="1" dirty="0"/>
              <a:t> prof. H Ditzel </a:t>
            </a:r>
            <a:r>
              <a:rPr lang="da-DK" sz="700" i="1" dirty="0"/>
              <a:t>(Cancer)</a:t>
            </a:r>
            <a:br>
              <a:rPr lang="da-DK" sz="700" i="1" dirty="0"/>
            </a:br>
            <a:r>
              <a:rPr lang="da-DK" sz="800" i="1" dirty="0" err="1"/>
              <a:t>Forsk.leder</a:t>
            </a:r>
            <a:r>
              <a:rPr lang="da-DK" sz="800" i="1" dirty="0"/>
              <a:t> lektor Jonas Graversen </a:t>
            </a:r>
            <a:r>
              <a:rPr lang="da-DK" sz="700" i="1" dirty="0"/>
              <a:t>(Inflammation) </a:t>
            </a:r>
          </a:p>
          <a:p>
            <a:endParaRPr lang="da-DK" sz="900" dirty="0"/>
          </a:p>
          <a:p>
            <a:r>
              <a:rPr lang="da-DK" sz="900" dirty="0"/>
              <a:t>Professor Henrik Ditzel </a:t>
            </a:r>
          </a:p>
          <a:p>
            <a:r>
              <a:rPr lang="da-DK" sz="900" dirty="0"/>
              <a:t>Professor Uffe Holmskov</a:t>
            </a:r>
            <a:br>
              <a:rPr lang="da-DK" sz="900" dirty="0"/>
            </a:br>
            <a:r>
              <a:rPr lang="da-DK" sz="900" dirty="0"/>
              <a:t>Professor Søren Moestrup</a:t>
            </a:r>
          </a:p>
          <a:p>
            <a:r>
              <a:rPr lang="da-DK" sz="900" dirty="0"/>
              <a:t>Professor Grith Sørensen</a:t>
            </a:r>
          </a:p>
          <a:p>
            <a:r>
              <a:rPr lang="da-DK" sz="900" dirty="0"/>
              <a:t>Professor Morten Gjerstorff</a:t>
            </a:r>
            <a:br>
              <a:rPr lang="da-DK" sz="900" dirty="0"/>
            </a:br>
            <a:r>
              <a:rPr lang="da-DK" sz="900" dirty="0"/>
              <a:t>Lektor Jonas Graversen</a:t>
            </a:r>
          </a:p>
          <a:p>
            <a:r>
              <a:rPr lang="da-DK" sz="900" dirty="0"/>
              <a:t>Lektor Søren W. K. Hansen</a:t>
            </a:r>
            <a:br>
              <a:rPr lang="da-DK" sz="900" dirty="0"/>
            </a:br>
            <a:r>
              <a:rPr lang="da-DK" sz="900" dirty="0"/>
              <a:t>Lektor Yaseelan Palarasah</a:t>
            </a:r>
            <a:br>
              <a:rPr lang="da-DK" sz="900" dirty="0"/>
            </a:br>
            <a:r>
              <a:rPr lang="da-DK" sz="900" dirty="0"/>
              <a:t>Lektor Anders Schlosser</a:t>
            </a:r>
            <a:br>
              <a:rPr lang="da-DK" sz="900" dirty="0"/>
            </a:br>
            <a:r>
              <a:rPr lang="da-DK" sz="900" dirty="0"/>
              <a:t>Lektor Mikkel Green Terp </a:t>
            </a:r>
            <a:br>
              <a:rPr lang="da-DK" sz="900" dirty="0"/>
            </a:br>
            <a:r>
              <a:rPr lang="da-DK" sz="900" dirty="0"/>
              <a:t>Adjunkt Jesper Bonnet Møller </a:t>
            </a:r>
            <a:br>
              <a:rPr lang="da-DK" sz="900" dirty="0"/>
            </a:br>
            <a:r>
              <a:rPr lang="da-DK" sz="900" dirty="0"/>
              <a:t>Adjunkt Bartosz Pilecki</a:t>
            </a:r>
          </a:p>
          <a:p>
            <a:r>
              <a:rPr lang="da-DK" sz="1100" b="1" dirty="0"/>
              <a:t>RSD-gruppe</a:t>
            </a:r>
          </a:p>
          <a:p>
            <a:r>
              <a:rPr lang="da-DK" sz="900" dirty="0"/>
              <a:t>Professor Vibeke Andersen</a:t>
            </a:r>
          </a:p>
          <a:p>
            <a:r>
              <a:rPr lang="da-DK" sz="1100" b="1" dirty="0"/>
              <a:t>KCB-gruppen</a:t>
            </a:r>
            <a:br>
              <a:rPr lang="da-DK" sz="1100" b="1" dirty="0"/>
            </a:br>
            <a:r>
              <a:rPr lang="da-DK" sz="900" dirty="0"/>
              <a:t>Professor Jean-Marie </a:t>
            </a:r>
            <a:r>
              <a:rPr lang="da-DK" sz="900" dirty="0" err="1"/>
              <a:t>Delaisse</a:t>
            </a:r>
            <a:br>
              <a:rPr lang="da-DK" sz="900" dirty="0"/>
            </a:br>
            <a:r>
              <a:rPr lang="da-DK" sz="900" dirty="0"/>
              <a:t>Lektor Thomas Levin Andersen</a:t>
            </a:r>
          </a:p>
          <a:p>
            <a:r>
              <a:rPr lang="da-DK" sz="900" dirty="0"/>
              <a:t>Lektor Kent Søe</a:t>
            </a:r>
          </a:p>
          <a:p>
            <a:endParaRPr lang="da-DK" sz="900" dirty="0"/>
          </a:p>
          <a:p>
            <a:endParaRPr lang="da-DK" sz="800" dirty="0"/>
          </a:p>
        </p:txBody>
      </p:sp>
      <p:sp>
        <p:nvSpPr>
          <p:cNvPr id="38" name="Rektangel 37"/>
          <p:cNvSpPr/>
          <p:nvPr/>
        </p:nvSpPr>
        <p:spPr>
          <a:xfrm>
            <a:off x="4667803" y="2570846"/>
            <a:ext cx="2044069" cy="3164370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Neurobiologisk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Forskning</a:t>
            </a:r>
          </a:p>
          <a:p>
            <a:r>
              <a:rPr lang="da-DK" sz="800" i="1" dirty="0"/>
              <a:t>Forskningsleder prof. Trevor Owens </a:t>
            </a:r>
          </a:p>
          <a:p>
            <a:endParaRPr lang="da-DK" sz="900" dirty="0"/>
          </a:p>
          <a:p>
            <a:r>
              <a:rPr lang="da-DK" sz="900" dirty="0"/>
              <a:t>Professor Trevor Owens </a:t>
            </a:r>
          </a:p>
          <a:p>
            <a:r>
              <a:rPr lang="da-DK" sz="900" dirty="0"/>
              <a:t>Professor Bente Finsen</a:t>
            </a:r>
            <a:br>
              <a:rPr lang="da-DK" sz="900" dirty="0"/>
            </a:br>
            <a:r>
              <a:rPr lang="da-DK" sz="900" dirty="0"/>
              <a:t>Professor Kate Lambertsen</a:t>
            </a:r>
          </a:p>
          <a:p>
            <a:r>
              <a:rPr lang="da-DK" sz="900" dirty="0"/>
              <a:t>Professor Morten Meyer</a:t>
            </a:r>
            <a:br>
              <a:rPr lang="da-DK" sz="900" dirty="0"/>
            </a:br>
            <a:r>
              <a:rPr lang="da-DK" sz="900" dirty="0"/>
              <a:t>Professor Vijay Tiwari</a:t>
            </a:r>
            <a:br>
              <a:rPr lang="da-DK" sz="900" dirty="0"/>
            </a:br>
            <a:r>
              <a:rPr lang="da-DK" sz="900" dirty="0"/>
              <a:t>Professor Jens Holm Mikkelsen</a:t>
            </a:r>
          </a:p>
          <a:p>
            <a:r>
              <a:rPr lang="da-DK" sz="900" dirty="0"/>
              <a:t>Lektor Reza Khorooshi</a:t>
            </a:r>
          </a:p>
          <a:p>
            <a:r>
              <a:rPr lang="da-DK" sz="900" dirty="0"/>
              <a:t>Lektor Åsa Fex Svenningsen</a:t>
            </a:r>
          </a:p>
          <a:p>
            <a:r>
              <a:rPr lang="da-DK" sz="900" dirty="0"/>
              <a:t>Lektor Bettina Hjelm Clausen</a:t>
            </a:r>
            <a:br>
              <a:rPr lang="da-DK" sz="900" dirty="0"/>
            </a:br>
            <a:r>
              <a:rPr lang="da-DK" sz="900" dirty="0"/>
              <a:t>Adjunkt Agnieszka Wlodarczyk</a:t>
            </a:r>
            <a:br>
              <a:rPr lang="da-DK" sz="900" dirty="0"/>
            </a:br>
            <a:r>
              <a:rPr lang="da-DK" sz="900" dirty="0"/>
              <a:t>Adjunkt Hiroyuki Watanabe</a:t>
            </a:r>
            <a:br>
              <a:rPr lang="da-DK" sz="900" dirty="0"/>
            </a:br>
            <a:r>
              <a:rPr lang="da-DK" sz="1100" b="1" dirty="0"/>
              <a:t>RSD/OUH gruppe</a:t>
            </a:r>
          </a:p>
          <a:p>
            <a:r>
              <a:rPr lang="da-DK" sz="900" dirty="0"/>
              <a:t>Professor Zsolt </a:t>
            </a:r>
            <a:r>
              <a:rPr lang="da-DK" sz="900" dirty="0" err="1"/>
              <a:t>Illes</a:t>
            </a:r>
            <a:endParaRPr lang="da-DK" sz="900" dirty="0"/>
          </a:p>
          <a:p>
            <a:r>
              <a:rPr lang="da-DK" sz="900" dirty="0"/>
              <a:t>Professor Tanja </a:t>
            </a:r>
            <a:r>
              <a:rPr lang="da-DK" sz="900" dirty="0" err="1"/>
              <a:t>Sheldrik</a:t>
            </a:r>
            <a:r>
              <a:rPr lang="da-DK" sz="900" dirty="0"/>
              <a:t> Michel</a:t>
            </a:r>
          </a:p>
          <a:p>
            <a:r>
              <a:rPr lang="da-DK" sz="900" dirty="0"/>
              <a:t>Professor Nasrin Asgari</a:t>
            </a:r>
            <a:br>
              <a:rPr lang="da-DK" sz="900" dirty="0"/>
            </a:br>
            <a:r>
              <a:rPr lang="da-DK" sz="900" dirty="0"/>
              <a:t>Professor Lars Henrik Frich</a:t>
            </a:r>
            <a:br>
              <a:rPr lang="da-DK" sz="900" dirty="0"/>
            </a:br>
            <a:r>
              <a:rPr lang="da-DK" sz="900" dirty="0"/>
              <a:t>Lektor Helle Hvilsted Nielsen</a:t>
            </a:r>
          </a:p>
          <a:p>
            <a:endParaRPr lang="da-DK" sz="900" dirty="0"/>
          </a:p>
          <a:p>
            <a:endParaRPr lang="da-DK" sz="1400" dirty="0"/>
          </a:p>
        </p:txBody>
      </p:sp>
      <p:cxnSp>
        <p:nvCxnSpPr>
          <p:cNvPr id="3" name="Lige forbindelse 2"/>
          <p:cNvCxnSpPr/>
          <p:nvPr/>
        </p:nvCxnSpPr>
        <p:spPr>
          <a:xfrm flipV="1">
            <a:off x="1062038" y="2370475"/>
            <a:ext cx="7018337" cy="9526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7267499" y="5952699"/>
            <a:ext cx="1478112" cy="28575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pPr algn="ctr"/>
            <a:r>
              <a:rPr lang="da-DK" sz="600" dirty="0">
                <a:ea typeface="ＭＳ Ｐゴシック" pitchFamily="18" charset="-128"/>
              </a:rPr>
              <a:t>Januar 2023</a:t>
            </a:r>
            <a:br>
              <a:rPr lang="da-DK" sz="800" dirty="0"/>
            </a:br>
            <a:endParaRPr lang="da-DK" sz="800" dirty="0"/>
          </a:p>
        </p:txBody>
      </p:sp>
      <p:pic>
        <p:nvPicPr>
          <p:cNvPr id="27" name="Picture 239" descr="C:\Users\kdu\Desktop\SDU logo package\SDU logo package\OFFICE + WEB LOGOS (png+jpg)\SDU_BLACK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62" y="5595576"/>
            <a:ext cx="1096115" cy="29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70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Lige forbindelse 48"/>
          <p:cNvCxnSpPr/>
          <p:nvPr/>
        </p:nvCxnSpPr>
        <p:spPr>
          <a:xfrm>
            <a:off x="3733800" y="1876426"/>
            <a:ext cx="1395796" cy="0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8075613" y="2163321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>
            <a:stCxn id="21" idx="2"/>
          </p:cNvCxnSpPr>
          <p:nvPr/>
        </p:nvCxnSpPr>
        <p:spPr>
          <a:xfrm>
            <a:off x="4572000" y="1521588"/>
            <a:ext cx="2381" cy="650112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1069181" y="2172844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>
            <a:off x="3527425" y="2172846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648325" y="2166944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5648325" y="5322514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62250" y="1628775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Electronic and mechanical workshop</a:t>
            </a:r>
          </a:p>
        </p:txBody>
      </p:sp>
      <p:sp>
        <p:nvSpPr>
          <p:cNvPr id="19" name="Oval 18"/>
          <p:cNvSpPr/>
          <p:nvPr/>
        </p:nvSpPr>
        <p:spPr>
          <a:xfrm>
            <a:off x="4883150" y="1628775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Secretariat</a:t>
            </a:r>
          </a:p>
          <a:p>
            <a:pPr algn="ctr"/>
            <a:r>
              <a:rPr lang="en-US" sz="900" i="1" dirty="0"/>
              <a:t>Christian Grud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60109" y="5505839"/>
            <a:ext cx="2057400" cy="623494"/>
          </a:xfrm>
          <a:prstGeom prst="rect">
            <a:avLst/>
          </a:prstGeom>
          <a:solidFill>
            <a:srgbClr val="767878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Anatomy, Campus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John Chemnitz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</a:t>
            </a:r>
            <a:r>
              <a:rPr lang="en-US" sz="900" dirty="0"/>
              <a:t>Annette Møller Dall</a:t>
            </a:r>
            <a:br>
              <a:rPr lang="en-US" sz="900" dirty="0"/>
            </a:br>
            <a:r>
              <a:rPr lang="da-DK" sz="900" dirty="0" err="1"/>
              <a:t>Assoc</a:t>
            </a:r>
            <a:r>
              <a:rPr lang="da-DK" sz="900" dirty="0"/>
              <a:t>. Prof. Mengliang Zhang</a:t>
            </a:r>
            <a:endParaRPr lang="en-US" sz="900" dirty="0"/>
          </a:p>
        </p:txBody>
      </p:sp>
      <p:sp>
        <p:nvSpPr>
          <p:cNvPr id="21" name="Rektangel 20"/>
          <p:cNvSpPr/>
          <p:nvPr/>
        </p:nvSpPr>
        <p:spPr>
          <a:xfrm>
            <a:off x="3555996" y="857232"/>
            <a:ext cx="2032007" cy="664356"/>
          </a:xfrm>
          <a:prstGeom prst="rect">
            <a:avLst/>
          </a:prstGeom>
          <a:solidFill>
            <a:srgbClr val="002D5C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</a:t>
            </a:r>
            <a:r>
              <a:rPr lang="da-D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endParaRPr lang="da-D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a-DK" sz="1050" i="1" dirty="0"/>
              <a:t>Professor Boye Jensen</a:t>
            </a:r>
            <a:endParaRPr lang="da-DK" sz="1200" dirty="0"/>
          </a:p>
        </p:txBody>
      </p:sp>
      <p:sp>
        <p:nvSpPr>
          <p:cNvPr id="24" name="Rektangel 23"/>
          <p:cNvSpPr/>
          <p:nvPr/>
        </p:nvSpPr>
        <p:spPr>
          <a:xfrm>
            <a:off x="6909905" y="2264506"/>
            <a:ext cx="2044069" cy="2503893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/>
          <a:lstStyle/>
          <a:p>
            <a:pPr lvl="0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Biomedical Laboratory</a:t>
            </a:r>
          </a:p>
          <a:p>
            <a:pPr lvl="0"/>
            <a:r>
              <a:rPr lang="en-US" sz="900" i="1" dirty="0"/>
              <a:t>Acting head of department Jesper Stæhr</a:t>
            </a:r>
            <a:br>
              <a:rPr lang="en-US" sz="900" i="1" dirty="0"/>
            </a:br>
            <a:r>
              <a:rPr lang="en-US" sz="900" i="1" dirty="0"/>
              <a:t>Assoc. Prof. Katarina Zvarova</a:t>
            </a:r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r>
              <a:rPr lang="da-DK" sz="1200" b="1" dirty="0"/>
              <a:t>OUH gruppe</a:t>
            </a:r>
          </a:p>
          <a:p>
            <a:pPr lvl="0"/>
            <a:r>
              <a:rPr lang="da-DK" sz="900" dirty="0"/>
              <a:t>Professor Peter Zvar</a:t>
            </a:r>
            <a:r>
              <a:rPr lang="da-DK" sz="900" i="1" dirty="0"/>
              <a:t>a</a:t>
            </a:r>
          </a:p>
          <a:p>
            <a:pPr lvl="0"/>
            <a:r>
              <a:rPr lang="da-DK" sz="900" dirty="0" err="1"/>
              <a:t>Assoc</a:t>
            </a:r>
            <a:r>
              <a:rPr lang="da-DK" sz="900" dirty="0"/>
              <a:t>. Prof. Mikael Palner</a:t>
            </a:r>
            <a:br>
              <a:rPr lang="da-DK" sz="1050" dirty="0"/>
            </a:br>
            <a:endParaRPr lang="da-DK" sz="1050" dirty="0"/>
          </a:p>
          <a:p>
            <a:pPr lvl="0"/>
            <a:endParaRPr lang="en-US" sz="900" i="1" dirty="0"/>
          </a:p>
        </p:txBody>
      </p:sp>
      <p:sp>
        <p:nvSpPr>
          <p:cNvPr id="33" name="Ellipse 32"/>
          <p:cNvSpPr/>
          <p:nvPr/>
        </p:nvSpPr>
        <p:spPr>
          <a:xfrm>
            <a:off x="4914731" y="1632631"/>
            <a:ext cx="1467187" cy="462187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6" name="Rektangel 35"/>
          <p:cNvSpPr/>
          <p:nvPr/>
        </p:nvSpPr>
        <p:spPr>
          <a:xfrm>
            <a:off x="4706511" y="5567748"/>
            <a:ext cx="2016978" cy="478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Rektangel 38"/>
          <p:cNvSpPr/>
          <p:nvPr/>
        </p:nvSpPr>
        <p:spPr>
          <a:xfrm>
            <a:off x="211457" y="2233831"/>
            <a:ext cx="2044069" cy="3864784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36000"/>
          <a:lstStyle/>
          <a:p>
            <a:r>
              <a:rPr lang="da-D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Cardiovascular</a:t>
            </a:r>
            <a:endParaRPr lang="da-D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Renal Research</a:t>
            </a:r>
          </a:p>
          <a:p>
            <a:r>
              <a:rPr lang="da-DK" sz="800" i="1" dirty="0"/>
              <a:t>Head of research Prof.  Stefan Mortensen</a:t>
            </a:r>
          </a:p>
          <a:p>
            <a:endParaRPr lang="da-DK" sz="800" dirty="0"/>
          </a:p>
          <a:p>
            <a:endParaRPr lang="da-DK" sz="900" dirty="0"/>
          </a:p>
          <a:p>
            <a:br>
              <a:rPr lang="da-DK" sz="900" dirty="0"/>
            </a:br>
            <a:r>
              <a:rPr lang="da-DK" sz="900" dirty="0"/>
              <a:t>Professor Boye L Jensen</a:t>
            </a:r>
            <a:br>
              <a:rPr lang="da-DK" sz="900" dirty="0"/>
            </a:br>
            <a:r>
              <a:rPr lang="da-DK" sz="900" dirty="0"/>
              <a:t>Professor Ulrike Muscha Steckelings</a:t>
            </a:r>
          </a:p>
          <a:p>
            <a:r>
              <a:rPr lang="da-DK" sz="900" dirty="0"/>
              <a:t>Professor Stefan Mortensen</a:t>
            </a:r>
          </a:p>
          <a:p>
            <a:r>
              <a:rPr lang="da-DK" sz="900" dirty="0"/>
              <a:t>Professor Henrik Dimke</a:t>
            </a:r>
            <a:br>
              <a:rPr lang="da-DK" sz="900" dirty="0"/>
            </a:br>
            <a:r>
              <a:rPr lang="da-DK" sz="900" dirty="0"/>
              <a:t>Professor Daniel Ketelhuth</a:t>
            </a:r>
          </a:p>
          <a:p>
            <a:r>
              <a:rPr lang="da-DK" sz="900" dirty="0"/>
              <a:t>Professor Per Svenningsen</a:t>
            </a:r>
            <a:br>
              <a:rPr lang="da-DK" sz="900" dirty="0"/>
            </a:br>
            <a:r>
              <a:rPr lang="da-DK" sz="900" dirty="0"/>
              <a:t>Professor Elisa Liehn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Kirsten Madsen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Jane Stubbe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Maria Bloksgaard </a:t>
            </a:r>
          </a:p>
          <a:p>
            <a:r>
              <a:rPr lang="da-DK" sz="900" dirty="0"/>
              <a:t>Assist. Prof. Marleen Kortenoeven</a:t>
            </a:r>
            <a:br>
              <a:rPr lang="da-DK" sz="900" dirty="0"/>
            </a:br>
            <a:r>
              <a:rPr lang="da-DK" sz="900" dirty="0"/>
              <a:t>Assist. Prof. Maria Peleli-Pedersen</a:t>
            </a:r>
          </a:p>
          <a:p>
            <a:r>
              <a:rPr lang="da-DK" sz="1100" b="1" dirty="0"/>
              <a:t>OUH Group</a:t>
            </a:r>
          </a:p>
          <a:p>
            <a:r>
              <a:rPr lang="da-DK" sz="900" dirty="0"/>
              <a:t>Professor Kurt Højlund</a:t>
            </a:r>
          </a:p>
          <a:p>
            <a:r>
              <a:rPr lang="da-DK" sz="900" dirty="0"/>
              <a:t>Professor Lars Melholt Rasmussen </a:t>
            </a:r>
          </a:p>
          <a:p>
            <a:r>
              <a:rPr lang="da-DK" sz="900" dirty="0"/>
              <a:t>Professor Martin Tepel </a:t>
            </a:r>
          </a:p>
          <a:p>
            <a:endParaRPr lang="da-DK" sz="800" dirty="0"/>
          </a:p>
        </p:txBody>
      </p:sp>
      <p:sp>
        <p:nvSpPr>
          <p:cNvPr id="44" name="Rektangel 43"/>
          <p:cNvSpPr/>
          <p:nvPr/>
        </p:nvSpPr>
        <p:spPr>
          <a:xfrm>
            <a:off x="2452211" y="2264506"/>
            <a:ext cx="2044069" cy="3883898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0"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 and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 Research</a:t>
            </a:r>
          </a:p>
          <a:p>
            <a:r>
              <a:rPr lang="da-DK" sz="800" i="1" dirty="0"/>
              <a:t>Head of research: </a:t>
            </a:r>
            <a:br>
              <a:rPr lang="da-DK" sz="800" i="1" dirty="0"/>
            </a:br>
            <a:r>
              <a:rPr lang="da-DK" sz="800" i="1" dirty="0"/>
              <a:t>         Prof. Henrik Ditzel (Cancer)</a:t>
            </a:r>
            <a:br>
              <a:rPr lang="da-DK" sz="800" i="1" dirty="0"/>
            </a:br>
            <a:r>
              <a:rPr lang="da-DK" sz="800" i="1" dirty="0"/>
              <a:t>        </a:t>
            </a:r>
            <a:r>
              <a:rPr lang="da-DK" sz="800" i="1" dirty="0" err="1"/>
              <a:t>Assoc</a:t>
            </a:r>
            <a:r>
              <a:rPr lang="da-DK" sz="800" i="1" dirty="0"/>
              <a:t>. Prof. Jonas Graversen (Inflammation) </a:t>
            </a:r>
          </a:p>
          <a:p>
            <a:r>
              <a:rPr lang="da-DK" sz="800" i="1" dirty="0"/>
              <a:t> </a:t>
            </a:r>
          </a:p>
          <a:p>
            <a:r>
              <a:rPr lang="da-DK" sz="900" dirty="0"/>
              <a:t>Professor Henrik Ditzel </a:t>
            </a:r>
          </a:p>
          <a:p>
            <a:r>
              <a:rPr lang="da-DK" sz="900" dirty="0"/>
              <a:t>Professor Uffe Holmskov</a:t>
            </a:r>
            <a:br>
              <a:rPr lang="da-DK" sz="900" dirty="0"/>
            </a:br>
            <a:r>
              <a:rPr lang="da-DK" sz="900" dirty="0"/>
              <a:t>Professor Søren Moestrup</a:t>
            </a:r>
            <a:br>
              <a:rPr lang="da-DK" sz="900" dirty="0"/>
            </a:br>
            <a:r>
              <a:rPr lang="da-DK" sz="900" dirty="0"/>
              <a:t>Professor Grith Sørensen</a:t>
            </a:r>
          </a:p>
          <a:p>
            <a:r>
              <a:rPr lang="da-DK" sz="900" dirty="0"/>
              <a:t>Professor Morten Gjerstorff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Jonas Graversen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Søren W K Hansen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Yaseelan Palarasah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Anders Schlosser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Mikkel </a:t>
            </a:r>
            <a:r>
              <a:rPr lang="da-DK" sz="900"/>
              <a:t>Green Terp</a:t>
            </a:r>
            <a:br>
              <a:rPr lang="da-DK" sz="900" dirty="0"/>
            </a:br>
            <a:r>
              <a:rPr lang="da-DK" sz="900" dirty="0" err="1"/>
              <a:t>Assist</a:t>
            </a:r>
            <a:r>
              <a:rPr lang="da-DK" sz="900" dirty="0"/>
              <a:t>. Prof. Jesper Bonnet Møller </a:t>
            </a:r>
          </a:p>
          <a:p>
            <a:r>
              <a:rPr lang="da-DK" sz="900" dirty="0" err="1"/>
              <a:t>Assist.Prof</a:t>
            </a:r>
            <a:r>
              <a:rPr lang="da-DK" sz="900" dirty="0"/>
              <a:t>. Bartosz Pilecki</a:t>
            </a:r>
          </a:p>
          <a:p>
            <a:r>
              <a:rPr lang="da-DK" sz="1100" b="1" dirty="0"/>
              <a:t>RSD Group</a:t>
            </a:r>
          </a:p>
          <a:p>
            <a:r>
              <a:rPr lang="da-DK" sz="900" dirty="0"/>
              <a:t>Professor Vibeke Andersen</a:t>
            </a:r>
          </a:p>
          <a:p>
            <a:r>
              <a:rPr lang="da-DK" sz="1100" b="1" dirty="0"/>
              <a:t>KCB Group</a:t>
            </a:r>
          </a:p>
          <a:p>
            <a:r>
              <a:rPr lang="da-DK" sz="900" dirty="0"/>
              <a:t>Professor Jean-Marie </a:t>
            </a:r>
            <a:r>
              <a:rPr lang="da-DK" sz="900" dirty="0" err="1"/>
              <a:t>Delaisse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Thomas Levin Andersen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Kent Søe</a:t>
            </a:r>
          </a:p>
          <a:p>
            <a:endParaRPr lang="da-DK" sz="900" dirty="0"/>
          </a:p>
        </p:txBody>
      </p:sp>
      <p:sp>
        <p:nvSpPr>
          <p:cNvPr id="38" name="Rektangel 37"/>
          <p:cNvSpPr/>
          <p:nvPr/>
        </p:nvSpPr>
        <p:spPr>
          <a:xfrm>
            <a:off x="4692965" y="2264508"/>
            <a:ext cx="2044069" cy="3047789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36000"/>
          <a:lstStyle/>
          <a:p>
            <a:r>
              <a:rPr lang="da-D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Neurobiology</a:t>
            </a:r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Research</a:t>
            </a:r>
          </a:p>
          <a:p>
            <a:r>
              <a:rPr lang="da-DK" sz="800" i="1" dirty="0"/>
              <a:t>Head of research Prof. Trevor Owens </a:t>
            </a:r>
          </a:p>
          <a:p>
            <a:endParaRPr lang="da-DK" sz="800" dirty="0"/>
          </a:p>
          <a:p>
            <a:endParaRPr lang="da-DK" sz="900" dirty="0"/>
          </a:p>
          <a:p>
            <a:r>
              <a:rPr lang="da-DK" sz="900" dirty="0"/>
              <a:t>Professor Trevor Owens</a:t>
            </a:r>
          </a:p>
          <a:p>
            <a:r>
              <a:rPr lang="da-DK" sz="900" dirty="0"/>
              <a:t>Professor Kate Lambertsen</a:t>
            </a:r>
          </a:p>
          <a:p>
            <a:r>
              <a:rPr lang="da-DK" sz="900" dirty="0"/>
              <a:t>Professor Bente Finsen</a:t>
            </a:r>
          </a:p>
          <a:p>
            <a:r>
              <a:rPr lang="da-DK" sz="900" dirty="0"/>
              <a:t>Professor Morten Meyer</a:t>
            </a:r>
          </a:p>
          <a:p>
            <a:r>
              <a:rPr lang="da-DK" sz="900" dirty="0"/>
              <a:t>Professor </a:t>
            </a:r>
            <a:r>
              <a:rPr lang="da-DK" sz="900"/>
              <a:t>Vijay Tiwari</a:t>
            </a:r>
            <a:endParaRPr lang="da-DK" sz="900" dirty="0"/>
          </a:p>
          <a:p>
            <a:r>
              <a:rPr lang="da-DK" sz="900" dirty="0" err="1"/>
              <a:t>Assoc</a:t>
            </a:r>
            <a:r>
              <a:rPr lang="da-DK" sz="900" dirty="0"/>
              <a:t>. Prof. Reza Khorooshi 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Åsa Fex Svenningsen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Bettina H Clausen</a:t>
            </a:r>
            <a:br>
              <a:rPr lang="da-DK" sz="900" dirty="0"/>
            </a:br>
            <a:r>
              <a:rPr lang="da-DK" sz="900" dirty="0"/>
              <a:t>Assist. Prof. Agnieszka Wlodarczyk</a:t>
            </a:r>
            <a:br>
              <a:rPr lang="da-DK" sz="900" dirty="0"/>
            </a:br>
            <a:r>
              <a:rPr lang="da-DK" sz="900" dirty="0"/>
              <a:t>Assist. Prof. Hiroyuki Watanabe</a:t>
            </a:r>
            <a:br>
              <a:rPr lang="da-DK" sz="900" dirty="0"/>
            </a:br>
            <a:r>
              <a:rPr lang="da-DK" sz="1100" b="1" dirty="0"/>
              <a:t>RSD/OUH Group</a:t>
            </a:r>
          </a:p>
          <a:p>
            <a:r>
              <a:rPr lang="da-DK" sz="900" dirty="0"/>
              <a:t>Professor Zsolt </a:t>
            </a:r>
            <a:r>
              <a:rPr lang="da-DK" sz="900" dirty="0" err="1"/>
              <a:t>Illes</a:t>
            </a:r>
            <a:endParaRPr lang="da-DK" sz="900" dirty="0"/>
          </a:p>
          <a:p>
            <a:r>
              <a:rPr lang="da-DK" sz="900" dirty="0"/>
              <a:t>Professor Tanja </a:t>
            </a:r>
            <a:r>
              <a:rPr lang="da-DK" sz="900" dirty="0" err="1"/>
              <a:t>Sheldrik</a:t>
            </a:r>
            <a:r>
              <a:rPr lang="da-DK" sz="900" dirty="0"/>
              <a:t> Michel</a:t>
            </a:r>
          </a:p>
          <a:p>
            <a:r>
              <a:rPr lang="da-DK" sz="900" dirty="0"/>
              <a:t>Professor Nasrin Asgari</a:t>
            </a:r>
            <a:br>
              <a:rPr lang="da-DK" sz="900" dirty="0"/>
            </a:br>
            <a:r>
              <a:rPr lang="da-DK" sz="900" dirty="0"/>
              <a:t>Professor Lars Henrik Frich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Helle Hvilsted Nielsen</a:t>
            </a:r>
          </a:p>
          <a:p>
            <a:endParaRPr lang="da-DK" sz="900" dirty="0"/>
          </a:p>
          <a:p>
            <a:endParaRPr lang="da-DK" sz="800" dirty="0"/>
          </a:p>
        </p:txBody>
      </p:sp>
      <p:cxnSp>
        <p:nvCxnSpPr>
          <p:cNvPr id="3" name="Lige forbindelse 2"/>
          <p:cNvCxnSpPr/>
          <p:nvPr/>
        </p:nvCxnSpPr>
        <p:spPr>
          <a:xfrm flipV="1">
            <a:off x="1062038" y="2171700"/>
            <a:ext cx="7018337" cy="9526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0" y="274638"/>
            <a:ext cx="91440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da-DK" sz="2400" dirty="0">
                <a:ea typeface="ＭＳ Ｐゴシック" pitchFamily="18" charset="-128"/>
              </a:rPr>
              <a:t>Department of </a:t>
            </a:r>
            <a:r>
              <a:rPr lang="da-DK" sz="2400" dirty="0" err="1">
                <a:ea typeface="ＭＳ Ｐゴシック" pitchFamily="18" charset="-128"/>
              </a:rPr>
              <a:t>Molecular</a:t>
            </a:r>
            <a:r>
              <a:rPr lang="da-DK" sz="2400" dirty="0">
                <a:ea typeface="ＭＳ Ｐゴシック" pitchFamily="18" charset="-128"/>
              </a:rPr>
              <a:t> </a:t>
            </a:r>
            <a:r>
              <a:rPr lang="da-DK" sz="2400" dirty="0" err="1">
                <a:ea typeface="ＭＳ Ｐゴシック" pitchFamily="18" charset="-128"/>
              </a:rPr>
              <a:t>Medicine</a:t>
            </a:r>
            <a:endParaRPr lang="da-DK" sz="2400" dirty="0">
              <a:ea typeface="ＭＳ Ｐゴシック" pitchFamily="18" charset="-128"/>
            </a:endParaRPr>
          </a:p>
          <a:p>
            <a:pPr lvl="0" algn="ctr">
              <a:defRPr/>
            </a:pPr>
            <a:r>
              <a:rPr lang="en-US" sz="800" dirty="0"/>
              <a:t>Management and permanent scientific staff</a:t>
            </a: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7267499" y="5952699"/>
            <a:ext cx="1478112" cy="28575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pPr algn="ctr"/>
            <a:r>
              <a:rPr lang="da-DK" sz="600" dirty="0">
                <a:ea typeface="ＭＳ Ｐゴシック" pitchFamily="18" charset="-128"/>
              </a:rPr>
              <a:t>Januar 2023</a:t>
            </a:r>
            <a:br>
              <a:rPr lang="da-DK" sz="800" dirty="0"/>
            </a:br>
            <a:endParaRPr lang="da-DK" sz="800" dirty="0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14282" y="6119831"/>
            <a:ext cx="2038352" cy="5715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 err="1"/>
              <a:t>Primary</a:t>
            </a:r>
            <a:r>
              <a:rPr lang="da-DK" sz="800" b="1" i="1" dirty="0"/>
              <a:t> </a:t>
            </a:r>
            <a:r>
              <a:rPr lang="da-DK" sz="800" b="1" i="1" dirty="0" err="1"/>
              <a:t>education</a:t>
            </a:r>
            <a:r>
              <a:rPr lang="da-DK" sz="800" b="1" i="1" dirty="0"/>
              <a:t>:</a:t>
            </a:r>
          </a:p>
          <a:p>
            <a:pPr lvl="0"/>
            <a:r>
              <a:rPr lang="da-DK" sz="800" dirty="0" err="1"/>
              <a:t>Physiology</a:t>
            </a:r>
            <a:r>
              <a:rPr lang="da-DK" sz="800" dirty="0"/>
              <a:t> and </a:t>
            </a:r>
            <a:r>
              <a:rPr lang="da-DK" sz="800" dirty="0" err="1"/>
              <a:t>Pharmacology</a:t>
            </a:r>
            <a:endParaRPr lang="da-DK" sz="900" b="1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428860" y="6138881"/>
            <a:ext cx="2071702" cy="50006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 err="1"/>
              <a:t>Primary</a:t>
            </a:r>
            <a:r>
              <a:rPr lang="da-DK" sz="800" b="1" i="1" dirty="0"/>
              <a:t> </a:t>
            </a:r>
            <a:r>
              <a:rPr lang="da-DK" sz="800" b="1" i="1" dirty="0" err="1"/>
              <a:t>education</a:t>
            </a:r>
            <a:r>
              <a:rPr lang="da-DK" sz="800" b="1" i="1" dirty="0"/>
              <a:t>:</a:t>
            </a:r>
          </a:p>
          <a:p>
            <a:pPr lvl="0"/>
            <a:r>
              <a:rPr lang="da-DK" sz="800" dirty="0" err="1"/>
              <a:t>Immunology</a:t>
            </a:r>
            <a:r>
              <a:rPr lang="da-DK" sz="800" dirty="0"/>
              <a:t> and </a:t>
            </a:r>
            <a:r>
              <a:rPr lang="da-DK" sz="800" dirty="0" err="1"/>
              <a:t>Microbiology</a:t>
            </a:r>
            <a:r>
              <a:rPr lang="da-DK" sz="800" dirty="0"/>
              <a:t> </a:t>
            </a:r>
            <a:br>
              <a:rPr lang="da-DK" sz="300" dirty="0"/>
            </a:br>
            <a:endParaRPr lang="da-DK" sz="300" dirty="0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4660109" y="6129356"/>
            <a:ext cx="2055031" cy="4286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 err="1"/>
              <a:t>Primary</a:t>
            </a:r>
            <a:r>
              <a:rPr lang="da-DK" sz="800" b="1" i="1" dirty="0"/>
              <a:t> </a:t>
            </a:r>
            <a:r>
              <a:rPr lang="da-DK" sz="800" b="1" i="1" dirty="0" err="1"/>
              <a:t>education</a:t>
            </a:r>
            <a:r>
              <a:rPr lang="da-DK" sz="800" b="1" i="1" dirty="0"/>
              <a:t>:</a:t>
            </a:r>
          </a:p>
          <a:p>
            <a:pPr lvl="0"/>
            <a:r>
              <a:rPr lang="da-DK" sz="800" dirty="0" err="1"/>
              <a:t>Anatomy</a:t>
            </a:r>
            <a:r>
              <a:rPr lang="da-DK" sz="800" dirty="0"/>
              <a:t> and </a:t>
            </a:r>
            <a:r>
              <a:rPr lang="da-DK" sz="800" dirty="0" err="1"/>
              <a:t>Neurobiology</a:t>
            </a:r>
            <a:endParaRPr lang="da-DK" sz="800" dirty="0"/>
          </a:p>
        </p:txBody>
      </p:sp>
      <p:pic>
        <p:nvPicPr>
          <p:cNvPr id="32" name="Picture 239" descr="C:\Users\kdu\Desktop\SDU logo package\SDU logo package\OFFICE + WEB LOGOS (png+jpg)\SDU_BLACK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62" y="5595576"/>
            <a:ext cx="1096115" cy="29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747117"/>
      </p:ext>
    </p:extLst>
  </p:cSld>
  <p:clrMapOvr>
    <a:masterClrMapping/>
  </p:clrMapOvr>
</p:sld>
</file>

<file path=ppt/theme/theme1.xml><?xml version="1.0" encoding="utf-8"?>
<a:theme xmlns:a="http://schemas.openxmlformats.org/drawingml/2006/main" name="Komplekst organisationsdiagra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Komplekst organisationsdiagram</Template>
  <TotalTime>4417</TotalTime>
  <Words>697</Words>
  <Application>Microsoft Office PowerPoint</Application>
  <PresentationFormat>Skærmshow (4:3)</PresentationFormat>
  <Paragraphs>146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4" baseType="lpstr">
      <vt:lpstr>Arial</vt:lpstr>
      <vt:lpstr>Komplekst organisationsdiagram</vt:lpstr>
      <vt:lpstr>PowerPoint-præsentation</vt:lpstr>
      <vt:lpstr>PowerPoint-præsentation</vt:lpstr>
    </vt:vector>
  </TitlesOfParts>
  <Company>Syddansk Unversitet - University of Southern Denmark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Organisationsdiagram</dc:title>
  <dc:creator>Claus Rasmussen</dc:creator>
  <cp:lastModifiedBy>Sussi Dalsgaard Thygesen</cp:lastModifiedBy>
  <cp:revision>532</cp:revision>
  <cp:lastPrinted>2021-10-01T06:49:31Z</cp:lastPrinted>
  <dcterms:created xsi:type="dcterms:W3CDTF">2009-12-23T14:41:35Z</dcterms:created>
  <dcterms:modified xsi:type="dcterms:W3CDTF">2023-01-26T13:31:32Z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TC062561341030</vt:lpwstr>
  </property>
</Properties>
</file>