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2"/>
    <p:sldId id="293" r:id="rId3"/>
    <p:sldId id="38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02" r:id="rId12"/>
    <p:sldId id="341" r:id="rId13"/>
    <p:sldId id="342" r:id="rId14"/>
    <p:sldId id="310" r:id="rId15"/>
    <p:sldId id="408" r:id="rId16"/>
    <p:sldId id="388" r:id="rId17"/>
    <p:sldId id="389" r:id="rId18"/>
    <p:sldId id="397" r:id="rId19"/>
    <p:sldId id="390" r:id="rId20"/>
    <p:sldId id="361" r:id="rId21"/>
    <p:sldId id="392" r:id="rId22"/>
    <p:sldId id="393" r:id="rId23"/>
    <p:sldId id="382" r:id="rId24"/>
    <p:sldId id="364" r:id="rId25"/>
    <p:sldId id="368" r:id="rId26"/>
    <p:sldId id="375" r:id="rId27"/>
    <p:sldId id="366" r:id="rId28"/>
    <p:sldId id="373" r:id="rId29"/>
    <p:sldId id="372" r:id="rId30"/>
    <p:sldId id="374" r:id="rId31"/>
    <p:sldId id="400" r:id="rId32"/>
    <p:sldId id="402" r:id="rId33"/>
    <p:sldId id="385" r:id="rId34"/>
    <p:sldId id="399" r:id="rId35"/>
    <p:sldId id="398" r:id="rId36"/>
    <p:sldId id="384" r:id="rId37"/>
    <p:sldId id="380" r:id="rId38"/>
    <p:sldId id="365" r:id="rId39"/>
    <p:sldId id="394" r:id="rId40"/>
    <p:sldId id="381" r:id="rId41"/>
    <p:sldId id="395" r:id="rId42"/>
    <p:sldId id="396" r:id="rId43"/>
  </p:sldIdLst>
  <p:sldSz cx="9144000" cy="6858000" type="screen4x3"/>
  <p:notesSz cx="7099300" cy="10234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B31"/>
    <a:srgbClr val="789D4A"/>
    <a:srgbClr val="AEB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llemlayou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llemlayout 4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 snapToGrid="0"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7" y="6"/>
            <a:ext cx="3076363" cy="511731"/>
          </a:xfrm>
          <a:prstGeom prst="rect">
            <a:avLst/>
          </a:prstGeom>
        </p:spPr>
        <p:txBody>
          <a:bodyPr vert="horz" lIns="94711" tIns="47356" rIns="94711" bIns="47356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4021300" y="6"/>
            <a:ext cx="3076363" cy="511731"/>
          </a:xfrm>
          <a:prstGeom prst="rect">
            <a:avLst/>
          </a:prstGeom>
        </p:spPr>
        <p:txBody>
          <a:bodyPr vert="horz" lIns="94711" tIns="47356" rIns="94711" bIns="47356" rtlCol="0"/>
          <a:lstStyle>
            <a:lvl1pPr algn="r">
              <a:defRPr sz="1200"/>
            </a:lvl1pPr>
          </a:lstStyle>
          <a:p>
            <a:fld id="{051DAE7C-C3F2-4183-8F68-D85ED8389073}" type="datetimeFigureOut">
              <a:rPr lang="da-DK" smtClean="0"/>
              <a:t>02-02-2018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7" y="9721113"/>
            <a:ext cx="3076363" cy="511731"/>
          </a:xfrm>
          <a:prstGeom prst="rect">
            <a:avLst/>
          </a:prstGeom>
        </p:spPr>
        <p:txBody>
          <a:bodyPr vert="horz" lIns="94711" tIns="47356" rIns="94711" bIns="47356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4021300" y="9721113"/>
            <a:ext cx="3076363" cy="511731"/>
          </a:xfrm>
          <a:prstGeom prst="rect">
            <a:avLst/>
          </a:prstGeom>
        </p:spPr>
        <p:txBody>
          <a:bodyPr vert="horz" lIns="94711" tIns="47356" rIns="94711" bIns="47356" rtlCol="0" anchor="b"/>
          <a:lstStyle>
            <a:lvl1pPr algn="r">
              <a:defRPr sz="1200"/>
            </a:lvl1pPr>
          </a:lstStyle>
          <a:p>
            <a:fld id="{36817BCC-7195-4464-9830-8A58F69D48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2049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7" y="6"/>
            <a:ext cx="3076363" cy="511731"/>
          </a:xfrm>
          <a:prstGeom prst="rect">
            <a:avLst/>
          </a:prstGeom>
        </p:spPr>
        <p:txBody>
          <a:bodyPr vert="horz" lIns="94711" tIns="47356" rIns="94711" bIns="47356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21300" y="6"/>
            <a:ext cx="3076363" cy="511731"/>
          </a:xfrm>
          <a:prstGeom prst="rect">
            <a:avLst/>
          </a:prstGeom>
        </p:spPr>
        <p:txBody>
          <a:bodyPr vert="horz" lIns="94711" tIns="47356" rIns="94711" bIns="47356" rtlCol="0"/>
          <a:lstStyle>
            <a:lvl1pPr algn="r">
              <a:defRPr sz="1200"/>
            </a:lvl1pPr>
          </a:lstStyle>
          <a:p>
            <a:fld id="{7A0AC273-A4C7-4770-A2E8-1C518D448E53}" type="datetimeFigureOut">
              <a:rPr lang="da-DK" smtClean="0"/>
              <a:pPr/>
              <a:t>02-02-2018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11" tIns="47356" rIns="94711" bIns="47356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09931" y="4861448"/>
            <a:ext cx="5679440" cy="4605576"/>
          </a:xfrm>
          <a:prstGeom prst="rect">
            <a:avLst/>
          </a:prstGeom>
        </p:spPr>
        <p:txBody>
          <a:bodyPr vert="horz" lIns="94711" tIns="47356" rIns="94711" bIns="47356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7" y="9721113"/>
            <a:ext cx="3076363" cy="511731"/>
          </a:xfrm>
          <a:prstGeom prst="rect">
            <a:avLst/>
          </a:prstGeom>
        </p:spPr>
        <p:txBody>
          <a:bodyPr vert="horz" lIns="94711" tIns="47356" rIns="94711" bIns="47356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4021300" y="9721113"/>
            <a:ext cx="3076363" cy="511731"/>
          </a:xfrm>
          <a:prstGeom prst="rect">
            <a:avLst/>
          </a:prstGeom>
        </p:spPr>
        <p:txBody>
          <a:bodyPr vert="horz" lIns="94711" tIns="47356" rIns="94711" bIns="47356" rtlCol="0" anchor="b"/>
          <a:lstStyle>
            <a:lvl1pPr algn="r">
              <a:defRPr sz="1200"/>
            </a:lvl1pPr>
          </a:lstStyle>
          <a:p>
            <a:fld id="{A7E3752A-C5B0-4B5D-8CE1-1CEC8F49AE5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127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3D</a:t>
            </a:r>
            <a:r>
              <a:rPr lang="da-DK" baseline="0" dirty="0" smtClean="0"/>
              <a:t> tegning af dc-dc </a:t>
            </a:r>
            <a:r>
              <a:rPr lang="da-DK" baseline="0" dirty="0" err="1" smtClean="0"/>
              <a:t>converter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752A-C5B0-4B5D-8CE1-1CEC8F49AE55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723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F891F0-F11E-4DD9-BCC7-64CE5EC94636}" type="datetimeFigureOut">
              <a:rPr lang="da-DK" smtClean="0"/>
              <a:pPr/>
              <a:t>02-02-2018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B6C66A-59D7-426A-88A7-A9D15ADE446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F891F0-F11E-4DD9-BCC7-64CE5EC94636}" type="datetimeFigureOut">
              <a:rPr lang="da-DK" smtClean="0"/>
              <a:pPr/>
              <a:t>02-02-2018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B6C66A-59D7-426A-88A7-A9D15ADE446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F891F0-F11E-4DD9-BCC7-64CE5EC94636}" type="datetimeFigureOut">
              <a:rPr lang="da-DK" smtClean="0"/>
              <a:pPr/>
              <a:t>02-02-2018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B6C66A-59D7-426A-88A7-A9D15ADE446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F891F0-F11E-4DD9-BCC7-64CE5EC94636}" type="datetimeFigureOut">
              <a:rPr lang="da-DK" smtClean="0"/>
              <a:pPr/>
              <a:t>02-02-2018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B6C66A-59D7-426A-88A7-A9D15ADE446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F891F0-F11E-4DD9-BCC7-64CE5EC94636}" type="datetimeFigureOut">
              <a:rPr lang="da-DK" smtClean="0"/>
              <a:pPr/>
              <a:t>02-02-2018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B6C66A-59D7-426A-88A7-A9D15ADE446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F891F0-F11E-4DD9-BCC7-64CE5EC94636}" type="datetimeFigureOut">
              <a:rPr lang="da-DK" smtClean="0"/>
              <a:pPr/>
              <a:t>02-02-2018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B6C66A-59D7-426A-88A7-A9D15ADE446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F891F0-F11E-4DD9-BCC7-64CE5EC94636}" type="datetimeFigureOut">
              <a:rPr lang="da-DK" smtClean="0"/>
              <a:pPr/>
              <a:t>02-02-2018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B6C66A-59D7-426A-88A7-A9D15ADE446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F891F0-F11E-4DD9-BCC7-64CE5EC94636}" type="datetimeFigureOut">
              <a:rPr lang="da-DK" smtClean="0"/>
              <a:pPr/>
              <a:t>02-02-2018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B6C66A-59D7-426A-88A7-A9D15ADE446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F891F0-F11E-4DD9-BCC7-64CE5EC94636}" type="datetimeFigureOut">
              <a:rPr lang="da-DK" smtClean="0"/>
              <a:pPr/>
              <a:t>02-02-2018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B6C66A-59D7-426A-88A7-A9D15ADE446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F891F0-F11E-4DD9-BCC7-64CE5EC94636}" type="datetimeFigureOut">
              <a:rPr lang="da-DK" smtClean="0"/>
              <a:pPr/>
              <a:t>02-02-2018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B6C66A-59D7-426A-88A7-A9D15ADE446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F891F0-F11E-4DD9-BCC7-64CE5EC94636}" type="datetimeFigureOut">
              <a:rPr lang="da-DK" smtClean="0"/>
              <a:pPr/>
              <a:t>02-02-2018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B6C66A-59D7-426A-88A7-A9D15ADE446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299200"/>
            <a:ext cx="9144000" cy="5588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6373273"/>
            <a:ext cx="1536700" cy="410654"/>
          </a:xfrm>
          <a:prstGeom prst="rect">
            <a:avLst/>
          </a:prstGeom>
        </p:spPr>
      </p:pic>
      <p:sp>
        <p:nvSpPr>
          <p:cNvPr id="11" name="Tekstfelt 10"/>
          <p:cNvSpPr txBox="1"/>
          <p:nvPr userDrawn="1"/>
        </p:nvSpPr>
        <p:spPr>
          <a:xfrm>
            <a:off x="165100" y="6400800"/>
            <a:ext cx="581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da-DK" b="1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a-DK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da-DK" b="1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a-DK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Electronics - 2018</a:t>
            </a:r>
            <a:endParaRPr lang="da-DK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user.com/" TargetMode="External"/><Relationship Id="rId2" Type="http://schemas.openxmlformats.org/officeDocument/2006/relationships/hyperlink" Target="http://www.rsonline.d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igikey.com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332657"/>
            <a:ext cx="8496944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4800" b="1" dirty="0" err="1"/>
              <a:t>MSc</a:t>
            </a:r>
            <a:r>
              <a:rPr lang="da-DK" sz="4800" b="1" dirty="0"/>
              <a:t> in </a:t>
            </a:r>
            <a:r>
              <a:rPr lang="da-DK" sz="4800" b="1" dirty="0" err="1"/>
              <a:t>engineering</a:t>
            </a:r>
            <a:r>
              <a:rPr lang="da-DK" sz="4800" b="1" dirty="0"/>
              <a:t> (Electronics</a:t>
            </a:r>
            <a:r>
              <a:rPr lang="da-DK" sz="4800" b="1" dirty="0" smtClean="0"/>
              <a:t>)</a:t>
            </a:r>
            <a:endParaRPr lang="da-DK" sz="60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41" y="1401095"/>
            <a:ext cx="6387111" cy="426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62" y="2851306"/>
            <a:ext cx="3488803" cy="25469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Embedded systems – Profile courses</a:t>
            </a:r>
            <a:endParaRPr lang="en-US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65104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4100" b="1" dirty="0" smtClean="0"/>
              <a:t>Advanced </a:t>
            </a:r>
            <a:r>
              <a:rPr lang="en-US" sz="4100" b="1" dirty="0"/>
              <a:t>Programmable Electronics</a:t>
            </a:r>
          </a:p>
          <a:p>
            <a:pPr lvl="1"/>
            <a:r>
              <a:rPr lang="en-US" sz="3200" dirty="0"/>
              <a:t>HDL coding style, constrains, simulation, debugging and </a:t>
            </a:r>
            <a:r>
              <a:rPr lang="en-US" sz="3200" dirty="0" err="1"/>
              <a:t>floorplanning</a:t>
            </a:r>
            <a:endParaRPr lang="en-US" sz="3200" dirty="0"/>
          </a:p>
          <a:p>
            <a:pPr lvl="1"/>
            <a:r>
              <a:rPr lang="en-US" sz="3200" dirty="0"/>
              <a:t>Softcore processors and IP cores</a:t>
            </a:r>
          </a:p>
          <a:p>
            <a:pPr lvl="1"/>
            <a:r>
              <a:rPr lang="en-US" sz="3200" dirty="0"/>
              <a:t>Application specific architectures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4100" b="1" dirty="0" smtClean="0"/>
              <a:t>Real-Time Systems</a:t>
            </a:r>
            <a:endParaRPr lang="en-US" sz="4100" b="1" dirty="0"/>
          </a:p>
          <a:p>
            <a:pPr lvl="1">
              <a:lnSpc>
                <a:spcPct val="110000"/>
              </a:lnSpc>
            </a:pPr>
            <a:r>
              <a:rPr lang="en-US" sz="3300" dirty="0"/>
              <a:t>Real-time systems architecture</a:t>
            </a:r>
          </a:p>
          <a:p>
            <a:pPr lvl="1">
              <a:lnSpc>
                <a:spcPct val="110000"/>
              </a:lnSpc>
            </a:pPr>
            <a:r>
              <a:rPr lang="en-US" sz="3300" dirty="0"/>
              <a:t>Real-time operating systems</a:t>
            </a:r>
          </a:p>
          <a:p>
            <a:pPr lvl="1">
              <a:lnSpc>
                <a:spcPct val="110000"/>
              </a:lnSpc>
            </a:pPr>
            <a:r>
              <a:rPr lang="en-US" sz="3300" dirty="0"/>
              <a:t>Real-time communication</a:t>
            </a:r>
          </a:p>
          <a:p>
            <a:pPr lvl="1"/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8040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35" y="4373065"/>
            <a:ext cx="3677049" cy="16005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General skills</a:t>
            </a:r>
            <a:endParaRPr lang="en-US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04945" y="1561132"/>
            <a:ext cx="4798839" cy="478741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Experimental work</a:t>
            </a:r>
          </a:p>
          <a:p>
            <a:pPr lvl="1"/>
            <a:r>
              <a:rPr lang="en-US" sz="2400" dirty="0" smtClean="0"/>
              <a:t>Construction of electronics circuits</a:t>
            </a:r>
          </a:p>
          <a:p>
            <a:pPr lvl="1"/>
            <a:r>
              <a:rPr lang="en-US" sz="2400" dirty="0"/>
              <a:t>Programming</a:t>
            </a:r>
          </a:p>
          <a:p>
            <a:pPr lvl="1"/>
            <a:r>
              <a:rPr lang="en-US" sz="2400" dirty="0"/>
              <a:t>Simulation tools</a:t>
            </a:r>
          </a:p>
          <a:p>
            <a:pPr lvl="1"/>
            <a:r>
              <a:rPr lang="en-US" sz="2400" dirty="0" smtClean="0"/>
              <a:t>PCB layout</a:t>
            </a:r>
          </a:p>
          <a:p>
            <a:pPr lvl="1"/>
            <a:r>
              <a:rPr lang="en-US" sz="2400" dirty="0"/>
              <a:t>Measurement techniques</a:t>
            </a:r>
          </a:p>
          <a:p>
            <a:pPr lvl="1"/>
            <a:r>
              <a:rPr lang="en-US" sz="2400" dirty="0" smtClean="0"/>
              <a:t>EMC</a:t>
            </a:r>
          </a:p>
          <a:p>
            <a:r>
              <a:rPr lang="en-US" sz="2800" dirty="0" smtClean="0"/>
              <a:t>Test and verification</a:t>
            </a:r>
          </a:p>
          <a:p>
            <a:r>
              <a:rPr lang="en-US" sz="2800" dirty="0" smtClean="0"/>
              <a:t>Electrical safety</a:t>
            </a:r>
          </a:p>
          <a:p>
            <a:r>
              <a:rPr lang="en-US" sz="2800" dirty="0" smtClean="0"/>
              <a:t>Cooperation 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4" name="Pladsholder til indhold 2"/>
          <p:cNvSpPr txBox="1">
            <a:spLocks/>
          </p:cNvSpPr>
          <p:nvPr/>
        </p:nvSpPr>
        <p:spPr>
          <a:xfrm>
            <a:off x="4572000" y="4005064"/>
            <a:ext cx="3970784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84" y="1561132"/>
            <a:ext cx="3000949" cy="264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Elective courses</a:t>
            </a:r>
            <a:endParaRPr lang="en-US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511300"/>
            <a:ext cx="8229600" cy="46863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 ECTS points elective courses</a:t>
            </a:r>
          </a:p>
          <a:p>
            <a:r>
              <a:rPr lang="en-US" dirty="0" smtClean="0"/>
              <a:t>Possibility to select elective courses form other educations</a:t>
            </a:r>
          </a:p>
          <a:p>
            <a:pPr lvl="1"/>
            <a:r>
              <a:rPr lang="en-US" dirty="0" smtClean="0"/>
              <a:t>Motion planning and navigation</a:t>
            </a:r>
          </a:p>
          <a:p>
            <a:pPr lvl="1"/>
            <a:r>
              <a:rPr lang="en-US" dirty="0" smtClean="0"/>
              <a:t>Artificial intelligence</a:t>
            </a:r>
          </a:p>
          <a:p>
            <a:pPr lvl="1"/>
            <a:r>
              <a:rPr lang="en-US" dirty="0" smtClean="0"/>
              <a:t>Digital signal processing</a:t>
            </a:r>
          </a:p>
          <a:p>
            <a:pPr lvl="1"/>
            <a:r>
              <a:rPr lang="en-US" dirty="0" smtClean="0"/>
              <a:t>MEMS / Nano / </a:t>
            </a:r>
            <a:r>
              <a:rPr lang="en-US" dirty="0" err="1" smtClean="0"/>
              <a:t>Optik</a:t>
            </a:r>
            <a:endParaRPr lang="en-US" dirty="0" smtClean="0"/>
          </a:p>
          <a:p>
            <a:pPr lvl="1"/>
            <a:r>
              <a:rPr lang="en-US" dirty="0" smtClean="0"/>
              <a:t>Drone technology</a:t>
            </a:r>
          </a:p>
          <a:p>
            <a:pPr lvl="1"/>
            <a:r>
              <a:rPr lang="en-US" dirty="0"/>
              <a:t>Project management </a:t>
            </a:r>
          </a:p>
          <a:p>
            <a:pPr lvl="1"/>
            <a:r>
              <a:rPr lang="en-US" dirty="0" smtClean="0"/>
              <a:t>Entrepreneurship</a:t>
            </a:r>
          </a:p>
        </p:txBody>
      </p:sp>
    </p:spTree>
    <p:extLst>
      <p:ext uri="{BB962C8B-B14F-4D97-AF65-F5344CB8AC3E}">
        <p14:creationId xmlns:p14="http://schemas.microsoft.com/office/powerpoint/2010/main" val="13925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Other relevant stuff</a:t>
            </a:r>
            <a:endParaRPr lang="en-US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Master Thesis</a:t>
            </a:r>
            <a:endParaRPr lang="en-US" dirty="0" smtClean="0"/>
          </a:p>
          <a:p>
            <a:pPr lvl="1"/>
            <a:r>
              <a:rPr lang="en-US" dirty="0" smtClean="0"/>
              <a:t>30 ECTS point over one semester or 40 ECTS point over the last 2 semesters</a:t>
            </a:r>
          </a:p>
          <a:p>
            <a:pPr lvl="1"/>
            <a:r>
              <a:rPr lang="en-US" dirty="0" smtClean="0"/>
              <a:t>In cooperation with a company</a:t>
            </a:r>
          </a:p>
          <a:p>
            <a:r>
              <a:rPr lang="en-US" b="1" dirty="0" smtClean="0"/>
              <a:t>Study abroad </a:t>
            </a:r>
          </a:p>
          <a:p>
            <a:pPr lvl="1"/>
            <a:r>
              <a:rPr lang="en-US" dirty="0" smtClean="0"/>
              <a:t>Normally on 3. semester</a:t>
            </a:r>
          </a:p>
          <a:p>
            <a:r>
              <a:rPr lang="en-US" b="1" dirty="0" smtClean="0"/>
              <a:t>In company period</a:t>
            </a:r>
            <a:endParaRPr lang="en-US" dirty="0" smtClean="0"/>
          </a:p>
          <a:p>
            <a:pPr lvl="1"/>
            <a:r>
              <a:rPr lang="en-US" dirty="0" smtClean="0"/>
              <a:t>15 ECTS point in company period, (elective course)</a:t>
            </a:r>
          </a:p>
        </p:txBody>
      </p:sp>
    </p:spTree>
    <p:extLst>
      <p:ext uri="{BB962C8B-B14F-4D97-AF65-F5344CB8AC3E}">
        <p14:creationId xmlns:p14="http://schemas.microsoft.com/office/powerpoint/2010/main" val="387261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How does this education </a:t>
            </a:r>
            <a:br>
              <a:rPr lang="en-US" b="1" dirty="0" smtClean="0"/>
            </a:br>
            <a:r>
              <a:rPr lang="en-US" b="1" dirty="0" smtClean="0"/>
              <a:t>benefit from research activities ? </a:t>
            </a:r>
            <a:endParaRPr lang="en-US" dirty="0"/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>
          <a:xfrm>
            <a:off x="753292" y="1654629"/>
            <a:ext cx="7555585" cy="4471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Access to advanced measurement </a:t>
            </a:r>
            <a:r>
              <a:rPr lang="en-US" sz="2800" dirty="0"/>
              <a:t>and laboratory equipment</a:t>
            </a:r>
            <a:endParaRPr lang="en-US" sz="2800" dirty="0" smtClean="0"/>
          </a:p>
          <a:p>
            <a:r>
              <a:rPr lang="en-US" sz="2800" dirty="0" smtClean="0"/>
              <a:t>Access to state of the art knowledge</a:t>
            </a:r>
          </a:p>
          <a:p>
            <a:r>
              <a:rPr lang="en-US" sz="2800" dirty="0" smtClean="0"/>
              <a:t>Lots </a:t>
            </a:r>
            <a:r>
              <a:rPr lang="en-US" sz="2800" dirty="0"/>
              <a:t>of </a:t>
            </a:r>
            <a:r>
              <a:rPr lang="en-US" sz="2800" dirty="0" smtClean="0"/>
              <a:t>practical experience </a:t>
            </a:r>
          </a:p>
          <a:p>
            <a:r>
              <a:rPr lang="en-US" sz="2800" dirty="0" smtClean="0"/>
              <a:t>International network </a:t>
            </a:r>
          </a:p>
          <a:p>
            <a:r>
              <a:rPr lang="en-US" sz="2800" dirty="0" smtClean="0"/>
              <a:t>Industrial network (</a:t>
            </a:r>
            <a:r>
              <a:rPr lang="en-US" sz="2800" dirty="0" err="1" smtClean="0"/>
              <a:t>Danfoss</a:t>
            </a:r>
            <a:r>
              <a:rPr lang="en-US" sz="2800" dirty="0" smtClean="0"/>
              <a:t>, </a:t>
            </a:r>
            <a:r>
              <a:rPr lang="en-US" sz="2800" dirty="0" err="1" smtClean="0"/>
              <a:t>Grundfos</a:t>
            </a:r>
            <a:r>
              <a:rPr lang="en-US" sz="2800" dirty="0" smtClean="0"/>
              <a:t>, Vestas, KK-</a:t>
            </a:r>
            <a:r>
              <a:rPr lang="en-US" sz="2800" dirty="0" err="1" smtClean="0"/>
              <a:t>elektronik</a:t>
            </a:r>
            <a:r>
              <a:rPr lang="en-US" sz="2800" dirty="0" smtClean="0"/>
              <a:t>, </a:t>
            </a:r>
            <a:r>
              <a:rPr lang="en-US" sz="2800" dirty="0" err="1" smtClean="0"/>
              <a:t>Banke</a:t>
            </a:r>
            <a:r>
              <a:rPr lang="en-US" sz="2800" dirty="0" smtClean="0"/>
              <a:t>, </a:t>
            </a:r>
            <a:r>
              <a:rPr lang="en-US" sz="2800" dirty="0" err="1" smtClean="0"/>
              <a:t>Danfysik</a:t>
            </a:r>
            <a:r>
              <a:rPr lang="en-US" sz="2800" dirty="0" smtClean="0"/>
              <a:t> </a:t>
            </a:r>
            <a:r>
              <a:rPr lang="en-US" sz="2800" dirty="0" err="1" smtClean="0"/>
              <a:t>m.fl</a:t>
            </a:r>
            <a:r>
              <a:rPr lang="en-US" sz="2800" dirty="0" smtClean="0"/>
              <a:t>.)</a:t>
            </a:r>
          </a:p>
          <a:p>
            <a:r>
              <a:rPr lang="en-US" sz="2800" dirty="0" smtClean="0"/>
              <a:t>Possibility to be part of a research project</a:t>
            </a:r>
          </a:p>
          <a:p>
            <a:r>
              <a:rPr lang="en-US" sz="2800" dirty="0" smtClean="0"/>
              <a:t>Ph.D. </a:t>
            </a:r>
            <a:r>
              <a:rPr lang="en-US" sz="2800" dirty="0" err="1" smtClean="0"/>
              <a:t>programme</a:t>
            </a:r>
            <a:endParaRPr lang="en-US" sz="2800" dirty="0" smtClean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75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Timetable - Spring 2018</a:t>
            </a:r>
            <a:br>
              <a:rPr lang="en-US" b="1" dirty="0" smtClean="0"/>
            </a:br>
            <a:r>
              <a:rPr lang="en-US" sz="3200" i="1" dirty="0"/>
              <a:t>Changes may </a:t>
            </a:r>
            <a:r>
              <a:rPr lang="en-US" sz="3200" i="1" dirty="0" smtClean="0"/>
              <a:t>occur !</a:t>
            </a:r>
            <a:r>
              <a:rPr lang="en-US" sz="4000" i="1" dirty="0"/>
              <a:t/>
            </a:r>
            <a:br>
              <a:rPr lang="en-US" sz="4000" i="1" dirty="0"/>
            </a:br>
            <a:endParaRPr lang="en-US" b="1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347309"/>
              </p:ext>
            </p:extLst>
          </p:nvPr>
        </p:nvGraphicFramePr>
        <p:xfrm>
          <a:off x="457200" y="2018843"/>
          <a:ext cx="8378327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263"/>
                <a:gridCol w="1399142"/>
                <a:gridCol w="1250886"/>
                <a:gridCol w="1454332"/>
                <a:gridCol w="1569326"/>
                <a:gridCol w="1553378"/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2000" noProof="0" dirty="0" smtClean="0"/>
                        <a:t>Time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Monday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Tuesday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Wednesday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Thursday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Friday</a:t>
                      </a:r>
                      <a:endParaRPr lang="en-US" sz="20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8.15 – </a:t>
                      </a:r>
                    </a:p>
                    <a:p>
                      <a:r>
                        <a:rPr lang="da-DK" sz="2400" dirty="0" smtClean="0"/>
                        <a:t>11.45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Drive and Control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Embedded systems</a:t>
                      </a:r>
                      <a:endParaRPr lang="en-US" sz="24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12.15 – 15.45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Drive and Control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noProof="0" dirty="0" smtClean="0"/>
                        <a:t>Power Electronics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ladsholder til indhold 2"/>
          <p:cNvSpPr txBox="1">
            <a:spLocks/>
          </p:cNvSpPr>
          <p:nvPr/>
        </p:nvSpPr>
        <p:spPr>
          <a:xfrm>
            <a:off x="794207" y="4547662"/>
            <a:ext cx="7555585" cy="1363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 “my Timetable” in </a:t>
            </a:r>
            <a:r>
              <a:rPr lang="en-US" dirty="0" smtClean="0"/>
              <a:t>Blackboard</a:t>
            </a: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57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Semester groups</a:t>
            </a:r>
            <a:endParaRPr lang="en-US" b="1" dirty="0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799624"/>
              </p:ext>
            </p:extLst>
          </p:nvPr>
        </p:nvGraphicFramePr>
        <p:xfrm>
          <a:off x="824811" y="1417638"/>
          <a:ext cx="7494378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7189"/>
                <a:gridCol w="37471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Group 1</a:t>
                      </a:r>
                    </a:p>
                    <a:p>
                      <a:pPr algn="ctr"/>
                      <a:r>
                        <a:rPr lang="da-DK" sz="2400" dirty="0" smtClean="0"/>
                        <a:t>Karsten</a:t>
                      </a:r>
                      <a:r>
                        <a:rPr lang="da-DK" sz="2400" baseline="0" dirty="0" smtClean="0"/>
                        <a:t> Holm Andersen</a:t>
                      </a:r>
                      <a:endParaRPr lang="da-DK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Group 2</a:t>
                      </a:r>
                    </a:p>
                    <a:p>
                      <a:pPr algn="ctr"/>
                      <a:r>
                        <a:rPr lang="da-DK" sz="2400" dirty="0" smtClean="0"/>
                        <a:t>Karsten</a:t>
                      </a:r>
                      <a:r>
                        <a:rPr lang="da-DK" sz="2400" baseline="0" dirty="0" smtClean="0"/>
                        <a:t> Holm Andersen</a:t>
                      </a:r>
                      <a:endParaRPr lang="da-D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chemeClr val="tx1"/>
                          </a:solidFill>
                        </a:rPr>
                        <a:t>Kenneth Konstmann-Lange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smtClean="0">
                          <a:solidFill>
                            <a:schemeClr val="tx1"/>
                          </a:solidFill>
                        </a:rPr>
                        <a:t>Lasse</a:t>
                      </a:r>
                      <a:r>
                        <a:rPr lang="da-DK" sz="2000" baseline="0" dirty="0" smtClean="0">
                          <a:solidFill>
                            <a:schemeClr val="tx1"/>
                          </a:solidFill>
                        </a:rPr>
                        <a:t> Stræde Bjerregaard Nielsen</a:t>
                      </a:r>
                      <a:endParaRPr lang="da-DK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000" dirty="0" smtClean="0">
                          <a:solidFill>
                            <a:schemeClr val="tx1"/>
                          </a:solidFill>
                        </a:rPr>
                        <a:t>Carsten</a:t>
                      </a:r>
                      <a:r>
                        <a:rPr lang="da-DK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a-DK" sz="2000" dirty="0" err="1" smtClean="0">
                          <a:solidFill>
                            <a:schemeClr val="tx1"/>
                          </a:solidFill>
                        </a:rPr>
                        <a:t>Engelsgaard</a:t>
                      </a:r>
                      <a:endParaRPr lang="da-DK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chemeClr val="tx1"/>
                          </a:solidFill>
                        </a:rPr>
                        <a:t>Ruben Bak</a:t>
                      </a:r>
                      <a:r>
                        <a:rPr lang="da-DK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a-DK" sz="2000" dirty="0" smtClean="0">
                          <a:solidFill>
                            <a:schemeClr val="tx1"/>
                          </a:solidFill>
                        </a:rPr>
                        <a:t>Sørensen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000" dirty="0" smtClean="0">
                          <a:solidFill>
                            <a:schemeClr val="tx1"/>
                          </a:solidFill>
                        </a:rPr>
                        <a:t>Kasper Kring Jensen</a:t>
                      </a:r>
                      <a:endParaRPr lang="da-DK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smtClean="0">
                          <a:solidFill>
                            <a:schemeClr val="tx1"/>
                          </a:solidFill>
                        </a:rPr>
                        <a:t>Tomas</a:t>
                      </a:r>
                      <a:r>
                        <a:rPr lang="da-DK" sz="2000" baseline="0" dirty="0" smtClean="0">
                          <a:solidFill>
                            <a:schemeClr val="tx1"/>
                          </a:solidFill>
                        </a:rPr>
                        <a:t> Anton Bragason</a:t>
                      </a:r>
                      <a:endParaRPr lang="da-DK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chemeClr val="tx1"/>
                          </a:solidFill>
                        </a:rPr>
                        <a:t>Søren</a:t>
                      </a:r>
                      <a:r>
                        <a:rPr lang="da-DK" sz="2000" baseline="0" dirty="0" smtClean="0">
                          <a:solidFill>
                            <a:schemeClr val="tx1"/>
                          </a:solidFill>
                        </a:rPr>
                        <a:t> Dahlstrøm Larsen</a:t>
                      </a:r>
                      <a:endParaRPr lang="da-DK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chemeClr val="tx1"/>
                          </a:solidFill>
                        </a:rPr>
                        <a:t>Anders Bjørk</a:t>
                      </a:r>
                      <a:endParaRPr lang="da-DK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chemeClr val="tx1"/>
                          </a:solidFill>
                        </a:rPr>
                        <a:t>Dan </a:t>
                      </a:r>
                      <a:r>
                        <a:rPr lang="da-DK" sz="2000" dirty="0" err="1" smtClean="0">
                          <a:solidFill>
                            <a:schemeClr val="tx1"/>
                          </a:solidFill>
                        </a:rPr>
                        <a:t>Skovlod</a:t>
                      </a:r>
                      <a:r>
                        <a:rPr lang="da-DK" sz="2000" dirty="0" smtClean="0">
                          <a:solidFill>
                            <a:schemeClr val="tx1"/>
                          </a:solidFill>
                        </a:rPr>
                        <a:t> Clausen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3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Electrical kart race</a:t>
            </a:r>
            <a:endParaRPr lang="en-US" b="1" i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8</a:t>
            </a:r>
            <a:r>
              <a:rPr lang="en-US" sz="3600" dirty="0" smtClean="0"/>
              <a:t> laps for each student</a:t>
            </a:r>
          </a:p>
          <a:p>
            <a:r>
              <a:rPr lang="en-US" sz="3600" dirty="0"/>
              <a:t>2</a:t>
            </a:r>
            <a:r>
              <a:rPr lang="en-US" sz="3600" dirty="0" smtClean="0"/>
              <a:t> students at each race</a:t>
            </a:r>
          </a:p>
          <a:p>
            <a:r>
              <a:rPr lang="en-US" sz="3600" dirty="0" smtClean="0"/>
              <a:t>Winning group</a:t>
            </a:r>
          </a:p>
          <a:p>
            <a:pPr lvl="1"/>
            <a:r>
              <a:rPr lang="en-US" sz="3200" dirty="0" smtClean="0"/>
              <a:t>Average of all group members individual best lap time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565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554" y="265930"/>
            <a:ext cx="8229600" cy="738914"/>
          </a:xfrm>
        </p:spPr>
        <p:txBody>
          <a:bodyPr/>
          <a:lstStyle/>
          <a:p>
            <a:r>
              <a:rPr lang="en-US" b="1" i="1" dirty="0"/>
              <a:t>Electrical kart </a:t>
            </a:r>
            <a:r>
              <a:rPr lang="en-US" b="1" i="1" dirty="0" smtClean="0"/>
              <a:t>race – Groups</a:t>
            </a:r>
            <a:endParaRPr lang="en-US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209481"/>
              </p:ext>
            </p:extLst>
          </p:nvPr>
        </p:nvGraphicFramePr>
        <p:xfrm>
          <a:off x="840390" y="1145755"/>
          <a:ext cx="736477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421"/>
                <a:gridCol w="4967246"/>
                <a:gridCol w="1377109"/>
              </a:tblGrid>
              <a:tr h="418640"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Race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Driver</a:t>
                      </a:r>
                      <a:endParaRPr lang="en-US" sz="24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Group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da-DK" sz="2800" b="1" dirty="0" smtClean="0"/>
                        <a:t>1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 smtClean="0"/>
                        <a:t>Kenneth Konstmann-Lange</a:t>
                      </a:r>
                      <a:endParaRPr lang="da-DK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Lasse</a:t>
                      </a:r>
                      <a:r>
                        <a:rPr lang="da-DK" sz="2400" baseline="0" dirty="0" smtClean="0"/>
                        <a:t> Stræde Bjerregaard Nielsen</a:t>
                      </a:r>
                      <a:endParaRPr lang="da-DK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da-DK" sz="2800" b="1" dirty="0" smtClean="0"/>
                        <a:t>2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 smtClean="0"/>
                        <a:t>Ruben Bak</a:t>
                      </a:r>
                      <a:r>
                        <a:rPr lang="da-DK" sz="2400" baseline="0" dirty="0" smtClean="0"/>
                        <a:t> </a:t>
                      </a:r>
                      <a:r>
                        <a:rPr lang="da-DK" sz="2400" dirty="0" smtClean="0"/>
                        <a:t>Sørensen</a:t>
                      </a:r>
                      <a:endParaRPr lang="da-DK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 smtClean="0"/>
                        <a:t>Carsten</a:t>
                      </a:r>
                      <a:r>
                        <a:rPr lang="da-DK" sz="2400" baseline="0" dirty="0" smtClean="0"/>
                        <a:t> </a:t>
                      </a:r>
                      <a:r>
                        <a:rPr lang="da-DK" sz="2400" dirty="0" err="1" smtClean="0"/>
                        <a:t>Engelsgaard</a:t>
                      </a:r>
                      <a:endParaRPr lang="da-DK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da-DK" sz="2800" b="1" dirty="0" smtClean="0"/>
                        <a:t>3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Kasper Kring Jensen</a:t>
                      </a:r>
                      <a:endParaRPr lang="da-DK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 smtClean="0"/>
                        <a:t>Tomas</a:t>
                      </a:r>
                      <a:r>
                        <a:rPr lang="da-DK" sz="2400" baseline="0" dirty="0" smtClean="0"/>
                        <a:t> Anton Bragason</a:t>
                      </a:r>
                      <a:endParaRPr lang="da-DK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da-DK" sz="2800" b="1" dirty="0" smtClean="0"/>
                        <a:t>4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 smtClean="0"/>
                        <a:t>Anders Bjørk</a:t>
                      </a:r>
                      <a:endParaRPr lang="da-DK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 smtClean="0"/>
                        <a:t>Søren</a:t>
                      </a:r>
                      <a:r>
                        <a:rPr lang="da-DK" sz="2400" baseline="0" dirty="0" smtClean="0"/>
                        <a:t> Dahlstrøm Larsen</a:t>
                      </a:r>
                      <a:endParaRPr lang="da-DK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da-DK" sz="2800" b="1" dirty="0" smtClean="0"/>
                        <a:t>5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 smtClean="0"/>
                        <a:t>Dan </a:t>
                      </a:r>
                      <a:r>
                        <a:rPr lang="da-DK" sz="2400" dirty="0" err="1" smtClean="0"/>
                        <a:t>Skovlod</a:t>
                      </a:r>
                      <a:r>
                        <a:rPr lang="da-DK" sz="2400" dirty="0" smtClean="0"/>
                        <a:t> Clausen</a:t>
                      </a:r>
                      <a:endParaRPr lang="da-DK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400" baseline="0" dirty="0" smtClean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4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Electrical kart race</a:t>
            </a:r>
            <a:r>
              <a:rPr lang="da-DK" dirty="0" smtClean="0"/>
              <a:t> </a:t>
            </a:r>
            <a:r>
              <a:rPr lang="da-DK" b="1" i="1" dirty="0" smtClean="0"/>
              <a:t>#I</a:t>
            </a:r>
            <a:endParaRPr lang="da-DK" b="1" i="1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23307"/>
              </p:ext>
            </p:extLst>
          </p:nvPr>
        </p:nvGraphicFramePr>
        <p:xfrm>
          <a:off x="539930" y="1600200"/>
          <a:ext cx="812945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637"/>
                <a:gridCol w="1212965"/>
                <a:gridCol w="2481848"/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Driver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Group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Best</a:t>
                      </a:r>
                      <a:r>
                        <a:rPr lang="da-DK" sz="2400" baseline="0" dirty="0" smtClean="0"/>
                        <a:t> lap time</a:t>
                      </a:r>
                      <a:endParaRPr lang="da-D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 smtClean="0"/>
                        <a:t>Kenneth Konstmann-Lange</a:t>
                      </a:r>
                      <a:endParaRPr lang="da-DK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1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29.642</a:t>
                      </a:r>
                      <a:endParaRPr lang="da-D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Lasse</a:t>
                      </a:r>
                      <a:r>
                        <a:rPr lang="da-DK" sz="2400" baseline="0" dirty="0" smtClean="0"/>
                        <a:t> Stræde Bjerregaard Nielsen</a:t>
                      </a:r>
                      <a:endParaRPr lang="da-DK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2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28.170</a:t>
                      </a:r>
                      <a:endParaRPr lang="da-DK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46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Agenda</a:t>
            </a:r>
            <a:endParaRPr lang="da-DK" sz="54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50960"/>
          </a:xfrm>
        </p:spPr>
        <p:txBody>
          <a:bodyPr>
            <a:normAutofit/>
          </a:bodyPr>
          <a:lstStyle/>
          <a:p>
            <a:pPr marL="0" indent="0" defTabSz="523875">
              <a:buNone/>
            </a:pPr>
            <a:r>
              <a:rPr lang="da-DK" sz="2400" b="1" dirty="0" smtClean="0"/>
              <a:t>10.00</a:t>
            </a:r>
            <a:r>
              <a:rPr lang="da-DK" sz="2400" b="1" dirty="0"/>
              <a:t>	</a:t>
            </a:r>
            <a:r>
              <a:rPr lang="en-US" sz="2400" b="1" dirty="0" smtClean="0"/>
              <a:t>Introduction to Master in Electronics</a:t>
            </a:r>
            <a:endParaRPr lang="en-US" sz="2400" dirty="0"/>
          </a:p>
          <a:p>
            <a:pPr marL="0" indent="0" defTabSz="523875">
              <a:buNone/>
            </a:pPr>
            <a:r>
              <a:rPr lang="en-US" sz="2400" b="1" dirty="0" smtClean="0"/>
              <a:t>10.30	</a:t>
            </a:r>
            <a:r>
              <a:rPr lang="en-US" sz="2400" b="1" i="1" dirty="0" smtClean="0"/>
              <a:t>Electrical kart race #I</a:t>
            </a:r>
          </a:p>
          <a:p>
            <a:pPr marL="0" indent="0" defTabSz="523875">
              <a:buNone/>
            </a:pPr>
            <a:r>
              <a:rPr lang="en-US" sz="2400" b="1" dirty="0" smtClean="0"/>
              <a:t>10.45	Introduction </a:t>
            </a:r>
            <a:r>
              <a:rPr lang="en-US" sz="2400" b="1" dirty="0"/>
              <a:t>to semester </a:t>
            </a:r>
            <a:r>
              <a:rPr lang="en-US" sz="2400" b="1" dirty="0" smtClean="0"/>
              <a:t>courses</a:t>
            </a:r>
          </a:p>
          <a:p>
            <a:pPr marL="0" indent="0" defTabSz="533400">
              <a:buNone/>
            </a:pPr>
            <a:r>
              <a:rPr lang="en-US" sz="2400" b="1" dirty="0" smtClean="0"/>
              <a:t>11.30 </a:t>
            </a:r>
            <a:r>
              <a:rPr lang="en-US" sz="2400" b="1" dirty="0"/>
              <a:t>	</a:t>
            </a:r>
            <a:r>
              <a:rPr lang="en-US" sz="2400" b="1" i="1" dirty="0" smtClean="0"/>
              <a:t>Electrical </a:t>
            </a:r>
            <a:r>
              <a:rPr lang="en-US" sz="2400" b="1" i="1" dirty="0"/>
              <a:t>kart race </a:t>
            </a:r>
            <a:r>
              <a:rPr lang="en-US" sz="2400" b="1" i="1" dirty="0" smtClean="0"/>
              <a:t>#II</a:t>
            </a:r>
            <a:endParaRPr lang="en-US" sz="2400" i="1" dirty="0" smtClean="0"/>
          </a:p>
          <a:p>
            <a:pPr marL="0" indent="0" defTabSz="533400">
              <a:buNone/>
            </a:pPr>
            <a:r>
              <a:rPr lang="en-US" sz="2400" b="1" dirty="0" smtClean="0"/>
              <a:t>11.45	Lunch</a:t>
            </a:r>
          </a:p>
          <a:p>
            <a:pPr marL="0" indent="0" defTabSz="533400">
              <a:buNone/>
            </a:pPr>
            <a:r>
              <a:rPr lang="en-US" sz="2400" b="1" dirty="0" smtClean="0"/>
              <a:t>12.30</a:t>
            </a:r>
            <a:r>
              <a:rPr lang="en-US" sz="2400" b="1" dirty="0"/>
              <a:t>	</a:t>
            </a:r>
            <a:r>
              <a:rPr lang="en-US" sz="2400" b="1" i="1" dirty="0"/>
              <a:t>Electrical kart race #</a:t>
            </a:r>
            <a:r>
              <a:rPr lang="en-US" sz="2400" b="1" i="1" dirty="0" smtClean="0"/>
              <a:t>III</a:t>
            </a:r>
            <a:endParaRPr lang="en-US" sz="2400" i="1" dirty="0"/>
          </a:p>
          <a:p>
            <a:pPr marL="0" indent="0" defTabSz="533400">
              <a:buNone/>
            </a:pPr>
            <a:r>
              <a:rPr lang="en-US" sz="2400" b="1" dirty="0" smtClean="0"/>
              <a:t>12.45	Introduction to semester project</a:t>
            </a:r>
          </a:p>
          <a:p>
            <a:pPr marL="0" indent="0" defTabSz="533400">
              <a:buNone/>
            </a:pPr>
            <a:r>
              <a:rPr lang="en-US" sz="2400" b="1" dirty="0" smtClean="0"/>
              <a:t>13.30	</a:t>
            </a:r>
            <a:r>
              <a:rPr lang="en-US" sz="2400" b="1" i="1" dirty="0"/>
              <a:t>Electrical kart race </a:t>
            </a:r>
            <a:r>
              <a:rPr lang="en-US" sz="2400" b="1" i="1" dirty="0" smtClean="0"/>
              <a:t>#IV</a:t>
            </a:r>
            <a:endParaRPr lang="en-US" sz="2400" i="1" dirty="0"/>
          </a:p>
          <a:p>
            <a:pPr marL="0" indent="0" defTabSz="533400">
              <a:buNone/>
            </a:pPr>
            <a:r>
              <a:rPr lang="en-US" sz="2400" b="1" dirty="0" smtClean="0"/>
              <a:t>13.45	Student presentation</a:t>
            </a:r>
          </a:p>
          <a:p>
            <a:pPr marL="0" indent="0" defTabSz="533400">
              <a:buNone/>
            </a:pPr>
            <a:r>
              <a:rPr lang="en-US" sz="2400" b="1" dirty="0" smtClean="0"/>
              <a:t>14.30	</a:t>
            </a:r>
            <a:r>
              <a:rPr lang="en-US" sz="2400" b="1" i="1" dirty="0"/>
              <a:t>Electrical kart race </a:t>
            </a:r>
            <a:r>
              <a:rPr lang="en-US" sz="2400" b="1" i="1" dirty="0" smtClean="0"/>
              <a:t>#</a:t>
            </a:r>
            <a:r>
              <a:rPr lang="en-US" sz="2400" b="1" i="1" dirty="0"/>
              <a:t>V</a:t>
            </a:r>
            <a:endParaRPr lang="en-US" sz="2400" i="1" dirty="0"/>
          </a:p>
          <a:p>
            <a:pPr marL="0" indent="0" defTabSz="533400">
              <a:buNone/>
            </a:pPr>
            <a:r>
              <a:rPr lang="en-US" sz="2400" b="1" dirty="0" smtClean="0"/>
              <a:t>14.45	Race result &amp; end of day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marL="0" indent="0" defTabSz="533400">
              <a:buNone/>
            </a:pP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823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Introduction to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semester </a:t>
            </a:r>
            <a:r>
              <a:rPr lang="en-US" b="1" dirty="0"/>
              <a:t>courses</a:t>
            </a: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213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100" y="274638"/>
            <a:ext cx="8674100" cy="1143000"/>
          </a:xfrm>
        </p:spPr>
        <p:txBody>
          <a:bodyPr/>
          <a:lstStyle/>
          <a:p>
            <a:r>
              <a:rPr lang="en-US" b="1" i="1" dirty="0"/>
              <a:t>Electrical kart </a:t>
            </a:r>
            <a:r>
              <a:rPr lang="en-US" b="1" i="1" dirty="0" smtClean="0"/>
              <a:t>race </a:t>
            </a:r>
            <a:r>
              <a:rPr lang="en-US" b="1" i="1" dirty="0"/>
              <a:t>#</a:t>
            </a:r>
            <a:r>
              <a:rPr lang="en-US" b="1" i="1" dirty="0" smtClean="0"/>
              <a:t>II - </a:t>
            </a:r>
            <a:r>
              <a:rPr lang="en-US" b="1" i="1" dirty="0"/>
              <a:t>Before lunch</a:t>
            </a:r>
            <a:r>
              <a:rPr lang="en-US" b="1" dirty="0"/>
              <a:t>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Pladsholder til ind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090917"/>
              </p:ext>
            </p:extLst>
          </p:nvPr>
        </p:nvGraphicFramePr>
        <p:xfrm>
          <a:off x="539930" y="1600200"/>
          <a:ext cx="812945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637"/>
                <a:gridCol w="1212965"/>
                <a:gridCol w="2481848"/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Driver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Group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Best</a:t>
                      </a:r>
                      <a:r>
                        <a:rPr lang="da-DK" sz="2400" baseline="0" dirty="0" smtClean="0"/>
                        <a:t> lap time</a:t>
                      </a:r>
                      <a:endParaRPr lang="da-D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 smtClean="0"/>
                        <a:t>Ruben Bak Sørensen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2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26.511</a:t>
                      </a:r>
                      <a:endParaRPr lang="da-D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 smtClean="0"/>
                        <a:t>Carsten</a:t>
                      </a:r>
                      <a:r>
                        <a:rPr lang="da-DK" sz="2400" baseline="0" dirty="0" smtClean="0"/>
                        <a:t> </a:t>
                      </a:r>
                      <a:r>
                        <a:rPr lang="da-DK" sz="2400" dirty="0" err="1" smtClean="0"/>
                        <a:t>Engelsgaard</a:t>
                      </a:r>
                      <a:endParaRPr lang="da-DK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1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27.779</a:t>
                      </a:r>
                      <a:endParaRPr lang="da-DK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0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6700" y="274638"/>
            <a:ext cx="8648700" cy="1143000"/>
          </a:xfrm>
        </p:spPr>
        <p:txBody>
          <a:bodyPr/>
          <a:lstStyle/>
          <a:p>
            <a:r>
              <a:rPr lang="en-US" b="1" i="1" dirty="0"/>
              <a:t>Electrical kart </a:t>
            </a:r>
            <a:r>
              <a:rPr lang="en-US" b="1" i="1" dirty="0" smtClean="0"/>
              <a:t>race </a:t>
            </a:r>
            <a:r>
              <a:rPr lang="en-US" b="1" i="1" dirty="0"/>
              <a:t>#III </a:t>
            </a:r>
            <a:r>
              <a:rPr lang="en-US" b="1" i="1" dirty="0" smtClean="0"/>
              <a:t>- After lunch</a:t>
            </a:r>
            <a:endParaRPr lang="en-US" b="1" i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5" name="Pladsholder til ind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781302"/>
              </p:ext>
            </p:extLst>
          </p:nvPr>
        </p:nvGraphicFramePr>
        <p:xfrm>
          <a:off x="539930" y="1600200"/>
          <a:ext cx="812945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637"/>
                <a:gridCol w="1212965"/>
                <a:gridCol w="2481848"/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Driver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Group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Best</a:t>
                      </a:r>
                      <a:r>
                        <a:rPr lang="da-DK" sz="2400" baseline="0" dirty="0" smtClean="0"/>
                        <a:t> lap time</a:t>
                      </a:r>
                      <a:endParaRPr lang="da-D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Kasper Kring Jensen</a:t>
                      </a:r>
                      <a:endParaRPr lang="da-DK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1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28.263</a:t>
                      </a:r>
                      <a:endParaRPr lang="da-D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 smtClean="0"/>
                        <a:t>Tomas</a:t>
                      </a:r>
                      <a:r>
                        <a:rPr lang="da-DK" sz="2400" baseline="0" dirty="0" smtClean="0"/>
                        <a:t> Anton Bragason</a:t>
                      </a:r>
                      <a:endParaRPr lang="da-DK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2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28.320</a:t>
                      </a:r>
                      <a:endParaRPr lang="da-DK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5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Introduction to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semester </a:t>
            </a:r>
            <a:r>
              <a:rPr lang="en-US" b="1" dirty="0"/>
              <a:t>project</a:t>
            </a:r>
            <a:endParaRPr lang="da-DK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77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Semester project</a:t>
            </a:r>
            <a:endParaRPr lang="en-US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614190"/>
          </a:xfrm>
        </p:spPr>
        <p:txBody>
          <a:bodyPr/>
          <a:lstStyle/>
          <a:p>
            <a:r>
              <a:rPr lang="en-US" b="1" dirty="0"/>
              <a:t>Control of PMAC motor for an electrical kart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r="8253" b="4699"/>
          <a:stretch/>
        </p:blipFill>
        <p:spPr>
          <a:xfrm>
            <a:off x="859315" y="2167018"/>
            <a:ext cx="2796245" cy="2823043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" t="18208" r="14547" b="10459"/>
          <a:stretch/>
        </p:blipFill>
        <p:spPr>
          <a:xfrm>
            <a:off x="4312134" y="2189052"/>
            <a:ext cx="4145192" cy="2801009"/>
          </a:xfrm>
          <a:prstGeom prst="rect">
            <a:avLst/>
          </a:prstGeom>
        </p:spPr>
      </p:pic>
      <p:sp>
        <p:nvSpPr>
          <p:cNvPr id="6" name="Pladsholder til indhold 2"/>
          <p:cNvSpPr txBox="1">
            <a:spLocks/>
          </p:cNvSpPr>
          <p:nvPr/>
        </p:nvSpPr>
        <p:spPr>
          <a:xfrm>
            <a:off x="457200" y="5135718"/>
            <a:ext cx="8129451" cy="11659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Voltage 48 V, </a:t>
            </a:r>
            <a:r>
              <a:rPr lang="en-US" dirty="0"/>
              <a:t>Max Motor Current: 300 A</a:t>
            </a:r>
            <a:endParaRPr lang="da-DK" dirty="0"/>
          </a:p>
          <a:p>
            <a:r>
              <a:rPr lang="en-US" dirty="0" smtClean="0"/>
              <a:t>Power</a:t>
            </a:r>
            <a:r>
              <a:rPr lang="en-US" dirty="0"/>
              <a:t>: </a:t>
            </a:r>
            <a:r>
              <a:rPr lang="en-US" dirty="0" smtClean="0"/>
              <a:t>4.5 kW continuous</a:t>
            </a:r>
            <a:r>
              <a:rPr lang="en-US" dirty="0"/>
              <a:t>, </a:t>
            </a:r>
            <a:r>
              <a:rPr lang="en-US" dirty="0" smtClean="0"/>
              <a:t>14 kW peak</a:t>
            </a:r>
          </a:p>
          <a:p>
            <a:r>
              <a:rPr lang="da-DK" dirty="0" smtClean="0"/>
              <a:t>Maximum </a:t>
            </a:r>
            <a:r>
              <a:rPr lang="da-DK" dirty="0"/>
              <a:t>s</a:t>
            </a:r>
            <a:r>
              <a:rPr lang="da-DK" dirty="0" smtClean="0"/>
              <a:t>peed</a:t>
            </a:r>
            <a:r>
              <a:rPr lang="da-DK" dirty="0"/>
              <a:t>: 5000 </a:t>
            </a:r>
            <a:r>
              <a:rPr lang="da-DK" dirty="0" smtClean="0"/>
              <a:t>RPM, </a:t>
            </a:r>
            <a:r>
              <a:rPr lang="en-US" dirty="0" smtClean="0"/>
              <a:t>Mechanical gearing ration: 12/44</a:t>
            </a:r>
          </a:p>
        </p:txBody>
      </p:sp>
      <p:cxnSp>
        <p:nvCxnSpPr>
          <p:cNvPr id="8" name="Lige forbindelse 7"/>
          <p:cNvCxnSpPr>
            <a:stCxn id="11" idx="3"/>
          </p:cNvCxnSpPr>
          <p:nvPr/>
        </p:nvCxnSpPr>
        <p:spPr>
          <a:xfrm>
            <a:off x="3655559" y="3589556"/>
            <a:ext cx="2304566" cy="112111"/>
          </a:xfrm>
          <a:prstGeom prst="line">
            <a:avLst/>
          </a:prstGeom>
          <a:ln w="3175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/>
          <p:cNvSpPr/>
          <p:nvPr/>
        </p:nvSpPr>
        <p:spPr>
          <a:xfrm>
            <a:off x="848298" y="2189051"/>
            <a:ext cx="2807261" cy="280100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93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320" y="230570"/>
            <a:ext cx="8747393" cy="1143000"/>
          </a:xfrm>
        </p:spPr>
        <p:txBody>
          <a:bodyPr/>
          <a:lstStyle/>
          <a:p>
            <a:r>
              <a:rPr lang="en-US" b="1" dirty="0" smtClean="0"/>
              <a:t>Motor controller - block diagram</a:t>
            </a:r>
            <a:endParaRPr lang="en-US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57" y="1630701"/>
            <a:ext cx="7507615" cy="411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353" y="186502"/>
            <a:ext cx="8725359" cy="890913"/>
          </a:xfrm>
        </p:spPr>
        <p:txBody>
          <a:bodyPr/>
          <a:lstStyle/>
          <a:p>
            <a:r>
              <a:rPr lang="en-US" b="1" dirty="0" smtClean="0"/>
              <a:t>SDU electrical kart – wiring diagram</a:t>
            </a:r>
            <a:endParaRPr lang="en-US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95300" y="1600200"/>
            <a:ext cx="8229600" cy="4525963"/>
          </a:xfrm>
        </p:spPr>
        <p:txBody>
          <a:bodyPr/>
          <a:lstStyle/>
          <a:p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7" y="936544"/>
            <a:ext cx="7723414" cy="53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4468"/>
            <a:ext cx="8229600" cy="1143000"/>
          </a:xfrm>
        </p:spPr>
        <p:txBody>
          <a:bodyPr/>
          <a:lstStyle/>
          <a:p>
            <a:r>
              <a:rPr lang="en-US" b="1" dirty="0" smtClean="0"/>
              <a:t>Replace </a:t>
            </a:r>
            <a:r>
              <a:rPr lang="en-US" b="1" dirty="0" err="1" smtClean="0"/>
              <a:t>Sevcon</a:t>
            </a:r>
            <a:r>
              <a:rPr lang="en-US" b="1" dirty="0" smtClean="0"/>
              <a:t> gen4 </a:t>
            </a:r>
            <a:r>
              <a:rPr lang="en-US" b="1" dirty="0"/>
              <a:t>controller with </a:t>
            </a:r>
            <a:r>
              <a:rPr lang="en-US" b="1" dirty="0" smtClean="0"/>
              <a:t>self‐designed controller</a:t>
            </a:r>
            <a:endParaRPr lang="da-DK" sz="1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09" y="1605903"/>
            <a:ext cx="6715737" cy="469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030597"/>
            <a:ext cx="4000500" cy="4095566"/>
          </a:xfrm>
        </p:spPr>
        <p:txBody>
          <a:bodyPr/>
          <a:lstStyle/>
          <a:p>
            <a:r>
              <a:rPr lang="en-US" dirty="0" smtClean="0"/>
              <a:t>DC/AC conversions </a:t>
            </a:r>
          </a:p>
          <a:p>
            <a:r>
              <a:rPr lang="en-US" dirty="0" smtClean="0"/>
              <a:t>Power switches</a:t>
            </a:r>
          </a:p>
          <a:p>
            <a:r>
              <a:rPr lang="en-US" dirty="0" smtClean="0"/>
              <a:t>Gate drivers</a:t>
            </a:r>
          </a:p>
          <a:p>
            <a:r>
              <a:rPr lang="en-US" dirty="0"/>
              <a:t>Gate driver supply</a:t>
            </a:r>
          </a:p>
          <a:p>
            <a:r>
              <a:rPr lang="en-US" dirty="0" smtClean="0"/>
              <a:t>Filter capacitor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369" y="2184835"/>
            <a:ext cx="4403431" cy="2951041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79" y="217439"/>
            <a:ext cx="8479096" cy="136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739900"/>
            <a:ext cx="4059716" cy="3905346"/>
          </a:xfrm>
        </p:spPr>
        <p:txBody>
          <a:bodyPr/>
          <a:lstStyle/>
          <a:p>
            <a:r>
              <a:rPr lang="en-US" dirty="0" smtClean="0"/>
              <a:t>Motor control software</a:t>
            </a:r>
          </a:p>
          <a:p>
            <a:r>
              <a:rPr lang="en-US" dirty="0" smtClean="0"/>
              <a:t>Communication to PC/MAC/?</a:t>
            </a:r>
          </a:p>
          <a:p>
            <a:r>
              <a:rPr lang="en-US" dirty="0" smtClean="0"/>
              <a:t>Inverter control</a:t>
            </a:r>
          </a:p>
          <a:p>
            <a:r>
              <a:rPr lang="en-US" dirty="0" smtClean="0"/>
              <a:t>4 ADC’s 0-1V input </a:t>
            </a: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3" b="17226"/>
          <a:stretch/>
        </p:blipFill>
        <p:spPr>
          <a:xfrm>
            <a:off x="4625548" y="1422401"/>
            <a:ext cx="3586152" cy="2351848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278" y="3829334"/>
            <a:ext cx="3312042" cy="2384966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36" y="221535"/>
            <a:ext cx="8508647" cy="137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Introduction to</a:t>
            </a:r>
            <a:br>
              <a:rPr lang="en-US" b="1" dirty="0" smtClean="0"/>
            </a:br>
            <a:r>
              <a:rPr lang="en-US" b="1" dirty="0" smtClean="0"/>
              <a:t>MSc in engineering - Electronics</a:t>
            </a:r>
            <a:endParaRPr lang="en-US" b="1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146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199" y="2214390"/>
            <a:ext cx="5183207" cy="3911773"/>
          </a:xfrm>
        </p:spPr>
        <p:txBody>
          <a:bodyPr/>
          <a:lstStyle/>
          <a:p>
            <a:r>
              <a:rPr lang="en-US" dirty="0" smtClean="0"/>
              <a:t>Interface between inverter board, kart sensors and </a:t>
            </a:r>
            <a:r>
              <a:rPr lang="en-US" dirty="0" err="1"/>
              <a:t>Z</a:t>
            </a:r>
            <a:r>
              <a:rPr lang="en-US" dirty="0" err="1" smtClean="0"/>
              <a:t>ybo</a:t>
            </a:r>
            <a:r>
              <a:rPr lang="en-US" dirty="0" smtClean="0"/>
              <a:t> board </a:t>
            </a:r>
          </a:p>
          <a:p>
            <a:r>
              <a:rPr lang="en-US" dirty="0" smtClean="0"/>
              <a:t>Low voltage power supply for </a:t>
            </a:r>
            <a:r>
              <a:rPr lang="en-US" dirty="0" err="1" smtClean="0"/>
              <a:t>Zybo</a:t>
            </a:r>
            <a:r>
              <a:rPr lang="en-US" dirty="0" smtClean="0"/>
              <a:t> board, sensors, and interface board</a:t>
            </a:r>
          </a:p>
          <a:p>
            <a:endParaRPr lang="en-US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t="4891" r="4389" b="13261"/>
          <a:stretch/>
        </p:blipFill>
        <p:spPr>
          <a:xfrm>
            <a:off x="6114134" y="4061010"/>
            <a:ext cx="1983267" cy="1603695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6103116" y="3387421"/>
            <a:ext cx="199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LEM current sensor</a:t>
            </a:r>
            <a:endParaRPr lang="en-US" dirty="0"/>
          </a:p>
        </p:txBody>
      </p:sp>
      <p:sp>
        <p:nvSpPr>
          <p:cNvPr id="7" name="Tekstfelt 6"/>
          <p:cNvSpPr txBox="1"/>
          <p:nvPr/>
        </p:nvSpPr>
        <p:spPr>
          <a:xfrm>
            <a:off x="6103116" y="5603260"/>
            <a:ext cx="245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RLS position encoder</a:t>
            </a:r>
            <a:endParaRPr lang="en-US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" t="1921" r="49211" b="1"/>
          <a:stretch/>
        </p:blipFill>
        <p:spPr>
          <a:xfrm>
            <a:off x="6092328" y="1606327"/>
            <a:ext cx="1839818" cy="1821039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23" y="223484"/>
            <a:ext cx="8477480" cy="136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Main interface board</a:t>
            </a:r>
            <a:endParaRPr lang="en-US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980501"/>
            <a:ext cx="8229600" cy="5068544"/>
          </a:xfrm>
        </p:spPr>
        <p:txBody>
          <a:bodyPr/>
          <a:lstStyle/>
          <a:p>
            <a:r>
              <a:rPr lang="en-US" sz="2800" dirty="0" smtClean="0"/>
              <a:t>The interface board consist of two boards</a:t>
            </a:r>
          </a:p>
          <a:p>
            <a:pPr lvl="1"/>
            <a:r>
              <a:rPr lang="da-DK" sz="2400" dirty="0" smtClean="0"/>
              <a:t>Main interface board, Analog interface board</a:t>
            </a:r>
            <a:endParaRPr lang="en-US" sz="24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88" y="2088954"/>
            <a:ext cx="8538072" cy="399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5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Analog interface board</a:t>
            </a:r>
            <a:endParaRPr lang="en-US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1402398"/>
            <a:ext cx="7839401" cy="458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5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Grounding</a:t>
            </a:r>
            <a:endParaRPr lang="en-US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488" y="1059179"/>
            <a:ext cx="6843313" cy="514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Motor test bench</a:t>
            </a:r>
            <a:endParaRPr lang="en-US" b="1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8" b="9065"/>
          <a:stretch/>
        </p:blipFill>
        <p:spPr>
          <a:xfrm>
            <a:off x="561866" y="1226329"/>
            <a:ext cx="7976210" cy="4932097"/>
          </a:xfrm>
        </p:spPr>
      </p:pic>
    </p:spTree>
    <p:extLst>
      <p:ext uri="{BB962C8B-B14F-4D97-AF65-F5344CB8AC3E}">
        <p14:creationId xmlns:p14="http://schemas.microsoft.com/office/powerpoint/2010/main" val="175861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Purchasing project parts</a:t>
            </a:r>
            <a:endParaRPr lang="en-US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group will have a budget of 3000 DKK. for purchasing project parts.</a:t>
            </a:r>
          </a:p>
          <a:p>
            <a:pPr lvl="1"/>
            <a:r>
              <a:rPr lang="da-DK" sz="2400" dirty="0" smtClean="0"/>
              <a:t>Try to </a:t>
            </a:r>
            <a:r>
              <a:rPr lang="en-US" sz="2400" dirty="0" smtClean="0"/>
              <a:t>use</a:t>
            </a:r>
            <a:r>
              <a:rPr lang="da-DK" sz="2400" dirty="0" smtClean="0"/>
              <a:t> components from the </a:t>
            </a:r>
            <a:r>
              <a:rPr lang="da-DK" sz="2400" dirty="0" err="1" smtClean="0"/>
              <a:t>electronics</a:t>
            </a:r>
            <a:r>
              <a:rPr lang="da-DK" sz="2400" dirty="0" smtClean="0"/>
              <a:t> workshop</a:t>
            </a:r>
          </a:p>
          <a:p>
            <a:pPr lvl="1"/>
            <a:r>
              <a:rPr lang="en-US" sz="2400" dirty="0" smtClean="0"/>
              <a:t>Preferred supplier: </a:t>
            </a:r>
            <a:r>
              <a:rPr lang="en-US" sz="2400" dirty="0"/>
              <a:t>RS </a:t>
            </a:r>
            <a:r>
              <a:rPr lang="en-US" sz="2400" dirty="0" smtClean="0"/>
              <a:t>components, </a:t>
            </a:r>
            <a:r>
              <a:rPr lang="en-US" sz="2400" dirty="0" smtClean="0">
                <a:hlinkClick r:id="rId2"/>
              </a:rPr>
              <a:t>www.rsonline.dk</a:t>
            </a:r>
            <a:r>
              <a:rPr lang="en-US" sz="2400" dirty="0" smtClean="0"/>
              <a:t> </a:t>
            </a:r>
          </a:p>
          <a:p>
            <a:pPr lvl="2"/>
            <a:r>
              <a:rPr lang="en-US" sz="2000" dirty="0" smtClean="0"/>
              <a:t>Optional suppliers: </a:t>
            </a:r>
            <a:r>
              <a:rPr lang="en-US" sz="2000" dirty="0" smtClean="0">
                <a:hlinkClick r:id="rId3"/>
              </a:rPr>
              <a:t>www.mouser.com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4"/>
              </a:rPr>
              <a:t>www.digikey.com</a:t>
            </a:r>
            <a:r>
              <a:rPr lang="en-US" sz="2000" dirty="0" smtClean="0"/>
              <a:t>  </a:t>
            </a:r>
            <a:r>
              <a:rPr lang="da-DK" sz="2000" dirty="0" smtClean="0"/>
              <a:t>  </a:t>
            </a:r>
            <a:endParaRPr lang="en-US" sz="2000" dirty="0"/>
          </a:p>
          <a:p>
            <a:pPr lvl="1"/>
            <a:r>
              <a:rPr lang="en-US" sz="2400" dirty="0" smtClean="0"/>
              <a:t>Ordering of components – Send shopping basket from supplier to Jesper Nielsen, jesn@mmmi.sdu.dk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All components for each board (Analog interface board and Inverter board) must be ordered at the same time</a:t>
            </a:r>
          </a:p>
          <a:p>
            <a:pPr marL="457200" lvl="1" indent="0">
              <a:buNone/>
            </a:pPr>
            <a:endParaRPr lang="da-DK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8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8066"/>
          </a:xfrm>
        </p:spPr>
        <p:txBody>
          <a:bodyPr/>
          <a:lstStyle/>
          <a:p>
            <a:r>
              <a:rPr lang="en-US" b="1" dirty="0" smtClean="0"/>
              <a:t>Semester project evaluation</a:t>
            </a:r>
            <a:endParaRPr lang="en-US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399141"/>
            <a:ext cx="8229600" cy="4727021"/>
          </a:xfrm>
        </p:spPr>
        <p:txBody>
          <a:bodyPr/>
          <a:lstStyle/>
          <a:p>
            <a:r>
              <a:rPr lang="en-US" b="1" dirty="0" smtClean="0"/>
              <a:t>Report hand in</a:t>
            </a:r>
          </a:p>
          <a:p>
            <a:pPr lvl="1"/>
            <a:r>
              <a:rPr lang="en-US" sz="2600" dirty="0" smtClean="0"/>
              <a:t>No later then 29. of may 2018 at 12.00</a:t>
            </a:r>
          </a:p>
          <a:p>
            <a:r>
              <a:rPr lang="en-US" b="1" dirty="0" smtClean="0"/>
              <a:t>Examination </a:t>
            </a:r>
            <a:r>
              <a:rPr lang="en-US" b="1" dirty="0"/>
              <a:t>conditions</a:t>
            </a:r>
            <a:endParaRPr lang="en-US" b="1" dirty="0" smtClean="0"/>
          </a:p>
          <a:p>
            <a:pPr lvl="1"/>
            <a:r>
              <a:rPr lang="en-US" sz="2600" dirty="0" smtClean="0"/>
              <a:t>Project </a:t>
            </a:r>
            <a:r>
              <a:rPr lang="en-US" sz="2600" dirty="0"/>
              <a:t>report must be submitted on time and in accordance with the requirements specified during the </a:t>
            </a:r>
            <a:r>
              <a:rPr lang="en-US" sz="2600" dirty="0" smtClean="0"/>
              <a:t>semester </a:t>
            </a:r>
          </a:p>
          <a:p>
            <a:r>
              <a:rPr lang="en-US" sz="3200" b="1" dirty="0" smtClean="0"/>
              <a:t>Evaluation</a:t>
            </a:r>
          </a:p>
          <a:p>
            <a:pPr lvl="1"/>
            <a:r>
              <a:rPr lang="en-US" sz="2600" dirty="0" smtClean="0"/>
              <a:t>Internal </a:t>
            </a:r>
            <a:r>
              <a:rPr lang="en-US" sz="2600" dirty="0"/>
              <a:t>oral examination with co-examiner assessed according to the 7-point grading scale. The project report will be included as basis for the </a:t>
            </a:r>
            <a:r>
              <a:rPr lang="en-US" sz="2600" dirty="0" smtClean="0"/>
              <a:t>examination</a:t>
            </a:r>
            <a:endParaRPr lang="da-DK" sz="2600" dirty="0"/>
          </a:p>
        </p:txBody>
      </p:sp>
    </p:spTree>
    <p:extLst>
      <p:ext uri="{BB962C8B-B14F-4D97-AF65-F5344CB8AC3E}">
        <p14:creationId xmlns:p14="http://schemas.microsoft.com/office/powerpoint/2010/main" val="26797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Software </a:t>
            </a:r>
            <a:r>
              <a:rPr lang="da-DK" b="1" dirty="0" err="1" smtClean="0"/>
              <a:t>tools</a:t>
            </a:r>
            <a:r>
              <a:rPr lang="da-DK" b="1" dirty="0" smtClean="0"/>
              <a:t> 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Schematic and PCB design tool</a:t>
            </a:r>
            <a:endParaRPr lang="en-US" b="1" dirty="0" smtClean="0"/>
          </a:p>
          <a:p>
            <a:pPr lvl="1"/>
            <a:r>
              <a:rPr lang="en-US" dirty="0" smtClean="0"/>
              <a:t>Circuit Maker (Free tool from </a:t>
            </a:r>
            <a:r>
              <a:rPr lang="en-US" dirty="0" err="1" smtClean="0"/>
              <a:t>Altium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Introduction 8. February by Jesper Nielsen in meeting </a:t>
            </a:r>
            <a:r>
              <a:rPr lang="en-US" dirty="0"/>
              <a:t>room: </a:t>
            </a:r>
            <a:r>
              <a:rPr lang="en-US" dirty="0" err="1"/>
              <a:t>Ellehammer</a:t>
            </a:r>
            <a:r>
              <a:rPr lang="en-US" dirty="0"/>
              <a:t> – </a:t>
            </a:r>
            <a:r>
              <a:rPr lang="en-US" dirty="0" smtClean="0"/>
              <a:t>Ø28-600-3 from 8.15 – 11.45</a:t>
            </a:r>
          </a:p>
          <a:p>
            <a:r>
              <a:rPr lang="en-US" b="1" dirty="0"/>
              <a:t>Electrical circuit simulation </a:t>
            </a:r>
            <a:r>
              <a:rPr lang="en-US" b="1" dirty="0" smtClean="0"/>
              <a:t>tool</a:t>
            </a:r>
            <a:endParaRPr lang="en-US" sz="3600" b="1" dirty="0" smtClean="0"/>
          </a:p>
          <a:p>
            <a:pPr lvl="1"/>
            <a:r>
              <a:rPr lang="en-US" dirty="0" smtClean="0"/>
              <a:t>SDU has license to </a:t>
            </a:r>
            <a:r>
              <a:rPr lang="en-US" dirty="0" err="1" smtClean="0"/>
              <a:t>Orcad</a:t>
            </a:r>
            <a:r>
              <a:rPr lang="en-US" dirty="0" smtClean="0"/>
              <a:t> </a:t>
            </a:r>
            <a:r>
              <a:rPr lang="en-US" dirty="0" err="1" smtClean="0"/>
              <a:t>Pspice</a:t>
            </a:r>
            <a:endParaRPr lang="en-US" dirty="0" smtClean="0"/>
          </a:p>
          <a:p>
            <a:pPr lvl="1"/>
            <a:r>
              <a:rPr lang="en-US" dirty="0" smtClean="0"/>
              <a:t>See “Installing </a:t>
            </a:r>
            <a:r>
              <a:rPr lang="en-US" dirty="0" err="1" smtClean="0"/>
              <a:t>Orcad</a:t>
            </a:r>
            <a:r>
              <a:rPr lang="en-US" dirty="0" smtClean="0"/>
              <a:t> </a:t>
            </a:r>
            <a:r>
              <a:rPr lang="en-US" dirty="0" err="1" smtClean="0"/>
              <a:t>Pspice</a:t>
            </a:r>
            <a:r>
              <a:rPr lang="en-US" dirty="0" smtClean="0"/>
              <a:t>” document on Blackboard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- time schedule</a:t>
            </a:r>
            <a:br>
              <a:rPr lang="en-US" b="1" dirty="0" smtClean="0"/>
            </a:br>
            <a:r>
              <a:rPr lang="en-US" sz="3200" i="1" dirty="0" smtClean="0"/>
              <a:t>Preliminary</a:t>
            </a:r>
            <a:endParaRPr lang="en-US" i="1" dirty="0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10661"/>
              </p:ext>
            </p:extLst>
          </p:nvPr>
        </p:nvGraphicFramePr>
        <p:xfrm>
          <a:off x="267159" y="1644267"/>
          <a:ext cx="8609682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397"/>
                <a:gridCol w="6748285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February</a:t>
                      </a:r>
                      <a:endParaRPr lang="da-DK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Master </a:t>
                      </a:r>
                      <a:r>
                        <a:rPr lang="en-US" sz="2400" noProof="0" dirty="0" err="1" smtClean="0"/>
                        <a:t>programme</a:t>
                      </a:r>
                      <a:r>
                        <a:rPr lang="en-US" sz="2400" noProof="0" dirty="0" smtClean="0"/>
                        <a:t> and semester kick</a:t>
                      </a:r>
                      <a:r>
                        <a:rPr lang="en-US" sz="2400" baseline="0" noProof="0" dirty="0" smtClean="0"/>
                        <a:t> off</a:t>
                      </a:r>
                      <a:endParaRPr lang="en-US" sz="24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noProof="0" dirty="0" smtClean="0">
                          <a:solidFill>
                            <a:schemeClr val="tx1"/>
                          </a:solidFill>
                        </a:rPr>
                        <a:t>8. February</a:t>
                      </a:r>
                      <a:endParaRPr lang="en-US" sz="2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Introduction to Schematic and PCB design tool (Meeting room: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Ellehammer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– Ø28-600-3)</a:t>
                      </a:r>
                      <a:endParaRPr lang="da-DK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 February</a:t>
                      </a:r>
                      <a:endParaRPr lang="da-DK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Analog interface board – Diagram design review</a:t>
                      </a:r>
                      <a:endParaRPr lang="da-DK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noProof="0" dirty="0" smtClean="0">
                          <a:solidFill>
                            <a:schemeClr val="tx1"/>
                          </a:solidFill>
                        </a:rPr>
                        <a:t>23. February</a:t>
                      </a:r>
                      <a:endParaRPr lang="en-US" sz="2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Analog interface board – PCB design review</a:t>
                      </a:r>
                      <a:endParaRPr lang="da-DK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b="1" noProof="0" dirty="0" smtClean="0">
                          <a:solidFill>
                            <a:schemeClr val="tx1"/>
                          </a:solidFill>
                        </a:rPr>
                        <a:t>2. Marts</a:t>
                      </a:r>
                      <a:endParaRPr lang="en-US" sz="2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>
                          <a:solidFill>
                            <a:schemeClr val="tx1"/>
                          </a:solidFill>
                        </a:rPr>
                        <a:t>Ordering of PCB board</a:t>
                      </a:r>
                      <a:endParaRPr lang="en-US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noProof="0" dirty="0" smtClean="0">
                          <a:solidFill>
                            <a:schemeClr val="tx1"/>
                          </a:solidFill>
                        </a:rPr>
                        <a:t>19. Marts</a:t>
                      </a:r>
                      <a:endParaRPr lang="en-US" sz="2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>
                          <a:solidFill>
                            <a:schemeClr val="tx1"/>
                          </a:solidFill>
                        </a:rPr>
                        <a:t>Expected PCB delivery</a:t>
                      </a:r>
                      <a:endParaRPr lang="en-US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noProof="0" dirty="0" smtClean="0">
                          <a:solidFill>
                            <a:schemeClr val="tx1"/>
                          </a:solidFill>
                        </a:rPr>
                        <a:t>29. May</a:t>
                      </a:r>
                      <a:endParaRPr lang="en-US" sz="2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>
                          <a:solidFill>
                            <a:schemeClr val="tx1"/>
                          </a:solidFill>
                        </a:rPr>
                        <a:t>Project report hand in</a:t>
                      </a:r>
                      <a:endParaRPr lang="en-US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noProof="0" dirty="0" smtClean="0">
                          <a:solidFill>
                            <a:schemeClr val="tx1"/>
                          </a:solidFill>
                        </a:rPr>
                        <a:t>?. Marts</a:t>
                      </a:r>
                      <a:endParaRPr lang="en-US" sz="2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>
                          <a:solidFill>
                            <a:schemeClr val="tx1"/>
                          </a:solidFill>
                        </a:rPr>
                        <a:t>Electrical safety course (LAUS)</a:t>
                      </a:r>
                      <a:endParaRPr lang="en-US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12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Electrical kart </a:t>
            </a:r>
            <a:r>
              <a:rPr lang="en-US" b="1" i="1" dirty="0" smtClean="0"/>
              <a:t>race #IV</a:t>
            </a:r>
            <a:endParaRPr lang="da-DK" b="1" i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5" name="Pladsholder til ind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467931"/>
              </p:ext>
            </p:extLst>
          </p:nvPr>
        </p:nvGraphicFramePr>
        <p:xfrm>
          <a:off x="539930" y="1600207"/>
          <a:ext cx="812945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637"/>
                <a:gridCol w="1212965"/>
                <a:gridCol w="2481848"/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Driver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Group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Best</a:t>
                      </a:r>
                      <a:r>
                        <a:rPr lang="da-DK" sz="2400" baseline="0" dirty="0" smtClean="0"/>
                        <a:t> lap time</a:t>
                      </a:r>
                      <a:endParaRPr lang="da-D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 smtClean="0"/>
                        <a:t>Anders Bjørk</a:t>
                      </a:r>
                      <a:endParaRPr lang="da-DK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2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34.984</a:t>
                      </a:r>
                      <a:endParaRPr lang="da-D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 smtClean="0"/>
                        <a:t>Søren</a:t>
                      </a:r>
                      <a:r>
                        <a:rPr lang="da-DK" sz="2400" baseline="0" dirty="0" smtClean="0"/>
                        <a:t> Dahlstrøm Larsen</a:t>
                      </a:r>
                      <a:endParaRPr lang="da-DK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1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29.058</a:t>
                      </a:r>
                      <a:endParaRPr lang="da-DK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MSc in Engineering (Electronics)</a:t>
            </a:r>
            <a:endParaRPr lang="da-DK" sz="54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4525963"/>
          </a:xfrm>
        </p:spPr>
        <p:txBody>
          <a:bodyPr>
            <a:noAutofit/>
          </a:bodyPr>
          <a:lstStyle/>
          <a:p>
            <a:r>
              <a:rPr lang="en-US" dirty="0"/>
              <a:t>As an MSc in Engineering (Electronics) you will gain skills in power electronics and embedded systems and a combination of the two disciplines.</a:t>
            </a:r>
          </a:p>
          <a:p>
            <a:r>
              <a:rPr lang="en-US" dirty="0" smtClean="0"/>
              <a:t>The </a:t>
            </a:r>
            <a:r>
              <a:rPr lang="en-US" dirty="0" err="1"/>
              <a:t>programme</a:t>
            </a:r>
            <a:r>
              <a:rPr lang="en-US" dirty="0"/>
              <a:t> has two </a:t>
            </a:r>
            <a:r>
              <a:rPr lang="en-US" dirty="0" smtClean="0"/>
              <a:t>profiles</a:t>
            </a:r>
          </a:p>
          <a:p>
            <a:pPr lvl="1"/>
            <a:r>
              <a:rPr lang="en-US" dirty="0" smtClean="0"/>
              <a:t>Power electronics</a:t>
            </a:r>
          </a:p>
          <a:p>
            <a:pPr lvl="1"/>
            <a:r>
              <a:rPr lang="en-US" dirty="0" smtClean="0"/>
              <a:t>Embedded systems</a:t>
            </a:r>
          </a:p>
          <a:p>
            <a:r>
              <a:rPr lang="en-US" dirty="0" smtClean="0"/>
              <a:t>Experimental and project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2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1" dirty="0"/>
              <a:t>Student </a:t>
            </a:r>
            <a:r>
              <a:rPr lang="da-DK" b="1" dirty="0" err="1"/>
              <a:t>presentation</a:t>
            </a:r>
            <a:r>
              <a:rPr lang="da-DK" b="1" dirty="0"/>
              <a:t> </a:t>
            </a:r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99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Electrical kart race #V</a:t>
            </a:r>
            <a:endParaRPr lang="en-US" b="1" i="1" dirty="0"/>
          </a:p>
        </p:txBody>
      </p:sp>
      <p:graphicFrame>
        <p:nvGraphicFramePr>
          <p:cNvPr id="5" name="Pladsholder til ind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004615"/>
              </p:ext>
            </p:extLst>
          </p:nvPr>
        </p:nvGraphicFramePr>
        <p:xfrm>
          <a:off x="539930" y="1791789"/>
          <a:ext cx="812945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637"/>
                <a:gridCol w="1212965"/>
                <a:gridCol w="2481848"/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Driver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Group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Best</a:t>
                      </a:r>
                      <a:r>
                        <a:rPr lang="da-DK" sz="2400" baseline="0" dirty="0" smtClean="0"/>
                        <a:t> lap time</a:t>
                      </a:r>
                      <a:endParaRPr lang="da-D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 smtClean="0"/>
                        <a:t>Dan </a:t>
                      </a:r>
                      <a:r>
                        <a:rPr lang="da-DK" sz="2400" dirty="0" err="1" smtClean="0"/>
                        <a:t>Skovlod</a:t>
                      </a:r>
                      <a:r>
                        <a:rPr lang="da-DK" sz="2400" dirty="0" smtClean="0"/>
                        <a:t> Clausen</a:t>
                      </a:r>
                      <a:endParaRPr lang="da-DK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1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27.844</a:t>
                      </a:r>
                      <a:endParaRPr lang="da-D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2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Race result &amp; end of day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4632795"/>
            <a:ext cx="8229600" cy="801846"/>
          </a:xfrm>
        </p:spPr>
        <p:txBody>
          <a:bodyPr/>
          <a:lstStyle/>
          <a:p>
            <a:r>
              <a:rPr lang="da-DK" dirty="0" smtClean="0"/>
              <a:t>Max time = 35 sec</a:t>
            </a:r>
            <a:endParaRPr lang="da-DK" dirty="0"/>
          </a:p>
        </p:txBody>
      </p:sp>
      <p:graphicFrame>
        <p:nvGraphicFramePr>
          <p:cNvPr id="6" name="Pladsholder til ind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906102"/>
              </p:ext>
            </p:extLst>
          </p:nvPr>
        </p:nvGraphicFramePr>
        <p:xfrm>
          <a:off x="457200" y="1600200"/>
          <a:ext cx="8229600" cy="2678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4762500"/>
                <a:gridCol w="2070100"/>
              </a:tblGrid>
              <a:tr h="697144">
                <a:tc>
                  <a:txBody>
                    <a:bodyPr/>
                    <a:lstStyle/>
                    <a:p>
                      <a:r>
                        <a:rPr lang="da-DK" sz="3200" dirty="0" smtClean="0"/>
                        <a:t>Group</a:t>
                      </a:r>
                      <a:endParaRPr lang="da-D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3200" dirty="0" smtClean="0"/>
                        <a:t>Group average lap time</a:t>
                      </a:r>
                      <a:endParaRPr lang="da-D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200" dirty="0" smtClean="0"/>
                        <a:t>Position</a:t>
                      </a:r>
                      <a:endParaRPr lang="da-DK" sz="3200" dirty="0"/>
                    </a:p>
                  </a:txBody>
                  <a:tcPr/>
                </a:tc>
              </a:tr>
              <a:tr h="990679">
                <a:tc>
                  <a:txBody>
                    <a:bodyPr/>
                    <a:lstStyle/>
                    <a:p>
                      <a:pPr algn="ctr"/>
                      <a:r>
                        <a:rPr lang="da-DK" sz="32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(29.642 + 27.779 + 28.263 +29.058 + 27.844)/5 = 28.517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dirty="0" smtClean="0"/>
                        <a:t>1</a:t>
                      </a:r>
                      <a:endParaRPr lang="da-DK" sz="3200" dirty="0"/>
                    </a:p>
                  </a:txBody>
                  <a:tcPr/>
                </a:tc>
              </a:tr>
              <a:tr h="9906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2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(28.170+26.511+28.320+34.984)/4 = 29.450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dirty="0" smtClean="0"/>
                        <a:t>2</a:t>
                      </a:r>
                      <a:endParaRPr lang="da-DK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2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Programme</a:t>
            </a:r>
            <a:r>
              <a:rPr lang="en-US" b="1" dirty="0" smtClean="0"/>
              <a:t> structure</a:t>
            </a:r>
            <a:endParaRPr lang="en-US" b="1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37" y="1665866"/>
            <a:ext cx="8790321" cy="40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4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1. semester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Theme</a:t>
            </a:r>
            <a:r>
              <a:rPr lang="da-DK" b="1" dirty="0" smtClean="0"/>
              <a:t>: </a:t>
            </a:r>
            <a:r>
              <a:rPr lang="en-US" b="1" dirty="0" smtClean="0"/>
              <a:t>Electrical drives and control</a:t>
            </a:r>
          </a:p>
          <a:p>
            <a:r>
              <a:rPr lang="en-US" dirty="0" smtClean="0"/>
              <a:t>Introduction to power electronics and </a:t>
            </a:r>
            <a:br>
              <a:rPr lang="en-US" dirty="0" smtClean="0"/>
            </a:br>
            <a:r>
              <a:rPr lang="en-US" dirty="0" smtClean="0"/>
              <a:t>embedded systems</a:t>
            </a:r>
          </a:p>
          <a:p>
            <a:r>
              <a:rPr lang="en-US" dirty="0" smtClean="0"/>
              <a:t>Drives </a:t>
            </a:r>
            <a:r>
              <a:rPr lang="en-US" dirty="0"/>
              <a:t>and </a:t>
            </a:r>
            <a:r>
              <a:rPr lang="en-US" dirty="0" smtClean="0"/>
              <a:t>control </a:t>
            </a:r>
            <a:r>
              <a:rPr lang="en-US" dirty="0"/>
              <a:t>			</a:t>
            </a:r>
            <a:endParaRPr lang="en-US" dirty="0" smtClean="0"/>
          </a:p>
          <a:p>
            <a:pPr lvl="1"/>
            <a:r>
              <a:rPr lang="en-US" dirty="0" smtClean="0"/>
              <a:t>DC-AC inverters</a:t>
            </a:r>
          </a:p>
          <a:p>
            <a:pPr lvl="1"/>
            <a:r>
              <a:rPr lang="en-US" dirty="0" smtClean="0"/>
              <a:t>Simulation and control</a:t>
            </a:r>
          </a:p>
          <a:p>
            <a:pPr lvl="1"/>
            <a:r>
              <a:rPr lang="en-US" dirty="0"/>
              <a:t>Electrical </a:t>
            </a:r>
            <a:r>
              <a:rPr lang="en-US" dirty="0" smtClean="0"/>
              <a:t>motors</a:t>
            </a:r>
          </a:p>
          <a:p>
            <a:r>
              <a:rPr lang="en-US" dirty="0" smtClean="0"/>
              <a:t>Project					</a:t>
            </a:r>
            <a:endParaRPr lang="en-US" dirty="0"/>
          </a:p>
          <a:p>
            <a:pPr lvl="1"/>
            <a:r>
              <a:rPr lang="en-US" dirty="0" smtClean="0"/>
              <a:t>Drivetrain for electrical go kart</a:t>
            </a:r>
          </a:p>
          <a:p>
            <a:pPr lvl="1"/>
            <a:r>
              <a:rPr lang="en-US" dirty="0" smtClean="0"/>
              <a:t>Implementation, test and electrical safety 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" t="18208" r="14547" b="10459"/>
          <a:stretch/>
        </p:blipFill>
        <p:spPr>
          <a:xfrm>
            <a:off x="4746168" y="2612570"/>
            <a:ext cx="3956541" cy="267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2. semester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Advanced </a:t>
            </a:r>
            <a:r>
              <a:rPr lang="en-US" sz="3000" dirty="0"/>
              <a:t>DC-DC converters</a:t>
            </a:r>
          </a:p>
          <a:p>
            <a:r>
              <a:rPr lang="en-US" sz="3000" dirty="0"/>
              <a:t>Embedded Software Design</a:t>
            </a:r>
          </a:p>
          <a:p>
            <a:r>
              <a:rPr lang="en-US" sz="3000" dirty="0" smtClean="0"/>
              <a:t>Modeling </a:t>
            </a:r>
            <a:r>
              <a:rPr lang="en-US" sz="3000" dirty="0"/>
              <a:t>and </a:t>
            </a:r>
            <a:r>
              <a:rPr lang="en-US" sz="3000" dirty="0" smtClean="0"/>
              <a:t>Control</a:t>
            </a:r>
          </a:p>
          <a:p>
            <a:r>
              <a:rPr lang="en-US" sz="3000" dirty="0" smtClean="0"/>
              <a:t>Statistical Signal Processing</a:t>
            </a:r>
          </a:p>
          <a:p>
            <a:r>
              <a:rPr lang="en-US" sz="3000" dirty="0" smtClean="0"/>
              <a:t>Project</a:t>
            </a:r>
          </a:p>
          <a:p>
            <a:pPr lvl="1"/>
            <a:r>
              <a:rPr lang="en-US" dirty="0" smtClean="0"/>
              <a:t>Project of your own choice</a:t>
            </a:r>
            <a:r>
              <a:rPr lang="en-US" sz="2400" baseline="30000" dirty="0" smtClean="0"/>
              <a:t>*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Prototyping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xperimental verification</a:t>
            </a:r>
            <a:br>
              <a:rPr lang="en-US" dirty="0" smtClean="0"/>
            </a:br>
            <a:endParaRPr lang="da-DK" sz="14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8" t="2710" r="36476" b="32731"/>
          <a:stretch/>
        </p:blipFill>
        <p:spPr>
          <a:xfrm>
            <a:off x="5376233" y="1477310"/>
            <a:ext cx="3461880" cy="4414648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241300" y="5955458"/>
            <a:ext cx="588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*The project must include contents from at least one 2. semester </a:t>
            </a:r>
            <a:r>
              <a:rPr lang="en-US" sz="1400" dirty="0" smtClean="0"/>
              <a:t>course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6342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semester – Profile courses</a:t>
            </a:r>
            <a:endParaRPr lang="en-US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500" b="1" dirty="0"/>
              <a:t>Embedded Software Design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Model-driven </a:t>
            </a:r>
            <a:r>
              <a:rPr lang="en-US" dirty="0"/>
              <a:t>design of software for real-time systems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Modeling techniques for complex embedded systems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Systematic testing of real-time systems</a:t>
            </a:r>
          </a:p>
          <a:p>
            <a:r>
              <a:rPr lang="en-US" sz="3500" b="1" dirty="0" smtClean="0"/>
              <a:t>Advanced DC-DC Converters</a:t>
            </a:r>
          </a:p>
          <a:p>
            <a:pPr lvl="1"/>
            <a:r>
              <a:rPr lang="en-US" dirty="0" smtClean="0"/>
              <a:t>DC-DC converters topologies</a:t>
            </a:r>
          </a:p>
          <a:p>
            <a:pPr lvl="1"/>
            <a:r>
              <a:rPr lang="en-US" dirty="0" smtClean="0"/>
              <a:t>Advanced magnetics design</a:t>
            </a:r>
          </a:p>
          <a:p>
            <a:pPr lvl="1"/>
            <a:r>
              <a:rPr lang="en-US" dirty="0" err="1" smtClean="0"/>
              <a:t>Snubbers</a:t>
            </a:r>
            <a:r>
              <a:rPr lang="en-US" dirty="0" smtClean="0"/>
              <a:t>, driver circuits, output filters</a:t>
            </a:r>
          </a:p>
          <a:p>
            <a:pPr lvl="1"/>
            <a:r>
              <a:rPr lang="en-US" dirty="0" smtClean="0"/>
              <a:t>Practical converter design</a:t>
            </a:r>
          </a:p>
          <a:p>
            <a:pPr lvl="1"/>
            <a:endParaRPr lang="en-US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821" y="3154356"/>
            <a:ext cx="271563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89" y="1988840"/>
            <a:ext cx="2962275" cy="1543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Power electronics – profile courses</a:t>
            </a:r>
            <a:endParaRPr lang="en-US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 lnSpcReduction="10000"/>
          </a:bodyPr>
          <a:lstStyle/>
          <a:p>
            <a:r>
              <a:rPr lang="da-DK" sz="3500" b="1" dirty="0" smtClean="0"/>
              <a:t>Advanced Power Components</a:t>
            </a:r>
          </a:p>
          <a:p>
            <a:pPr lvl="1"/>
            <a:r>
              <a:rPr lang="en-US" dirty="0" smtClean="0"/>
              <a:t>Power switches</a:t>
            </a:r>
          </a:p>
          <a:p>
            <a:pPr lvl="1"/>
            <a:r>
              <a:rPr lang="en-US" dirty="0" smtClean="0"/>
              <a:t>Capacitors</a:t>
            </a:r>
          </a:p>
          <a:p>
            <a:pPr lvl="1"/>
            <a:r>
              <a:rPr lang="en-US" dirty="0" smtClean="0"/>
              <a:t>EMI filters</a:t>
            </a:r>
          </a:p>
          <a:p>
            <a:pPr lvl="1"/>
            <a:r>
              <a:rPr lang="en-US" dirty="0"/>
              <a:t>FEM simulation of magnetics circuits</a:t>
            </a:r>
            <a:endParaRPr lang="en-US" dirty="0" smtClean="0"/>
          </a:p>
          <a:p>
            <a:r>
              <a:rPr lang="da-DK" sz="3500" b="1" dirty="0" smtClean="0"/>
              <a:t>Power Electronic Systems</a:t>
            </a:r>
          </a:p>
          <a:p>
            <a:pPr lvl="1"/>
            <a:r>
              <a:rPr lang="en-US" dirty="0" smtClean="0"/>
              <a:t>Power </a:t>
            </a:r>
            <a:r>
              <a:rPr lang="en-US" dirty="0"/>
              <a:t>Factor </a:t>
            </a:r>
            <a:r>
              <a:rPr lang="en-US" dirty="0" smtClean="0"/>
              <a:t>controllers</a:t>
            </a:r>
            <a:endParaRPr lang="en-US" dirty="0"/>
          </a:p>
          <a:p>
            <a:pPr lvl="1"/>
            <a:r>
              <a:rPr lang="en-US" dirty="0"/>
              <a:t>PV and fuel cell converters</a:t>
            </a:r>
          </a:p>
          <a:p>
            <a:pPr lvl="1"/>
            <a:r>
              <a:rPr lang="en-US" dirty="0" smtClean="0"/>
              <a:t>Inverters</a:t>
            </a:r>
          </a:p>
          <a:p>
            <a:pPr lvl="1"/>
            <a:r>
              <a:rPr lang="en-US" dirty="0" smtClean="0"/>
              <a:t>Battery </a:t>
            </a:r>
            <a:r>
              <a:rPr lang="en-US" dirty="0"/>
              <a:t>systems</a:t>
            </a:r>
          </a:p>
          <a:p>
            <a:endParaRPr lang="en-US" dirty="0" smtClean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08673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9823</TotalTime>
  <Words>1069</Words>
  <Application>Microsoft Office PowerPoint</Application>
  <PresentationFormat>Skærmshow (4:3)</PresentationFormat>
  <Paragraphs>302</Paragraphs>
  <Slides>42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42</vt:i4>
      </vt:variant>
    </vt:vector>
  </HeadingPairs>
  <TitlesOfParts>
    <vt:vector size="45" baseType="lpstr">
      <vt:lpstr>Arial</vt:lpstr>
      <vt:lpstr>Calibri</vt:lpstr>
      <vt:lpstr>Kontortema</vt:lpstr>
      <vt:lpstr>PowerPoint-præsentation</vt:lpstr>
      <vt:lpstr>Agenda</vt:lpstr>
      <vt:lpstr>Introduction to MSc in engineering - Electronics</vt:lpstr>
      <vt:lpstr>MSc in Engineering (Electronics)</vt:lpstr>
      <vt:lpstr>Programme structure</vt:lpstr>
      <vt:lpstr>1. semester</vt:lpstr>
      <vt:lpstr>2. semester</vt:lpstr>
      <vt:lpstr>2. semester – Profile courses</vt:lpstr>
      <vt:lpstr>Power electronics – profile courses</vt:lpstr>
      <vt:lpstr>Embedded systems – Profile courses</vt:lpstr>
      <vt:lpstr>General skills</vt:lpstr>
      <vt:lpstr>Elective courses</vt:lpstr>
      <vt:lpstr>Other relevant stuff</vt:lpstr>
      <vt:lpstr>How does this education  benefit from research activities ? </vt:lpstr>
      <vt:lpstr>Timetable - Spring 2018 Changes may occur ! </vt:lpstr>
      <vt:lpstr>Semester groups</vt:lpstr>
      <vt:lpstr>Electrical kart race</vt:lpstr>
      <vt:lpstr>Electrical kart race – Groups</vt:lpstr>
      <vt:lpstr>Electrical kart race #I</vt:lpstr>
      <vt:lpstr>Introduction to  semester courses</vt:lpstr>
      <vt:lpstr>Electrical kart race #II - Before lunch </vt:lpstr>
      <vt:lpstr>Electrical kart race #III - After lunch</vt:lpstr>
      <vt:lpstr>Introduction to  semester project</vt:lpstr>
      <vt:lpstr>Semester project</vt:lpstr>
      <vt:lpstr>Motor controller - block diagram</vt:lpstr>
      <vt:lpstr>SDU electrical kart – wiring diagram</vt:lpstr>
      <vt:lpstr>Replace Sevcon gen4 controller with self‐designed controller</vt:lpstr>
      <vt:lpstr>PowerPoint-præsentation</vt:lpstr>
      <vt:lpstr>PowerPoint-præsentation</vt:lpstr>
      <vt:lpstr>PowerPoint-præsentation</vt:lpstr>
      <vt:lpstr>Main interface board</vt:lpstr>
      <vt:lpstr>Analog interface board</vt:lpstr>
      <vt:lpstr>Grounding</vt:lpstr>
      <vt:lpstr>Motor test bench</vt:lpstr>
      <vt:lpstr>Purchasing project parts</vt:lpstr>
      <vt:lpstr>Semester project evaluation</vt:lpstr>
      <vt:lpstr>Software tools </vt:lpstr>
      <vt:lpstr>Project - time schedule Preliminary</vt:lpstr>
      <vt:lpstr>Electrical kart race #IV</vt:lpstr>
      <vt:lpstr>Student presentation </vt:lpstr>
      <vt:lpstr>Electrical kart race #V</vt:lpstr>
      <vt:lpstr>Race result &amp; end of day</vt:lpstr>
    </vt:vector>
  </TitlesOfParts>
  <Company>Syddansk Unversitet - University of Southern Denmark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Mads Gorm Larsen</dc:creator>
  <cp:lastModifiedBy>Karsten Holm Andersen</cp:lastModifiedBy>
  <cp:revision>410</cp:revision>
  <cp:lastPrinted>2018-01-30T12:27:27Z</cp:lastPrinted>
  <dcterms:created xsi:type="dcterms:W3CDTF">2013-06-07T10:54:58Z</dcterms:created>
  <dcterms:modified xsi:type="dcterms:W3CDTF">2018-02-02T07:16:14Z</dcterms:modified>
</cp:coreProperties>
</file>