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804" r:id="rId2"/>
    <p:sldId id="1047" r:id="rId3"/>
    <p:sldId id="1033" r:id="rId4"/>
    <p:sldId id="1040" r:id="rId5"/>
    <p:sldId id="1045" r:id="rId6"/>
    <p:sldId id="1046" r:id="rId7"/>
    <p:sldId id="1044" r:id="rId8"/>
    <p:sldId id="1042" r:id="rId9"/>
    <p:sldId id="1065" r:id="rId10"/>
    <p:sldId id="1075" r:id="rId11"/>
    <p:sldId id="1076" r:id="rId12"/>
    <p:sldId id="1077" r:id="rId13"/>
    <p:sldId id="1078" r:id="rId14"/>
    <p:sldId id="1060" r:id="rId15"/>
    <p:sldId id="1058" r:id="rId16"/>
    <p:sldId id="1059" r:id="rId17"/>
    <p:sldId id="1070" r:id="rId18"/>
    <p:sldId id="1079" r:id="rId19"/>
    <p:sldId id="1049" r:id="rId20"/>
    <p:sldId id="1080" r:id="rId21"/>
    <p:sldId id="1081" r:id="rId22"/>
    <p:sldId id="1082" r:id="rId23"/>
    <p:sldId id="1052" r:id="rId24"/>
    <p:sldId id="1084" r:id="rId25"/>
    <p:sldId id="1085" r:id="rId26"/>
    <p:sldId id="1057" r:id="rId27"/>
    <p:sldId id="1072" r:id="rId28"/>
    <p:sldId id="1055" r:id="rId29"/>
    <p:sldId id="1066" r:id="rId30"/>
    <p:sldId id="1073" r:id="rId31"/>
    <p:sldId id="1074" r:id="rId32"/>
  </p:sldIdLst>
  <p:sldSz cx="9144000" cy="6858000" type="screen4x3"/>
  <p:notesSz cx="6794500" cy="9931400"/>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orient="horz" pos="1275">
          <p15:clr>
            <a:srgbClr val="A4A3A4"/>
          </p15:clr>
        </p15:guide>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74">
          <p15:clr>
            <a:srgbClr val="A4A3A4"/>
          </p15:clr>
        </p15:guide>
        <p15:guide id="8" pos="204">
          <p15:clr>
            <a:srgbClr val="A4A3A4"/>
          </p15:clr>
        </p15:guide>
        <p15:guide id="9" pos="5556">
          <p15:clr>
            <a:srgbClr val="A4A3A4"/>
          </p15:clr>
        </p15:guide>
        <p15:guide id="10"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Strauß" initials="SS" lastIdx="2" clrIdx="1">
    <p:extLst>
      <p:ext uri="{19B8F6BF-5375-455C-9EA6-DF929625EA0E}">
        <p15:presenceInfo xmlns:p15="http://schemas.microsoft.com/office/powerpoint/2012/main" userId="Sebastian Strauß"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E2F9"/>
    <a:srgbClr val="CCFFCC"/>
    <a:srgbClr val="FF0000"/>
    <a:srgbClr val="FFFFFF"/>
    <a:srgbClr val="CCECFF"/>
    <a:srgbClr val="FFCC99"/>
    <a:srgbClr val="1F407A"/>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7" autoAdjust="0"/>
    <p:restoredTop sz="77857" autoAdjust="0"/>
  </p:normalViewPr>
  <p:slideViewPr>
    <p:cSldViewPr snapToGrid="0" snapToObjects="1">
      <p:cViewPr varScale="1">
        <p:scale>
          <a:sx n="64" d="100"/>
          <a:sy n="64" d="100"/>
        </p:scale>
        <p:origin x="1882" y="62"/>
      </p:cViewPr>
      <p:guideLst>
        <p:guide orient="horz" pos="391"/>
        <p:guide orient="horz" pos="1275"/>
        <p:guide orient="horz" pos="3929"/>
        <p:guide orient="horz" pos="2160"/>
        <p:guide orient="horz" pos="3045"/>
        <p:guide orient="horz" pos="4269"/>
        <p:guide orient="horz" pos="3974"/>
        <p:guide pos="204"/>
        <p:guide pos="5556"/>
        <p:guide pos="2880"/>
      </p:guideLst>
    </p:cSldViewPr>
  </p:slideViewPr>
  <p:outlineViewPr>
    <p:cViewPr>
      <p:scale>
        <a:sx n="33" d="100"/>
        <a:sy n="33" d="100"/>
      </p:scale>
      <p:origin x="0" y="61074"/>
    </p:cViewPr>
  </p:outlineViewPr>
  <p:notesTextViewPr>
    <p:cViewPr>
      <p:scale>
        <a:sx n="100" d="100"/>
        <a:sy n="100" d="100"/>
      </p:scale>
      <p:origin x="0" y="0"/>
    </p:cViewPr>
  </p:notesTextViewPr>
  <p:sorterViewPr>
    <p:cViewPr>
      <p:scale>
        <a:sx n="140" d="100"/>
        <a:sy n="140" d="100"/>
      </p:scale>
      <p:origin x="0" y="0"/>
    </p:cViewPr>
  </p:sorterViewPr>
  <p:notesViewPr>
    <p:cSldViewPr snapToGrid="0" snapToObjects="1" showGuides="1">
      <p:cViewPr varScale="1">
        <p:scale>
          <a:sx n="46" d="100"/>
          <a:sy n="46" d="100"/>
        </p:scale>
        <p:origin x="274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4283" cy="496570"/>
          </a:xfrm>
          <a:prstGeom prst="rect">
            <a:avLst/>
          </a:prstGeom>
        </p:spPr>
        <p:txBody>
          <a:bodyPr vert="horz" lIns="95564" tIns="47782" rIns="95564" bIns="47782" rtlCol="0"/>
          <a:lstStyle>
            <a:lvl1pPr algn="l">
              <a:defRPr sz="1300"/>
            </a:lvl1pPr>
          </a:lstStyle>
          <a:p>
            <a:endParaRPr lang="de-CH"/>
          </a:p>
        </p:txBody>
      </p:sp>
      <p:sp>
        <p:nvSpPr>
          <p:cNvPr id="3" name="Datumsplatzhalter 2"/>
          <p:cNvSpPr>
            <a:spLocks noGrp="1"/>
          </p:cNvSpPr>
          <p:nvPr>
            <p:ph type="dt" idx="1"/>
          </p:nvPr>
        </p:nvSpPr>
        <p:spPr>
          <a:xfrm>
            <a:off x="3848646" y="2"/>
            <a:ext cx="2944283" cy="496570"/>
          </a:xfrm>
          <a:prstGeom prst="rect">
            <a:avLst/>
          </a:prstGeom>
        </p:spPr>
        <p:txBody>
          <a:bodyPr vert="horz" lIns="95564" tIns="47782" rIns="95564" bIns="47782" rtlCol="0"/>
          <a:lstStyle>
            <a:lvl1pPr algn="r">
              <a:defRPr sz="1300"/>
            </a:lvl1pPr>
          </a:lstStyle>
          <a:p>
            <a:fld id="{BCDB334D-D17F-49C4-91DD-37BB7E818209}" type="datetimeFigureOut">
              <a:rPr lang="de-CH" smtClean="0"/>
              <a:t>06.11.2018</a:t>
            </a:fld>
            <a:endParaRPr lang="de-CH"/>
          </a:p>
        </p:txBody>
      </p:sp>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4" tIns="47782" rIns="95564" bIns="47782" rtlCol="0" anchor="ctr"/>
          <a:lstStyle/>
          <a:p>
            <a:endParaRPr lang="de-CH"/>
          </a:p>
        </p:txBody>
      </p:sp>
      <p:sp>
        <p:nvSpPr>
          <p:cNvPr id="5" name="Notizenplatzhalter 4"/>
          <p:cNvSpPr>
            <a:spLocks noGrp="1"/>
          </p:cNvSpPr>
          <p:nvPr>
            <p:ph type="body" sz="quarter" idx="3"/>
          </p:nvPr>
        </p:nvSpPr>
        <p:spPr>
          <a:xfrm>
            <a:off x="679451" y="4717416"/>
            <a:ext cx="5435600" cy="4469130"/>
          </a:xfrm>
          <a:prstGeom prst="rect">
            <a:avLst/>
          </a:prstGeom>
        </p:spPr>
        <p:txBody>
          <a:bodyPr vert="horz" lIns="95564" tIns="47782" rIns="95564" bIns="4778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3108"/>
            <a:ext cx="2944283" cy="496570"/>
          </a:xfrm>
          <a:prstGeom prst="rect">
            <a:avLst/>
          </a:prstGeom>
        </p:spPr>
        <p:txBody>
          <a:bodyPr vert="horz" lIns="95564" tIns="47782" rIns="95564" bIns="47782" rtlCol="0" anchor="b"/>
          <a:lstStyle>
            <a:lvl1pPr algn="l">
              <a:defRPr sz="1300"/>
            </a:lvl1pPr>
          </a:lstStyle>
          <a:p>
            <a:endParaRPr lang="de-CH"/>
          </a:p>
        </p:txBody>
      </p:sp>
      <p:sp>
        <p:nvSpPr>
          <p:cNvPr id="7" name="Foliennummernplatzhalter 6"/>
          <p:cNvSpPr>
            <a:spLocks noGrp="1"/>
          </p:cNvSpPr>
          <p:nvPr>
            <p:ph type="sldNum" sz="quarter" idx="5"/>
          </p:nvPr>
        </p:nvSpPr>
        <p:spPr>
          <a:xfrm>
            <a:off x="3848646" y="9433108"/>
            <a:ext cx="2944283" cy="496570"/>
          </a:xfrm>
          <a:prstGeom prst="rect">
            <a:avLst/>
          </a:prstGeom>
        </p:spPr>
        <p:txBody>
          <a:bodyPr vert="horz" lIns="95564" tIns="47782" rIns="95564" bIns="47782" rtlCol="0" anchor="b"/>
          <a:lstStyle>
            <a:lvl1pPr algn="r">
              <a:defRPr sz="1300"/>
            </a:lvl1pPr>
          </a:lstStyle>
          <a:p>
            <a:fld id="{A51C0C35-A9A2-4EFD-9BAF-1E52E29E03D1}" type="slidenum">
              <a:rPr lang="de-CH" smtClean="0"/>
              <a:t>‹nr.›</a:t>
            </a:fld>
            <a:endParaRPr lang="de-CH"/>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51C0C35-A9A2-4EFD-9BAF-1E52E29E03D1}" type="slidenum">
              <a:rPr lang="de-CH" smtClean="0"/>
              <a:t>1</a:t>
            </a:fld>
            <a:endParaRPr lang="de-CH" dirty="0"/>
          </a:p>
        </p:txBody>
      </p:sp>
    </p:spTree>
    <p:extLst>
      <p:ext uri="{BB962C8B-B14F-4D97-AF65-F5344CB8AC3E}">
        <p14:creationId xmlns:p14="http://schemas.microsoft.com/office/powerpoint/2010/main" val="235982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context</a:t>
            </a:r>
            <a:r>
              <a:rPr lang="en-US" sz="1200" kern="1200" dirty="0">
                <a:solidFill>
                  <a:schemeClr val="tx1"/>
                </a:solidFill>
                <a:effectLst/>
                <a:latin typeface="+mn-lt"/>
                <a:ea typeface="+mn-ea"/>
                <a:cs typeface="+mn-cs"/>
              </a:rPr>
              <a:t> we’re considering is online learning, like in </a:t>
            </a:r>
            <a:r>
              <a:rPr lang="en-US" sz="1200" b="1" kern="1200" dirty="0">
                <a:solidFill>
                  <a:schemeClr val="tx1"/>
                </a:solidFill>
                <a:effectLst/>
                <a:latin typeface="+mn-lt"/>
                <a:ea typeface="+mn-ea"/>
                <a:cs typeface="+mn-cs"/>
              </a:rPr>
              <a:t>MOOCs</a:t>
            </a:r>
            <a:r>
              <a:rPr lang="en-US" sz="1200" kern="1200" dirty="0">
                <a:solidFill>
                  <a:schemeClr val="tx1"/>
                </a:solidFill>
                <a:effectLst/>
                <a:latin typeface="+mn-lt"/>
                <a:ea typeface="+mn-ea"/>
                <a:cs typeface="+mn-cs"/>
              </a:rPr>
              <a:t> or in blended-learning elements.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during the early </a:t>
            </a:r>
            <a:r>
              <a:rPr lang="en-US" sz="1200" u="sng" kern="1200" dirty="0">
                <a:solidFill>
                  <a:schemeClr val="tx1"/>
                </a:solidFill>
                <a:effectLst/>
                <a:latin typeface="+mn-lt"/>
                <a:ea typeface="+mn-ea"/>
                <a:cs typeface="+mn-cs"/>
              </a:rPr>
              <a:t>years of MOOCs</a:t>
            </a:r>
            <a:r>
              <a:rPr lang="en-US" sz="1200" kern="1200" dirty="0">
                <a:solidFill>
                  <a:schemeClr val="tx1"/>
                </a:solidFill>
                <a:effectLst/>
                <a:latin typeface="+mn-lt"/>
                <a:ea typeface="+mn-ea"/>
                <a:cs typeface="+mn-cs"/>
              </a:rPr>
              <a:t>, one phenomenon was very dominant: That is, </a:t>
            </a:r>
            <a:r>
              <a:rPr lang="en-US" sz="1200" b="1" kern="1200" dirty="0">
                <a:solidFill>
                  <a:schemeClr val="tx1"/>
                </a:solidFill>
                <a:effectLst/>
                <a:latin typeface="+mn-lt"/>
                <a:ea typeface="+mn-ea"/>
                <a:cs typeface="+mn-cs"/>
              </a:rPr>
              <a:t>dropout from online courses</a:t>
            </a:r>
            <a:r>
              <a:rPr lang="en-US" sz="1200" kern="1200" dirty="0">
                <a:solidFill>
                  <a:schemeClr val="tx1"/>
                </a:solidFill>
                <a:effectLst/>
                <a:latin typeface="+mn-lt"/>
                <a:ea typeface="+mn-ea"/>
                <a:cs typeface="+mn-cs"/>
              </a:rPr>
              <a:t>. Which, even today, is still an issue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Research on student dropout has identified </a:t>
            </a:r>
            <a:r>
              <a:rPr lang="en-US" sz="1200" b="1" kern="1200" dirty="0">
                <a:solidFill>
                  <a:schemeClr val="tx1"/>
                </a:solidFill>
                <a:effectLst/>
                <a:latin typeface="+mn-lt"/>
                <a:ea typeface="+mn-ea"/>
                <a:cs typeface="+mn-cs"/>
              </a:rPr>
              <a:t>many factors contributing to this problem</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factor is the </a:t>
            </a:r>
            <a:r>
              <a:rPr lang="en-US" sz="1200" b="1" kern="1200" dirty="0">
                <a:solidFill>
                  <a:schemeClr val="tx1"/>
                </a:solidFill>
                <a:effectLst/>
                <a:latin typeface="+mn-lt"/>
                <a:ea typeface="+mn-ea"/>
                <a:cs typeface="+mn-cs"/>
              </a:rPr>
              <a:t>lack of interactivity </a:t>
            </a:r>
            <a:r>
              <a:rPr lang="en-US" sz="1200" kern="1200" dirty="0">
                <a:solidFill>
                  <a:schemeClr val="tx1"/>
                </a:solidFill>
                <a:effectLst/>
                <a:latin typeface="+mn-lt"/>
                <a:ea typeface="+mn-ea"/>
                <a:cs typeface="+mn-cs"/>
              </a:rPr>
              <a:t>in the courses, either between students and the teachers, or interaction </a:t>
            </a:r>
            <a:r>
              <a:rPr lang="en-US" sz="1200" u="sng" kern="1200" dirty="0">
                <a:solidFill>
                  <a:schemeClr val="tx1"/>
                </a:solidFill>
                <a:effectLst/>
                <a:latin typeface="+mn-lt"/>
                <a:ea typeface="+mn-ea"/>
                <a:cs typeface="+mn-cs"/>
              </a:rPr>
              <a:t>among students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lack of interactivity leads to </a:t>
            </a:r>
            <a:r>
              <a:rPr lang="en-US" sz="1200" b="1" kern="1200" dirty="0">
                <a:solidFill>
                  <a:schemeClr val="tx1"/>
                </a:solidFill>
                <a:effectLst/>
                <a:latin typeface="+mn-lt"/>
                <a:ea typeface="+mn-ea"/>
                <a:cs typeface="+mn-cs"/>
              </a:rPr>
              <a:t>feelings of isolation </a:t>
            </a: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rPr>
              <a:t>decreases course satisfaction</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factors eventually contribute to </a:t>
            </a:r>
            <a:r>
              <a:rPr lang="en-US" sz="1200" b="1" kern="1200" dirty="0">
                <a:solidFill>
                  <a:schemeClr val="tx1"/>
                </a:solidFill>
                <a:effectLst/>
                <a:latin typeface="+mn-lt"/>
                <a:ea typeface="+mn-ea"/>
                <a:cs typeface="+mn-cs"/>
              </a:rPr>
              <a:t>students dropping out </a:t>
            </a:r>
            <a:r>
              <a:rPr lang="en-US" sz="1200" kern="1200" dirty="0">
                <a:solidFill>
                  <a:schemeClr val="tx1"/>
                </a:solidFill>
                <a:effectLst/>
                <a:latin typeface="+mn-lt"/>
                <a:ea typeface="+mn-ea"/>
                <a:cs typeface="+mn-cs"/>
              </a:rPr>
              <a:t>of the course.</a:t>
            </a:r>
          </a:p>
          <a:p>
            <a:pPr marL="171450" indent="-171450">
              <a:buFont typeface="Arial" panose="020B0604020202020204" pitchFamily="34" charset="0"/>
              <a:buChar char="•"/>
            </a:pPr>
            <a:endParaRPr lang="de-DE" dirty="0"/>
          </a:p>
          <a:p>
            <a:endParaRPr lang="de-DE" dirty="0"/>
          </a:p>
          <a:p>
            <a:endParaRPr lang="de-DE" dirty="0"/>
          </a:p>
          <a:p>
            <a:endParaRPr lang="de-DE" dirty="0"/>
          </a:p>
          <a:p>
            <a:r>
              <a:rPr lang="de-DE" dirty="0"/>
              <a:t>https://www.diygenius.com/wp-content/uploads/2013/08/ultimate-mooc-guide.jpg</a:t>
            </a:r>
          </a:p>
          <a:p>
            <a:pPr marL="0" indent="0">
              <a:buFont typeface="Symbol" panose="05050102010706020507" pitchFamily="18" charset="2"/>
              <a:buNone/>
            </a:pPr>
            <a:endParaRPr lang="en-US" sz="1200" b="0" i="0" u="none" strike="noStrike" kern="1200" baseline="0" dirty="0">
              <a:solidFill>
                <a:schemeClr val="tx1"/>
              </a:solidFill>
              <a:latin typeface="+mn-lt"/>
              <a:ea typeface="+mn-ea"/>
              <a:cs typeface="+mn-cs"/>
            </a:endParaRPr>
          </a:p>
          <a:p>
            <a:endParaRPr lang="de-DE" dirty="0"/>
          </a:p>
          <a:p>
            <a:endParaRPr lang="de-DE" dirty="0"/>
          </a:p>
        </p:txBody>
      </p:sp>
      <p:sp>
        <p:nvSpPr>
          <p:cNvPr id="4" name="Foliennummernplatzhalter 3"/>
          <p:cNvSpPr>
            <a:spLocks noGrp="1"/>
          </p:cNvSpPr>
          <p:nvPr>
            <p:ph type="sldNum" sz="quarter" idx="10"/>
          </p:nvPr>
        </p:nvSpPr>
        <p:spPr/>
        <p:txBody>
          <a:bodyPr/>
          <a:lstStyle/>
          <a:p>
            <a:fld id="{1B1536A3-9237-48C8-9350-A3A67BFCD6DE}" type="slidenum">
              <a:rPr lang="de-DE" smtClean="0"/>
              <a:t>14</a:t>
            </a:fld>
            <a:endParaRPr lang="de-DE"/>
          </a:p>
        </p:txBody>
      </p:sp>
    </p:spTree>
    <p:extLst>
      <p:ext uri="{BB962C8B-B14F-4D97-AF65-F5344CB8AC3E}">
        <p14:creationId xmlns:p14="http://schemas.microsoft.com/office/powerpoint/2010/main" val="306791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One </a:t>
            </a:r>
            <a:r>
              <a:rPr lang="en-US" sz="1200" b="1" kern="1200" dirty="0">
                <a:solidFill>
                  <a:schemeClr val="tx1"/>
                </a:solidFill>
                <a:effectLst/>
                <a:latin typeface="+mn-lt"/>
                <a:ea typeface="+mn-ea"/>
                <a:cs typeface="+mn-cs"/>
              </a:rPr>
              <a:t>mean to increase interactivity </a:t>
            </a:r>
            <a:r>
              <a:rPr lang="en-US" sz="1200" kern="1200" dirty="0">
                <a:solidFill>
                  <a:schemeClr val="tx1"/>
                </a:solidFill>
                <a:effectLst/>
                <a:latin typeface="+mn-lt"/>
                <a:ea typeface="+mn-ea"/>
                <a:cs typeface="+mn-cs"/>
              </a:rPr>
              <a:t>in online courses: </a:t>
            </a:r>
            <a:r>
              <a:rPr lang="en-US" sz="1200" b="1" kern="1200" dirty="0">
                <a:solidFill>
                  <a:schemeClr val="tx1"/>
                </a:solidFill>
                <a:effectLst/>
                <a:latin typeface="+mn-lt"/>
                <a:ea typeface="+mn-ea"/>
                <a:cs typeface="+mn-cs"/>
              </a:rPr>
              <a:t>introduction of collaborative learning</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 task is truly collaborative, it leads to </a:t>
            </a:r>
            <a:r>
              <a:rPr lang="en-US" sz="1200" u="sng" kern="1200" dirty="0">
                <a:solidFill>
                  <a:schemeClr val="tx1"/>
                </a:solidFill>
                <a:effectLst/>
                <a:latin typeface="+mn-lt"/>
                <a:ea typeface="+mn-ea"/>
                <a:cs typeface="+mn-cs"/>
              </a:rPr>
              <a:t>meaningful interaction </a:t>
            </a:r>
            <a:r>
              <a:rPr lang="en-US" sz="1200" kern="1200" dirty="0">
                <a:solidFill>
                  <a:schemeClr val="tx1"/>
                </a:solidFill>
                <a:effectLst/>
                <a:latin typeface="+mn-lt"/>
                <a:ea typeface="+mn-ea"/>
                <a:cs typeface="+mn-cs"/>
              </a:rPr>
              <a:t>among students, which </a:t>
            </a:r>
            <a:r>
              <a:rPr lang="en-US" sz="1200" b="1" kern="1200" dirty="0">
                <a:solidFill>
                  <a:schemeClr val="tx1"/>
                </a:solidFill>
                <a:effectLst/>
                <a:latin typeface="+mn-lt"/>
                <a:ea typeface="+mn-ea"/>
                <a:cs typeface="+mn-cs"/>
              </a:rPr>
              <a:t>decreases feelings of isolation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increases satisfaction </a:t>
            </a:r>
            <a:r>
              <a:rPr lang="en-US" sz="1200" kern="1200" dirty="0">
                <a:solidFill>
                  <a:schemeClr val="tx1"/>
                </a:solidFill>
                <a:effectLst/>
                <a:latin typeface="+mn-lt"/>
                <a:ea typeface="+mn-ea"/>
                <a:cs typeface="+mn-cs"/>
              </a:rPr>
              <a:t>with the course.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students are less likely to leave the course.</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collaborative learning does not always work out</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 the one hand: usually </a:t>
            </a:r>
            <a:r>
              <a:rPr lang="en-US" sz="1200" b="1" kern="1200" dirty="0">
                <a:solidFill>
                  <a:schemeClr val="tx1"/>
                </a:solidFill>
                <a:effectLst/>
                <a:latin typeface="+mn-lt"/>
                <a:ea typeface="+mn-ea"/>
                <a:cs typeface="+mn-cs"/>
              </a:rPr>
              <a:t>absence of productive interactions</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 the other hand: </a:t>
            </a:r>
            <a:r>
              <a:rPr lang="en-US" sz="1200" b="1" kern="1200" dirty="0">
                <a:solidFill>
                  <a:schemeClr val="tx1"/>
                </a:solidFill>
                <a:effectLst/>
                <a:latin typeface="+mn-lt"/>
                <a:ea typeface="+mn-ea"/>
                <a:cs typeface="+mn-cs"/>
              </a:rPr>
              <a:t>presence of problematic interactions</a:t>
            </a:r>
            <a:r>
              <a:rPr lang="en-US" sz="1200" kern="1200" dirty="0">
                <a:solidFill>
                  <a:schemeClr val="tx1"/>
                </a:solidFill>
                <a:effectLst/>
                <a:latin typeface="+mn-lt"/>
                <a:ea typeface="+mn-ea"/>
                <a:cs typeface="+mn-cs"/>
              </a:rPr>
              <a:t>, e.g. social loafing.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Hence, either way, </a:t>
            </a:r>
            <a:r>
              <a:rPr lang="en-US" sz="1200" u="sng" kern="1200" dirty="0">
                <a:solidFill>
                  <a:schemeClr val="tx1"/>
                </a:solidFill>
                <a:effectLst/>
                <a:latin typeface="+mn-lt"/>
                <a:ea typeface="+mn-ea"/>
                <a:cs typeface="+mn-cs"/>
              </a:rPr>
              <a:t>it is important to support students </a:t>
            </a:r>
            <a:r>
              <a:rPr lang="en-US" sz="1200" kern="1200" dirty="0">
                <a:solidFill>
                  <a:schemeClr val="tx1"/>
                </a:solidFill>
                <a:effectLst/>
                <a:latin typeface="+mn-lt"/>
                <a:ea typeface="+mn-ea"/>
                <a:cs typeface="+mn-cs"/>
              </a:rPr>
              <a:t>during their collaboration.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default approach </a:t>
            </a:r>
            <a:r>
              <a:rPr lang="en-US" sz="1200" kern="1200" dirty="0">
                <a:solidFill>
                  <a:schemeClr val="tx1"/>
                </a:solidFill>
                <a:effectLst/>
                <a:latin typeface="+mn-lt"/>
                <a:ea typeface="+mn-ea"/>
                <a:cs typeface="+mn-cs"/>
              </a:rPr>
              <a:t>to supporting collaborative learning, especially in CSCL, is </a:t>
            </a:r>
            <a:r>
              <a:rPr lang="en-US" sz="1200" b="1" kern="1200" dirty="0">
                <a:solidFill>
                  <a:schemeClr val="tx1"/>
                </a:solidFill>
                <a:effectLst/>
                <a:latin typeface="+mn-lt"/>
                <a:ea typeface="+mn-ea"/>
                <a:cs typeface="+mn-cs"/>
              </a:rPr>
              <a:t>scripting</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goal of </a:t>
            </a:r>
            <a:r>
              <a:rPr lang="en-US" sz="1200" u="sng" kern="1200" dirty="0">
                <a:solidFill>
                  <a:schemeClr val="tx1"/>
                </a:solidFill>
                <a:effectLst/>
                <a:latin typeface="+mn-lt"/>
                <a:ea typeface="+mn-ea"/>
                <a:cs typeface="+mn-cs"/>
              </a:rPr>
              <a:t>collaboration scripts: fostering productive interactions</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But, most collaboration </a:t>
            </a:r>
            <a:r>
              <a:rPr lang="en-US" sz="1200" b="1" kern="1200" dirty="0">
                <a:solidFill>
                  <a:schemeClr val="tx1"/>
                </a:solidFill>
                <a:effectLst/>
                <a:latin typeface="+mn-lt"/>
                <a:ea typeface="+mn-ea"/>
                <a:cs typeface="+mn-cs"/>
              </a:rPr>
              <a:t>scripts are static</a:t>
            </a:r>
            <a:r>
              <a:rPr lang="en-US" sz="1200" kern="1200" dirty="0">
                <a:solidFill>
                  <a:schemeClr val="tx1"/>
                </a:solidFill>
                <a:effectLst/>
                <a:latin typeface="+mn-lt"/>
                <a:ea typeface="+mn-ea"/>
                <a:cs typeface="+mn-cs"/>
              </a:rPr>
              <a:t>; that is, they </a:t>
            </a:r>
            <a:r>
              <a:rPr lang="en-US" sz="1200" u="sng" kern="1200" dirty="0">
                <a:solidFill>
                  <a:schemeClr val="tx1"/>
                </a:solidFill>
                <a:effectLst/>
                <a:latin typeface="+mn-lt"/>
                <a:ea typeface="+mn-ea"/>
                <a:cs typeface="+mn-cs"/>
              </a:rPr>
              <a:t>do not take into account the actual performance </a:t>
            </a:r>
            <a:r>
              <a:rPr lang="en-US" sz="1200" kern="1200" dirty="0">
                <a:solidFill>
                  <a:schemeClr val="tx1"/>
                </a:solidFill>
                <a:effectLst/>
                <a:latin typeface="+mn-lt"/>
                <a:ea typeface="+mn-ea"/>
                <a:cs typeface="+mn-cs"/>
              </a:rPr>
              <a:t>of the group and changes in performance during the collaboration.</a:t>
            </a:r>
          </a:p>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1B1536A3-9237-48C8-9350-A3A67BFCD6DE}" type="slidenum">
              <a:rPr lang="de-DE" smtClean="0"/>
              <a:t>15</a:t>
            </a:fld>
            <a:endParaRPr lang="de-DE"/>
          </a:p>
        </p:txBody>
      </p:sp>
    </p:spTree>
    <p:extLst>
      <p:ext uri="{BB962C8B-B14F-4D97-AF65-F5344CB8AC3E}">
        <p14:creationId xmlns:p14="http://schemas.microsoft.com/office/powerpoint/2010/main" val="133332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Our approach </a:t>
            </a:r>
            <a:r>
              <a:rPr lang="en-US" sz="1200" kern="1200" dirty="0">
                <a:solidFill>
                  <a:schemeClr val="tx1"/>
                </a:solidFill>
                <a:effectLst/>
                <a:latin typeface="+mn-lt"/>
                <a:ea typeface="+mn-ea"/>
                <a:cs typeface="+mn-cs"/>
              </a:rPr>
              <a:t>to this challenge is the </a:t>
            </a:r>
            <a:r>
              <a:rPr lang="en-US" sz="1200" b="1" kern="1200" dirty="0">
                <a:solidFill>
                  <a:schemeClr val="tx1"/>
                </a:solidFill>
                <a:effectLst/>
                <a:latin typeface="+mn-lt"/>
                <a:ea typeface="+mn-ea"/>
                <a:cs typeface="+mn-cs"/>
              </a:rPr>
              <a:t>opposite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focus on unproductive interaction</a:t>
            </a:r>
            <a:r>
              <a:rPr lang="en-US" sz="1200" kern="1200" dirty="0">
                <a:solidFill>
                  <a:schemeClr val="tx1"/>
                </a:solidFill>
                <a:effectLst/>
                <a:latin typeface="+mn-lt"/>
                <a:ea typeface="+mn-ea"/>
                <a:cs typeface="+mn-cs"/>
              </a:rPr>
              <a:t>s, that typically occur during collaborative learning. And then </a:t>
            </a:r>
            <a:r>
              <a:rPr lang="en-US" sz="1200" b="1" kern="1200" dirty="0">
                <a:solidFill>
                  <a:schemeClr val="tx1"/>
                </a:solidFill>
                <a:effectLst/>
                <a:latin typeface="+mn-lt"/>
                <a:ea typeface="+mn-ea"/>
                <a:cs typeface="+mn-cs"/>
              </a:rPr>
              <a:t>provide adaptive support </a:t>
            </a:r>
            <a:r>
              <a:rPr lang="en-US" sz="1200" kern="1200" dirty="0">
                <a:solidFill>
                  <a:schemeClr val="tx1"/>
                </a:solidFill>
                <a:effectLst/>
                <a:latin typeface="+mn-lt"/>
                <a:ea typeface="+mn-ea"/>
                <a:cs typeface="+mn-cs"/>
              </a:rPr>
              <a:t>for the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order to design support for groups, at </a:t>
            </a:r>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potential problems as well as corresponding beneficial interactions </a:t>
            </a:r>
            <a:r>
              <a:rPr lang="en-US" sz="1200" kern="1200" dirty="0">
                <a:solidFill>
                  <a:schemeClr val="tx1"/>
                </a:solidFill>
                <a:effectLst/>
                <a:latin typeface="+mn-lt"/>
                <a:ea typeface="+mn-ea"/>
                <a:cs typeface="+mn-cs"/>
              </a:rPr>
              <a:t>need to be collected.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Second, unproductive interactions, </a:t>
            </a:r>
            <a:r>
              <a:rPr lang="en-US" sz="1200" b="1" kern="1200" dirty="0">
                <a:solidFill>
                  <a:schemeClr val="tx1"/>
                </a:solidFill>
                <a:effectLst/>
                <a:latin typeface="+mn-lt"/>
                <a:ea typeface="+mn-ea"/>
                <a:cs typeface="+mn-cs"/>
              </a:rPr>
              <a:t>that are likely to occur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have an impact on the outcomes </a:t>
            </a:r>
            <a:r>
              <a:rPr lang="en-US" sz="1200" kern="1200" dirty="0">
                <a:solidFill>
                  <a:schemeClr val="tx1"/>
                </a:solidFill>
                <a:effectLst/>
                <a:latin typeface="+mn-lt"/>
                <a:ea typeface="+mn-ea"/>
                <a:cs typeface="+mn-cs"/>
              </a:rPr>
              <a:t>we want to address </a:t>
            </a:r>
            <a:r>
              <a:rPr lang="en-US" sz="1200" b="1" kern="1200" dirty="0">
                <a:solidFill>
                  <a:schemeClr val="tx1"/>
                </a:solidFill>
                <a:effectLst/>
                <a:latin typeface="+mn-lt"/>
                <a:ea typeface="+mn-ea"/>
                <a:cs typeface="+mn-cs"/>
              </a:rPr>
              <a:t>need to extracted</a:t>
            </a:r>
            <a:r>
              <a:rPr lang="en-US"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chose interactions, that are likely </a:t>
            </a:r>
            <a:r>
              <a:rPr lang="en-US" sz="1200" u="sng" kern="1200" dirty="0">
                <a:solidFill>
                  <a:schemeClr val="tx1"/>
                </a:solidFill>
                <a:effectLst/>
                <a:latin typeface="+mn-lt"/>
                <a:ea typeface="+mn-ea"/>
                <a:cs typeface="+mn-cs"/>
              </a:rPr>
              <a:t>to produce frustration </a:t>
            </a:r>
            <a:r>
              <a:rPr lang="en-US" sz="1200" kern="1200" dirty="0">
                <a:solidFill>
                  <a:schemeClr val="tx1"/>
                </a:solidFill>
                <a:effectLst/>
                <a:latin typeface="+mn-lt"/>
                <a:ea typeface="+mn-ea"/>
                <a:cs typeface="+mn-cs"/>
              </a:rPr>
              <a:t>and therefore </a:t>
            </a:r>
            <a:r>
              <a:rPr lang="en-US" sz="1200" u="sng" kern="1200" dirty="0">
                <a:solidFill>
                  <a:schemeClr val="tx1"/>
                </a:solidFill>
                <a:effectLst/>
                <a:latin typeface="+mn-lt"/>
                <a:ea typeface="+mn-ea"/>
                <a:cs typeface="+mn-cs"/>
              </a:rPr>
              <a:t>increase the risk of dropout</a:t>
            </a:r>
            <a:r>
              <a:rPr lang="en-US"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context we are designing the support </a:t>
            </a:r>
            <a:r>
              <a:rPr lang="en-US" sz="1200" kern="1200" dirty="0">
                <a:solidFill>
                  <a:schemeClr val="tx1"/>
                </a:solidFill>
                <a:effectLst/>
                <a:latin typeface="+mn-lt"/>
                <a:ea typeface="+mn-ea"/>
                <a:cs typeface="+mn-cs"/>
              </a:rPr>
              <a:t>for is </a:t>
            </a:r>
            <a:r>
              <a:rPr lang="en-US" sz="1200" b="1" kern="1200" dirty="0">
                <a:solidFill>
                  <a:schemeClr val="tx1"/>
                </a:solidFill>
                <a:effectLst/>
                <a:latin typeface="+mn-lt"/>
                <a:ea typeface="+mn-ea"/>
                <a:cs typeface="+mn-cs"/>
              </a:rPr>
              <a:t>asynchronous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text-based collaboration</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Afterwards</a:t>
            </a:r>
            <a:r>
              <a:rPr lang="en-US" sz="1200" kern="1200" dirty="0">
                <a:solidFill>
                  <a:schemeClr val="tx1"/>
                </a:solidFill>
                <a:effectLst/>
                <a:latin typeface="+mn-lt"/>
                <a:ea typeface="+mn-ea"/>
                <a:cs typeface="+mn-cs"/>
              </a:rPr>
              <a:t>: we need to design </a:t>
            </a:r>
            <a:r>
              <a:rPr lang="en-US" sz="1200" b="1" kern="1200" dirty="0">
                <a:solidFill>
                  <a:schemeClr val="tx1"/>
                </a:solidFill>
                <a:effectLst/>
                <a:latin typeface="+mn-lt"/>
                <a:ea typeface="+mn-ea"/>
                <a:cs typeface="+mn-cs"/>
              </a:rPr>
              <a:t>ways to detect these unproductive interactions</a:t>
            </a:r>
            <a:r>
              <a:rPr lang="en-US" sz="1200" kern="1200" dirty="0">
                <a:solidFill>
                  <a:schemeClr val="tx1"/>
                </a:solidFill>
                <a:effectLst/>
                <a:latin typeface="+mn-lt"/>
                <a:ea typeface="+mn-ea"/>
                <a:cs typeface="+mn-cs"/>
              </a:rPr>
              <a:t>, as well as </a:t>
            </a:r>
            <a:r>
              <a:rPr lang="en-US" sz="1200" b="1" kern="1200" dirty="0">
                <a:solidFill>
                  <a:schemeClr val="tx1"/>
                </a:solidFill>
                <a:effectLst/>
                <a:latin typeface="+mn-lt"/>
                <a:ea typeface="+mn-ea"/>
                <a:cs typeface="+mn-cs"/>
              </a:rPr>
              <a:t>design intervention</a:t>
            </a:r>
            <a:r>
              <a:rPr lang="en-US" sz="1200" kern="1200" dirty="0">
                <a:solidFill>
                  <a:schemeClr val="tx1"/>
                </a:solidFill>
                <a:effectLst/>
                <a:latin typeface="+mn-lt"/>
                <a:ea typeface="+mn-ea"/>
                <a:cs typeface="+mn-cs"/>
              </a:rPr>
              <a:t>s that help students overcome these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 </a:t>
            </a:r>
            <a:r>
              <a:rPr lang="en-US" sz="1200" b="1" kern="1200" dirty="0">
                <a:solidFill>
                  <a:schemeClr val="tx1"/>
                </a:solidFill>
                <a:effectLst/>
                <a:latin typeface="+mn-lt"/>
                <a:ea typeface="+mn-ea"/>
                <a:cs typeface="+mn-cs"/>
              </a:rPr>
              <a:t>larger online courses </a:t>
            </a:r>
            <a:r>
              <a:rPr lang="en-US" sz="1200" b="0" kern="1200" dirty="0">
                <a:solidFill>
                  <a:schemeClr val="tx1"/>
                </a:solidFill>
                <a:effectLst/>
                <a:latin typeface="+mn-lt"/>
                <a:ea typeface="+mn-ea"/>
                <a:cs typeface="+mn-cs"/>
              </a:rPr>
              <a:t>in mind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support to be automated </a:t>
            </a:r>
            <a:r>
              <a:rPr lang="en-US" sz="1200" kern="1200" dirty="0">
                <a:solidFill>
                  <a:schemeClr val="tx1"/>
                </a:solidFill>
                <a:effectLst/>
                <a:latin typeface="+mn-lt"/>
                <a:ea typeface="+mn-ea"/>
                <a:cs typeface="+mn-cs"/>
              </a:rPr>
              <a:t>as well as </a:t>
            </a:r>
            <a:r>
              <a:rPr lang="en-US" sz="1200" b="1" kern="1200" dirty="0">
                <a:solidFill>
                  <a:schemeClr val="tx1"/>
                </a:solidFill>
                <a:effectLst/>
                <a:latin typeface="+mn-lt"/>
                <a:ea typeface="+mn-ea"/>
                <a:cs typeface="+mn-cs"/>
              </a:rPr>
              <a:t>adaptive</a:t>
            </a:r>
            <a:r>
              <a:rPr lang="en-US" sz="1200" kern="1200" dirty="0">
                <a:solidFill>
                  <a:schemeClr val="tx1"/>
                </a:solidFill>
                <a:effectLst/>
                <a:latin typeface="+mn-lt"/>
                <a:ea typeface="+mn-ea"/>
                <a:cs typeface="+mn-cs"/>
              </a:rPr>
              <a:t>, as it is impossible for teachers to attend to all groups. </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But I’ll get to these steps later in the outlook.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a:solidFill>
                  <a:schemeClr val="tx1"/>
                </a:solidFill>
                <a:effectLst/>
                <a:latin typeface="+mn-lt"/>
                <a:ea typeface="+mn-ea"/>
                <a:cs typeface="+mn-cs"/>
              </a:rPr>
              <a:t>Strauß, S., Rummel, N., Stoyanova, F., &amp; Krämer, N. (2018). </a:t>
            </a:r>
            <a:r>
              <a:rPr lang="en-US" sz="1200" kern="1200" dirty="0">
                <a:solidFill>
                  <a:schemeClr val="tx1"/>
                </a:solidFill>
                <a:effectLst/>
                <a:latin typeface="+mn-lt"/>
                <a:ea typeface="+mn-ea"/>
                <a:cs typeface="+mn-cs"/>
              </a:rPr>
              <a:t>Developing a library of typical problems for collaborative learning in online courses. In J. Kay &amp; R. </a:t>
            </a:r>
            <a:r>
              <a:rPr lang="en-US" sz="1200" kern="1200" dirty="0" err="1">
                <a:solidFill>
                  <a:schemeClr val="tx1"/>
                </a:solidFill>
                <a:effectLst/>
                <a:latin typeface="+mn-lt"/>
                <a:ea typeface="+mn-ea"/>
                <a:cs typeface="+mn-cs"/>
              </a:rPr>
              <a:t>Luckin</a:t>
            </a:r>
            <a:r>
              <a:rPr lang="en-US" sz="1200" kern="1200" dirty="0">
                <a:solidFill>
                  <a:schemeClr val="tx1"/>
                </a:solidFill>
                <a:effectLst/>
                <a:latin typeface="+mn-lt"/>
                <a:ea typeface="+mn-ea"/>
                <a:cs typeface="+mn-cs"/>
              </a:rPr>
              <a:t>, R. (Eds.), </a:t>
            </a:r>
            <a:r>
              <a:rPr lang="en-US" sz="1200" i="1" kern="1200" dirty="0">
                <a:solidFill>
                  <a:schemeClr val="tx1"/>
                </a:solidFill>
                <a:effectLst/>
                <a:latin typeface="+mn-lt"/>
                <a:ea typeface="+mn-ea"/>
                <a:cs typeface="+mn-cs"/>
              </a:rPr>
              <a:t>Rethinking Learning in the Digital Age: Making the Learning Sciences Count, 13th International Conference of the Learning Sciences (ICLS) 2018, Volume 2 </a:t>
            </a:r>
            <a:r>
              <a:rPr lang="en-US" sz="1200" kern="1200" dirty="0">
                <a:solidFill>
                  <a:schemeClr val="tx1"/>
                </a:solidFill>
                <a:effectLst/>
                <a:latin typeface="+mn-lt"/>
                <a:ea typeface="+mn-ea"/>
                <a:cs typeface="+mn-cs"/>
              </a:rPr>
              <a:t>(pp. 1045-1048). London, UK: International Society of the Learning Sciences.</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p:txBody>
      </p:sp>
      <p:sp>
        <p:nvSpPr>
          <p:cNvPr id="4" name="Foliennummernplatzhalter 3"/>
          <p:cNvSpPr>
            <a:spLocks noGrp="1"/>
          </p:cNvSpPr>
          <p:nvPr>
            <p:ph type="sldNum" sz="quarter" idx="10"/>
          </p:nvPr>
        </p:nvSpPr>
        <p:spPr/>
        <p:txBody>
          <a:bodyPr/>
          <a:lstStyle/>
          <a:p>
            <a:fld id="{1B1536A3-9237-48C8-9350-A3A67BFCD6DE}" type="slidenum">
              <a:rPr lang="de-DE" smtClean="0"/>
              <a:t>16</a:t>
            </a:fld>
            <a:endParaRPr lang="de-DE"/>
          </a:p>
        </p:txBody>
      </p:sp>
    </p:spTree>
    <p:extLst>
      <p:ext uri="{BB962C8B-B14F-4D97-AF65-F5344CB8AC3E}">
        <p14:creationId xmlns:p14="http://schemas.microsoft.com/office/powerpoint/2010/main" val="131450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17</a:t>
            </a:fld>
            <a:endParaRPr lang="de-CH"/>
          </a:p>
        </p:txBody>
      </p:sp>
    </p:spTree>
    <p:extLst>
      <p:ext uri="{BB962C8B-B14F-4D97-AF65-F5344CB8AC3E}">
        <p14:creationId xmlns:p14="http://schemas.microsoft.com/office/powerpoint/2010/main" val="417784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Identify</a:t>
            </a:r>
            <a:r>
              <a:rPr lang="nl-NL" dirty="0"/>
              <a:t> </a:t>
            </a:r>
            <a:r>
              <a:rPr lang="nl-NL" dirty="0" err="1"/>
              <a:t>the</a:t>
            </a:r>
            <a:r>
              <a:rPr lang="nl-NL" dirty="0"/>
              <a:t> </a:t>
            </a:r>
            <a:r>
              <a:rPr lang="nl-NL" dirty="0" err="1"/>
              <a:t>challanges</a:t>
            </a:r>
            <a:endParaRPr lang="nl-NL" dirty="0"/>
          </a:p>
          <a:p>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interactive phase is also the phase that requires a high orchestration load from teaches: time available to teachers is limited, and so are their cognitive resources (</a:t>
            </a:r>
            <a:r>
              <a:rPr lang="en-US" sz="1200" kern="1200" dirty="0" err="1">
                <a:solidFill>
                  <a:schemeClr val="tx1"/>
                </a:solidFill>
                <a:effectLst/>
                <a:latin typeface="+mn-lt"/>
                <a:ea typeface="+mn-ea"/>
                <a:cs typeface="+mn-cs"/>
              </a:rPr>
              <a:t>Feldon</a:t>
            </a:r>
            <a:r>
              <a:rPr lang="en-US" sz="1200" kern="1200" dirty="0">
                <a:solidFill>
                  <a:schemeClr val="tx1"/>
                </a:solidFill>
                <a:effectLst/>
                <a:latin typeface="+mn-lt"/>
                <a:ea typeface="+mn-ea"/>
                <a:cs typeface="+mn-cs"/>
              </a:rPr>
              <a:t>, 2007). This makes monitoring collaborative activities a demanding if not impossible task (Van Leeuwen, Janssen, Erkens, &amp; Brekelmans, 2015). There are multiple groups to monitor, which could be working on different stages of the task. Furthermore, groups require support at multiple levels: not only concerning the task itself, but also the regulative and social aspects of collaboration (Van Leeuwen, Janssen, Erkens, &amp; Brekelmans, 2013).  the role of the teacher during the interactive phase of collaboration is manifold. Teachers monitor and offer assistance on multiple aspects of a task, may monitor individual versus groups of students, and act both reactively (in response to students’ request for support) and proactively (based on the teacher’s observations) (</a:t>
            </a:r>
            <a:r>
              <a:rPr lang="en-US" sz="1200" kern="1200" dirty="0" err="1">
                <a:solidFill>
                  <a:schemeClr val="tx1"/>
                </a:solidFill>
                <a:effectLst/>
                <a:latin typeface="+mn-lt"/>
                <a:ea typeface="+mn-ea"/>
                <a:cs typeface="+mn-cs"/>
              </a:rPr>
              <a:t>Greiffenhagen</a:t>
            </a:r>
            <a:r>
              <a:rPr lang="en-US" sz="1200" kern="1200" dirty="0">
                <a:solidFill>
                  <a:schemeClr val="tx1"/>
                </a:solidFill>
                <a:effectLst/>
                <a:latin typeface="+mn-lt"/>
                <a:ea typeface="+mn-ea"/>
                <a:cs typeface="+mn-cs"/>
              </a:rPr>
              <a:t>, 2012; </a:t>
            </a:r>
            <a:r>
              <a:rPr lang="en-US" sz="1200" kern="1200" dirty="0" err="1">
                <a:solidFill>
                  <a:schemeClr val="tx1"/>
                </a:solidFill>
                <a:effectLst/>
                <a:latin typeface="+mn-lt"/>
                <a:ea typeface="+mn-ea"/>
                <a:cs typeface="+mn-cs"/>
              </a:rPr>
              <a:t>Onrubia</a:t>
            </a:r>
            <a:r>
              <a:rPr lang="en-US" sz="1200" kern="1200" dirty="0">
                <a:solidFill>
                  <a:schemeClr val="tx1"/>
                </a:solidFill>
                <a:effectLst/>
                <a:latin typeface="+mn-lt"/>
                <a:ea typeface="+mn-ea"/>
                <a:cs typeface="+mn-cs"/>
              </a:rPr>
              <a:t> &amp; Engel, 2012). As </a:t>
            </a:r>
            <a:r>
              <a:rPr lang="en-US" sz="1200" kern="1200" dirty="0" err="1">
                <a:solidFill>
                  <a:schemeClr val="tx1"/>
                </a:solidFill>
                <a:effectLst/>
                <a:latin typeface="+mn-lt"/>
                <a:ea typeface="+mn-ea"/>
                <a:cs typeface="+mn-cs"/>
              </a:rPr>
              <a:t>Dillenbourg</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Jermann</a:t>
            </a:r>
            <a:r>
              <a:rPr lang="en-US" sz="1200" kern="1200" dirty="0">
                <a:solidFill>
                  <a:schemeClr val="tx1"/>
                </a:solidFill>
                <a:effectLst/>
                <a:latin typeface="+mn-lt"/>
                <a:ea typeface="+mn-ea"/>
                <a:cs typeface="+mn-cs"/>
              </a:rPr>
              <a:t> note (2010), even within activities, teachers often adapt their behavior on the fly according to classroom constraints.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Losing overview is a commonly encountered obstacle for teachers to successfully implement collaborative learning (</a:t>
            </a:r>
            <a:r>
              <a:rPr lang="en-US" sz="1200" kern="1200" dirty="0" err="1">
                <a:solidFill>
                  <a:schemeClr val="tx1"/>
                </a:solidFill>
                <a:effectLst/>
                <a:latin typeface="+mn-lt"/>
                <a:ea typeface="+mn-ea"/>
                <a:cs typeface="+mn-cs"/>
              </a:rPr>
              <a:t>Gillies</a:t>
            </a:r>
            <a:r>
              <a:rPr lang="en-US" sz="1200" kern="1200" dirty="0">
                <a:solidFill>
                  <a:schemeClr val="tx1"/>
                </a:solidFill>
                <a:effectLst/>
                <a:latin typeface="+mn-lt"/>
                <a:ea typeface="+mn-ea"/>
                <a:cs typeface="+mn-cs"/>
              </a:rPr>
              <a:t> &amp; Boyle, 2010; Van Leeuwen et al., 2015). Teachers may therefore be in need of support to monitor groups’ activities.</a:t>
            </a:r>
            <a:endParaRPr lang="nl-NL"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pPr>
              <a:defRPr/>
            </a:pPr>
            <a:fld id="{7F1D9E26-D25B-4B86-9C32-00C1E373BD99}" type="slidenum">
              <a:rPr lang="de-DE" altLang="de-DE" smtClean="0"/>
              <a:pPr>
                <a:defRPr/>
              </a:pPr>
              <a:t>19</a:t>
            </a:fld>
            <a:endParaRPr lang="de-DE" altLang="de-DE"/>
          </a:p>
        </p:txBody>
      </p:sp>
    </p:spTree>
    <p:extLst>
      <p:ext uri="{BB962C8B-B14F-4D97-AF65-F5344CB8AC3E}">
        <p14:creationId xmlns:p14="http://schemas.microsoft.com/office/powerpoint/2010/main" val="288625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Here is </a:t>
            </a:r>
            <a:r>
              <a:rPr lang="nl-NL" dirty="0" err="1"/>
              <a:t>where</a:t>
            </a:r>
            <a:r>
              <a:rPr lang="nl-NL" dirty="0"/>
              <a:t> LA </a:t>
            </a:r>
            <a:r>
              <a:rPr lang="nl-NL" dirty="0" err="1"/>
              <a:t>comes</a:t>
            </a:r>
            <a:r>
              <a:rPr lang="nl-NL" dirty="0"/>
              <a:t> in: </a:t>
            </a:r>
            <a:r>
              <a:rPr lang="nl-NL" dirty="0" err="1"/>
              <a:t>possible</a:t>
            </a:r>
            <a:r>
              <a:rPr lang="nl-NL" baseline="0" dirty="0"/>
              <a:t> </a:t>
            </a:r>
            <a:r>
              <a:rPr lang="nl-NL" baseline="0" dirty="0" err="1"/>
              <a:t>collaboration</a:t>
            </a:r>
            <a:r>
              <a:rPr lang="nl-NL" baseline="0" dirty="0"/>
              <a:t> </a:t>
            </a:r>
            <a:r>
              <a:rPr lang="nl-NL" baseline="0" dirty="0" err="1"/>
              <a:t>between</a:t>
            </a:r>
            <a:r>
              <a:rPr lang="nl-NL" baseline="0" dirty="0"/>
              <a:t> teacher and </a:t>
            </a:r>
            <a:r>
              <a:rPr lang="nl-NL" baseline="0" dirty="0" err="1"/>
              <a:t>technology</a:t>
            </a:r>
            <a:endParaRPr lang="nl-NL" baseline="0" dirty="0"/>
          </a:p>
          <a:p>
            <a:endParaRPr lang="nl-NL" baseline="0" dirty="0"/>
          </a:p>
          <a:p>
            <a:r>
              <a:rPr lang="en-US" sz="1200" kern="1200" dirty="0">
                <a:solidFill>
                  <a:schemeClr val="tx1"/>
                </a:solidFill>
                <a:effectLst/>
                <a:latin typeface="+mn-lt"/>
                <a:ea typeface="+mn-ea"/>
                <a:cs typeface="+mn-cs"/>
              </a:rPr>
              <a:t>When dashboards provide support to students (intervening function), the pressure on teachers to regulate students’ activities can be relieved, and the teacher is in that sense off-loaded. As </a:t>
            </a:r>
            <a:r>
              <a:rPr lang="en-US" sz="1200" kern="1200" dirty="0" err="1">
                <a:solidFill>
                  <a:schemeClr val="tx1"/>
                </a:solidFill>
                <a:effectLst/>
                <a:latin typeface="+mn-lt"/>
                <a:ea typeface="+mn-ea"/>
                <a:cs typeface="+mn-cs"/>
              </a:rPr>
              <a:t>Ertmer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Glazewski</a:t>
            </a:r>
            <a:r>
              <a:rPr lang="en-US" sz="1200" kern="1200" dirty="0">
                <a:solidFill>
                  <a:schemeClr val="tx1"/>
                </a:solidFill>
                <a:effectLst/>
                <a:latin typeface="+mn-lt"/>
                <a:ea typeface="+mn-ea"/>
                <a:cs typeface="+mn-cs"/>
              </a:rPr>
              <a:t> (2015) note, some “scaffolds may serve as intermediate structures that support teachers in the task of […] scaffolding by creating time for reflection before their response is required” (p. 100). This “time for reflection” is also noted by Schwarz and Asterhan (2011) as a key component of effective human tutoring</a:t>
            </a:r>
            <a:r>
              <a:rPr lang="nl-NL" baseline="0" dirty="0"/>
              <a:t>er and dashboard</a:t>
            </a:r>
            <a:endParaRPr lang="nl-NL"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20</a:t>
            </a:fld>
            <a:endParaRPr lang="de-CH"/>
          </a:p>
        </p:txBody>
      </p:sp>
    </p:spTree>
    <p:extLst>
      <p:ext uri="{BB962C8B-B14F-4D97-AF65-F5344CB8AC3E}">
        <p14:creationId xmlns:p14="http://schemas.microsoft.com/office/powerpoint/2010/main" val="391803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88000" eaLnBrk="1" fontAlgn="auto" hangingPunct="1">
              <a:spcBef>
                <a:spcPts val="0"/>
              </a:spcBef>
              <a:spcAft>
                <a:spcPts val="600"/>
              </a:spcAft>
              <a:buClr>
                <a:srgbClr val="8DAE10"/>
              </a:buClr>
              <a:buSzPct val="130000"/>
              <a:defRPr/>
            </a:pPr>
            <a:r>
              <a:rPr lang="de-DE" sz="1600" b="0" dirty="0">
                <a:solidFill>
                  <a:srgbClr val="17365C"/>
                </a:solidFill>
                <a:latin typeface="Arial" pitchFamily="34" charset="0"/>
                <a:cs typeface="Arial" pitchFamily="34" charset="0"/>
              </a:rPr>
              <a:t>The </a:t>
            </a:r>
            <a:r>
              <a:rPr lang="de-DE" sz="1600" b="0" dirty="0" err="1">
                <a:solidFill>
                  <a:srgbClr val="17365C"/>
                </a:solidFill>
                <a:latin typeface="Arial" pitchFamily="34" charset="0"/>
                <a:cs typeface="Arial" pitchFamily="34" charset="0"/>
              </a:rPr>
              <a:t>dashboard</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as</a:t>
            </a:r>
            <a:r>
              <a:rPr lang="de-DE" sz="1600" b="0" dirty="0">
                <a:solidFill>
                  <a:srgbClr val="17365C"/>
                </a:solidFill>
                <a:latin typeface="Arial" pitchFamily="34" charset="0"/>
                <a:cs typeface="Arial" pitchFamily="34" charset="0"/>
              </a:rPr>
              <a:t> additional </a:t>
            </a:r>
            <a:r>
              <a:rPr lang="de-DE" sz="1600" b="0" dirty="0" err="1">
                <a:solidFill>
                  <a:srgbClr val="17365C"/>
                </a:solidFill>
                <a:latin typeface="Arial" pitchFamily="34" charset="0"/>
                <a:cs typeface="Arial" pitchFamily="34" charset="0"/>
              </a:rPr>
              <a:t>source</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of</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information</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to</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monitor</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students</a:t>
            </a:r>
            <a:r>
              <a:rPr lang="de-DE" sz="1600" b="0" dirty="0">
                <a:solidFill>
                  <a:srgbClr val="17365C"/>
                </a:solidFill>
                <a:latin typeface="Arial" pitchFamily="34" charset="0"/>
                <a:cs typeface="Arial" pitchFamily="34" charset="0"/>
              </a:rPr>
              <a:t>. </a:t>
            </a:r>
          </a:p>
          <a:p>
            <a:pPr defTabSz="288000" eaLnBrk="1" fontAlgn="auto" hangingPunct="1">
              <a:spcBef>
                <a:spcPts val="0"/>
              </a:spcBef>
              <a:spcAft>
                <a:spcPts val="600"/>
              </a:spcAft>
              <a:buClr>
                <a:srgbClr val="8DAE10"/>
              </a:buClr>
              <a:buSzPct val="130000"/>
              <a:defRPr/>
            </a:pPr>
            <a:endParaRPr lang="de-DE" sz="1600" b="1" dirty="0">
              <a:solidFill>
                <a:srgbClr val="17365C"/>
              </a:solidFill>
              <a:latin typeface="Arial" pitchFamily="34" charset="0"/>
              <a:cs typeface="Arial" pitchFamily="34" charset="0"/>
            </a:endParaRPr>
          </a:p>
          <a:p>
            <a:pPr defTabSz="288000" eaLnBrk="1" fontAlgn="auto" hangingPunct="1">
              <a:spcBef>
                <a:spcPts val="0"/>
              </a:spcBef>
              <a:spcAft>
                <a:spcPts val="600"/>
              </a:spcAft>
              <a:buClr>
                <a:srgbClr val="8DAE10"/>
              </a:buClr>
              <a:buSzPct val="130000"/>
              <a:defRPr/>
            </a:pPr>
            <a:r>
              <a:rPr lang="de-DE" sz="1600" b="0" dirty="0">
                <a:solidFill>
                  <a:srgbClr val="17365C"/>
                </a:solidFill>
                <a:latin typeface="Arial" pitchFamily="34" charset="0"/>
                <a:cs typeface="Arial" pitchFamily="34" charset="0"/>
              </a:rPr>
              <a:t>In </a:t>
            </a:r>
            <a:r>
              <a:rPr lang="de-DE" sz="1600" b="0" dirty="0" err="1">
                <a:solidFill>
                  <a:srgbClr val="17365C"/>
                </a:solidFill>
                <a:latin typeface="Arial" pitchFamily="34" charset="0"/>
                <a:cs typeface="Arial" pitchFamily="34" charset="0"/>
              </a:rPr>
              <a:t>the</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model</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it</a:t>
            </a:r>
            <a:r>
              <a:rPr lang="de-DE" sz="1600" b="0" dirty="0">
                <a:solidFill>
                  <a:srgbClr val="17365C"/>
                </a:solidFill>
                <a:latin typeface="Arial" pitchFamily="34" charset="0"/>
                <a:cs typeface="Arial" pitchFamily="34" charset="0"/>
              </a:rPr>
              <a:t> </a:t>
            </a:r>
            <a:r>
              <a:rPr lang="de-DE" sz="1600" b="0" dirty="0" err="1">
                <a:solidFill>
                  <a:srgbClr val="17365C"/>
                </a:solidFill>
                <a:latin typeface="Arial" pitchFamily="34" charset="0"/>
                <a:cs typeface="Arial" pitchFamily="34" charset="0"/>
              </a:rPr>
              <a:t>looks</a:t>
            </a:r>
            <a:r>
              <a:rPr lang="de-DE" sz="1600" b="0" dirty="0">
                <a:solidFill>
                  <a:srgbClr val="17365C"/>
                </a:solidFill>
                <a:latin typeface="Arial" pitchFamily="34" charset="0"/>
                <a:cs typeface="Arial" pitchFamily="34" charset="0"/>
              </a:rPr>
              <a:t> like </a:t>
            </a:r>
            <a:r>
              <a:rPr lang="de-DE" sz="1600" b="0" dirty="0" err="1">
                <a:solidFill>
                  <a:srgbClr val="17365C"/>
                </a:solidFill>
                <a:latin typeface="Arial" pitchFamily="34" charset="0"/>
                <a:cs typeface="Arial" pitchFamily="34" charset="0"/>
              </a:rPr>
              <a:t>this</a:t>
            </a:r>
            <a:r>
              <a:rPr lang="de-DE" sz="1600" b="0" dirty="0">
                <a:solidFill>
                  <a:srgbClr val="17365C"/>
                </a:solidFill>
                <a:latin typeface="Arial" pitchFamily="34" charset="0"/>
                <a:cs typeface="Arial" pitchFamily="34" charset="0"/>
              </a:rPr>
              <a:t>. </a:t>
            </a:r>
          </a:p>
          <a:p>
            <a:pPr defTabSz="288000" eaLnBrk="1" fontAlgn="auto" hangingPunct="1">
              <a:spcBef>
                <a:spcPts val="0"/>
              </a:spcBef>
              <a:spcAft>
                <a:spcPts val="600"/>
              </a:spcAft>
              <a:buClr>
                <a:srgbClr val="8DAE10"/>
              </a:buClr>
              <a:buSzPct val="130000"/>
              <a:defRPr/>
            </a:pPr>
            <a:endParaRPr lang="de-DE" sz="1600" b="1" dirty="0">
              <a:solidFill>
                <a:srgbClr val="17365C"/>
              </a:solidFill>
              <a:latin typeface="Arial" pitchFamily="34" charset="0"/>
              <a:cs typeface="Arial" pitchFamily="34" charset="0"/>
            </a:endParaRPr>
          </a:p>
          <a:p>
            <a:pPr defTabSz="288000" eaLnBrk="1" fontAlgn="auto" hangingPunct="1">
              <a:spcBef>
                <a:spcPts val="0"/>
              </a:spcBef>
              <a:spcAft>
                <a:spcPts val="600"/>
              </a:spcAft>
              <a:buClr>
                <a:srgbClr val="8DAE10"/>
              </a:buClr>
              <a:buSzPct val="130000"/>
              <a:defRPr/>
            </a:pPr>
            <a:r>
              <a:rPr lang="de-DE" sz="1600" b="1" dirty="0" err="1">
                <a:solidFill>
                  <a:srgbClr val="17365C"/>
                </a:solidFill>
                <a:latin typeface="Arial" pitchFamily="34" charset="0"/>
                <a:cs typeface="Arial" pitchFamily="34" charset="0"/>
              </a:rPr>
              <a:t>Theoretical</a:t>
            </a:r>
            <a:r>
              <a:rPr lang="de-DE" sz="1600" b="1" dirty="0">
                <a:solidFill>
                  <a:srgbClr val="17365C"/>
                </a:solidFill>
                <a:latin typeface="Arial" pitchFamily="34" charset="0"/>
                <a:cs typeface="Arial" pitchFamily="34" charset="0"/>
              </a:rPr>
              <a:t> </a:t>
            </a:r>
            <a:r>
              <a:rPr lang="de-DE" sz="1600" b="1" dirty="0" err="1">
                <a:solidFill>
                  <a:srgbClr val="17365C"/>
                </a:solidFill>
                <a:latin typeface="Arial" pitchFamily="34" charset="0"/>
                <a:cs typeface="Arial" pitchFamily="34" charset="0"/>
              </a:rPr>
              <a:t>model</a:t>
            </a:r>
            <a:r>
              <a:rPr lang="de-DE" sz="1600" b="1" dirty="0">
                <a:solidFill>
                  <a:srgbClr val="17365C"/>
                </a:solidFill>
                <a:latin typeface="Arial" pitchFamily="34" charset="0"/>
                <a:cs typeface="Arial" pitchFamily="34" charset="0"/>
              </a:rPr>
              <a:t>  - Monitoring</a:t>
            </a:r>
            <a:endParaRPr lang="de-DE" sz="1600" b="1" i="1" dirty="0">
              <a:solidFill>
                <a:srgbClr val="17365C"/>
              </a:solidFill>
              <a:latin typeface="Arial" pitchFamily="34" charset="0"/>
              <a:cs typeface="Arial" pitchFamily="34" charset="0"/>
            </a:endParaRPr>
          </a:p>
          <a:p>
            <a:pPr marL="628650" lvl="1" indent="-285750" defTabSz="288000" eaLnBrk="1" fontAlgn="auto" hangingPunct="1">
              <a:spcBef>
                <a:spcPts val="0"/>
              </a:spcBef>
              <a:spcAft>
                <a:spcPts val="600"/>
              </a:spcAft>
              <a:buClr>
                <a:srgbClr val="8DAE10"/>
              </a:buClr>
              <a:buSzPct val="130000"/>
              <a:buFont typeface="Wingdings" charset="2"/>
              <a:buChar char="§"/>
              <a:defRPr/>
            </a:pPr>
            <a:r>
              <a:rPr lang="en-GB" sz="1600" dirty="0">
                <a:solidFill>
                  <a:srgbClr val="17365C"/>
                </a:solidFill>
                <a:latin typeface="Arial" pitchFamily="34" charset="0"/>
                <a:cs typeface="Arial" pitchFamily="34" charset="0"/>
              </a:rPr>
              <a:t>Data sources for teacher: classroom observation + DASHBOARD</a:t>
            </a:r>
          </a:p>
          <a:p>
            <a:pPr marL="628650" lvl="1" indent="-285750" defTabSz="288000" eaLnBrk="1" fontAlgn="auto" hangingPunct="1">
              <a:spcBef>
                <a:spcPts val="0"/>
              </a:spcBef>
              <a:spcAft>
                <a:spcPts val="600"/>
              </a:spcAft>
              <a:buClr>
                <a:srgbClr val="8DAE10"/>
              </a:buClr>
              <a:buSzPct val="130000"/>
              <a:buFont typeface="Wingdings" charset="2"/>
              <a:buChar char="§"/>
              <a:defRPr/>
            </a:pPr>
            <a:r>
              <a:rPr lang="en-GB" sz="1600" dirty="0">
                <a:solidFill>
                  <a:srgbClr val="17365C"/>
                </a:solidFill>
                <a:latin typeface="Arial" pitchFamily="34" charset="0"/>
                <a:cs typeface="Arial" pitchFamily="34" charset="0"/>
              </a:rPr>
              <a:t>In the project, we zoom in on teacher sense making of dashboard</a:t>
            </a:r>
          </a:p>
          <a:p>
            <a:endParaRPr lang="nl-NL"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21</a:t>
            </a:fld>
            <a:endParaRPr lang="de-CH"/>
          </a:p>
        </p:txBody>
      </p:sp>
    </p:spTree>
    <p:extLst>
      <p:ext uri="{BB962C8B-B14F-4D97-AF65-F5344CB8AC3E}">
        <p14:creationId xmlns:p14="http://schemas.microsoft.com/office/powerpoint/2010/main" val="361658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Arrow 1 (teacher-student) Teachers play an essential role for student learning, as they are responsible for monitoring and orchestrating both cognitive and metacognitive processes, as well as social processes when it concerns collaboration among students (</a:t>
            </a:r>
            <a:r>
              <a:rPr lang="en-US" sz="1200" kern="1200" dirty="0" err="1">
                <a:solidFill>
                  <a:schemeClr val="tx1"/>
                </a:solidFill>
                <a:effectLst/>
                <a:latin typeface="+mn-lt"/>
                <a:ea typeface="+mn-ea"/>
                <a:cs typeface="+mn-cs"/>
              </a:rPr>
              <a:t>Kaendler</a:t>
            </a:r>
            <a:r>
              <a:rPr lang="en-US" sz="1200" kern="1200" dirty="0">
                <a:solidFill>
                  <a:schemeClr val="tx1"/>
                </a:solidFill>
                <a:effectLst/>
                <a:latin typeface="+mn-lt"/>
                <a:ea typeface="+mn-ea"/>
                <a:cs typeface="+mn-cs"/>
              </a:rPr>
              <a:t> et al., 2015; Prieto et al., 2011).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Arrow 2,3,4: Most computer-supported learning environments enable capturing of student activities, which can then be (automatically) analyzed and visualized on so called teacher orchestration tools to support teachers in the real-time orchestration of student learning (</a:t>
            </a:r>
            <a:r>
              <a:rPr lang="en-US" sz="1200" kern="1200" dirty="0" err="1">
                <a:solidFill>
                  <a:schemeClr val="tx1"/>
                </a:solidFill>
                <a:effectLst/>
                <a:latin typeface="+mn-lt"/>
                <a:ea typeface="+mn-ea"/>
                <a:cs typeface="+mn-cs"/>
              </a:rPr>
              <a:t>Verbert</a:t>
            </a:r>
            <a:r>
              <a:rPr lang="en-US" sz="1200" kern="1200" dirty="0">
                <a:solidFill>
                  <a:schemeClr val="tx1"/>
                </a:solidFill>
                <a:effectLst/>
                <a:latin typeface="+mn-lt"/>
                <a:ea typeface="+mn-ea"/>
                <a:cs typeface="+mn-cs"/>
              </a:rPr>
              <a:t> et al., 2014; Wise &amp; </a:t>
            </a:r>
            <a:r>
              <a:rPr lang="en-US" sz="1200" kern="1200" dirty="0" err="1">
                <a:solidFill>
                  <a:schemeClr val="tx1"/>
                </a:solidFill>
                <a:effectLst/>
                <a:latin typeface="+mn-lt"/>
                <a:ea typeface="+mn-ea"/>
                <a:cs typeface="+mn-cs"/>
              </a:rPr>
              <a:t>Vytasek</a:t>
            </a:r>
            <a:r>
              <a:rPr lang="en-US" sz="1200" kern="1200" dirty="0">
                <a:solidFill>
                  <a:schemeClr val="tx1"/>
                </a:solidFill>
                <a:effectLst/>
                <a:latin typeface="+mn-lt"/>
                <a:ea typeface="+mn-ea"/>
                <a:cs typeface="+mn-cs"/>
              </a:rPr>
              <a:t>, 2017).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growing field of research on teacher orchestration tools, important questions arise concerning the design and implementation of teacher orchestration tools (Van </a:t>
            </a:r>
            <a:r>
              <a:rPr lang="en-US" sz="1200" kern="1200" dirty="0" err="1">
                <a:solidFill>
                  <a:schemeClr val="tx1"/>
                </a:solidFill>
                <a:effectLst/>
                <a:latin typeface="+mn-lt"/>
                <a:ea typeface="+mn-ea"/>
                <a:cs typeface="+mn-cs"/>
              </a:rPr>
              <a:t>Leeuwen</a:t>
            </a:r>
            <a:r>
              <a:rPr lang="en-US" sz="1200" kern="1200" dirty="0">
                <a:solidFill>
                  <a:schemeClr val="tx1"/>
                </a:solidFill>
                <a:effectLst/>
                <a:latin typeface="+mn-lt"/>
                <a:ea typeface="+mn-ea"/>
                <a:cs typeface="+mn-cs"/>
              </a:rPr>
              <a:t> &amp; Rummel, 2017).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research</a:t>
            </a:r>
            <a:r>
              <a:rPr lang="en-US" sz="1200" kern="1200" baseline="0" dirty="0">
                <a:solidFill>
                  <a:schemeClr val="tx1"/>
                </a:solidFill>
                <a:effectLst/>
                <a:latin typeface="+mn-lt"/>
                <a:ea typeface="+mn-ea"/>
                <a:cs typeface="+mn-cs"/>
              </a:rPr>
              <a:t> questions</a:t>
            </a:r>
            <a:r>
              <a:rPr lang="en-US" sz="1200" kern="1200" dirty="0">
                <a:solidFill>
                  <a:schemeClr val="tx1"/>
                </a:solidFill>
                <a:effectLst/>
                <a:latin typeface="+mn-lt"/>
                <a:ea typeface="+mn-ea"/>
                <a:cs typeface="+mn-cs"/>
              </a:rPr>
              <a:t>: 1) what information do teachers need that would help them to support their students, and how does that translate to design of an orchestration tool? Subsequently, 2) once the orchestration tool is designed, how do teachers actually use them in their classrooms? As an overarching question, we are interested in what lessons can be drawn about what makes orchestration tools helpful for teaching and learning. </a:t>
            </a:r>
            <a:endParaRPr lang="nl-NL"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22</a:t>
            </a:fld>
            <a:endParaRPr lang="de-CH"/>
          </a:p>
        </p:txBody>
      </p:sp>
    </p:spTree>
    <p:extLst>
      <p:ext uri="{BB962C8B-B14F-4D97-AF65-F5344CB8AC3E}">
        <p14:creationId xmlns:p14="http://schemas.microsoft.com/office/powerpoint/2010/main" val="307381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27</a:t>
            </a:fld>
            <a:endParaRPr lang="de-CH"/>
          </a:p>
        </p:txBody>
      </p:sp>
    </p:spTree>
    <p:extLst>
      <p:ext uri="{BB962C8B-B14F-4D97-AF65-F5344CB8AC3E}">
        <p14:creationId xmlns:p14="http://schemas.microsoft.com/office/powerpoint/2010/main" val="94759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Holstein, K., McLaren, B. M., &amp; </a:t>
            </a:r>
            <a:r>
              <a:rPr lang="en-US" dirty="0" err="1"/>
              <a:t>Aleven</a:t>
            </a:r>
            <a:r>
              <a:rPr lang="en-US" dirty="0"/>
              <a:t>, V.  (2018). Student learning benefits of a mixed-reality teacher awareness tool in AI-enhanced classrooms. In Proceedings of the 19th International Conference on Artificial Intelligence in Education (AIED’18).  [pdf]    *Best Paper Award*</a:t>
            </a:r>
          </a:p>
          <a:p>
            <a:r>
              <a:rPr lang="en-US" dirty="0"/>
              <a:t>  </a:t>
            </a:r>
          </a:p>
          <a:p>
            <a:r>
              <a:rPr lang="en-US" dirty="0"/>
              <a:t> Holstein, K., McLaren, B. M., &amp; </a:t>
            </a:r>
            <a:r>
              <a:rPr lang="en-US" dirty="0" err="1"/>
              <a:t>Aleven</a:t>
            </a:r>
            <a:r>
              <a:rPr lang="en-US" dirty="0"/>
              <a:t>, V.  (2018). Informing the design of teacher awareness tools through Causal Alignment Analysis. In Proceedings of the 13th International Conference of the Learning Sciences (ICLS'18). [pdf]    *Best Student Paper Award*</a:t>
            </a:r>
          </a:p>
        </p:txBody>
      </p:sp>
      <p:sp>
        <p:nvSpPr>
          <p:cNvPr id="4" name="Slide Number Placeholder 3"/>
          <p:cNvSpPr>
            <a:spLocks noGrp="1"/>
          </p:cNvSpPr>
          <p:nvPr>
            <p:ph type="sldNum" sz="quarter" idx="10"/>
          </p:nvPr>
        </p:nvSpPr>
        <p:spPr/>
        <p:txBody>
          <a:bodyPr/>
          <a:lstStyle/>
          <a:p>
            <a:fld id="{A51C0C35-A9A2-4EFD-9BAF-1E52E29E03D1}" type="slidenum">
              <a:rPr lang="de-CH" smtClean="0"/>
              <a:t>28</a:t>
            </a:fld>
            <a:endParaRPr lang="de-CH"/>
          </a:p>
        </p:txBody>
      </p:sp>
    </p:spTree>
    <p:extLst>
      <p:ext uri="{BB962C8B-B14F-4D97-AF65-F5344CB8AC3E}">
        <p14:creationId xmlns:p14="http://schemas.microsoft.com/office/powerpoint/2010/main" val="21069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r>
              <a:rPr lang="en-US" baseline="0" dirty="0"/>
              <a:t> and effort for technical tools (e.g. video creation)</a:t>
            </a:r>
          </a:p>
          <a:p>
            <a:pPr marL="285750" indent="-285750">
              <a:buFontTx/>
              <a:buChar char="-"/>
            </a:pPr>
            <a:r>
              <a:rPr lang="en-US" dirty="0"/>
              <a:t>Select tools that are easy; provide reliably and fast</a:t>
            </a:r>
            <a:r>
              <a:rPr lang="en-US" baseline="0" dirty="0"/>
              <a:t> </a:t>
            </a:r>
            <a:r>
              <a:rPr lang="en-US" dirty="0"/>
              <a:t>tech support</a:t>
            </a:r>
          </a:p>
          <a:p>
            <a:pPr marL="285750" indent="-285750">
              <a:buFontTx/>
              <a:buChar char="-"/>
            </a:pPr>
            <a:r>
              <a:rPr lang="en-US" dirty="0"/>
              <a:t>training</a:t>
            </a:r>
          </a:p>
          <a:p>
            <a:pPr marL="285750" indent="-285750">
              <a:buFontTx/>
              <a:buChar char="-"/>
            </a:pPr>
            <a:r>
              <a:rPr lang="en-US" dirty="0"/>
              <a:t>curriculum design?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self-regulation?</a:t>
            </a:r>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4</a:t>
            </a:fld>
            <a:endParaRPr lang="de-CH"/>
          </a:p>
        </p:txBody>
      </p:sp>
    </p:spTree>
    <p:extLst>
      <p:ext uri="{BB962C8B-B14F-4D97-AF65-F5344CB8AC3E}">
        <p14:creationId xmlns:p14="http://schemas.microsoft.com/office/powerpoint/2010/main" val="2164534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29</a:t>
            </a:fld>
            <a:endParaRPr lang="de-CH"/>
          </a:p>
        </p:txBody>
      </p:sp>
    </p:spTree>
    <p:extLst>
      <p:ext uri="{BB962C8B-B14F-4D97-AF65-F5344CB8AC3E}">
        <p14:creationId xmlns:p14="http://schemas.microsoft.com/office/powerpoint/2010/main" val="3009942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30</a:t>
            </a:fld>
            <a:endParaRPr lang="de-CH"/>
          </a:p>
        </p:txBody>
      </p:sp>
    </p:spTree>
    <p:extLst>
      <p:ext uri="{BB962C8B-B14F-4D97-AF65-F5344CB8AC3E}">
        <p14:creationId xmlns:p14="http://schemas.microsoft.com/office/powerpoint/2010/main" val="375477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31</a:t>
            </a:fld>
            <a:endParaRPr lang="de-CH"/>
          </a:p>
        </p:txBody>
      </p:sp>
    </p:spTree>
    <p:extLst>
      <p:ext uri="{BB962C8B-B14F-4D97-AF65-F5344CB8AC3E}">
        <p14:creationId xmlns:p14="http://schemas.microsoft.com/office/powerpoint/2010/main" val="199561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make the most of students discussions?</a:t>
            </a:r>
          </a:p>
          <a:p>
            <a:r>
              <a:rPr lang="en-US" dirty="0"/>
              <a:t>Mutual tutoring? Error detection?</a:t>
            </a:r>
            <a:r>
              <a:rPr lang="en-US" baseline="0" dirty="0"/>
              <a:t> Conceptual change?</a:t>
            </a:r>
          </a:p>
          <a:p>
            <a:endParaRPr lang="en-US" baseline="0" dirty="0"/>
          </a:p>
          <a:p>
            <a:r>
              <a:rPr lang="en-US" baseline="0" dirty="0"/>
              <a:t>e.g. use concept inventories</a:t>
            </a:r>
          </a:p>
          <a:p>
            <a:r>
              <a:rPr lang="en-US" baseline="0" dirty="0"/>
              <a:t>Build in mutual tutoring</a:t>
            </a:r>
          </a:p>
          <a:p>
            <a:r>
              <a:rPr lang="en-US" baseline="0" dirty="0"/>
              <a:t>Pair students with incompatible solutions / opposing opinions</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5</a:t>
            </a:fld>
            <a:endParaRPr lang="de-CH"/>
          </a:p>
        </p:txBody>
      </p:sp>
    </p:spTree>
    <p:extLst>
      <p:ext uri="{BB962C8B-B14F-4D97-AF65-F5344CB8AC3E}">
        <p14:creationId xmlns:p14="http://schemas.microsoft.com/office/powerpoint/2010/main" val="121989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sustainable “fun” (motivational benefits)?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baseline="0" dirty="0"/>
              <a:t>Use games to facilitate getting-to-know / group formation in the beginning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baseline="0" dirty="0"/>
              <a:t>Use gamification to build up knowledge and skills that students can use also later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baseline="0" dirty="0"/>
              <a:t>Use game elements more than once</a:t>
            </a:r>
            <a:endParaRPr lang="en-US" sz="1200" b="0"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6</a:t>
            </a:fld>
            <a:endParaRPr lang="de-CH"/>
          </a:p>
        </p:txBody>
      </p:sp>
    </p:spTree>
    <p:extLst>
      <p:ext uri="{BB962C8B-B14F-4D97-AF65-F5344CB8AC3E}">
        <p14:creationId xmlns:p14="http://schemas.microsoft.com/office/powerpoint/2010/main" val="63329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targets social and meta-cognitive dimensions – but what are the outcomes?</a:t>
            </a:r>
          </a:p>
          <a:p>
            <a:endParaRPr lang="en-US" sz="1100" dirty="0"/>
          </a:p>
          <a:p>
            <a:r>
              <a:rPr lang="en-US" sz="1100" dirty="0"/>
              <a:t>Comparisons</a:t>
            </a:r>
            <a:r>
              <a:rPr lang="en-US" sz="1100" baseline="0" dirty="0"/>
              <a:t> help to single out relevant factors, e.g. quality of peer feedback with or without rubrics etc.</a:t>
            </a:r>
          </a:p>
          <a:p>
            <a:r>
              <a:rPr lang="en-US" sz="1100" baseline="0" dirty="0"/>
              <a:t>What students like is not always what helps them most for learning… (e.g. blocked vs. interleaved practice)</a:t>
            </a:r>
            <a:endParaRPr lang="en-US" sz="1100"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7</a:t>
            </a:fld>
            <a:endParaRPr lang="de-CH"/>
          </a:p>
        </p:txBody>
      </p:sp>
    </p:spTree>
    <p:extLst>
      <p:ext uri="{BB962C8B-B14F-4D97-AF65-F5344CB8AC3E}">
        <p14:creationId xmlns:p14="http://schemas.microsoft.com/office/powerpoint/2010/main" val="185093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8</a:t>
            </a:fld>
            <a:endParaRPr lang="de-CH"/>
          </a:p>
        </p:txBody>
      </p:sp>
    </p:spTree>
    <p:extLst>
      <p:ext uri="{BB962C8B-B14F-4D97-AF65-F5344CB8AC3E}">
        <p14:creationId xmlns:p14="http://schemas.microsoft.com/office/powerpoint/2010/main" val="23590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project funded by our German Federal Ministry</a:t>
            </a:r>
            <a:r>
              <a:rPr lang="en-US" baseline="0" dirty="0"/>
              <a:t> of Education (actually a whole program </a:t>
            </a:r>
            <a:r>
              <a:rPr lang="en-US" baseline="0"/>
              <a:t>of research)</a:t>
            </a:r>
          </a:p>
          <a:p>
            <a:br>
              <a:rPr lang="en-US" dirty="0"/>
            </a:br>
            <a:r>
              <a:rPr lang="en-US" dirty="0"/>
              <a:t>Reporting on hot topics from this year’s conferences:</a:t>
            </a:r>
            <a:br>
              <a:rPr lang="en-US" dirty="0"/>
            </a:br>
            <a:r>
              <a:rPr lang="en-US" dirty="0"/>
              <a:t>Symposium</a:t>
            </a:r>
            <a:r>
              <a:rPr lang="en-US" baseline="0" dirty="0"/>
              <a:t> at ICLS 2018; invited symposium at EARLI 2019</a:t>
            </a:r>
            <a:br>
              <a:rPr lang="en-US" baseline="0" dirty="0"/>
            </a:br>
            <a:r>
              <a:rPr lang="en-US" baseline="0" dirty="0"/>
              <a:t>Extension of work that received best paper awards at ICLS and AIED</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9</a:t>
            </a:fld>
            <a:endParaRPr lang="de-CH"/>
          </a:p>
        </p:txBody>
      </p:sp>
    </p:spTree>
    <p:extLst>
      <p:ext uri="{BB962C8B-B14F-4D97-AF65-F5344CB8AC3E}">
        <p14:creationId xmlns:p14="http://schemas.microsoft.com/office/powerpoint/2010/main" val="343745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Slide I </a:t>
            </a:r>
            <a:r>
              <a:rPr lang="de-DE" dirty="0" err="1"/>
              <a:t>showed</a:t>
            </a:r>
            <a:r>
              <a:rPr lang="de-DE" dirty="0"/>
              <a:t> </a:t>
            </a:r>
            <a:r>
              <a:rPr lang="de-DE" dirty="0" err="1"/>
              <a:t>you</a:t>
            </a:r>
            <a:r>
              <a:rPr lang="de-DE" dirty="0"/>
              <a:t> </a:t>
            </a:r>
            <a:r>
              <a:rPr lang="de-DE" dirty="0" err="1"/>
              <a:t>this</a:t>
            </a:r>
            <a:r>
              <a:rPr lang="de-DE" baseline="0" dirty="0"/>
              <a:t> </a:t>
            </a:r>
            <a:r>
              <a:rPr lang="de-DE" baseline="0" dirty="0" err="1"/>
              <a:t>morning</a:t>
            </a:r>
            <a:r>
              <a:rPr lang="de-DE" baseline="0" dirty="0"/>
              <a:t>.</a:t>
            </a:r>
          </a:p>
          <a:p>
            <a:r>
              <a:rPr lang="de-DE" sz="1200" b="0" i="0" u="none" strike="noStrike" kern="1200" baseline="0" dirty="0">
                <a:solidFill>
                  <a:schemeClr val="tx1"/>
                </a:solidFill>
                <a:latin typeface="+mn-lt"/>
                <a:ea typeface="+mn-ea"/>
                <a:cs typeface="+mn-cs"/>
              </a:rPr>
              <a:t>But </a:t>
            </a:r>
            <a:r>
              <a:rPr lang="de-DE" sz="1200" b="0" i="0" u="none" strike="noStrike" kern="1200" baseline="0" dirty="0" err="1">
                <a:solidFill>
                  <a:schemeClr val="tx1"/>
                </a:solidFill>
                <a:latin typeface="+mn-lt"/>
                <a:ea typeface="+mn-ea"/>
                <a:cs typeface="+mn-cs"/>
              </a:rPr>
              <a:t>despite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evidence</a:t>
            </a:r>
            <a:r>
              <a:rPr lang="de-DE" sz="1200" b="0" i="0" u="none" strike="noStrike" kern="1200" baseline="0" dirty="0">
                <a:solidFill>
                  <a:schemeClr val="tx1"/>
                </a:solidFill>
                <a:latin typeface="+mn-lt"/>
                <a:ea typeface="+mn-ea"/>
                <a:cs typeface="+mn-cs"/>
              </a:rPr>
              <a:t> on positive </a:t>
            </a:r>
            <a:r>
              <a:rPr lang="de-DE" sz="1200" b="0" i="0" u="none" strike="noStrike" kern="1200" baseline="0" dirty="0" err="1">
                <a:solidFill>
                  <a:schemeClr val="tx1"/>
                </a:solidFill>
                <a:latin typeface="+mn-lt"/>
                <a:ea typeface="+mn-ea"/>
                <a:cs typeface="+mn-cs"/>
              </a:rPr>
              <a:t>effects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CSCL </a:t>
            </a:r>
            <a:r>
              <a:rPr lang="de-DE" sz="1200" b="0" i="0" u="none" strike="noStrike" kern="1200" baseline="0" dirty="0" err="1">
                <a:solidFill>
                  <a:schemeClr val="tx1"/>
                </a:solidFill>
                <a:latin typeface="+mn-lt"/>
                <a:ea typeface="+mn-ea"/>
                <a:cs typeface="+mn-cs"/>
              </a:rPr>
              <a:t>scripts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there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has</a:t>
            </a:r>
            <a:r>
              <a:rPr lang="de-DE" sz="1200" b="0" i="0" u="none" strike="noStrike" kern="1200" baseline="0" dirty="0">
                <a:solidFill>
                  <a:schemeClr val="tx1"/>
                </a:solidFill>
                <a:latin typeface="+mn-lt"/>
                <a:ea typeface="+mn-ea"/>
                <a:cs typeface="+mn-cs"/>
              </a:rPr>
              <a:t> also </a:t>
            </a:r>
            <a:r>
              <a:rPr lang="de-DE" sz="1200" b="0" i="0" u="none" strike="noStrike" kern="1200" baseline="0" dirty="0" err="1">
                <a:solidFill>
                  <a:schemeClr val="tx1"/>
                </a:solidFill>
                <a:latin typeface="+mn-lt"/>
                <a:ea typeface="+mn-ea"/>
                <a:cs typeface="+mn-cs"/>
              </a:rPr>
              <a:t>been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critism</a:t>
            </a:r>
            <a:r>
              <a:rPr lang="de-DE" sz="1200" b="0" i="0" u="none" strike="noStrike" kern="1200" baseline="0" dirty="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endParaRPr lang="de-DE" baseline="0" dirty="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10</a:t>
            </a:fld>
            <a:endParaRPr lang="de-CH"/>
          </a:p>
        </p:txBody>
      </p:sp>
    </p:spTree>
    <p:extLst>
      <p:ext uri="{BB962C8B-B14F-4D97-AF65-F5344CB8AC3E}">
        <p14:creationId xmlns:p14="http://schemas.microsoft.com/office/powerpoint/2010/main" val="114601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008035" rtl="0" eaLnBrk="1" fontAlgn="auto" latinLnBrk="0" hangingPunct="1">
              <a:lnSpc>
                <a:spcPct val="100000"/>
              </a:lnSpc>
              <a:spcBef>
                <a:spcPct val="0"/>
              </a:spcBef>
              <a:spcAft>
                <a:spcPts val="0"/>
              </a:spcAft>
              <a:buClrTx/>
              <a:buSzTx/>
              <a:buFontTx/>
              <a:buNone/>
              <a:tabLst/>
              <a:defRPr/>
            </a:pPr>
            <a:r>
              <a:rPr lang="en-US" dirty="0">
                <a:latin typeface="Calibri" pitchFamily="34" charset="0"/>
              </a:rPr>
              <a:t>But collaboration scripts</a:t>
            </a:r>
            <a:r>
              <a:rPr lang="en-US" baseline="0" dirty="0">
                <a:latin typeface="Calibri" pitchFamily="34" charset="0"/>
              </a:rPr>
              <a:t> of the kind introduced with the example from my own work also have drawbacks…</a:t>
            </a:r>
          </a:p>
          <a:p>
            <a:pPr marL="0" marR="0" lvl="1" indent="0" algn="l" defTabSz="1008035" rtl="0" eaLnBrk="1" fontAlgn="auto" latinLnBrk="0" hangingPunct="1">
              <a:lnSpc>
                <a:spcPct val="100000"/>
              </a:lnSpc>
              <a:spcBef>
                <a:spcPct val="0"/>
              </a:spcBef>
              <a:spcAft>
                <a:spcPts val="0"/>
              </a:spcAft>
              <a:buClrTx/>
              <a:buSzTx/>
              <a:buFontTx/>
              <a:buNone/>
              <a:tabLst/>
              <a:defRPr/>
            </a:pPr>
            <a:endParaRPr lang="en-US" baseline="0" dirty="0">
              <a:latin typeface="Calibri" pitchFamily="34" charset="0"/>
            </a:endParaRPr>
          </a:p>
          <a:p>
            <a:pPr marL="0" marR="0" lvl="1" indent="0" algn="l" defTabSz="1008035" rtl="0" eaLnBrk="1" fontAlgn="auto" latinLnBrk="0" hangingPunct="1">
              <a:lnSpc>
                <a:spcPct val="100000"/>
              </a:lnSpc>
              <a:spcBef>
                <a:spcPct val="0"/>
              </a:spcBef>
              <a:spcAft>
                <a:spcPts val="0"/>
              </a:spcAft>
              <a:buClrTx/>
              <a:buSzTx/>
              <a:buFontTx/>
              <a:buNone/>
              <a:tabLst/>
              <a:defRPr/>
            </a:pPr>
            <a:r>
              <a:rPr lang="en-US" dirty="0">
                <a:latin typeface="Calibri" pitchFamily="34" charset="0"/>
              </a:rPr>
              <a:t>The amount of needed external support depends on the collaboration experience</a:t>
            </a:r>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t>11</a:t>
            </a:fld>
            <a:endParaRPr lang="de-CH"/>
          </a:p>
        </p:txBody>
      </p:sp>
    </p:spTree>
    <p:extLst>
      <p:ext uri="{BB962C8B-B14F-4D97-AF65-F5344CB8AC3E}">
        <p14:creationId xmlns:p14="http://schemas.microsoft.com/office/powerpoint/2010/main" val="333649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4563876"/>
            <a:ext cx="8496300" cy="1673412"/>
          </a:xfrm>
          <a:solidFill>
            <a:schemeClr val="bg2"/>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92BF4FBE-0522-49A2-A01E-13F521B4C0B7}" type="datetime1">
              <a:rPr lang="de-DE" smtClean="0"/>
              <a:t>06.11.2018</a:t>
            </a:fld>
            <a:endParaRPr lang="de-DE"/>
          </a:p>
        </p:txBody>
      </p:sp>
      <p:sp>
        <p:nvSpPr>
          <p:cNvPr id="5" name="Fußzeilenplatzhalter 4"/>
          <p:cNvSpPr>
            <a:spLocks noGrp="1"/>
          </p:cNvSpPr>
          <p:nvPr>
            <p:ph type="ftr" sz="quarter" idx="11"/>
          </p:nvPr>
        </p:nvSpPr>
        <p:spPr/>
        <p:txBody>
          <a:bodyPr/>
          <a:lstStyle>
            <a:lvl1pPr>
              <a:defRPr/>
            </a:lvl1p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2" name="Titel 1"/>
          <p:cNvSpPr>
            <a:spLocks noGrp="1"/>
          </p:cNvSpPr>
          <p:nvPr>
            <p:ph type="ctrTitle"/>
          </p:nvPr>
        </p:nvSpPr>
        <p:spPr>
          <a:xfrm>
            <a:off x="323850" y="3429000"/>
            <a:ext cx="8496300" cy="1152128"/>
          </a:xfrm>
          <a:solidFill>
            <a:schemeClr val="bg2"/>
          </a:solidFill>
        </p:spPr>
        <p:txBody>
          <a:bodyPr wrap="square" lIns="144000" tIns="72000" anchor="t" anchorCtr="0"/>
          <a:lstStyle>
            <a:lvl1pPr>
              <a:lnSpc>
                <a:spcPct val="100000"/>
              </a:lnSpc>
              <a:spcBef>
                <a:spcPts val="0"/>
              </a:spcBef>
              <a:defRPr sz="3200">
                <a:solidFill>
                  <a:schemeClr val="bg1"/>
                </a:solidFill>
              </a:defRPr>
            </a:lvl1pPr>
          </a:lstStyle>
          <a:p>
            <a:r>
              <a:rPr lang="de-DE"/>
              <a:t>Titelmasterformat durch Klicken bearbeiten</a:t>
            </a:r>
            <a:endParaRPr lang="de-DE" dirty="0"/>
          </a:p>
        </p:txBody>
      </p:sp>
      <p:pic>
        <p:nvPicPr>
          <p:cNvPr id="1026" name="Picture 2" descr="Gruppenpuzzle. (Bild: iStockphot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1" y="586860"/>
            <a:ext cx="8496300" cy="285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3850" y="612000"/>
            <a:ext cx="8496300" cy="5616575"/>
          </a:xfrm>
          <a:solidFill>
            <a:schemeClr val="tx1"/>
          </a:solidFill>
        </p:spPr>
        <p:txBody>
          <a:bodyPr lIns="144000" tIns="450000" bIns="0" anchor="t" anchorCtr="0"/>
          <a:lstStyle>
            <a:lvl1pPr>
              <a:lnSpc>
                <a:spcPct val="113000"/>
              </a:lnSpc>
              <a:defRPr sz="3200" baseline="0">
                <a:solidFill>
                  <a:schemeClr val="bg1"/>
                </a:solidFill>
              </a:defRPr>
            </a:lvl1pPr>
          </a:lstStyle>
          <a:p>
            <a:r>
              <a:rPr lang="de-DE" dirty="0"/>
              <a:t>Titel und Hintergrundfarbe bearbeiten</a:t>
            </a:r>
          </a:p>
        </p:txBody>
      </p:sp>
      <p:sp>
        <p:nvSpPr>
          <p:cNvPr id="3" name="Datumsplatzhalter 2"/>
          <p:cNvSpPr>
            <a:spLocks noGrp="1"/>
          </p:cNvSpPr>
          <p:nvPr>
            <p:ph type="dt" sz="half" idx="10"/>
          </p:nvPr>
        </p:nvSpPr>
        <p:spPr/>
        <p:txBody>
          <a:bodyPr/>
          <a:lstStyle/>
          <a:p>
            <a:fld id="{681F6098-E9E1-42B4-9C80-2F52B9453439}" type="datetime1">
              <a:rPr lang="de-DE" smtClean="0"/>
              <a:t>06.11.2018</a:t>
            </a:fld>
            <a:endParaRPr lang="de-DE"/>
          </a:p>
        </p:txBody>
      </p:sp>
      <p:sp>
        <p:nvSpPr>
          <p:cNvPr id="4" name="Fußzeilenplatzhalter 3"/>
          <p:cNvSpPr>
            <a:spLocks noGrp="1"/>
          </p:cNvSpPr>
          <p:nvPr>
            <p:ph type="ftr" sz="quarter" idx="11"/>
          </p:nvPr>
        </p:nvSpPr>
        <p:spPr/>
        <p:txBody>
          <a:bodyPr/>
          <a:lstStyle/>
          <a:p>
            <a:r>
              <a:rPr lang="de-DE" dirty="0"/>
              <a:t>Nikol Rummel, Anne Deiglmayr</a:t>
            </a:r>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7480441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a:xfrm>
            <a:off x="0" y="6211888"/>
            <a:ext cx="512763" cy="366712"/>
          </a:xfrm>
        </p:spPr>
        <p:txBody>
          <a:bodyPr lIns="0" tIns="0" rIns="0" bIns="0"/>
          <a:lstStyle>
            <a:lvl1pPr>
              <a:defRPr smtClean="0">
                <a:solidFill>
                  <a:srgbClr val="004673"/>
                </a:solidFill>
                <a:latin typeface="Arial" charset="0"/>
                <a:cs typeface="Arial" charset="0"/>
              </a:defRPr>
            </a:lvl1pPr>
          </a:lstStyle>
          <a:p>
            <a:pPr>
              <a:defRPr/>
            </a:pPr>
            <a:fld id="{B3569C1D-BE39-46DB-B86E-BB68B56221B0}" type="slidenum">
              <a:rPr lang="de-DE" altLang="de-DE"/>
              <a:pPr>
                <a:defRPr/>
              </a:pPr>
              <a:t>‹nr.›</a:t>
            </a:fld>
            <a:endParaRPr lang="de-DE" altLang="de-DE"/>
          </a:p>
        </p:txBody>
      </p:sp>
    </p:spTree>
    <p:extLst>
      <p:ext uri="{BB962C8B-B14F-4D97-AF65-F5344CB8AC3E}">
        <p14:creationId xmlns:p14="http://schemas.microsoft.com/office/powerpoint/2010/main" val="17983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00200"/>
            <a:ext cx="8640960" cy="4525963"/>
          </a:xfrm>
        </p:spPr>
        <p:txBody>
          <a:bodyPr/>
          <a:lstStyle>
            <a:lvl1pPr marL="342900" indent="-342900">
              <a:buClr>
                <a:srgbClr val="002060"/>
              </a:buClr>
              <a:buSzPct val="80000"/>
              <a:buFont typeface="Wingdings" panose="05000000000000000000" pitchFamily="2" charset="2"/>
              <a:buChar char="§"/>
              <a:defRPr sz="2800"/>
            </a:lvl1pPr>
            <a:lvl2pPr marL="742950" indent="-285750">
              <a:buClr>
                <a:srgbClr val="002060"/>
              </a:buClr>
              <a:buSzPct val="80000"/>
              <a:buFont typeface="Arial" panose="020B0604020202020204" pitchFamily="34" charset="0"/>
              <a:buChar char="□"/>
              <a:defRPr sz="2400"/>
            </a:lvl2pPr>
            <a:lvl3pPr>
              <a:buClr>
                <a:srgbClr val="002060"/>
              </a:buClr>
              <a:buSzPct val="80000"/>
              <a:defRPr sz="2000"/>
            </a:lvl3pPr>
            <a:lvl4pPr>
              <a:buClr>
                <a:srgbClr val="002060"/>
              </a:buClr>
              <a:buSzPct val="80000"/>
              <a:defRPr sz="1800"/>
            </a:lvl4pPr>
            <a:lvl5pPr>
              <a:buClr>
                <a:srgbClr val="002060"/>
              </a:buClr>
              <a:buSzPct val="80000"/>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4"/>
          <p:cNvSpPr txBox="1">
            <a:spLocks/>
          </p:cNvSpPr>
          <p:nvPr userDrawn="1"/>
        </p:nvSpPr>
        <p:spPr>
          <a:xfrm>
            <a:off x="0" y="6446664"/>
            <a:ext cx="512763" cy="366712"/>
          </a:xfrm>
          <a:prstGeom prst="rect">
            <a:avLst/>
          </a:prstGeom>
        </p:spPr>
        <p:txBody>
          <a:bodyPr vert="horz" lIns="0" tIns="0" rIns="0" bIns="0" rtlCol="0" anchor="ctr"/>
          <a:lstStyle>
            <a:defPPr>
              <a:defRPr lang="de-DE"/>
            </a:defPPr>
            <a:lvl1pPr marL="0" algn="r" defTabSz="914400" rtl="0" eaLnBrk="1" latinLnBrk="0" hangingPunct="1">
              <a:defRPr sz="1200" kern="1200" smtClean="0">
                <a:solidFill>
                  <a:srgbClr val="0046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46BCCE5-DCCF-493C-9C66-17F2245E6BD4}" type="slidenum">
              <a:rPr lang="de-DE" altLang="de-DE" smtClean="0"/>
              <a:pPr>
                <a:defRPr/>
              </a:pPr>
              <a:t>‹nr.›</a:t>
            </a:fld>
            <a:endParaRPr lang="de-DE" altLang="de-DE" dirty="0"/>
          </a:p>
        </p:txBody>
      </p:sp>
      <p:sp>
        <p:nvSpPr>
          <p:cNvPr id="13" name="Titelplatzhalter 1"/>
          <p:cNvSpPr>
            <a:spLocks noGrp="1"/>
          </p:cNvSpPr>
          <p:nvPr>
            <p:ph type="title"/>
          </p:nvPr>
        </p:nvSpPr>
        <p:spPr>
          <a:xfrm>
            <a:off x="107504" y="332656"/>
            <a:ext cx="7416824" cy="864096"/>
          </a:xfrm>
          <a:prstGeom prst="rect">
            <a:avLst/>
          </a:prstGeom>
          <a:solidFill>
            <a:schemeClr val="bg1"/>
          </a:solidFill>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199318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solidFill>
            <a:schemeClr val="bg2"/>
          </a:solidFill>
        </p:spPr>
        <p:txBody>
          <a:bodyPr wrap="square" lIns="144000" tIns="108000" anchor="t" anchorCtr="0"/>
          <a:lstStyle>
            <a:lvl1pPr>
              <a:lnSpc>
                <a:spcPct val="100000"/>
              </a:lnSpc>
              <a:spcBef>
                <a:spcPts val="0"/>
              </a:spcBef>
              <a:defRPr sz="2800" baseline="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323850" y="5809753"/>
            <a:ext cx="8496300" cy="427535"/>
          </a:xfrm>
          <a:solidFill>
            <a:schemeClr val="bg2"/>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0" name="Bildplatzhalter 9"/>
          <p:cNvSpPr>
            <a:spLocks noGrp="1"/>
          </p:cNvSpPr>
          <p:nvPr>
            <p:ph type="pic" sz="quarter" idx="13"/>
          </p:nvPr>
        </p:nvSpPr>
        <p:spPr>
          <a:xfrm>
            <a:off x="323850" y="620713"/>
            <a:ext cx="8496300" cy="4204512"/>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8260099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0" name="Bildplatzhalter 9"/>
          <p:cNvSpPr>
            <a:spLocks noGrp="1"/>
          </p:cNvSpPr>
          <p:nvPr>
            <p:ph type="pic" sz="quarter" idx="13"/>
          </p:nvPr>
        </p:nvSpPr>
        <p:spPr>
          <a:xfrm>
            <a:off x="323850" y="620713"/>
            <a:ext cx="8496300" cy="4204513"/>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14902917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850" y="620714"/>
            <a:ext cx="8496298" cy="465726"/>
          </a:xfrm>
          <a:solidFill>
            <a:schemeClr val="bg1"/>
          </a:solidFill>
          <a:ln>
            <a:noFill/>
          </a:ln>
        </p:spPr>
        <p:txBody>
          <a:bodyPr lIns="144000" tIns="108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6" name="Gruppieren 5"/>
          <p:cNvGrpSpPr/>
          <p:nvPr userDrawn="1"/>
        </p:nvGrpSpPr>
        <p:grpSpPr>
          <a:xfrm>
            <a:off x="142875" y="152400"/>
            <a:ext cx="8858250" cy="612775"/>
            <a:chOff x="142875" y="152400"/>
            <a:chExt cx="8858250" cy="612775"/>
          </a:xfrm>
        </p:grpSpPr>
        <p:sp>
          <p:nvSpPr>
            <p:cNvPr id="7" name="Rechteck 6"/>
            <p:cNvSpPr/>
            <p:nvPr userDrawn="1"/>
          </p:nvSpPr>
          <p:spPr>
            <a:xfrm>
              <a:off x="142875" y="152400"/>
              <a:ext cx="8858250" cy="468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142875" y="597694"/>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userDrawn="1"/>
          </p:nvSpPr>
          <p:spPr>
            <a:xfrm>
              <a:off x="8820150" y="597693"/>
              <a:ext cx="180975"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Bild 18" descr="g_eth_logo_kurz_neg_Schutzrau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000" y="306000"/>
              <a:ext cx="971061" cy="158400"/>
            </a:xfrm>
            <a:prstGeom prst="rect">
              <a:avLst/>
            </a:prstGeom>
          </p:spPr>
        </p:pic>
      </p:grpSp>
      <p:sp>
        <p:nvSpPr>
          <p:cNvPr id="2" name="Titel 1"/>
          <p:cNvSpPr>
            <a:spLocks noGrp="1"/>
          </p:cNvSpPr>
          <p:nvPr>
            <p:ph type="ctrTitle"/>
          </p:nvPr>
        </p:nvSpPr>
        <p:spPr>
          <a:xfrm>
            <a:off x="323850" y="1063254"/>
            <a:ext cx="8496299" cy="960809"/>
          </a:xfrm>
          <a:solidFill>
            <a:schemeClr val="bg1"/>
          </a:solidFill>
        </p:spPr>
        <p:txBody>
          <a:bodyPr wrap="square" lIns="144000" tIns="0" anchor="t" anchorCtr="0"/>
          <a:lstStyle>
            <a:lvl1pPr>
              <a:lnSpc>
                <a:spcPct val="100000"/>
              </a:lnSpc>
              <a:spcBef>
                <a:spcPts val="0"/>
              </a:spcBef>
              <a:defRPr sz="2800"/>
            </a:lvl1pPr>
          </a:lstStyle>
          <a:p>
            <a:r>
              <a:rPr lang="de-DE"/>
              <a:t>Titelmasterformat durch Klicken bearbeiten</a:t>
            </a:r>
            <a:endParaRPr lang="de-DE" dirty="0"/>
          </a:p>
        </p:txBody>
      </p:sp>
    </p:spTree>
    <p:extLst>
      <p:ext uri="{BB962C8B-B14F-4D97-AF65-F5344CB8AC3E}">
        <p14:creationId xmlns:p14="http://schemas.microsoft.com/office/powerpoint/2010/main" val="1980723131"/>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524000"/>
            <a:ext cx="8496300" cy="471011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3B2F6CB8-9391-4BED-909F-C47A979AE1C4}"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7" name="Titel 6"/>
          <p:cNvSpPr>
            <a:spLocks noGrp="1"/>
          </p:cNvSpPr>
          <p:nvPr>
            <p:ph type="title"/>
          </p:nvPr>
        </p:nvSpPr>
        <p:spPr>
          <a:solidFill>
            <a:schemeClr val="bg1"/>
          </a:solidFill>
        </p:spPr>
        <p:txBody>
          <a:bodyPr/>
          <a:lstStyle/>
          <a:p>
            <a:r>
              <a:rPr lang="de-DE" dirty="0"/>
              <a:t>Titelmasterformat durch Klicken bearbeiten</a:t>
            </a:r>
            <a:endParaRPr lang="de-CH"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p>
            <a:fld id="{C6A1628A-2A40-4B37-B167-309C0EBB4BBF}" type="datetime1">
              <a:rPr lang="de-DE" smtClean="0"/>
              <a:t>06.11.2018</a:t>
            </a:fld>
            <a:endParaRPr lang="de-DE"/>
          </a:p>
        </p:txBody>
      </p:sp>
      <p:sp>
        <p:nvSpPr>
          <p:cNvPr id="6" name="Fußzeilenplatzhalter 5"/>
          <p:cNvSpPr>
            <a:spLocks noGrp="1"/>
          </p:cNvSpPr>
          <p:nvPr>
            <p:ph type="ftr" sz="quarter" idx="11"/>
          </p:nvPr>
        </p:nvSpPr>
        <p:spPr/>
        <p:txBody>
          <a:bodyPr/>
          <a:lstStyle/>
          <a:p>
            <a:r>
              <a:rPr lang="de-DE" dirty="0"/>
              <a:t>Nikol Rummel, Anne Deiglmayr</a:t>
            </a:r>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
        <p:nvSpPr>
          <p:cNvPr id="8" name="Titel 7"/>
          <p:cNvSpPr>
            <a:spLocks noGrp="1"/>
          </p:cNvSpPr>
          <p:nvPr>
            <p:ph type="title"/>
          </p:nvPr>
        </p:nvSpPr>
        <p:spPr>
          <a:solidFill>
            <a:schemeClr val="bg1"/>
          </a:solidFill>
        </p:spPr>
        <p:txBody>
          <a:bodyPr/>
          <a:lstStyle/>
          <a:p>
            <a:r>
              <a:rPr lang="de-DE"/>
              <a:t>Titelmasterformat durch Klicken bearbeiten</a:t>
            </a:r>
            <a:endParaRPr lang="de-CH"/>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AE1E89-2EE0-4320-B5A2-F15E505D5862}" type="datetime1">
              <a:rPr lang="de-DE" smtClean="0"/>
              <a:t>06.11.2018</a:t>
            </a:fld>
            <a:endParaRPr lang="de-DE"/>
          </a:p>
        </p:txBody>
      </p:sp>
      <p:sp>
        <p:nvSpPr>
          <p:cNvPr id="3" name="Fußzeilenplatzhalter 2"/>
          <p:cNvSpPr>
            <a:spLocks noGrp="1"/>
          </p:cNvSpPr>
          <p:nvPr>
            <p:ph type="ftr" sz="quarter" idx="11"/>
          </p:nvPr>
        </p:nvSpPr>
        <p:spPr/>
        <p:txBody>
          <a:bodyPr/>
          <a:lstStyle/>
          <a:p>
            <a:r>
              <a:rPr lang="de-DE" dirty="0"/>
              <a:t>Nikol Rummel, Anne Deiglmayr</a:t>
            </a:r>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
        <p:nvSpPr>
          <p:cNvPr id="5" name="Titel 4"/>
          <p:cNvSpPr>
            <a:spLocks noGrp="1"/>
          </p:cNvSpPr>
          <p:nvPr>
            <p:ph type="title"/>
          </p:nvPr>
        </p:nvSpPr>
        <p:spPr/>
        <p:txBody>
          <a:bodyPr/>
          <a:lstStyle/>
          <a:p>
            <a:r>
              <a:rPr lang="de-DE"/>
              <a:t>Titelmasterformat durch Klicken bearbeiten</a:t>
            </a:r>
            <a:endParaRPr lang="de-CH"/>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D860B62-60FD-48EF-B2F4-6E7265AD3459}"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10" name="Bildplatzhalter 9"/>
          <p:cNvSpPr>
            <a:spLocks noGrp="1"/>
          </p:cNvSpPr>
          <p:nvPr>
            <p:ph type="pic" sz="quarter" idx="13"/>
          </p:nvPr>
        </p:nvSpPr>
        <p:spPr>
          <a:xfrm>
            <a:off x="323850" y="620713"/>
            <a:ext cx="8496300" cy="5607860"/>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13538962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t>06.11.2018</a:t>
            </a:fld>
            <a:endParaRPr lang="de-DE"/>
          </a:p>
        </p:txBody>
      </p:sp>
      <p:sp>
        <p:nvSpPr>
          <p:cNvPr id="5" name="Fußzeilenplatzhalter 4"/>
          <p:cNvSpPr>
            <a:spLocks noGrp="1"/>
          </p:cNvSpPr>
          <p:nvPr>
            <p:ph type="ftr" sz="quarter" idx="11"/>
          </p:nvPr>
        </p:nvSpPr>
        <p:spPr/>
        <p:txBody>
          <a:bodyPr/>
          <a:lstStyle/>
          <a:p>
            <a:r>
              <a:rPr lang="de-DE" dirty="0"/>
              <a:t>Nikol Rummel, Anne Deiglmayr</a:t>
            </a:r>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
        <p:nvSpPr>
          <p:cNvPr id="8" name="Inhaltsplatzhalter 7"/>
          <p:cNvSpPr>
            <a:spLocks noGrp="1"/>
          </p:cNvSpPr>
          <p:nvPr>
            <p:ph sz="quarter" idx="13" hasCustomPrompt="1"/>
          </p:nvPr>
        </p:nvSpPr>
        <p:spPr>
          <a:xfrm>
            <a:off x="323850" y="1565138"/>
            <a:ext cx="8496300" cy="4672150"/>
          </a:xfrm>
          <a:solidFill>
            <a:schemeClr val="tx1"/>
          </a:solidFill>
        </p:spPr>
        <p:txBody>
          <a:bodyPr lIns="144000" tIns="450000"/>
          <a:lstStyle>
            <a:lvl1pPr marL="0" indent="0">
              <a:lnSpc>
                <a:spcPct val="114000"/>
              </a:lnSpc>
              <a:buNone/>
              <a:defRPr sz="2000">
                <a:solidFill>
                  <a:schemeClr val="bg1"/>
                </a:solidFill>
              </a:defRPr>
            </a:lvl1pPr>
          </a:lstStyle>
          <a:p>
            <a:pPr lvl="0"/>
            <a:r>
              <a:rPr lang="de-DE" dirty="0"/>
              <a:t>Inhalt und Hintergrundfarbe bearbeiten</a:t>
            </a:r>
          </a:p>
        </p:txBody>
      </p:sp>
      <p:sp>
        <p:nvSpPr>
          <p:cNvPr id="2" name="Titel 1"/>
          <p:cNvSpPr>
            <a:spLocks noGrp="1"/>
          </p:cNvSpPr>
          <p:nvPr>
            <p:ph type="title" hasCustomPrompt="1"/>
          </p:nvPr>
        </p:nvSpPr>
        <p:spPr>
          <a:xfrm>
            <a:off x="323850" y="612000"/>
            <a:ext cx="8496300" cy="972000"/>
          </a:xfrm>
          <a:solidFill>
            <a:schemeClr val="tx1"/>
          </a:solidFill>
        </p:spPr>
        <p:txBody>
          <a:bodyPr lIns="140400"/>
          <a:lstStyle>
            <a:lvl1pPr>
              <a:lnSpc>
                <a:spcPct val="100000"/>
              </a:lnSpc>
              <a:defRPr sz="2800" baseline="0">
                <a:solidFill>
                  <a:schemeClr val="bg1"/>
                </a:solidFill>
              </a:defRPr>
            </a:lvl1pPr>
          </a:lstStyle>
          <a:p>
            <a:r>
              <a:rPr lang="de-DE" dirty="0"/>
              <a:t>Titel und Hintergrundfarbe bearbeiten</a:t>
            </a:r>
          </a:p>
        </p:txBody>
      </p:sp>
    </p:spTree>
    <p:extLst>
      <p:ext uri="{BB962C8B-B14F-4D97-AF65-F5344CB8AC3E}">
        <p14:creationId xmlns:p14="http://schemas.microsoft.com/office/powerpoint/2010/main" val="32629627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hteck 23"/>
          <p:cNvSpPr/>
          <p:nvPr userDrawn="1"/>
        </p:nvSpPr>
        <p:spPr>
          <a:xfrm>
            <a:off x="142875" y="152400"/>
            <a:ext cx="8859600" cy="4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p:cNvSpPr/>
          <p:nvPr userDrawn="1"/>
        </p:nvSpPr>
        <p:spPr>
          <a:xfrm>
            <a:off x="142874" y="597694"/>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u="none"/>
          </a:p>
        </p:txBody>
      </p:sp>
      <p:sp>
        <p:nvSpPr>
          <p:cNvPr id="26" name="Rechteck 25"/>
          <p:cNvSpPr/>
          <p:nvPr userDrawn="1"/>
        </p:nvSpPr>
        <p:spPr>
          <a:xfrm>
            <a:off x="8814997" y="597693"/>
            <a:ext cx="187200" cy="1674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Datumsplatzhalter 3"/>
          <p:cNvSpPr>
            <a:spLocks noGrp="1"/>
          </p:cNvSpPr>
          <p:nvPr>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fld id="{BD23B19E-8C35-419D-B8B2-87612A89E43F}" type="datetime1">
              <a:rPr lang="de-DE" smtClean="0"/>
              <a:t>06.11.2018</a:t>
            </a:fld>
            <a:endParaRPr lang="de-DE" dirty="0"/>
          </a:p>
        </p:txBody>
      </p:sp>
      <p:sp>
        <p:nvSpPr>
          <p:cNvPr id="5" name="Fußzeilenplatzhalter 4"/>
          <p:cNvSpPr>
            <a:spLocks noGrp="1"/>
          </p:cNvSpPr>
          <p:nvPr>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de-DE" dirty="0"/>
              <a:t>Nikol Rummel, Anne Deiglmayr</a:t>
            </a:r>
          </a:p>
        </p:txBody>
      </p:sp>
      <p:sp>
        <p:nvSpPr>
          <p:cNvPr id="6" name="Foliennummernplatzhalter 5"/>
          <p:cNvSpPr>
            <a:spLocks noGrp="1"/>
          </p:cNvSpPr>
          <p:nvPr>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de-DE" smtClean="0"/>
              <a:pPr/>
              <a:t>‹nr.›</a:t>
            </a:fld>
            <a:endParaRPr lang="de-DE"/>
          </a:p>
        </p:txBody>
      </p:sp>
      <p:sp>
        <p:nvSpPr>
          <p:cNvPr id="3" name="Textplatzhalter 2"/>
          <p:cNvSpPr>
            <a:spLocks noGrp="1"/>
          </p:cNvSpPr>
          <p:nvPr>
            <p:ph type="body" idx="1"/>
          </p:nvPr>
        </p:nvSpPr>
        <p:spPr>
          <a:xfrm>
            <a:off x="323850" y="1714500"/>
            <a:ext cx="8483938" cy="4522788"/>
          </a:xfrm>
          <a:prstGeom prst="rect">
            <a:avLst/>
          </a:prstGeom>
        </p:spPr>
        <p:txBody>
          <a:bodyPr vert="horz" lIns="140400" tIns="0" rIns="14400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feld 15"/>
          <p:cNvSpPr txBox="1"/>
          <p:nvPr/>
        </p:nvSpPr>
        <p:spPr>
          <a:xfrm>
            <a:off x="8559849" y="6300190"/>
            <a:ext cx="105958" cy="468312"/>
          </a:xfrm>
          <a:prstGeom prst="rect">
            <a:avLst/>
          </a:prstGeom>
          <a:noFill/>
        </p:spPr>
        <p:txBody>
          <a:bodyPr wrap="none" lIns="36000" rIns="36000" rtlCol="0" anchor="ctr" anchorCtr="0">
            <a:noAutofit/>
          </a:bodyPr>
          <a:lstStyle/>
          <a:p>
            <a:pPr algn="ctr"/>
            <a:r>
              <a:rPr lang="de-CH" sz="800" dirty="0"/>
              <a:t>|</a:t>
            </a:r>
          </a:p>
        </p:txBody>
      </p:sp>
      <p:sp>
        <p:nvSpPr>
          <p:cNvPr id="18" name="Textfeld 17"/>
          <p:cNvSpPr txBox="1"/>
          <p:nvPr/>
        </p:nvSpPr>
        <p:spPr>
          <a:xfrm>
            <a:off x="7834508" y="6300189"/>
            <a:ext cx="105958" cy="468312"/>
          </a:xfrm>
          <a:prstGeom prst="rect">
            <a:avLst/>
          </a:prstGeom>
          <a:noFill/>
        </p:spPr>
        <p:txBody>
          <a:bodyPr wrap="none" lIns="36000" rIns="36000" rtlCol="0" anchor="ctr" anchorCtr="0">
            <a:noAutofit/>
          </a:bodyPr>
          <a:lstStyle/>
          <a:p>
            <a:pPr algn="ctr"/>
            <a:r>
              <a:rPr lang="de-CH" sz="800" dirty="0"/>
              <a:t>|</a:t>
            </a:r>
          </a:p>
        </p:txBody>
      </p:sp>
      <p:sp>
        <p:nvSpPr>
          <p:cNvPr id="2" name="Titelplatzhalter 1"/>
          <p:cNvSpPr>
            <a:spLocks noGrp="1"/>
          </p:cNvSpPr>
          <p:nvPr>
            <p:ph type="title"/>
          </p:nvPr>
        </p:nvSpPr>
        <p:spPr>
          <a:xfrm>
            <a:off x="323850" y="620714"/>
            <a:ext cx="8496300" cy="608011"/>
          </a:xfrm>
          <a:prstGeom prst="rect">
            <a:avLst/>
          </a:prstGeom>
          <a:solidFill>
            <a:schemeClr val="bg1"/>
          </a:solidFill>
        </p:spPr>
        <p:txBody>
          <a:bodyPr vert="horz" lIns="140400" tIns="0" rIns="144000" bIns="0" rtlCol="0" anchor="b" anchorCtr="0">
            <a:noAutofit/>
          </a:bodyPr>
          <a:lstStyle/>
          <a:p>
            <a:r>
              <a:rPr lang="de-DE" dirty="0"/>
              <a:t>Titelmasterformat durch Klicken bearbeiten</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3504" y="138174"/>
            <a:ext cx="505125" cy="505125"/>
          </a:xfrm>
          <a:prstGeom prst="rect">
            <a:avLst/>
          </a:prstGeom>
        </p:spPr>
      </p:pic>
      <p:pic>
        <p:nvPicPr>
          <p:cNvPr id="13" name="Bild 18" descr="g_eth_logo_kurz_neg_Schutzraum.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08177" y="390668"/>
            <a:ext cx="971061" cy="158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4" r:id="rId9"/>
    <p:sldLayoutId id="2147483663" r:id="rId10"/>
    <p:sldLayoutId id="2147483668" r:id="rId11"/>
    <p:sldLayoutId id="2147483669" r:id="rId12"/>
  </p:sldLayoutIdLst>
  <p:transition>
    <p:fade/>
  </p:transition>
  <p:hf hdr="0"/>
  <p:txStyles>
    <p:titleStyle>
      <a:lvl1pPr algn="l" defTabSz="914400" rtl="0" eaLnBrk="1" latinLnBrk="0" hangingPunct="1">
        <a:lnSpc>
          <a:spcPct val="100000"/>
        </a:lnSpc>
        <a:spcBef>
          <a:spcPct val="0"/>
        </a:spcBef>
        <a:buNone/>
        <a:defRPr sz="2800" b="1" i="0" u="none"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bg2"/>
        </a:buClr>
        <a:buFont typeface="Wingdings" pitchFamily="2" charset="2"/>
        <a:buChar char="§"/>
        <a:defRPr sz="20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tertitel 17"/>
          <p:cNvSpPr>
            <a:spLocks noGrp="1"/>
          </p:cNvSpPr>
          <p:nvPr>
            <p:ph type="subTitle" idx="1"/>
          </p:nvPr>
        </p:nvSpPr>
        <p:spPr/>
        <p:txBody>
          <a:bodyPr/>
          <a:lstStyle/>
          <a:p>
            <a:pPr algn="ctr"/>
            <a:r>
              <a:rPr lang="de-CH" sz="2000" b="1" dirty="0"/>
              <a:t>Nikol Rummel			Anne Deiglmayr</a:t>
            </a:r>
          </a:p>
          <a:p>
            <a:pPr algn="ctr"/>
            <a:r>
              <a:rPr lang="de-CH" sz="2000" dirty="0"/>
              <a:t>Ruhr-Universität Bochum	ETH </a:t>
            </a:r>
            <a:r>
              <a:rPr lang="de-CH" sz="2000" dirty="0" err="1"/>
              <a:t>Zurich</a:t>
            </a:r>
            <a:r>
              <a:rPr lang="de-CH" sz="2000" dirty="0"/>
              <a:t> / University </a:t>
            </a:r>
            <a:r>
              <a:rPr lang="de-CH" sz="2000" dirty="0" err="1"/>
              <a:t>of</a:t>
            </a:r>
            <a:r>
              <a:rPr lang="de-CH" sz="2000" dirty="0"/>
              <a:t> Leipzig</a:t>
            </a:r>
            <a:endParaRPr lang="en-GB" sz="2000" dirty="0"/>
          </a:p>
        </p:txBody>
      </p:sp>
      <p:sp>
        <p:nvSpPr>
          <p:cNvPr id="3" name="Datumsplatzhalter 2"/>
          <p:cNvSpPr>
            <a:spLocks noGrp="1"/>
          </p:cNvSpPr>
          <p:nvPr>
            <p:ph type="dt" sz="half" idx="10"/>
          </p:nvPr>
        </p:nvSpPr>
        <p:spPr/>
        <p:txBody>
          <a:bodyPr/>
          <a:lstStyle/>
          <a:p>
            <a:fld id="{92BF4FBE-0522-49A2-A01E-13F521B4C0B7}" type="datetime1">
              <a:rPr lang="de-DE" smtClean="0"/>
              <a:pPr/>
              <a:t>06.11.2018</a:t>
            </a:fld>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pPr/>
              <a:t>1</a:t>
            </a:fld>
            <a:endParaRPr lang="de-DE" dirty="0"/>
          </a:p>
        </p:txBody>
      </p:sp>
      <p:sp>
        <p:nvSpPr>
          <p:cNvPr id="17" name="Titel 16"/>
          <p:cNvSpPr>
            <a:spLocks noGrp="1"/>
          </p:cNvSpPr>
          <p:nvPr>
            <p:ph type="ctrTitle"/>
          </p:nvPr>
        </p:nvSpPr>
        <p:spPr/>
        <p:txBody>
          <a:bodyPr/>
          <a:lstStyle/>
          <a:p>
            <a:r>
              <a:rPr lang="en-US" sz="2400" dirty="0"/>
              <a:t>Collaborative Learning in Higher Education:</a:t>
            </a:r>
            <a:br>
              <a:rPr lang="en-US" sz="2400" dirty="0"/>
            </a:br>
            <a:r>
              <a:rPr lang="en-US" sz="2400" dirty="0"/>
              <a:t>Reflections and New Directions</a:t>
            </a:r>
          </a:p>
        </p:txBody>
      </p:sp>
    </p:spTree>
    <p:extLst>
      <p:ext uri="{BB962C8B-B14F-4D97-AF65-F5344CB8AC3E}">
        <p14:creationId xmlns:p14="http://schemas.microsoft.com/office/powerpoint/2010/main" val="2273610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449"/>
              </a:lnSpc>
              <a:spcAft>
                <a:spcPts val="544"/>
              </a:spcAft>
              <a:buSzPct val="130000"/>
            </a:pPr>
            <a:r>
              <a:rPr lang="en-US" sz="1995" dirty="0">
                <a:latin typeface="Arial" panose="020B0604020202020204" pitchFamily="34" charset="0"/>
                <a:cs typeface="Arial" panose="020B0604020202020204" pitchFamily="34" charset="0"/>
                <a:sym typeface="Wingdings" pitchFamily="2" charset="2"/>
              </a:rPr>
              <a:t>meta-analysis of effects of CSCL scripts </a:t>
            </a:r>
            <a:r>
              <a:rPr lang="en-US" sz="1600" dirty="0">
                <a:latin typeface="Arial" panose="020B0604020202020204" pitchFamily="34" charset="0"/>
                <a:cs typeface="Arial" panose="020B0604020202020204" pitchFamily="34" charset="0"/>
                <a:sym typeface="Wingdings" pitchFamily="2" charset="2"/>
              </a:rPr>
              <a:t>(Vogel, </a:t>
            </a:r>
            <a:r>
              <a:rPr lang="en-US" sz="1600" dirty="0" err="1">
                <a:latin typeface="Arial" panose="020B0604020202020204" pitchFamily="34" charset="0"/>
                <a:cs typeface="Arial" panose="020B0604020202020204" pitchFamily="34" charset="0"/>
                <a:sym typeface="Wingdings" pitchFamily="2" charset="2"/>
              </a:rPr>
              <a:t>Wecker</a:t>
            </a:r>
            <a:r>
              <a:rPr lang="en-US" sz="1600" dirty="0">
                <a:latin typeface="Arial" panose="020B0604020202020204" pitchFamily="34" charset="0"/>
                <a:cs typeface="Arial" panose="020B0604020202020204" pitchFamily="34" charset="0"/>
                <a:sym typeface="Wingdings" pitchFamily="2" charset="2"/>
              </a:rPr>
              <a:t>, Kollar &amp; Fischer, 2016)</a:t>
            </a:r>
          </a:p>
          <a:p>
            <a:pPr>
              <a:lnSpc>
                <a:spcPts val="2449"/>
              </a:lnSpc>
              <a:spcAft>
                <a:spcPts val="544"/>
              </a:spcAft>
              <a:buSzPct val="130000"/>
            </a:pPr>
            <a:endParaRPr lang="en-US" sz="1995" dirty="0">
              <a:latin typeface="Arial" panose="020B0604020202020204" pitchFamily="34" charset="0"/>
              <a:cs typeface="Arial" panose="020B0604020202020204" pitchFamily="34" charset="0"/>
              <a:sym typeface="Wingdings" pitchFamily="2" charset="2"/>
            </a:endParaRPr>
          </a:p>
          <a:p>
            <a:pPr marL="310581" indent="-310581">
              <a:lnSpc>
                <a:spcPts val="2449"/>
              </a:lnSpc>
              <a:spcAft>
                <a:spcPts val="544"/>
              </a:spcAft>
              <a:buSzPct val="130000"/>
            </a:pPr>
            <a:r>
              <a:rPr lang="en-US" sz="1995" dirty="0">
                <a:latin typeface="Arial" panose="020B0604020202020204" pitchFamily="34" charset="0"/>
                <a:cs typeface="Arial" panose="020B0604020202020204" pitchFamily="34" charset="0"/>
                <a:sym typeface="Wingdings" pitchFamily="2" charset="2"/>
              </a:rPr>
              <a:t>22 articles (published between 2005 and 2012) included</a:t>
            </a:r>
          </a:p>
          <a:p>
            <a:pPr marL="767115" lvl="1" indent="-310581">
              <a:lnSpc>
                <a:spcPts val="2449"/>
              </a:lnSpc>
              <a:spcAft>
                <a:spcPts val="544"/>
              </a:spcAft>
              <a:buSzPct val="130000"/>
              <a:buFont typeface="Symbol" panose="05050102010706020507" pitchFamily="18" charset="2"/>
              <a:buChar char="-"/>
            </a:pPr>
            <a:r>
              <a:rPr lang="en-US" sz="1995" dirty="0">
                <a:latin typeface="Arial" panose="020B0604020202020204" pitchFamily="34" charset="0"/>
                <a:cs typeface="Arial" panose="020B0604020202020204" pitchFamily="34" charset="0"/>
                <a:sym typeface="Wingdings" pitchFamily="2" charset="2"/>
              </a:rPr>
              <a:t>overall 2,825 participants (M = 101; SD = 99.85)</a:t>
            </a:r>
          </a:p>
          <a:p>
            <a:pPr marL="767115" lvl="1" indent="-310581">
              <a:lnSpc>
                <a:spcPts val="2449"/>
              </a:lnSpc>
              <a:spcAft>
                <a:spcPts val="544"/>
              </a:spcAft>
              <a:buSzPct val="130000"/>
              <a:buFont typeface="Symbol" panose="05050102010706020507" pitchFamily="18" charset="2"/>
              <a:buChar char="-"/>
            </a:pPr>
            <a:r>
              <a:rPr lang="en-US" sz="1995" dirty="0">
                <a:latin typeface="Arial" panose="020B0604020202020204" pitchFamily="34" charset="0"/>
                <a:cs typeface="Arial" panose="020B0604020202020204" pitchFamily="34" charset="0"/>
                <a:sym typeface="Wingdings" pitchFamily="2" charset="2"/>
              </a:rPr>
              <a:t>average age was 20 years (M = 20.17; SD = 4.85)</a:t>
            </a:r>
          </a:p>
          <a:p>
            <a:pPr marL="310581" indent="-310581">
              <a:lnSpc>
                <a:spcPts val="2449"/>
              </a:lnSpc>
              <a:spcAft>
                <a:spcPts val="544"/>
              </a:spcAft>
              <a:buSzPct val="130000"/>
            </a:pPr>
            <a:endParaRPr lang="en-US" sz="1995" dirty="0">
              <a:latin typeface="Arial" panose="020B0604020202020204" pitchFamily="34" charset="0"/>
              <a:cs typeface="Arial" panose="020B0604020202020204" pitchFamily="34" charset="0"/>
              <a:sym typeface="Wingdings" pitchFamily="2" charset="2"/>
            </a:endParaRPr>
          </a:p>
          <a:p>
            <a:pPr marL="310581" indent="-310581">
              <a:lnSpc>
                <a:spcPts val="2449"/>
              </a:lnSpc>
              <a:spcAft>
                <a:spcPts val="544"/>
              </a:spcAft>
              <a:buSzPct val="130000"/>
            </a:pPr>
            <a:r>
              <a:rPr lang="en-US" sz="1995" dirty="0">
                <a:latin typeface="Arial" panose="020B0604020202020204" pitchFamily="34" charset="0"/>
                <a:cs typeface="Arial" panose="020B0604020202020204" pitchFamily="34" charset="0"/>
                <a:sym typeface="Wingdings" pitchFamily="2" charset="2"/>
              </a:rPr>
              <a:t>effect on domain-specific knowledge (d = 0.20)</a:t>
            </a:r>
          </a:p>
          <a:p>
            <a:pPr marL="310581" indent="-310581">
              <a:lnSpc>
                <a:spcPts val="2449"/>
              </a:lnSpc>
              <a:spcAft>
                <a:spcPts val="544"/>
              </a:spcAft>
              <a:buSzPct val="130000"/>
            </a:pPr>
            <a:r>
              <a:rPr lang="en-US" sz="1995" dirty="0">
                <a:latin typeface="Arial" panose="020B0604020202020204" pitchFamily="34" charset="0"/>
                <a:cs typeface="Arial" panose="020B0604020202020204" pitchFamily="34" charset="0"/>
                <a:sym typeface="Wingdings" pitchFamily="2" charset="2"/>
              </a:rPr>
              <a:t>effect on collaboration skills (d = 0.65)</a:t>
            </a:r>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10</a:t>
            </a:fld>
            <a:endParaRPr lang="de-DE"/>
          </a:p>
        </p:txBody>
      </p:sp>
      <p:sp>
        <p:nvSpPr>
          <p:cNvPr id="6" name="Title 5"/>
          <p:cNvSpPr>
            <a:spLocks noGrp="1"/>
          </p:cNvSpPr>
          <p:nvPr>
            <p:ph type="title"/>
          </p:nvPr>
        </p:nvSpPr>
        <p:spPr/>
        <p:txBody>
          <a:bodyPr/>
          <a:lstStyle/>
          <a:p>
            <a:r>
              <a:rPr lang="en-US" dirty="0"/>
              <a:t>Effects of CSCL scripts: Empirical Evidence</a:t>
            </a:r>
          </a:p>
        </p:txBody>
      </p:sp>
    </p:spTree>
    <p:extLst>
      <p:ext uri="{BB962C8B-B14F-4D97-AF65-F5344CB8AC3E}">
        <p14:creationId xmlns:p14="http://schemas.microsoft.com/office/powerpoint/2010/main" val="92000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10581" indent="-310581">
              <a:spcAft>
                <a:spcPts val="544"/>
              </a:spcAft>
              <a:buSzPct val="130000"/>
            </a:pPr>
            <a:r>
              <a:rPr lang="en-US" sz="1995" dirty="0">
                <a:latin typeface="Arial" panose="020B0604020202020204" pitchFamily="34" charset="0"/>
                <a:cs typeface="Arial" panose="020B0604020202020204" pitchFamily="34" charset="0"/>
              </a:rPr>
              <a:t>drawbacks:</a:t>
            </a:r>
          </a:p>
          <a:p>
            <a:pPr marL="767115" lvl="1" indent="-310581">
              <a:spcBef>
                <a:spcPts val="544"/>
              </a:spcBef>
              <a:buFont typeface="Symbol" panose="05050102010706020507" pitchFamily="18" charset="2"/>
              <a:buChar char="-"/>
            </a:pPr>
            <a:r>
              <a:rPr lang="en-US" dirty="0">
                <a:latin typeface="Arial" panose="020B0604020202020204" pitchFamily="34" charset="0"/>
                <a:cs typeface="Arial" panose="020B0604020202020204" pitchFamily="34" charset="0"/>
              </a:rPr>
              <a:t>can under- or over-constrain collaboration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Dillenbourg</a:t>
            </a:r>
            <a:r>
              <a:rPr lang="en-US" sz="1600" dirty="0">
                <a:latin typeface="Arial" panose="020B0604020202020204" pitchFamily="34" charset="0"/>
                <a:cs typeface="Arial" panose="020B0604020202020204" pitchFamily="34" charset="0"/>
              </a:rPr>
              <a:t>, 2002; </a:t>
            </a:r>
            <a:r>
              <a:rPr lang="en-US" sz="1600" dirty="0" err="1">
                <a:latin typeface="Arial" panose="020B0604020202020204" pitchFamily="34" charset="0"/>
                <a:cs typeface="Arial" panose="020B0604020202020204" pitchFamily="34" charset="0"/>
              </a:rPr>
              <a:t>Dillenbourg</a:t>
            </a:r>
            <a:r>
              <a:rPr lang="en-US" sz="1600" dirty="0">
                <a:latin typeface="Arial" panose="020B0604020202020204" pitchFamily="34" charset="0"/>
                <a:cs typeface="Arial" panose="020B0604020202020204" pitchFamily="34" charset="0"/>
              </a:rPr>
              <a:t> &amp; </a:t>
            </a:r>
            <a:r>
              <a:rPr lang="en-US" sz="1600" dirty="0" err="1">
                <a:latin typeface="Arial" panose="020B0604020202020204" pitchFamily="34" charset="0"/>
                <a:cs typeface="Arial" panose="020B0604020202020204" pitchFamily="34" charset="0"/>
              </a:rPr>
              <a:t>Jermann</a:t>
            </a:r>
            <a:r>
              <a:rPr lang="en-US" sz="1600" dirty="0">
                <a:latin typeface="Arial" panose="020B0604020202020204" pitchFamily="34" charset="0"/>
                <a:cs typeface="Arial" panose="020B0604020202020204" pitchFamily="34" charset="0"/>
              </a:rPr>
              <a:t>, 2007)</a:t>
            </a:r>
            <a:endParaRPr lang="en-US" dirty="0">
              <a:latin typeface="Arial" panose="020B0604020202020204" pitchFamily="34" charset="0"/>
              <a:cs typeface="Arial" panose="020B0604020202020204" pitchFamily="34" charset="0"/>
            </a:endParaRPr>
          </a:p>
          <a:p>
            <a:pPr marL="767115" lvl="1" indent="-310581">
              <a:spcBef>
                <a:spcPts val="544"/>
              </a:spcBef>
              <a:buFont typeface="Symbol" panose="05050102010706020507" pitchFamily="18" charset="2"/>
              <a:buChar char="-"/>
            </a:pPr>
            <a:r>
              <a:rPr lang="en-US" dirty="0">
                <a:latin typeface="Arial" panose="020B0604020202020204" pitchFamily="34" charset="0"/>
                <a:cs typeface="Arial" panose="020B0604020202020204" pitchFamily="34" charset="0"/>
              </a:rPr>
              <a:t>ignore internal collaboration scripts </a:t>
            </a:r>
            <a:r>
              <a:rPr lang="en-US" sz="1400" dirty="0">
                <a:latin typeface="Arial" panose="020B0604020202020204" pitchFamily="34" charset="0"/>
                <a:cs typeface="Arial" panose="020B0604020202020204" pitchFamily="34" charset="0"/>
              </a:rPr>
              <a:t>(Kollar, Fischer &amp; </a:t>
            </a:r>
            <a:r>
              <a:rPr lang="en-US" sz="1400" dirty="0" err="1">
                <a:latin typeface="Arial" panose="020B0604020202020204" pitchFamily="34" charset="0"/>
                <a:cs typeface="Arial" panose="020B0604020202020204" pitchFamily="34" charset="0"/>
              </a:rPr>
              <a:t>Slotta</a:t>
            </a:r>
            <a:r>
              <a:rPr lang="en-US" sz="1400" dirty="0">
                <a:latin typeface="Arial" panose="020B0604020202020204" pitchFamily="34" charset="0"/>
                <a:cs typeface="Arial" panose="020B0604020202020204" pitchFamily="34" charset="0"/>
              </a:rPr>
              <a:t>, 2007) </a:t>
            </a:r>
            <a:endParaRPr lang="en-US" dirty="0">
              <a:latin typeface="Arial" panose="020B0604020202020204" pitchFamily="34" charset="0"/>
              <a:cs typeface="Arial" panose="020B0604020202020204" pitchFamily="34" charset="0"/>
            </a:endParaRPr>
          </a:p>
          <a:p>
            <a:pPr marL="767115" lvl="1" indent="-310581">
              <a:spcBef>
                <a:spcPts val="544"/>
              </a:spcBef>
              <a:buFont typeface="Symbol" panose="05050102010706020507" pitchFamily="18" charset="2"/>
              <a:buChar char="-"/>
            </a:pPr>
            <a:endParaRPr lang="en-US" sz="1995" dirty="0">
              <a:latin typeface="Arial" panose="020B0604020202020204" pitchFamily="34" charset="0"/>
              <a:cs typeface="Arial" panose="020B0604020202020204" pitchFamily="34" charset="0"/>
            </a:endParaRPr>
          </a:p>
          <a:p>
            <a:pPr marL="310581" indent="-310581">
              <a:spcAft>
                <a:spcPts val="544"/>
              </a:spcAft>
              <a:buSzPct val="130000"/>
            </a:pPr>
            <a:r>
              <a:rPr lang="en-US" sz="1995" dirty="0">
                <a:latin typeface="Arial" panose="020B0604020202020204" pitchFamily="34" charset="0"/>
                <a:cs typeface="Arial" panose="020B0604020202020204" pitchFamily="34" charset="0"/>
                <a:sym typeface="Wingdings" pitchFamily="2" charset="2"/>
              </a:rPr>
              <a:t>criticism led to research towards more flexible scripts:</a:t>
            </a:r>
          </a:p>
          <a:p>
            <a:pPr marL="767115" lvl="1" indent="-310581">
              <a:spcAft>
                <a:spcPts val="544"/>
              </a:spcAft>
              <a:buSzPct val="130000"/>
              <a:buFont typeface="Symbol" panose="05050102010706020507" pitchFamily="18" charset="2"/>
              <a:buChar char="-"/>
            </a:pPr>
            <a:r>
              <a:rPr lang="en-US" dirty="0">
                <a:latin typeface="Arial" panose="020B0604020202020204" pitchFamily="34" charset="0"/>
                <a:cs typeface="Arial" panose="020B0604020202020204" pitchFamily="34" charset="0"/>
                <a:sym typeface="Wingdings" pitchFamily="2" charset="2"/>
              </a:rPr>
              <a:t>faded scripts </a:t>
            </a:r>
            <a:r>
              <a:rPr lang="en-US" sz="1600" dirty="0">
                <a:latin typeface="Arial" panose="020B0604020202020204" pitchFamily="34" charset="0"/>
                <a:cs typeface="Arial" panose="020B0604020202020204" pitchFamily="34" charset="0"/>
                <a:sym typeface="Wingdings" pitchFamily="2" charset="2"/>
              </a:rPr>
              <a:t>(</a:t>
            </a:r>
            <a:r>
              <a:rPr lang="en-US" sz="1600" dirty="0" err="1">
                <a:latin typeface="Arial" panose="020B0604020202020204" pitchFamily="34" charset="0"/>
                <a:cs typeface="Arial" panose="020B0604020202020204" pitchFamily="34" charset="0"/>
                <a:sym typeface="Wingdings" pitchFamily="2" charset="2"/>
              </a:rPr>
              <a:t>Wecker</a:t>
            </a:r>
            <a:r>
              <a:rPr lang="en-US" sz="1600" dirty="0">
                <a:latin typeface="Arial" panose="020B0604020202020204" pitchFamily="34" charset="0"/>
                <a:cs typeface="Arial" panose="020B0604020202020204" pitchFamily="34" charset="0"/>
                <a:sym typeface="Wingdings" pitchFamily="2" charset="2"/>
              </a:rPr>
              <a:t> &amp; Fischer, 2011)</a:t>
            </a:r>
          </a:p>
          <a:p>
            <a:pPr marL="767115" lvl="1" indent="-310581">
              <a:spcAft>
                <a:spcPts val="544"/>
              </a:spcAft>
              <a:buSzPct val="130000"/>
              <a:buFont typeface="Symbol" panose="05050102010706020507" pitchFamily="18" charset="2"/>
              <a:buChar char="-"/>
            </a:pPr>
            <a:r>
              <a:rPr lang="en-US" dirty="0">
                <a:latin typeface="Arial" panose="020B0604020202020204" pitchFamily="34" charset="0"/>
                <a:cs typeface="Arial" panose="020B0604020202020204" pitchFamily="34" charset="0"/>
                <a:sym typeface="Wingdings" pitchFamily="2" charset="2"/>
              </a:rPr>
              <a:t>adaptable scripts </a:t>
            </a:r>
            <a:r>
              <a:rPr lang="en-US" sz="1600" dirty="0">
                <a:latin typeface="Arial" panose="020B0604020202020204" pitchFamily="34" charset="0"/>
                <a:cs typeface="Arial" panose="020B0604020202020204" pitchFamily="34" charset="0"/>
                <a:sym typeface="Wingdings" pitchFamily="2" charset="2"/>
              </a:rPr>
              <a:t>(Wang, Kollar, </a:t>
            </a:r>
            <a:r>
              <a:rPr lang="en-US" sz="1600" dirty="0" err="1">
                <a:latin typeface="Arial" panose="020B0604020202020204" pitchFamily="34" charset="0"/>
                <a:cs typeface="Arial" panose="020B0604020202020204" pitchFamily="34" charset="0"/>
                <a:sym typeface="Wingdings" pitchFamily="2" charset="2"/>
              </a:rPr>
              <a:t>Stegmann</a:t>
            </a:r>
            <a:r>
              <a:rPr lang="en-US" sz="1600" dirty="0">
                <a:latin typeface="Arial" panose="020B0604020202020204" pitchFamily="34" charset="0"/>
                <a:cs typeface="Arial" panose="020B0604020202020204" pitchFamily="34" charset="0"/>
                <a:sym typeface="Wingdings" pitchFamily="2" charset="2"/>
              </a:rPr>
              <a:t> &amp; Fischer, 2011)</a:t>
            </a:r>
          </a:p>
          <a:p>
            <a:pPr marL="767115" lvl="1" indent="-310581">
              <a:spcAft>
                <a:spcPts val="544"/>
              </a:spcAft>
              <a:buSzPct val="130000"/>
              <a:buFont typeface="Symbol" panose="05050102010706020507" pitchFamily="18" charset="2"/>
              <a:buChar char="-"/>
            </a:pPr>
            <a:r>
              <a:rPr lang="en-US" dirty="0">
                <a:latin typeface="Arial" panose="020B0604020202020204" pitchFamily="34" charset="0"/>
                <a:cs typeface="Arial" panose="020B0604020202020204" pitchFamily="34" charset="0"/>
                <a:sym typeface="Wingdings" pitchFamily="2" charset="2"/>
              </a:rPr>
              <a:t>adaptive scripts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Diziol</a:t>
            </a:r>
            <a:r>
              <a:rPr lang="en-US" sz="1600" dirty="0">
                <a:latin typeface="Arial" panose="020B0604020202020204" pitchFamily="34" charset="0"/>
                <a:cs typeface="Arial" panose="020B0604020202020204" pitchFamily="34" charset="0"/>
              </a:rPr>
              <a:t>, Walker, Rummel &amp; Koedinger, 2010; Rummel, Mullins &amp; Spada, 2012; Walker, Rummel &amp; Koedinger, 2009a, 2009b, 2011, 2014)</a:t>
            </a:r>
            <a:endParaRPr lang="en-US" sz="1600" dirty="0">
              <a:latin typeface="Arial" panose="020B0604020202020204" pitchFamily="34" charset="0"/>
              <a:cs typeface="Arial" panose="020B0604020202020204" pitchFamily="34" charset="0"/>
              <a:sym typeface="Wingdings" pitchFamily="2" charset="2"/>
            </a:endParaRPr>
          </a:p>
          <a:p>
            <a:endParaRPr lang="en-US" sz="1800"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11</a:t>
            </a:fld>
            <a:endParaRPr lang="de-DE"/>
          </a:p>
        </p:txBody>
      </p:sp>
      <p:sp>
        <p:nvSpPr>
          <p:cNvPr id="6" name="Title 5"/>
          <p:cNvSpPr>
            <a:spLocks noGrp="1"/>
          </p:cNvSpPr>
          <p:nvPr>
            <p:ph type="title"/>
          </p:nvPr>
        </p:nvSpPr>
        <p:spPr/>
        <p:txBody>
          <a:bodyPr/>
          <a:lstStyle/>
          <a:p>
            <a:r>
              <a:rPr lang="en-US" dirty="0"/>
              <a:t>Effects of CSCL scripts: Criticism</a:t>
            </a:r>
          </a:p>
        </p:txBody>
      </p:sp>
    </p:spTree>
    <p:extLst>
      <p:ext uri="{BB962C8B-B14F-4D97-AF65-F5344CB8AC3E}">
        <p14:creationId xmlns:p14="http://schemas.microsoft.com/office/powerpoint/2010/main" val="14809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adaptive support theoretically more effective</a:t>
            </a:r>
          </a:p>
          <a:p>
            <a:pPr lvl="1"/>
            <a:r>
              <a:rPr lang="en-GB" dirty="0"/>
              <a:t>tailored to student needs</a:t>
            </a:r>
          </a:p>
          <a:p>
            <a:endParaRPr lang="en-GB" dirty="0"/>
          </a:p>
          <a:p>
            <a:r>
              <a:rPr lang="en-GB" dirty="0"/>
              <a:t>adaptive support requires that we</a:t>
            </a:r>
          </a:p>
          <a:p>
            <a:pPr lvl="1"/>
            <a:r>
              <a:rPr lang="en-GB" dirty="0"/>
              <a:t>automatically assess student interactions </a:t>
            </a:r>
          </a:p>
          <a:p>
            <a:pPr lvl="1"/>
            <a:r>
              <a:rPr lang="en-GB" dirty="0"/>
              <a:t>provide adaptive feedback based on the difference between the assessment and a model of optimal collaboration </a:t>
            </a:r>
            <a:br>
              <a:rPr lang="en-GB" dirty="0"/>
            </a:br>
            <a:r>
              <a:rPr lang="en-GB" sz="1600" dirty="0"/>
              <a:t>(</a:t>
            </a:r>
            <a:r>
              <a:rPr lang="en-GB" sz="1600" dirty="0" err="1"/>
              <a:t>Soller</a:t>
            </a:r>
            <a:r>
              <a:rPr lang="en-GB" sz="1600" dirty="0"/>
              <a:t>, Martinez, </a:t>
            </a:r>
            <a:r>
              <a:rPr lang="en-GB" sz="1600" dirty="0" err="1"/>
              <a:t>Jermann</a:t>
            </a:r>
            <a:r>
              <a:rPr lang="en-GB" sz="1600" dirty="0"/>
              <a:t> &amp; </a:t>
            </a:r>
            <a:r>
              <a:rPr lang="en-GB" sz="1600" dirty="0" err="1"/>
              <a:t>Muehlenbrock</a:t>
            </a:r>
            <a:r>
              <a:rPr lang="en-GB" sz="1600" dirty="0"/>
              <a:t>, 2005) </a:t>
            </a:r>
          </a:p>
          <a:p>
            <a:endParaRPr lang="en-GB" dirty="0"/>
          </a:p>
          <a:p>
            <a:r>
              <a:rPr lang="en-GB" dirty="0"/>
              <a:t>leverage work on Intelligent Tutoring Systems (ITSs) </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12</a:t>
            </a:fld>
            <a:endParaRPr lang="de-DE"/>
          </a:p>
        </p:txBody>
      </p:sp>
      <p:sp>
        <p:nvSpPr>
          <p:cNvPr id="6" name="Title 5"/>
          <p:cNvSpPr>
            <a:spLocks noGrp="1"/>
          </p:cNvSpPr>
          <p:nvPr>
            <p:ph type="title"/>
          </p:nvPr>
        </p:nvSpPr>
        <p:spPr>
          <a:xfrm>
            <a:off x="323849" y="620714"/>
            <a:ext cx="8569201" cy="608011"/>
          </a:xfrm>
        </p:spPr>
        <p:txBody>
          <a:bodyPr/>
          <a:lstStyle/>
          <a:p>
            <a:r>
              <a:rPr lang="en-US" dirty="0"/>
              <a:t>Adaptive Collaborative Learning Support (ACLS)</a:t>
            </a:r>
          </a:p>
        </p:txBody>
      </p:sp>
    </p:spTree>
    <p:extLst>
      <p:ext uri="{BB962C8B-B14F-4D97-AF65-F5344CB8AC3E}">
        <p14:creationId xmlns:p14="http://schemas.microsoft.com/office/powerpoint/2010/main" val="207659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Does adaptive support improve collaboration &amp; learning compared to fixed support?</a:t>
            </a:r>
          </a:p>
          <a:p>
            <a:endParaRPr lang="en-US" dirty="0"/>
          </a:p>
          <a:p>
            <a:r>
              <a:rPr lang="en-US" sz="1800" dirty="0"/>
              <a:t>collaborative skill </a:t>
            </a:r>
            <a:r>
              <a:rPr lang="en-US" sz="1600" dirty="0"/>
              <a:t>(Walker, Rummel &amp; Koedinger, 2011)</a:t>
            </a:r>
          </a:p>
          <a:p>
            <a:r>
              <a:rPr lang="en-US" sz="1800" dirty="0"/>
              <a:t>knowledge of good collaboration </a:t>
            </a:r>
            <a:r>
              <a:rPr lang="en-US" sz="1600" dirty="0"/>
              <a:t>(</a:t>
            </a:r>
            <a:r>
              <a:rPr lang="en-US" sz="1600" dirty="0" err="1"/>
              <a:t>Baghei</a:t>
            </a:r>
            <a:r>
              <a:rPr lang="en-US" sz="1600" dirty="0"/>
              <a:t>, </a:t>
            </a:r>
            <a:r>
              <a:rPr lang="en-US" sz="1600" dirty="0" err="1"/>
              <a:t>Mitrovic</a:t>
            </a:r>
            <a:r>
              <a:rPr lang="en-US" sz="1600" dirty="0"/>
              <a:t> &amp; Irwin, 2007)</a:t>
            </a:r>
          </a:p>
          <a:p>
            <a:r>
              <a:rPr lang="en-US" sz="1800" dirty="0"/>
              <a:t>domain learning </a:t>
            </a:r>
            <a:r>
              <a:rPr lang="en-US" sz="1600" dirty="0"/>
              <a:t>(Kumar, Rosé, Wang, Joshi &amp; Robinson, 2007; </a:t>
            </a:r>
            <a:r>
              <a:rPr lang="en-US" sz="1600" dirty="0" err="1"/>
              <a:t>Karakostas</a:t>
            </a:r>
            <a:r>
              <a:rPr lang="en-US" sz="1600" dirty="0"/>
              <a:t> &amp; </a:t>
            </a:r>
            <a:r>
              <a:rPr lang="en-US" sz="1600" dirty="0" err="1"/>
              <a:t>Demetriadis</a:t>
            </a:r>
            <a:r>
              <a:rPr lang="en-US" sz="1600" dirty="0"/>
              <a:t>, 2011; Walker, Rummel &amp; Koedinger, 2014)</a:t>
            </a:r>
            <a:endParaRPr lang="en-US" sz="1800" dirty="0"/>
          </a:p>
          <a:p>
            <a:endParaRPr lang="en-US" sz="1800" dirty="0"/>
          </a:p>
          <a:p>
            <a:r>
              <a:rPr lang="en-US" sz="1800" dirty="0"/>
              <a:t>It is indeed the </a:t>
            </a:r>
            <a:r>
              <a:rPr lang="en-US" sz="1800" dirty="0" err="1"/>
              <a:t>adaptivity</a:t>
            </a:r>
            <a:r>
              <a:rPr lang="en-US" sz="1800" dirty="0"/>
              <a:t> that matters </a:t>
            </a:r>
            <a:r>
              <a:rPr lang="en-US" sz="1600" dirty="0"/>
              <a:t>(Walker, Rummel &amp; Koedinger, 2014)</a:t>
            </a:r>
            <a:endParaRPr lang="en-US" sz="1800" dirty="0"/>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Deiglmayr</a:t>
            </a:r>
          </a:p>
        </p:txBody>
      </p:sp>
      <p:sp>
        <p:nvSpPr>
          <p:cNvPr id="5" name="Slide Number Placeholder 4"/>
          <p:cNvSpPr>
            <a:spLocks noGrp="1"/>
          </p:cNvSpPr>
          <p:nvPr>
            <p:ph type="sldNum" sz="quarter" idx="12"/>
          </p:nvPr>
        </p:nvSpPr>
        <p:spPr/>
        <p:txBody>
          <a:bodyPr/>
          <a:lstStyle/>
          <a:p>
            <a:fld id="{6C6AE60A-B69C-4790-82F7-3882EDF23186}" type="slidenum">
              <a:rPr lang="de-DE" smtClean="0"/>
              <a:t>13</a:t>
            </a:fld>
            <a:endParaRPr lang="de-DE"/>
          </a:p>
        </p:txBody>
      </p:sp>
      <p:sp>
        <p:nvSpPr>
          <p:cNvPr id="6" name="Title 5"/>
          <p:cNvSpPr>
            <a:spLocks noGrp="1"/>
          </p:cNvSpPr>
          <p:nvPr>
            <p:ph type="title"/>
          </p:nvPr>
        </p:nvSpPr>
        <p:spPr/>
        <p:txBody>
          <a:bodyPr/>
          <a:lstStyle/>
          <a:p>
            <a:r>
              <a:rPr lang="en-US" dirty="0"/>
              <a:t>ACLS: Empirical Evidence</a:t>
            </a:r>
          </a:p>
        </p:txBody>
      </p:sp>
    </p:spTree>
    <p:extLst>
      <p:ext uri="{BB962C8B-B14F-4D97-AF65-F5344CB8AC3E}">
        <p14:creationId xmlns:p14="http://schemas.microsoft.com/office/powerpoint/2010/main" val="426822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34211BB9-2FAC-4880-BA5A-291B9DF029CB}"/>
              </a:ext>
            </a:extLst>
          </p:cNvPr>
          <p:cNvGrpSpPr/>
          <p:nvPr/>
        </p:nvGrpSpPr>
        <p:grpSpPr>
          <a:xfrm>
            <a:off x="130831" y="1293404"/>
            <a:ext cx="5904656" cy="4729836"/>
            <a:chOff x="4999877" y="2735486"/>
            <a:chExt cx="4176713" cy="3338185"/>
          </a:xfrm>
        </p:grpSpPr>
        <p:pic>
          <p:nvPicPr>
            <p:cNvPr id="7" name="Grafik 6">
              <a:extLst>
                <a:ext uri="{FF2B5EF4-FFF2-40B4-BE49-F238E27FC236}">
                  <a16:creationId xmlns:a16="http://schemas.microsoft.com/office/drawing/2014/main" id="{72F13997-47FD-40A9-BAFC-E9AF01EA7386}"/>
                </a:ext>
              </a:extLst>
            </p:cNvPr>
            <p:cNvPicPr>
              <a:picLocks noChangeAspect="1"/>
            </p:cNvPicPr>
            <p:nvPr/>
          </p:nvPicPr>
          <p:blipFill>
            <a:blip r:embed="rId3"/>
            <a:stretch>
              <a:fillRect/>
            </a:stretch>
          </p:blipFill>
          <p:spPr>
            <a:xfrm>
              <a:off x="4999877" y="2735486"/>
              <a:ext cx="4176713" cy="3076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a:extLst>
                <a:ext uri="{FF2B5EF4-FFF2-40B4-BE49-F238E27FC236}">
                  <a16:creationId xmlns:a16="http://schemas.microsoft.com/office/drawing/2014/main" id="{4D852B30-4AED-4E4C-BA4C-04B0E3BE3054}"/>
                </a:ext>
              </a:extLst>
            </p:cNvPr>
            <p:cNvSpPr txBox="1"/>
            <p:nvPr/>
          </p:nvSpPr>
          <p:spPr>
            <a:xfrm>
              <a:off x="4999877" y="5812061"/>
              <a:ext cx="1512168" cy="261610"/>
            </a:xfrm>
            <a:prstGeom prst="rect">
              <a:avLst/>
            </a:prstGeom>
            <a:noFill/>
            <a:ln>
              <a:noFill/>
            </a:ln>
          </p:spPr>
          <p:txBody>
            <a:bodyPr wrap="square" rtlCol="0">
              <a:spAutoFit/>
            </a:bodyPr>
            <a:lstStyle/>
            <a:p>
              <a:r>
                <a:rPr lang="de-DE" sz="1100" dirty="0"/>
                <a:t>Jordan 2015, p. 351</a:t>
              </a:r>
            </a:p>
          </p:txBody>
        </p:sp>
      </p:grpSp>
      <p:pic>
        <p:nvPicPr>
          <p:cNvPr id="6" name="Grafik 5">
            <a:extLst>
              <a:ext uri="{FF2B5EF4-FFF2-40B4-BE49-F238E27FC236}">
                <a16:creationId xmlns:a16="http://schemas.microsoft.com/office/drawing/2014/main" id="{BCD2D808-908C-4566-9630-DE8449BFB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2734">
            <a:off x="4026980" y="1745836"/>
            <a:ext cx="4576946" cy="3047012"/>
          </a:xfrm>
          <a:prstGeom prst="rect">
            <a:avLst/>
          </a:prstGeom>
          <a:ln>
            <a:noFill/>
          </a:ln>
          <a:effectLst>
            <a:outerShdw blurRad="292100" dist="139700" dir="2700000" algn="tl" rotWithShape="0">
              <a:srgbClr val="333333">
                <a:alpha val="65000"/>
              </a:srgbClr>
            </a:outerShdw>
          </a:effectLst>
        </p:spPr>
      </p:pic>
      <p:sp>
        <p:nvSpPr>
          <p:cNvPr id="2" name="Textfeld 1">
            <a:extLst>
              <a:ext uri="{FF2B5EF4-FFF2-40B4-BE49-F238E27FC236}">
                <a16:creationId xmlns:a16="http://schemas.microsoft.com/office/drawing/2014/main" id="{7449C320-E3FF-4040-B4FE-72CE7B29CC0D}"/>
              </a:ext>
            </a:extLst>
          </p:cNvPr>
          <p:cNvSpPr txBox="1"/>
          <p:nvPr/>
        </p:nvSpPr>
        <p:spPr>
          <a:xfrm>
            <a:off x="0" y="1268760"/>
            <a:ext cx="9144000" cy="4968552"/>
          </a:xfrm>
          <a:prstGeom prst="rect">
            <a:avLst/>
          </a:prstGeom>
          <a:solidFill>
            <a:srgbClr val="D9D9D9">
              <a:alpha val="67843"/>
            </a:srgbClr>
          </a:solidFill>
        </p:spPr>
        <p:txBody>
          <a:bodyPr wrap="square" rtlCol="0">
            <a:spAutoFit/>
          </a:bodyPr>
          <a:lstStyle/>
          <a:p>
            <a:endParaRPr lang="de-DE" dirty="0"/>
          </a:p>
        </p:txBody>
      </p:sp>
      <p:sp>
        <p:nvSpPr>
          <p:cNvPr id="11" name="Textfeld 10">
            <a:extLst>
              <a:ext uri="{FF2B5EF4-FFF2-40B4-BE49-F238E27FC236}">
                <a16:creationId xmlns:a16="http://schemas.microsoft.com/office/drawing/2014/main" id="{8B4BB3A7-1683-4C7C-B8F2-D2D6D2CE4332}"/>
              </a:ext>
            </a:extLst>
          </p:cNvPr>
          <p:cNvSpPr txBox="1"/>
          <p:nvPr/>
        </p:nvSpPr>
        <p:spPr>
          <a:xfrm>
            <a:off x="251520" y="1834275"/>
            <a:ext cx="8640960" cy="30162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000" b="1" dirty="0" err="1"/>
              <a:t>Factors</a:t>
            </a:r>
            <a:r>
              <a:rPr lang="de-DE" sz="2000" b="1" dirty="0"/>
              <a:t> </a:t>
            </a:r>
            <a:r>
              <a:rPr lang="de-DE" sz="2000" b="1" dirty="0" err="1"/>
              <a:t>influencing</a:t>
            </a:r>
            <a:r>
              <a:rPr lang="de-DE" sz="2000" b="1" dirty="0"/>
              <a:t> </a:t>
            </a:r>
            <a:r>
              <a:rPr lang="de-DE" sz="2000" b="1" dirty="0" err="1"/>
              <a:t>student</a:t>
            </a:r>
            <a:r>
              <a:rPr lang="de-DE" sz="2000" b="1" dirty="0"/>
              <a:t> </a:t>
            </a:r>
            <a:r>
              <a:rPr lang="de-DE" sz="2000" b="1" dirty="0" err="1"/>
              <a:t>attrition</a:t>
            </a:r>
            <a:r>
              <a:rPr lang="de-DE" sz="2000" b="1" dirty="0"/>
              <a:t> </a:t>
            </a:r>
            <a:r>
              <a:rPr lang="de-DE" sz="2000" b="1" dirty="0" err="1"/>
              <a:t>from</a:t>
            </a:r>
            <a:r>
              <a:rPr lang="de-DE" sz="2000" b="1" dirty="0"/>
              <a:t> online </a:t>
            </a:r>
            <a:r>
              <a:rPr lang="de-DE" sz="2000" b="1" dirty="0" err="1"/>
              <a:t>courses</a:t>
            </a:r>
            <a:endParaRPr lang="en-US" sz="2000" u="sng" dirty="0"/>
          </a:p>
          <a:p>
            <a:pPr marL="742950" lvl="1" indent="-285750">
              <a:buFont typeface="Wingdings" panose="05000000000000000000" pitchFamily="2" charset="2"/>
              <a:buChar char="§"/>
            </a:pPr>
            <a:endParaRPr lang="de-DE" dirty="0"/>
          </a:p>
          <a:p>
            <a:pPr marL="342900" indent="-342900">
              <a:buFont typeface="Wingdings" panose="05000000000000000000" pitchFamily="2" charset="2"/>
              <a:buChar char="§"/>
            </a:pPr>
            <a:r>
              <a:rPr lang="en-US" sz="2000" dirty="0"/>
              <a:t>too little interaction with other students and </a:t>
            </a:r>
            <a:br>
              <a:rPr lang="en-US" sz="2000" dirty="0"/>
            </a:br>
            <a:r>
              <a:rPr lang="en-US" sz="2000" dirty="0"/>
              <a:t>with the instructor </a:t>
            </a:r>
            <a:r>
              <a:rPr lang="en-US" sz="1600" dirty="0"/>
              <a:t>(</a:t>
            </a:r>
            <a:r>
              <a:rPr lang="en-US" sz="1600" dirty="0" err="1"/>
              <a:t>Gütl</a:t>
            </a:r>
            <a:r>
              <a:rPr lang="en-US" sz="1600" dirty="0"/>
              <a:t> et al., 2014)</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a:t>feelings of isolation </a:t>
            </a:r>
            <a:r>
              <a:rPr lang="en-US" sz="1600" dirty="0"/>
              <a:t>(Khalil &amp; Ebner 2014)</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de-DE" b="1" dirty="0"/>
          </a:p>
        </p:txBody>
      </p:sp>
      <p:sp>
        <p:nvSpPr>
          <p:cNvPr id="12" name="Title 5"/>
          <p:cNvSpPr>
            <a:spLocks noGrp="1"/>
          </p:cNvSpPr>
          <p:nvPr>
            <p:ph type="title"/>
          </p:nvPr>
        </p:nvSpPr>
        <p:spPr>
          <a:xfrm>
            <a:off x="501204" y="650156"/>
            <a:ext cx="8388796" cy="540761"/>
          </a:xfrm>
        </p:spPr>
        <p:txBody>
          <a:bodyPr/>
          <a:lstStyle/>
          <a:p>
            <a:r>
              <a:rPr lang="en-US" dirty="0"/>
              <a:t>Intelligent support for small group collaboration</a:t>
            </a:r>
          </a:p>
        </p:txBody>
      </p:sp>
      <p:sp>
        <p:nvSpPr>
          <p:cNvPr id="10" name="Date Placeholder 2"/>
          <p:cNvSpPr txBox="1">
            <a:spLocks/>
          </p:cNvSpPr>
          <p:nvPr/>
        </p:nvSpPr>
        <p:spPr>
          <a:xfrm>
            <a:off x="7937623" y="6308726"/>
            <a:ext cx="72511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fld id="{3B2F6CB8-9391-4BED-909F-C47A979AE1C4}" type="datetime1">
              <a:rPr lang="de-DE" sz="800" smtClean="0"/>
              <a:pPr algn="r"/>
              <a:t>06.11.2018</a:t>
            </a:fld>
            <a:endParaRPr lang="de-DE" sz="800" dirty="0"/>
          </a:p>
        </p:txBody>
      </p:sp>
      <p:sp>
        <p:nvSpPr>
          <p:cNvPr id="14" name="Footer Placeholder 3"/>
          <p:cNvSpPr txBox="1">
            <a:spLocks/>
          </p:cNvSpPr>
          <p:nvPr/>
        </p:nvSpPr>
        <p:spPr>
          <a:xfrm>
            <a:off x="4572000" y="6308726"/>
            <a:ext cx="320861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r>
              <a:rPr lang="de-DE" sz="800" dirty="0"/>
              <a:t>Nikol Rummel, Anne Deiglmayr</a:t>
            </a:r>
          </a:p>
        </p:txBody>
      </p:sp>
    </p:spTree>
    <p:extLst>
      <p:ext uri="{BB962C8B-B14F-4D97-AF65-F5344CB8AC3E}">
        <p14:creationId xmlns:p14="http://schemas.microsoft.com/office/powerpoint/2010/main" val="33540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16C6388-1CD6-4FC6-A857-A92D0FA099F2}"/>
              </a:ext>
            </a:extLst>
          </p:cNvPr>
          <p:cNvSpPr/>
          <p:nvPr/>
        </p:nvSpPr>
        <p:spPr>
          <a:xfrm>
            <a:off x="4946868" y="3600983"/>
            <a:ext cx="3152358" cy="4472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b="1" dirty="0"/>
              <a:t>Feelings </a:t>
            </a:r>
            <a:r>
              <a:rPr lang="de-DE" b="1" dirty="0" err="1"/>
              <a:t>of</a:t>
            </a:r>
            <a:r>
              <a:rPr lang="de-DE" b="1" dirty="0"/>
              <a:t> </a:t>
            </a:r>
            <a:r>
              <a:rPr lang="de-DE" b="1" dirty="0" err="1"/>
              <a:t>isolation</a:t>
            </a:r>
            <a:endParaRPr lang="de-DE" b="1" dirty="0"/>
          </a:p>
        </p:txBody>
      </p:sp>
      <p:sp>
        <p:nvSpPr>
          <p:cNvPr id="8" name="Rechteck 7">
            <a:extLst>
              <a:ext uri="{FF2B5EF4-FFF2-40B4-BE49-F238E27FC236}">
                <a16:creationId xmlns:a16="http://schemas.microsoft.com/office/drawing/2014/main" id="{6A67517F-F530-46FE-BB7B-3EAA2DF73DEF}"/>
              </a:ext>
            </a:extLst>
          </p:cNvPr>
          <p:cNvSpPr/>
          <p:nvPr/>
        </p:nvSpPr>
        <p:spPr>
          <a:xfrm>
            <a:off x="3507529" y="3219872"/>
            <a:ext cx="1991462" cy="335425"/>
          </a:xfrm>
          <a:prstGeom prst="rect">
            <a:avLst/>
          </a:prstGeom>
        </p:spPr>
        <p:txBody>
          <a:bodyPr wrap="square">
            <a:spAutoFit/>
          </a:bodyPr>
          <a:lstStyle/>
          <a:p>
            <a:r>
              <a:rPr lang="de-DE" sz="1200" dirty="0"/>
              <a:t>sense </a:t>
            </a:r>
            <a:r>
              <a:rPr lang="de-DE" sz="1200" dirty="0" err="1"/>
              <a:t>of</a:t>
            </a:r>
            <a:r>
              <a:rPr lang="de-DE" sz="1200" dirty="0"/>
              <a:t> </a:t>
            </a:r>
            <a:r>
              <a:rPr lang="de-DE" sz="1200" dirty="0" err="1"/>
              <a:t>community</a:t>
            </a:r>
            <a:endParaRPr lang="de-DE" sz="1200" dirty="0"/>
          </a:p>
        </p:txBody>
      </p:sp>
      <p:cxnSp>
        <p:nvCxnSpPr>
          <p:cNvPr id="10" name="Gerade Verbindung mit Pfeil 9">
            <a:extLst>
              <a:ext uri="{FF2B5EF4-FFF2-40B4-BE49-F238E27FC236}">
                <a16:creationId xmlns:a16="http://schemas.microsoft.com/office/drawing/2014/main" id="{D9B71FEE-210F-4665-877E-6EB385F6320C}"/>
              </a:ext>
            </a:extLst>
          </p:cNvPr>
          <p:cNvCxnSpPr>
            <a:cxnSpLocks/>
            <a:stCxn id="6" idx="2"/>
            <a:endCxn id="5" idx="0"/>
          </p:cNvCxnSpPr>
          <p:nvPr/>
        </p:nvCxnSpPr>
        <p:spPr>
          <a:xfrm>
            <a:off x="4186969" y="2483467"/>
            <a:ext cx="2336078" cy="1117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feld 20">
            <a:extLst>
              <a:ext uri="{FF2B5EF4-FFF2-40B4-BE49-F238E27FC236}">
                <a16:creationId xmlns:a16="http://schemas.microsoft.com/office/drawing/2014/main" id="{89F6C42A-924C-4822-A035-2065BB71BFF5}"/>
              </a:ext>
            </a:extLst>
          </p:cNvPr>
          <p:cNvSpPr txBox="1"/>
          <p:nvPr/>
        </p:nvSpPr>
        <p:spPr>
          <a:xfrm>
            <a:off x="4964551" y="2749024"/>
            <a:ext cx="634637" cy="78265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3600" b="1" dirty="0">
                <a:solidFill>
                  <a:schemeClr val="accent2">
                    <a:lumMod val="75000"/>
                  </a:schemeClr>
                </a:solidFill>
              </a:rPr>
              <a:t>-</a:t>
            </a:r>
          </a:p>
        </p:txBody>
      </p:sp>
      <p:sp>
        <p:nvSpPr>
          <p:cNvPr id="23" name="Rechteck 22">
            <a:extLst>
              <a:ext uri="{FF2B5EF4-FFF2-40B4-BE49-F238E27FC236}">
                <a16:creationId xmlns:a16="http://schemas.microsoft.com/office/drawing/2014/main" id="{F6ECAFB6-53E1-4E74-AD57-79E732AF8FDF}"/>
              </a:ext>
            </a:extLst>
          </p:cNvPr>
          <p:cNvSpPr/>
          <p:nvPr/>
        </p:nvSpPr>
        <p:spPr>
          <a:xfrm>
            <a:off x="682402" y="3594141"/>
            <a:ext cx="3152358" cy="4472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e-DE" b="1" dirty="0"/>
              <a:t>Course </a:t>
            </a:r>
            <a:r>
              <a:rPr lang="de-DE" b="1" dirty="0" err="1"/>
              <a:t>satisfaction</a:t>
            </a:r>
            <a:endParaRPr lang="de-DE" b="1" dirty="0"/>
          </a:p>
        </p:txBody>
      </p:sp>
      <p:sp>
        <p:nvSpPr>
          <p:cNvPr id="24" name="Rechteck 23">
            <a:extLst>
              <a:ext uri="{FF2B5EF4-FFF2-40B4-BE49-F238E27FC236}">
                <a16:creationId xmlns:a16="http://schemas.microsoft.com/office/drawing/2014/main" id="{B669C9E1-A021-40E0-8615-D46678654997}"/>
              </a:ext>
            </a:extLst>
          </p:cNvPr>
          <p:cNvSpPr/>
          <p:nvPr/>
        </p:nvSpPr>
        <p:spPr>
          <a:xfrm>
            <a:off x="2757900" y="5174118"/>
            <a:ext cx="3152358" cy="447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b="1" dirty="0" err="1"/>
              <a:t>Remaining</a:t>
            </a:r>
            <a:r>
              <a:rPr lang="de-DE" b="1" dirty="0"/>
              <a:t> in </a:t>
            </a:r>
            <a:r>
              <a:rPr lang="de-DE" b="1" dirty="0" err="1"/>
              <a:t>the</a:t>
            </a:r>
            <a:r>
              <a:rPr lang="de-DE" b="1" dirty="0"/>
              <a:t> </a:t>
            </a:r>
            <a:r>
              <a:rPr lang="de-DE" b="1" dirty="0" err="1"/>
              <a:t>course</a:t>
            </a:r>
            <a:endParaRPr lang="de-DE" b="1" dirty="0"/>
          </a:p>
        </p:txBody>
      </p:sp>
      <p:sp>
        <p:nvSpPr>
          <p:cNvPr id="28" name="Textfeld 27">
            <a:extLst>
              <a:ext uri="{FF2B5EF4-FFF2-40B4-BE49-F238E27FC236}">
                <a16:creationId xmlns:a16="http://schemas.microsoft.com/office/drawing/2014/main" id="{30C08648-8668-4EE7-8813-7CBE69BE501D}"/>
              </a:ext>
            </a:extLst>
          </p:cNvPr>
          <p:cNvSpPr txBox="1"/>
          <p:nvPr/>
        </p:nvSpPr>
        <p:spPr>
          <a:xfrm>
            <a:off x="3036163" y="2823564"/>
            <a:ext cx="634637" cy="633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b="1" dirty="0">
                <a:solidFill>
                  <a:schemeClr val="accent3">
                    <a:lumMod val="75000"/>
                  </a:schemeClr>
                </a:solidFill>
              </a:rPr>
              <a:t>+</a:t>
            </a:r>
          </a:p>
        </p:txBody>
      </p:sp>
      <p:cxnSp>
        <p:nvCxnSpPr>
          <p:cNvPr id="31" name="Gerade Verbindung mit Pfeil 30">
            <a:extLst>
              <a:ext uri="{FF2B5EF4-FFF2-40B4-BE49-F238E27FC236}">
                <a16:creationId xmlns:a16="http://schemas.microsoft.com/office/drawing/2014/main" id="{3E7D3D9D-606E-4EE8-8484-1DCAC1645CD0}"/>
              </a:ext>
            </a:extLst>
          </p:cNvPr>
          <p:cNvCxnSpPr>
            <a:cxnSpLocks/>
            <a:stCxn id="6" idx="2"/>
            <a:endCxn id="23" idx="0"/>
          </p:cNvCxnSpPr>
          <p:nvPr/>
        </p:nvCxnSpPr>
        <p:spPr>
          <a:xfrm flipH="1">
            <a:off x="2258581" y="2483467"/>
            <a:ext cx="1928388" cy="1110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Verbinder: gewinkelt 53">
            <a:extLst>
              <a:ext uri="{FF2B5EF4-FFF2-40B4-BE49-F238E27FC236}">
                <a16:creationId xmlns:a16="http://schemas.microsoft.com/office/drawing/2014/main" id="{CF755D9A-EDAD-4B84-84D5-B36F6306161D}"/>
              </a:ext>
            </a:extLst>
          </p:cNvPr>
          <p:cNvCxnSpPr>
            <a:cxnSpLocks/>
            <a:stCxn id="23" idx="2"/>
            <a:endCxn id="24" idx="1"/>
          </p:cNvCxnSpPr>
          <p:nvPr/>
        </p:nvCxnSpPr>
        <p:spPr>
          <a:xfrm rot="16200000" flipH="1">
            <a:off x="1830060" y="4469894"/>
            <a:ext cx="1356360" cy="4993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5" name="Verbinder: gewinkelt 64">
            <a:extLst>
              <a:ext uri="{FF2B5EF4-FFF2-40B4-BE49-F238E27FC236}">
                <a16:creationId xmlns:a16="http://schemas.microsoft.com/office/drawing/2014/main" id="{4A92CDAC-BBD8-40CA-A972-A119F0878C55}"/>
              </a:ext>
            </a:extLst>
          </p:cNvPr>
          <p:cNvCxnSpPr>
            <a:cxnSpLocks/>
            <a:stCxn id="5" idx="2"/>
            <a:endCxn id="24" idx="3"/>
          </p:cNvCxnSpPr>
          <p:nvPr/>
        </p:nvCxnSpPr>
        <p:spPr>
          <a:xfrm rot="5400000">
            <a:off x="5541894" y="4416581"/>
            <a:ext cx="1349519" cy="61278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43385558-47E7-47D6-AEAD-774085C97D55}"/>
              </a:ext>
            </a:extLst>
          </p:cNvPr>
          <p:cNvSpPr txBox="1"/>
          <p:nvPr/>
        </p:nvSpPr>
        <p:spPr>
          <a:xfrm>
            <a:off x="2228172" y="4941168"/>
            <a:ext cx="543628"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b="1" dirty="0">
                <a:solidFill>
                  <a:schemeClr val="accent3">
                    <a:lumMod val="75000"/>
                  </a:schemeClr>
                </a:solidFill>
              </a:rPr>
              <a:t>+</a:t>
            </a:r>
          </a:p>
        </p:txBody>
      </p:sp>
      <p:sp>
        <p:nvSpPr>
          <p:cNvPr id="17" name="Textfeld 16">
            <a:extLst>
              <a:ext uri="{FF2B5EF4-FFF2-40B4-BE49-F238E27FC236}">
                <a16:creationId xmlns:a16="http://schemas.microsoft.com/office/drawing/2014/main" id="{DA026BA0-7ED9-4A4F-86CA-30E68C5C713F}"/>
              </a:ext>
            </a:extLst>
          </p:cNvPr>
          <p:cNvSpPr txBox="1"/>
          <p:nvPr/>
        </p:nvSpPr>
        <p:spPr>
          <a:xfrm>
            <a:off x="6013290" y="4939751"/>
            <a:ext cx="543628"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800" b="1" dirty="0">
                <a:solidFill>
                  <a:schemeClr val="accent3">
                    <a:lumMod val="75000"/>
                  </a:schemeClr>
                </a:solidFill>
              </a:rPr>
              <a:t>+</a:t>
            </a:r>
          </a:p>
        </p:txBody>
      </p:sp>
      <p:sp>
        <p:nvSpPr>
          <p:cNvPr id="2" name="Rechteck 1">
            <a:extLst>
              <a:ext uri="{FF2B5EF4-FFF2-40B4-BE49-F238E27FC236}">
                <a16:creationId xmlns:a16="http://schemas.microsoft.com/office/drawing/2014/main" id="{C75843C8-3716-4E01-A7D9-F1CB9B61E57B}"/>
              </a:ext>
            </a:extLst>
          </p:cNvPr>
          <p:cNvSpPr/>
          <p:nvPr/>
        </p:nvSpPr>
        <p:spPr>
          <a:xfrm>
            <a:off x="251520" y="1527076"/>
            <a:ext cx="8860665" cy="445462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9389E1E-D1E6-4F15-9379-A8B1233D92BE}"/>
              </a:ext>
            </a:extLst>
          </p:cNvPr>
          <p:cNvSpPr txBox="1"/>
          <p:nvPr/>
        </p:nvSpPr>
        <p:spPr>
          <a:xfrm>
            <a:off x="2610790" y="1751608"/>
            <a:ext cx="3152358" cy="78265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b="1" dirty="0" err="1"/>
              <a:t>Interactivity</a:t>
            </a:r>
            <a:r>
              <a:rPr lang="de-DE" dirty="0"/>
              <a:t>:</a:t>
            </a:r>
          </a:p>
          <a:p>
            <a:pPr algn="ctr"/>
            <a:r>
              <a:rPr lang="de-DE" i="1" dirty="0"/>
              <a:t>Collaborative </a:t>
            </a:r>
            <a:r>
              <a:rPr lang="de-DE" i="1" dirty="0" err="1"/>
              <a:t>learning</a:t>
            </a:r>
            <a:endParaRPr lang="de-DE" i="1" dirty="0"/>
          </a:p>
        </p:txBody>
      </p:sp>
      <p:sp>
        <p:nvSpPr>
          <p:cNvPr id="11" name="Ellipse 10">
            <a:extLst>
              <a:ext uri="{FF2B5EF4-FFF2-40B4-BE49-F238E27FC236}">
                <a16:creationId xmlns:a16="http://schemas.microsoft.com/office/drawing/2014/main" id="{7DC8D300-F960-4EA3-8BFB-D90A82D65C9A}"/>
              </a:ext>
            </a:extLst>
          </p:cNvPr>
          <p:cNvSpPr/>
          <p:nvPr/>
        </p:nvSpPr>
        <p:spPr>
          <a:xfrm>
            <a:off x="2235243" y="1563453"/>
            <a:ext cx="3962357" cy="1213689"/>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a:extLst>
              <a:ext uri="{FF2B5EF4-FFF2-40B4-BE49-F238E27FC236}">
                <a16:creationId xmlns:a16="http://schemas.microsoft.com/office/drawing/2014/main" id="{FF09E22E-45E9-45D3-BFFC-9D14ACF4C848}"/>
              </a:ext>
            </a:extLst>
          </p:cNvPr>
          <p:cNvSpPr/>
          <p:nvPr/>
        </p:nvSpPr>
        <p:spPr>
          <a:xfrm rot="510025">
            <a:off x="663799" y="1906623"/>
            <a:ext cx="1527441" cy="35494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3528EF87-FC6E-4D52-A20C-52F023962D95}"/>
              </a:ext>
            </a:extLst>
          </p:cNvPr>
          <p:cNvSpPr txBox="1"/>
          <p:nvPr/>
        </p:nvSpPr>
        <p:spPr>
          <a:xfrm rot="522063">
            <a:off x="737084" y="1597447"/>
            <a:ext cx="1563129" cy="369332"/>
          </a:xfrm>
          <a:prstGeom prst="rect">
            <a:avLst/>
          </a:prstGeom>
          <a:noFill/>
        </p:spPr>
        <p:txBody>
          <a:bodyPr wrap="square" rtlCol="0">
            <a:spAutoFit/>
          </a:bodyPr>
          <a:lstStyle/>
          <a:p>
            <a:r>
              <a:rPr lang="de-DE" dirty="0" err="1"/>
              <a:t>scripting</a:t>
            </a:r>
            <a:endParaRPr lang="de-DE" dirty="0"/>
          </a:p>
        </p:txBody>
      </p:sp>
      <p:sp>
        <p:nvSpPr>
          <p:cNvPr id="22" name="Title 5"/>
          <p:cNvSpPr>
            <a:spLocks noGrp="1"/>
          </p:cNvSpPr>
          <p:nvPr>
            <p:ph type="title"/>
          </p:nvPr>
        </p:nvSpPr>
        <p:spPr>
          <a:xfrm>
            <a:off x="501204" y="650156"/>
            <a:ext cx="8388796" cy="541561"/>
          </a:xfrm>
        </p:spPr>
        <p:txBody>
          <a:bodyPr/>
          <a:lstStyle/>
          <a:p>
            <a:r>
              <a:rPr lang="en-US" dirty="0"/>
              <a:t>Intelligent support for small group collaboration</a:t>
            </a:r>
          </a:p>
        </p:txBody>
      </p:sp>
      <p:sp>
        <p:nvSpPr>
          <p:cNvPr id="20" name="Date Placeholder 2"/>
          <p:cNvSpPr txBox="1">
            <a:spLocks/>
          </p:cNvSpPr>
          <p:nvPr/>
        </p:nvSpPr>
        <p:spPr>
          <a:xfrm>
            <a:off x="7937623" y="6308726"/>
            <a:ext cx="72511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fld id="{3B2F6CB8-9391-4BED-909F-C47A979AE1C4}" type="datetime1">
              <a:rPr lang="de-DE" sz="800" smtClean="0"/>
              <a:pPr algn="r"/>
              <a:t>06.11.2018</a:t>
            </a:fld>
            <a:endParaRPr lang="de-DE" sz="800" dirty="0"/>
          </a:p>
        </p:txBody>
      </p:sp>
      <p:sp>
        <p:nvSpPr>
          <p:cNvPr id="25" name="Footer Placeholder 3"/>
          <p:cNvSpPr txBox="1">
            <a:spLocks/>
          </p:cNvSpPr>
          <p:nvPr/>
        </p:nvSpPr>
        <p:spPr>
          <a:xfrm>
            <a:off x="4572000" y="6308726"/>
            <a:ext cx="320861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r>
              <a:rPr lang="de-DE" sz="800" dirty="0"/>
              <a:t>Nikol Rummel, Anne Deiglmayr</a:t>
            </a:r>
          </a:p>
        </p:txBody>
      </p:sp>
    </p:spTree>
    <p:extLst>
      <p:ext uri="{BB962C8B-B14F-4D97-AF65-F5344CB8AC3E}">
        <p14:creationId xmlns:p14="http://schemas.microsoft.com/office/powerpoint/2010/main" val="4793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2C7631D4-B3D4-46B6-B2DF-4BC837A140E2}"/>
              </a:ext>
            </a:extLst>
          </p:cNvPr>
          <p:cNvGraphicFramePr>
            <a:graphicFrameLocks noGrp="1"/>
          </p:cNvGraphicFramePr>
          <p:nvPr>
            <p:extLst/>
          </p:nvPr>
        </p:nvGraphicFramePr>
        <p:xfrm>
          <a:off x="2483768" y="2492896"/>
          <a:ext cx="2124000" cy="3369741"/>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1108635137"/>
                    </a:ext>
                  </a:extLst>
                </a:gridCol>
              </a:tblGrid>
              <a:tr h="829059">
                <a:tc>
                  <a:txBody>
                    <a:bodyPr/>
                    <a:lstStyle/>
                    <a:p>
                      <a:r>
                        <a:rPr lang="en-US" sz="1600" dirty="0"/>
                        <a:t>Library of typical problems during (online) collaboration</a:t>
                      </a:r>
                      <a:endParaRPr lang="de-DE" sz="1600" dirty="0"/>
                    </a:p>
                  </a:txBody>
                  <a:tcPr/>
                </a:tc>
                <a:extLst>
                  <a:ext uri="{0D108BD9-81ED-4DB2-BD59-A6C34878D82A}">
                    <a16:rowId xmlns:a16="http://schemas.microsoft.com/office/drawing/2014/main" val="3982952084"/>
                  </a:ext>
                </a:extLst>
              </a:tr>
              <a:tr h="230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a:tc>
                <a:extLst>
                  <a:ext uri="{0D108BD9-81ED-4DB2-BD59-A6C34878D82A}">
                    <a16:rowId xmlns:a16="http://schemas.microsoft.com/office/drawing/2014/main" val="4049045421"/>
                  </a:ext>
                </a:extLst>
              </a:tr>
            </a:tbl>
          </a:graphicData>
        </a:graphic>
      </p:graphicFrame>
      <p:pic>
        <p:nvPicPr>
          <p:cNvPr id="9" name="Grafik 8" descr="Bücherregal">
            <a:extLst>
              <a:ext uri="{FF2B5EF4-FFF2-40B4-BE49-F238E27FC236}">
                <a16:creationId xmlns:a16="http://schemas.microsoft.com/office/drawing/2014/main" id="{24A01BFF-AC54-4C02-A5C9-13AAEA51D3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3928" y="4904333"/>
            <a:ext cx="720000" cy="720000"/>
          </a:xfrm>
          <a:prstGeom prst="rect">
            <a:avLst/>
          </a:prstGeom>
        </p:spPr>
      </p:pic>
      <p:sp>
        <p:nvSpPr>
          <p:cNvPr id="12" name="Textfeld 11">
            <a:extLst>
              <a:ext uri="{FF2B5EF4-FFF2-40B4-BE49-F238E27FC236}">
                <a16:creationId xmlns:a16="http://schemas.microsoft.com/office/drawing/2014/main" id="{E13307E1-91DB-4466-845F-5D67970F9BE4}"/>
              </a:ext>
            </a:extLst>
          </p:cNvPr>
          <p:cNvSpPr txBox="1"/>
          <p:nvPr/>
        </p:nvSpPr>
        <p:spPr>
          <a:xfrm>
            <a:off x="235904" y="2033348"/>
            <a:ext cx="1452127" cy="461665"/>
          </a:xfrm>
          <a:prstGeom prst="rect">
            <a:avLst/>
          </a:prstGeom>
          <a:noFill/>
        </p:spPr>
        <p:txBody>
          <a:bodyPr wrap="square" rtlCol="0">
            <a:spAutoFit/>
          </a:bodyPr>
          <a:lstStyle/>
          <a:p>
            <a:r>
              <a:rPr lang="de-DE" sz="2400" u="sng" dirty="0" err="1"/>
              <a:t>Step</a:t>
            </a:r>
            <a:r>
              <a:rPr lang="de-DE" sz="2400" u="sng" dirty="0"/>
              <a:t> 1</a:t>
            </a:r>
          </a:p>
        </p:txBody>
      </p:sp>
      <p:sp>
        <p:nvSpPr>
          <p:cNvPr id="20" name="Textfeld 19">
            <a:extLst>
              <a:ext uri="{FF2B5EF4-FFF2-40B4-BE49-F238E27FC236}">
                <a16:creationId xmlns:a16="http://schemas.microsoft.com/office/drawing/2014/main" id="{1C8F11DE-9C97-4898-9F34-DC74CB18E410}"/>
              </a:ext>
            </a:extLst>
          </p:cNvPr>
          <p:cNvSpPr txBox="1"/>
          <p:nvPr/>
        </p:nvSpPr>
        <p:spPr>
          <a:xfrm>
            <a:off x="4686797" y="2013883"/>
            <a:ext cx="1452127" cy="461665"/>
          </a:xfrm>
          <a:prstGeom prst="rect">
            <a:avLst/>
          </a:prstGeom>
          <a:noFill/>
        </p:spPr>
        <p:txBody>
          <a:bodyPr wrap="square" rtlCol="0">
            <a:spAutoFit/>
          </a:bodyPr>
          <a:lstStyle/>
          <a:p>
            <a:r>
              <a:rPr lang="de-DE" sz="2400" u="sng" dirty="0" err="1"/>
              <a:t>Step</a:t>
            </a:r>
            <a:r>
              <a:rPr lang="de-DE" sz="2400" u="sng" dirty="0"/>
              <a:t> 3</a:t>
            </a:r>
          </a:p>
        </p:txBody>
      </p:sp>
      <p:sp>
        <p:nvSpPr>
          <p:cNvPr id="23" name="Textfeld 22">
            <a:extLst>
              <a:ext uri="{FF2B5EF4-FFF2-40B4-BE49-F238E27FC236}">
                <a16:creationId xmlns:a16="http://schemas.microsoft.com/office/drawing/2014/main" id="{AEAFBBC8-F53D-4ED0-B059-86864BF49837}"/>
              </a:ext>
            </a:extLst>
          </p:cNvPr>
          <p:cNvSpPr txBox="1"/>
          <p:nvPr/>
        </p:nvSpPr>
        <p:spPr>
          <a:xfrm>
            <a:off x="6936297" y="2026096"/>
            <a:ext cx="1452127" cy="461665"/>
          </a:xfrm>
          <a:prstGeom prst="rect">
            <a:avLst/>
          </a:prstGeom>
          <a:noFill/>
        </p:spPr>
        <p:txBody>
          <a:bodyPr wrap="square" rtlCol="0">
            <a:spAutoFit/>
          </a:bodyPr>
          <a:lstStyle/>
          <a:p>
            <a:r>
              <a:rPr lang="de-DE" sz="2400" u="sng" dirty="0" err="1"/>
              <a:t>Step</a:t>
            </a:r>
            <a:r>
              <a:rPr lang="de-DE" sz="2400" u="sng" dirty="0"/>
              <a:t> 4</a:t>
            </a:r>
          </a:p>
        </p:txBody>
      </p:sp>
      <p:graphicFrame>
        <p:nvGraphicFramePr>
          <p:cNvPr id="28" name="Tabelle 27">
            <a:extLst>
              <a:ext uri="{FF2B5EF4-FFF2-40B4-BE49-F238E27FC236}">
                <a16:creationId xmlns:a16="http://schemas.microsoft.com/office/drawing/2014/main" id="{07672FFB-FF8E-486A-8F4E-BA4B6BC113A8}"/>
              </a:ext>
            </a:extLst>
          </p:cNvPr>
          <p:cNvGraphicFramePr>
            <a:graphicFrameLocks noGrp="1"/>
          </p:cNvGraphicFramePr>
          <p:nvPr>
            <p:extLst/>
          </p:nvPr>
        </p:nvGraphicFramePr>
        <p:xfrm>
          <a:off x="4716016" y="2505821"/>
          <a:ext cx="2124000" cy="3132000"/>
        </p:xfrm>
        <a:graphic>
          <a:graphicData uri="http://schemas.openxmlformats.org/drawingml/2006/table">
            <a:tbl>
              <a:tblPr firstRow="1" bandRow="1">
                <a:tableStyleId>{F5AB1C69-6EDB-4FF4-983F-18BD219EF322}</a:tableStyleId>
              </a:tblPr>
              <a:tblGrid>
                <a:gridCol w="2124000">
                  <a:extLst>
                    <a:ext uri="{9D8B030D-6E8A-4147-A177-3AD203B41FA5}">
                      <a16:colId xmlns:a16="http://schemas.microsoft.com/office/drawing/2014/main" val="1108635137"/>
                    </a:ext>
                  </a:extLst>
                </a:gridCol>
              </a:tblGrid>
              <a:tr h="829059">
                <a:tc>
                  <a:txBody>
                    <a:bodyPr/>
                    <a:lstStyle/>
                    <a:p>
                      <a:r>
                        <a:rPr lang="en-US" sz="1600" dirty="0"/>
                        <a:t>Learning Analytics</a:t>
                      </a:r>
                    </a:p>
                    <a:p>
                      <a:endParaRPr lang="en-US" sz="1600" dirty="0"/>
                    </a:p>
                    <a:p>
                      <a:endParaRPr lang="de-DE" sz="1600" dirty="0"/>
                    </a:p>
                  </a:txBody>
                  <a:tcPr/>
                </a:tc>
                <a:extLst>
                  <a:ext uri="{0D108BD9-81ED-4DB2-BD59-A6C34878D82A}">
                    <a16:rowId xmlns:a16="http://schemas.microsoft.com/office/drawing/2014/main" val="3982952084"/>
                  </a:ext>
                </a:extLst>
              </a:tr>
              <a:tr h="230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a:tc>
                <a:extLst>
                  <a:ext uri="{0D108BD9-81ED-4DB2-BD59-A6C34878D82A}">
                    <a16:rowId xmlns:a16="http://schemas.microsoft.com/office/drawing/2014/main" val="4049045421"/>
                  </a:ext>
                </a:extLst>
              </a:tr>
            </a:tbl>
          </a:graphicData>
        </a:graphic>
      </p:graphicFrame>
      <p:graphicFrame>
        <p:nvGraphicFramePr>
          <p:cNvPr id="31" name="Tabelle 30">
            <a:extLst>
              <a:ext uri="{FF2B5EF4-FFF2-40B4-BE49-F238E27FC236}">
                <a16:creationId xmlns:a16="http://schemas.microsoft.com/office/drawing/2014/main" id="{EFDF9038-E276-4697-93EC-2AD1FE6AB491}"/>
              </a:ext>
            </a:extLst>
          </p:cNvPr>
          <p:cNvGraphicFramePr>
            <a:graphicFrameLocks noGrp="1"/>
          </p:cNvGraphicFramePr>
          <p:nvPr>
            <p:extLst/>
          </p:nvPr>
        </p:nvGraphicFramePr>
        <p:xfrm>
          <a:off x="6948264" y="2506219"/>
          <a:ext cx="2124000" cy="3132000"/>
        </p:xfrm>
        <a:graphic>
          <a:graphicData uri="http://schemas.openxmlformats.org/drawingml/2006/table">
            <a:tbl>
              <a:tblPr firstRow="1" bandRow="1">
                <a:tableStyleId>{93296810-A885-4BE3-A3E7-6D5BEEA58F35}</a:tableStyleId>
              </a:tblPr>
              <a:tblGrid>
                <a:gridCol w="2124000">
                  <a:extLst>
                    <a:ext uri="{9D8B030D-6E8A-4147-A177-3AD203B41FA5}">
                      <a16:colId xmlns:a16="http://schemas.microsoft.com/office/drawing/2014/main" val="1108635137"/>
                    </a:ext>
                  </a:extLst>
                </a:gridCol>
              </a:tblGrid>
              <a:tr h="829059">
                <a:tc>
                  <a:txBody>
                    <a:bodyPr/>
                    <a:lstStyle/>
                    <a:p>
                      <a:r>
                        <a:rPr lang="en-US" sz="1600" dirty="0"/>
                        <a:t>Repository of interventions &amp; expert system</a:t>
                      </a:r>
                      <a:endParaRPr lang="de-DE" sz="1600" dirty="0"/>
                    </a:p>
                  </a:txBody>
                  <a:tcPr/>
                </a:tc>
                <a:extLst>
                  <a:ext uri="{0D108BD9-81ED-4DB2-BD59-A6C34878D82A}">
                    <a16:rowId xmlns:a16="http://schemas.microsoft.com/office/drawing/2014/main" val="3982952084"/>
                  </a:ext>
                </a:extLst>
              </a:tr>
              <a:tr h="230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a:tc>
                <a:extLst>
                  <a:ext uri="{0D108BD9-81ED-4DB2-BD59-A6C34878D82A}">
                    <a16:rowId xmlns:a16="http://schemas.microsoft.com/office/drawing/2014/main" val="4049045421"/>
                  </a:ext>
                </a:extLst>
              </a:tr>
            </a:tbl>
          </a:graphicData>
        </a:graphic>
      </p:graphicFrame>
      <p:pic>
        <p:nvPicPr>
          <p:cNvPr id="35" name="Grafik 34" descr="Lupe">
            <a:extLst>
              <a:ext uri="{FF2B5EF4-FFF2-40B4-BE49-F238E27FC236}">
                <a16:creationId xmlns:a16="http://schemas.microsoft.com/office/drawing/2014/main" id="{DE9B03FE-1F9D-44F5-B459-B4270DFC44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38924" y="4910382"/>
            <a:ext cx="720000" cy="720000"/>
          </a:xfrm>
          <a:prstGeom prst="rect">
            <a:avLst/>
          </a:prstGeom>
        </p:spPr>
      </p:pic>
      <p:pic>
        <p:nvPicPr>
          <p:cNvPr id="37" name="Grafik 36" descr="Teilen">
            <a:extLst>
              <a:ext uri="{FF2B5EF4-FFF2-40B4-BE49-F238E27FC236}">
                <a16:creationId xmlns:a16="http://schemas.microsoft.com/office/drawing/2014/main" id="{4F206D94-28B2-4D43-88AB-ABF929A0B1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8424" y="4904333"/>
            <a:ext cx="720000" cy="720000"/>
          </a:xfrm>
          <a:prstGeom prst="rect">
            <a:avLst/>
          </a:prstGeom>
        </p:spPr>
      </p:pic>
      <p:pic>
        <p:nvPicPr>
          <p:cNvPr id="40" name="Grafik 39" descr="Bücherregal">
            <a:extLst>
              <a:ext uri="{FF2B5EF4-FFF2-40B4-BE49-F238E27FC236}">
                <a16:creationId xmlns:a16="http://schemas.microsoft.com/office/drawing/2014/main" id="{8FA9E392-C45E-4B4A-B6A1-E8FF1A4489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1380" y="4941248"/>
            <a:ext cx="720000" cy="720000"/>
          </a:xfrm>
          <a:prstGeom prst="rect">
            <a:avLst/>
          </a:prstGeom>
        </p:spPr>
      </p:pic>
      <p:graphicFrame>
        <p:nvGraphicFramePr>
          <p:cNvPr id="21" name="Tabelle 20">
            <a:extLst>
              <a:ext uri="{FF2B5EF4-FFF2-40B4-BE49-F238E27FC236}">
                <a16:creationId xmlns:a16="http://schemas.microsoft.com/office/drawing/2014/main" id="{F1A304AD-8C1F-43F4-A3CF-96537E7B2AE6}"/>
              </a:ext>
            </a:extLst>
          </p:cNvPr>
          <p:cNvGraphicFramePr>
            <a:graphicFrameLocks noGrp="1"/>
          </p:cNvGraphicFramePr>
          <p:nvPr>
            <p:extLst>
              <p:ext uri="{D42A27DB-BD31-4B8C-83A1-F6EECF244321}">
                <p14:modId xmlns:p14="http://schemas.microsoft.com/office/powerpoint/2010/main" val="2356523782"/>
              </p:ext>
            </p:extLst>
          </p:nvPr>
        </p:nvGraphicFramePr>
        <p:xfrm>
          <a:off x="252831" y="2499363"/>
          <a:ext cx="2124000" cy="3132000"/>
        </p:xfrm>
        <a:graphic>
          <a:graphicData uri="http://schemas.openxmlformats.org/drawingml/2006/table">
            <a:tbl>
              <a:tblPr firstRow="1" bandRow="1">
                <a:tableStyleId>{21E4AEA4-8DFA-4A89-87EB-49C32662AFE0}</a:tableStyleId>
              </a:tblPr>
              <a:tblGrid>
                <a:gridCol w="2124000">
                  <a:extLst>
                    <a:ext uri="{9D8B030D-6E8A-4147-A177-3AD203B41FA5}">
                      <a16:colId xmlns:a16="http://schemas.microsoft.com/office/drawing/2014/main" val="1108635137"/>
                    </a:ext>
                  </a:extLst>
                </a:gridCol>
              </a:tblGrid>
              <a:tr h="829059">
                <a:tc>
                  <a:txBody>
                    <a:bodyPr/>
                    <a:lstStyle/>
                    <a:p>
                      <a:r>
                        <a:rPr lang="de-DE" sz="1600" dirty="0" err="1"/>
                        <a:t>Collecting</a:t>
                      </a:r>
                      <a:r>
                        <a:rPr lang="de-DE" sz="1600" dirty="0"/>
                        <a:t> potential </a:t>
                      </a:r>
                      <a:r>
                        <a:rPr lang="de-DE" sz="1600" dirty="0" err="1"/>
                        <a:t>problematic</a:t>
                      </a:r>
                      <a:r>
                        <a:rPr lang="de-DE" sz="1600" dirty="0"/>
                        <a:t> </a:t>
                      </a:r>
                      <a:r>
                        <a:rPr lang="de-DE" sz="1600" dirty="0" err="1"/>
                        <a:t>interactions</a:t>
                      </a:r>
                      <a:endParaRPr lang="de-DE" sz="1600" dirty="0"/>
                    </a:p>
                  </a:txBody>
                  <a:tcPr/>
                </a:tc>
                <a:extLst>
                  <a:ext uri="{0D108BD9-81ED-4DB2-BD59-A6C34878D82A}">
                    <a16:rowId xmlns:a16="http://schemas.microsoft.com/office/drawing/2014/main" val="3982952084"/>
                  </a:ext>
                </a:extLst>
              </a:tr>
              <a:tr h="230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p>
                  </a:txBody>
                  <a:tcPr/>
                </a:tc>
                <a:extLst>
                  <a:ext uri="{0D108BD9-81ED-4DB2-BD59-A6C34878D82A}">
                    <a16:rowId xmlns:a16="http://schemas.microsoft.com/office/drawing/2014/main" val="4049045421"/>
                  </a:ext>
                </a:extLst>
              </a:tr>
            </a:tbl>
          </a:graphicData>
        </a:graphic>
      </p:graphicFrame>
      <p:sp>
        <p:nvSpPr>
          <p:cNvPr id="32" name="Textfeld 31">
            <a:extLst>
              <a:ext uri="{FF2B5EF4-FFF2-40B4-BE49-F238E27FC236}">
                <a16:creationId xmlns:a16="http://schemas.microsoft.com/office/drawing/2014/main" id="{3E910798-EBF8-404A-B6C4-E93C6623B8C6}"/>
              </a:ext>
            </a:extLst>
          </p:cNvPr>
          <p:cNvSpPr txBox="1"/>
          <p:nvPr/>
        </p:nvSpPr>
        <p:spPr>
          <a:xfrm>
            <a:off x="2450232" y="2013884"/>
            <a:ext cx="1452127" cy="461665"/>
          </a:xfrm>
          <a:prstGeom prst="rect">
            <a:avLst/>
          </a:prstGeom>
          <a:noFill/>
        </p:spPr>
        <p:txBody>
          <a:bodyPr wrap="square" rtlCol="0">
            <a:spAutoFit/>
          </a:bodyPr>
          <a:lstStyle/>
          <a:p>
            <a:r>
              <a:rPr lang="de-DE" sz="2400" u="sng" dirty="0" err="1"/>
              <a:t>Step</a:t>
            </a:r>
            <a:r>
              <a:rPr lang="de-DE" sz="2400" u="sng" dirty="0"/>
              <a:t> 2</a:t>
            </a:r>
          </a:p>
        </p:txBody>
      </p:sp>
      <p:pic>
        <p:nvPicPr>
          <p:cNvPr id="6" name="Grafik 5" descr="Liste">
            <a:extLst>
              <a:ext uri="{FF2B5EF4-FFF2-40B4-BE49-F238E27FC236}">
                <a16:creationId xmlns:a16="http://schemas.microsoft.com/office/drawing/2014/main" id="{388D89AA-9BA4-4CBF-B473-BE321E1BE4C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31358" y="4881435"/>
            <a:ext cx="720000" cy="720000"/>
          </a:xfrm>
          <a:prstGeom prst="rect">
            <a:avLst/>
          </a:prstGeom>
        </p:spPr>
      </p:pic>
      <p:sp>
        <p:nvSpPr>
          <p:cNvPr id="2" name="Rechteck: abgerundete Ecken 1">
            <a:extLst>
              <a:ext uri="{FF2B5EF4-FFF2-40B4-BE49-F238E27FC236}">
                <a16:creationId xmlns:a16="http://schemas.microsoft.com/office/drawing/2014/main" id="{5D7B3A26-F2CC-45B6-9CC2-D163EFC9D800}"/>
              </a:ext>
            </a:extLst>
          </p:cNvPr>
          <p:cNvSpPr/>
          <p:nvPr/>
        </p:nvSpPr>
        <p:spPr>
          <a:xfrm>
            <a:off x="4712549" y="5670489"/>
            <a:ext cx="4356248"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err="1"/>
              <a:t>Automated</a:t>
            </a:r>
            <a:r>
              <a:rPr lang="de-DE" dirty="0"/>
              <a:t> and adaptive</a:t>
            </a:r>
          </a:p>
        </p:txBody>
      </p:sp>
      <p:sp>
        <p:nvSpPr>
          <p:cNvPr id="19" name="Title 5"/>
          <p:cNvSpPr>
            <a:spLocks noGrp="1"/>
          </p:cNvSpPr>
          <p:nvPr>
            <p:ph type="title"/>
          </p:nvPr>
        </p:nvSpPr>
        <p:spPr>
          <a:xfrm>
            <a:off x="488504" y="637456"/>
            <a:ext cx="8388796" cy="598378"/>
          </a:xfrm>
        </p:spPr>
        <p:txBody>
          <a:bodyPr/>
          <a:lstStyle/>
          <a:p>
            <a:r>
              <a:rPr lang="en-US" dirty="0"/>
              <a:t>Intelligent support for small group collaboration</a:t>
            </a:r>
          </a:p>
        </p:txBody>
      </p:sp>
      <p:sp>
        <p:nvSpPr>
          <p:cNvPr id="3" name="Textfeld 2"/>
          <p:cNvSpPr txBox="1"/>
          <p:nvPr/>
        </p:nvSpPr>
        <p:spPr>
          <a:xfrm>
            <a:off x="225962" y="1486838"/>
            <a:ext cx="5391596" cy="369332"/>
          </a:xfrm>
          <a:prstGeom prst="rect">
            <a:avLst/>
          </a:prstGeom>
          <a:noFill/>
        </p:spPr>
        <p:txBody>
          <a:bodyPr wrap="square" rtlCol="0">
            <a:spAutoFit/>
          </a:bodyPr>
          <a:lstStyle/>
          <a:p>
            <a:r>
              <a:rPr lang="de-DE" dirty="0"/>
              <a:t>(</a:t>
            </a:r>
            <a:r>
              <a:rPr lang="de-DE" dirty="0" err="1"/>
              <a:t>Strauss</a:t>
            </a:r>
            <a:r>
              <a:rPr lang="de-DE" dirty="0"/>
              <a:t>, Rummel, </a:t>
            </a:r>
            <a:r>
              <a:rPr lang="de-DE" dirty="0" err="1"/>
              <a:t>Stoyanova</a:t>
            </a:r>
            <a:r>
              <a:rPr lang="de-DE" dirty="0"/>
              <a:t>, Kraemer, 2018)</a:t>
            </a:r>
          </a:p>
        </p:txBody>
      </p:sp>
      <p:sp>
        <p:nvSpPr>
          <p:cNvPr id="18" name="Date Placeholder 2"/>
          <p:cNvSpPr txBox="1">
            <a:spLocks/>
          </p:cNvSpPr>
          <p:nvPr/>
        </p:nvSpPr>
        <p:spPr>
          <a:xfrm>
            <a:off x="7937623" y="6308726"/>
            <a:ext cx="72511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fld id="{3B2F6CB8-9391-4BED-909F-C47A979AE1C4}" type="datetime1">
              <a:rPr lang="de-DE" sz="800" smtClean="0"/>
              <a:pPr algn="r"/>
              <a:t>06.11.2018</a:t>
            </a:fld>
            <a:endParaRPr lang="de-DE" sz="800" dirty="0"/>
          </a:p>
        </p:txBody>
      </p:sp>
      <p:sp>
        <p:nvSpPr>
          <p:cNvPr id="22" name="Footer Placeholder 3"/>
          <p:cNvSpPr txBox="1">
            <a:spLocks/>
          </p:cNvSpPr>
          <p:nvPr/>
        </p:nvSpPr>
        <p:spPr>
          <a:xfrm>
            <a:off x="4572000" y="6308726"/>
            <a:ext cx="320861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r>
              <a:rPr lang="de-DE" sz="800" dirty="0"/>
              <a:t>Nikol Rummel, Anne Deiglmayr</a:t>
            </a:r>
          </a:p>
        </p:txBody>
      </p:sp>
    </p:spTree>
    <p:extLst>
      <p:ext uri="{BB962C8B-B14F-4D97-AF65-F5344CB8AC3E}">
        <p14:creationId xmlns:p14="http://schemas.microsoft.com/office/powerpoint/2010/main" val="305278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3" grpId="0"/>
      <p:bldP spid="32"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955800"/>
            <a:ext cx="8496300" cy="4710110"/>
          </a:xfrm>
        </p:spPr>
        <p:txBody>
          <a:bodyPr/>
          <a:lstStyle/>
          <a:p>
            <a:r>
              <a:rPr lang="en-US" sz="1800" dirty="0"/>
              <a:t>Intelligent support for small group collaboration (</a:t>
            </a:r>
            <a:r>
              <a:rPr lang="en-US" sz="1800" dirty="0" err="1"/>
              <a:t>IKARion</a:t>
            </a:r>
            <a:r>
              <a:rPr lang="en-US" sz="1800" dirty="0"/>
              <a:t> project)</a:t>
            </a:r>
          </a:p>
          <a:p>
            <a:endParaRPr lang="en-US" sz="1800" dirty="0"/>
          </a:p>
          <a:p>
            <a:endParaRPr lang="en-US" sz="1800" dirty="0"/>
          </a:p>
          <a:p>
            <a:endParaRPr lang="en-US" sz="1800" dirty="0"/>
          </a:p>
          <a:p>
            <a:r>
              <a:rPr lang="en-US" sz="1800" dirty="0"/>
              <a:t>Teacher orchestration tools (project with </a:t>
            </a:r>
            <a:r>
              <a:rPr lang="en-US" sz="1800" dirty="0" err="1"/>
              <a:t>Anouschka</a:t>
            </a:r>
            <a:r>
              <a:rPr lang="en-US" sz="1800" dirty="0"/>
              <a:t> van </a:t>
            </a:r>
            <a:r>
              <a:rPr lang="en-US" sz="1800" dirty="0" err="1"/>
              <a:t>Leeuwen</a:t>
            </a:r>
            <a:r>
              <a:rPr lang="en-US" sz="1800" dirty="0"/>
              <a:t>)</a:t>
            </a:r>
          </a:p>
          <a:p>
            <a:endParaRPr lang="en-US" sz="1800" dirty="0"/>
          </a:p>
          <a:p>
            <a:endParaRPr lang="en-US" sz="1800" dirty="0"/>
          </a:p>
          <a:p>
            <a:endParaRPr lang="en-US" sz="1800" dirty="0"/>
          </a:p>
          <a:p>
            <a:r>
              <a:rPr lang="en-US" sz="1800" dirty="0"/>
              <a:t>Human/AI co-orchestration (NSF-project with Ken Holstein and Vincent </a:t>
            </a:r>
            <a:r>
              <a:rPr lang="en-US" sz="1800" dirty="0" err="1"/>
              <a:t>Aleven</a:t>
            </a:r>
            <a:r>
              <a:rPr lang="en-US" sz="1800" dirty="0"/>
              <a:t>, CMU)</a:t>
            </a:r>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17</a:t>
            </a:fld>
            <a:endParaRPr lang="de-DE"/>
          </a:p>
        </p:txBody>
      </p:sp>
      <p:sp>
        <p:nvSpPr>
          <p:cNvPr id="6" name="Title 5"/>
          <p:cNvSpPr>
            <a:spLocks noGrp="1"/>
          </p:cNvSpPr>
          <p:nvPr>
            <p:ph type="title"/>
          </p:nvPr>
        </p:nvSpPr>
        <p:spPr>
          <a:xfrm>
            <a:off x="323850" y="938214"/>
            <a:ext cx="8496300" cy="608011"/>
          </a:xfrm>
        </p:spPr>
        <p:txBody>
          <a:bodyPr/>
          <a:lstStyle/>
          <a:p>
            <a:r>
              <a:rPr lang="en-US" dirty="0"/>
              <a:t>Supporting (CS)CL in Higher Education: </a:t>
            </a:r>
            <a:br>
              <a:rPr lang="en-US" dirty="0"/>
            </a:br>
            <a:r>
              <a:rPr lang="en-US" dirty="0"/>
              <a:t>New Directions</a:t>
            </a:r>
          </a:p>
        </p:txBody>
      </p:sp>
      <p:pic>
        <p:nvPicPr>
          <p:cNvPr id="7" name="Grafik 6"/>
          <p:cNvPicPr>
            <a:picLocks noChangeAspect="1"/>
          </p:cNvPicPr>
          <p:nvPr/>
        </p:nvPicPr>
        <p:blipFill>
          <a:blip r:embed="rId3"/>
          <a:stretch>
            <a:fillRect/>
          </a:stretch>
        </p:blipFill>
        <p:spPr>
          <a:xfrm>
            <a:off x="6214088" y="5065265"/>
            <a:ext cx="726156" cy="981541"/>
          </a:xfrm>
          <a:prstGeom prst="rect">
            <a:avLst/>
          </a:prstGeom>
        </p:spPr>
      </p:pic>
      <p:pic>
        <p:nvPicPr>
          <p:cNvPr id="8" name="Grafik 7"/>
          <p:cNvPicPr>
            <a:picLocks noChangeAspect="1"/>
          </p:cNvPicPr>
          <p:nvPr/>
        </p:nvPicPr>
        <p:blipFill>
          <a:blip r:embed="rId4"/>
          <a:stretch>
            <a:fillRect/>
          </a:stretch>
        </p:blipFill>
        <p:spPr>
          <a:xfrm>
            <a:off x="7066228" y="5065266"/>
            <a:ext cx="780356" cy="981541"/>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5730" r="5730"/>
          <a:stretch/>
        </p:blipFill>
        <p:spPr>
          <a:xfrm>
            <a:off x="7577412" y="3343402"/>
            <a:ext cx="863121" cy="903734"/>
          </a:xfrm>
          <a:prstGeom prst="rect">
            <a:avLst/>
          </a:prstGeom>
        </p:spPr>
      </p:pic>
      <p:pic>
        <p:nvPicPr>
          <p:cNvPr id="10" name="Grafik 9"/>
          <p:cNvPicPr>
            <a:picLocks noChangeAspect="1"/>
          </p:cNvPicPr>
          <p:nvPr/>
        </p:nvPicPr>
        <p:blipFill rotWithShape="1">
          <a:blip r:embed="rId6">
            <a:extLst>
              <a:ext uri="{28A0092B-C50C-407E-A947-70E740481C1C}">
                <a14:useLocalDpi xmlns:a14="http://schemas.microsoft.com/office/drawing/2010/main" val="0"/>
              </a:ext>
            </a:extLst>
          </a:blip>
          <a:srcRect t="-13538" b="13538"/>
          <a:stretch/>
        </p:blipFill>
        <p:spPr>
          <a:xfrm>
            <a:off x="7418793" y="1844672"/>
            <a:ext cx="723640" cy="1162050"/>
          </a:xfrm>
          <a:prstGeom prst="rect">
            <a:avLst/>
          </a:prstGeom>
        </p:spPr>
      </p:pic>
    </p:spTree>
    <p:extLst>
      <p:ext uri="{BB962C8B-B14F-4D97-AF65-F5344CB8AC3E}">
        <p14:creationId xmlns:p14="http://schemas.microsoft.com/office/powerpoint/2010/main" val="397040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18</a:t>
            </a:fld>
            <a:endParaRPr lang="de-DE"/>
          </a:p>
        </p:txBody>
      </p:sp>
      <p:sp>
        <p:nvSpPr>
          <p:cNvPr id="6" name="Title 5"/>
          <p:cNvSpPr>
            <a:spLocks noGrp="1"/>
          </p:cNvSpPr>
          <p:nvPr>
            <p:ph type="title"/>
          </p:nvPr>
        </p:nvSpPr>
        <p:spPr/>
        <p:txBody>
          <a:bodyPr/>
          <a:lstStyle/>
          <a:p>
            <a:r>
              <a:rPr lang="en-US" dirty="0"/>
              <a:t>Teacher Support of Collaborative Learning</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249" y="2209464"/>
            <a:ext cx="5156122" cy="285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
          <p:cNvSpPr txBox="1"/>
          <p:nvPr/>
        </p:nvSpPr>
        <p:spPr>
          <a:xfrm>
            <a:off x="5374732" y="5002203"/>
            <a:ext cx="1583639" cy="292388"/>
          </a:xfrm>
          <a:prstGeom prst="rect">
            <a:avLst/>
          </a:prstGeom>
          <a:noFill/>
        </p:spPr>
        <p:txBody>
          <a:bodyPr wrap="none" rtlCol="0">
            <a:spAutoFit/>
          </a:bodyPr>
          <a:lstStyle/>
          <a:p>
            <a:pPr defTabSz="685800" eaLnBrk="0" fontAlgn="base" hangingPunct="0">
              <a:spcBef>
                <a:spcPct val="0"/>
              </a:spcBef>
              <a:spcAft>
                <a:spcPct val="0"/>
              </a:spcAft>
            </a:pPr>
            <a:r>
              <a:rPr lang="nl-NL" sz="1300" dirty="0" err="1">
                <a:solidFill>
                  <a:srgbClr val="000000"/>
                </a:solidFill>
                <a:latin typeface="Calibri" pitchFamily="34" charset="0"/>
              </a:rPr>
              <a:t>Kaendler</a:t>
            </a:r>
            <a:r>
              <a:rPr lang="nl-NL" sz="1300" dirty="0">
                <a:solidFill>
                  <a:srgbClr val="000000"/>
                </a:solidFill>
                <a:latin typeface="Calibri" pitchFamily="34" charset="0"/>
              </a:rPr>
              <a:t> et al., 2015</a:t>
            </a:r>
          </a:p>
        </p:txBody>
      </p:sp>
    </p:spTree>
    <p:extLst>
      <p:ext uri="{BB962C8B-B14F-4D97-AF65-F5344CB8AC3E}">
        <p14:creationId xmlns:p14="http://schemas.microsoft.com/office/powerpoint/2010/main" val="343457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3569C1D-BE39-46DB-B86E-BB68B56221B0}" type="slidenum">
              <a:rPr lang="de-DE" altLang="de-DE" smtClean="0"/>
              <a:pPr>
                <a:defRPr/>
              </a:pPr>
              <a:t>19</a:t>
            </a:fld>
            <a:endParaRPr lang="de-DE" altLang="de-DE"/>
          </a:p>
        </p:txBody>
      </p:sp>
      <p:pic>
        <p:nvPicPr>
          <p:cNvPr id="450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92" t="8205" r="16539" b="6666"/>
          <a:stretch/>
        </p:blipFill>
        <p:spPr bwMode="auto">
          <a:xfrm>
            <a:off x="1081452" y="1252904"/>
            <a:ext cx="1503486" cy="145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358661" y="2475034"/>
            <a:ext cx="738554" cy="23739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ight Arrow 6"/>
          <p:cNvSpPr/>
          <p:nvPr/>
        </p:nvSpPr>
        <p:spPr>
          <a:xfrm>
            <a:off x="5818554" y="2475035"/>
            <a:ext cx="738554" cy="23739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316333" y="2454089"/>
            <a:ext cx="742511" cy="292388"/>
          </a:xfrm>
          <a:prstGeom prst="rect">
            <a:avLst/>
          </a:prstGeom>
          <a:noFill/>
        </p:spPr>
        <p:txBody>
          <a:bodyPr wrap="none" rtlCol="0">
            <a:spAutoFit/>
          </a:bodyPr>
          <a:lstStyle/>
          <a:p>
            <a:r>
              <a:rPr lang="nl-NL" dirty="0">
                <a:latin typeface="Arial" panose="020B0604020202020204" pitchFamily="34" charset="0"/>
                <a:cs typeface="Arial" panose="020B0604020202020204" pitchFamily="34" charset="0"/>
              </a:rPr>
              <a:t>Monitor</a:t>
            </a:r>
          </a:p>
        </p:txBody>
      </p:sp>
      <p:sp>
        <p:nvSpPr>
          <p:cNvPr id="11" name="TextBox 10"/>
          <p:cNvSpPr txBox="1"/>
          <p:nvPr/>
        </p:nvSpPr>
        <p:spPr>
          <a:xfrm>
            <a:off x="4473380" y="2447536"/>
            <a:ext cx="881973" cy="292388"/>
          </a:xfrm>
          <a:prstGeom prst="rect">
            <a:avLst/>
          </a:prstGeom>
          <a:noFill/>
        </p:spPr>
        <p:txBody>
          <a:bodyPr wrap="none" rtlCol="0">
            <a:spAutoFit/>
          </a:bodyPr>
          <a:lstStyle/>
          <a:p>
            <a:r>
              <a:rPr lang="nl-NL" dirty="0" err="1">
                <a:latin typeface="Arial" panose="020B0604020202020204" pitchFamily="34" charset="0"/>
                <a:cs typeface="Arial" panose="020B0604020202020204" pitchFamily="34" charset="0"/>
              </a:rPr>
              <a:t>Intervene</a:t>
            </a:r>
            <a:endParaRPr lang="nl-NL" dirty="0">
              <a:latin typeface="Arial" panose="020B0604020202020204" pitchFamily="34" charset="0"/>
              <a:cs typeface="Arial" panose="020B0604020202020204" pitchFamily="34" charset="0"/>
            </a:endParaRPr>
          </a:p>
        </p:txBody>
      </p:sp>
      <p:sp>
        <p:nvSpPr>
          <p:cNvPr id="12" name="TextBox 11"/>
          <p:cNvSpPr txBox="1"/>
          <p:nvPr/>
        </p:nvSpPr>
        <p:spPr>
          <a:xfrm>
            <a:off x="6771103" y="2454089"/>
            <a:ext cx="1797480" cy="292388"/>
          </a:xfrm>
          <a:prstGeom prst="rect">
            <a:avLst/>
          </a:prstGeom>
          <a:noFill/>
        </p:spPr>
        <p:txBody>
          <a:bodyPr wrap="none" rtlCol="0">
            <a:spAutoFit/>
          </a:bodyPr>
          <a:lstStyle/>
          <a:p>
            <a:r>
              <a:rPr lang="nl-NL" dirty="0">
                <a:latin typeface="Arial" panose="020B0604020202020204" pitchFamily="34" charset="0"/>
                <a:cs typeface="Arial" panose="020B0604020202020204" pitchFamily="34" charset="0"/>
              </a:rPr>
              <a:t>Effect on CL/Learning</a:t>
            </a:r>
          </a:p>
        </p:txBody>
      </p:sp>
      <p:pic>
        <p:nvPicPr>
          <p:cNvPr id="13" name="Picture 5" descr="Afbeeldingsresultaat voor collaborative learning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53455" y="3015762"/>
            <a:ext cx="1068265" cy="1186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Afbeeldingsresultaat voor collaborative learning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4930" y="3439624"/>
            <a:ext cx="1068265" cy="11869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Afbeeldingsresultaat voor collaborative learning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31" y="4286319"/>
            <a:ext cx="1068265" cy="11869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2692400" y="1993901"/>
            <a:ext cx="7505432" cy="4635500"/>
            <a:chOff x="2692400" y="1993901"/>
            <a:chExt cx="7505432" cy="4635500"/>
          </a:xfrm>
        </p:grpSpPr>
        <p:sp>
          <p:nvSpPr>
            <p:cNvPr id="8" name="Explosion 2 7"/>
            <p:cNvSpPr/>
            <p:nvPr/>
          </p:nvSpPr>
          <p:spPr>
            <a:xfrm>
              <a:off x="2692400" y="1993901"/>
              <a:ext cx="7505432" cy="4635500"/>
            </a:xfrm>
            <a:prstGeom prst="irregularSeal2">
              <a:avLst/>
            </a:prstGeom>
            <a:solidFill>
              <a:schemeClr val="bg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dirty="0"/>
            </a:p>
          </p:txBody>
        </p:sp>
        <p:sp>
          <p:nvSpPr>
            <p:cNvPr id="9" name="TextBox 8"/>
            <p:cNvSpPr txBox="1"/>
            <p:nvPr/>
          </p:nvSpPr>
          <p:spPr>
            <a:xfrm>
              <a:off x="6830011" y="3735222"/>
              <a:ext cx="1078950" cy="292388"/>
            </a:xfrm>
            <a:prstGeom prst="rect">
              <a:avLst/>
            </a:prstGeom>
            <a:noFill/>
          </p:spPr>
          <p:txBody>
            <a:bodyPr wrap="none" rtlCol="0">
              <a:spAutoFit/>
            </a:bodyPr>
            <a:lstStyle/>
            <a:p>
              <a:r>
                <a:rPr lang="nl-NL" dirty="0"/>
                <a:t>Limited time </a:t>
              </a:r>
            </a:p>
          </p:txBody>
        </p:sp>
        <p:sp>
          <p:nvSpPr>
            <p:cNvPr id="10" name="TextBox 9"/>
            <p:cNvSpPr txBox="1"/>
            <p:nvPr/>
          </p:nvSpPr>
          <p:spPr>
            <a:xfrm>
              <a:off x="5516443" y="4225416"/>
              <a:ext cx="2271263" cy="292388"/>
            </a:xfrm>
            <a:prstGeom prst="rect">
              <a:avLst/>
            </a:prstGeom>
            <a:noFill/>
          </p:spPr>
          <p:txBody>
            <a:bodyPr wrap="none" rtlCol="0">
              <a:spAutoFit/>
            </a:bodyPr>
            <a:lstStyle/>
            <a:p>
              <a:r>
                <a:rPr lang="nl-NL" dirty="0" err="1"/>
                <a:t>Groups</a:t>
              </a:r>
              <a:r>
                <a:rPr lang="nl-NL" dirty="0"/>
                <a:t> </a:t>
              </a:r>
              <a:r>
                <a:rPr lang="nl-NL" dirty="0" err="1"/>
                <a:t>work</a:t>
              </a:r>
              <a:r>
                <a:rPr lang="nl-NL" dirty="0"/>
                <a:t> on different </a:t>
              </a:r>
              <a:r>
                <a:rPr lang="nl-NL" dirty="0" err="1"/>
                <a:t>tasks</a:t>
              </a:r>
              <a:endParaRPr lang="nl-NL" dirty="0"/>
            </a:p>
          </p:txBody>
        </p:sp>
        <p:sp>
          <p:nvSpPr>
            <p:cNvPr id="16" name="TextBox 15"/>
            <p:cNvSpPr txBox="1"/>
            <p:nvPr/>
          </p:nvSpPr>
          <p:spPr>
            <a:xfrm>
              <a:off x="3489937" y="4626586"/>
              <a:ext cx="2848857" cy="292388"/>
            </a:xfrm>
            <a:prstGeom prst="rect">
              <a:avLst/>
            </a:prstGeom>
            <a:noFill/>
          </p:spPr>
          <p:txBody>
            <a:bodyPr wrap="none" rtlCol="0">
              <a:spAutoFit/>
            </a:bodyPr>
            <a:lstStyle/>
            <a:p>
              <a:r>
                <a:rPr lang="nl-NL" dirty="0" err="1"/>
                <a:t>Cognitive</a:t>
              </a:r>
              <a:r>
                <a:rPr lang="nl-NL" dirty="0"/>
                <a:t> </a:t>
              </a:r>
              <a:r>
                <a:rPr lang="nl-NL" dirty="0" err="1"/>
                <a:t>and</a:t>
              </a:r>
              <a:r>
                <a:rPr lang="nl-NL" dirty="0"/>
                <a:t> </a:t>
              </a:r>
              <a:r>
                <a:rPr lang="nl-NL" dirty="0" err="1"/>
                <a:t>social</a:t>
              </a:r>
              <a:r>
                <a:rPr lang="nl-NL" dirty="0"/>
                <a:t> </a:t>
              </a:r>
              <a:r>
                <a:rPr lang="nl-NL" dirty="0" err="1"/>
                <a:t>aspects</a:t>
              </a:r>
              <a:r>
                <a:rPr lang="nl-NL" dirty="0"/>
                <a:t> </a:t>
              </a:r>
              <a:r>
                <a:rPr lang="nl-NL" dirty="0" err="1"/>
                <a:t>to</a:t>
              </a:r>
              <a:r>
                <a:rPr lang="nl-NL" dirty="0"/>
                <a:t> monitor</a:t>
              </a:r>
            </a:p>
          </p:txBody>
        </p:sp>
        <p:sp>
          <p:nvSpPr>
            <p:cNvPr id="17" name="TextBox 16"/>
            <p:cNvSpPr txBox="1"/>
            <p:nvPr/>
          </p:nvSpPr>
          <p:spPr>
            <a:xfrm>
              <a:off x="3696874" y="3855728"/>
              <a:ext cx="2111540" cy="292388"/>
            </a:xfrm>
            <a:prstGeom prst="rect">
              <a:avLst/>
            </a:prstGeom>
            <a:noFill/>
          </p:spPr>
          <p:txBody>
            <a:bodyPr wrap="none" rtlCol="0">
              <a:spAutoFit/>
            </a:bodyPr>
            <a:lstStyle/>
            <a:p>
              <a:r>
                <a:rPr lang="nl-NL" dirty="0" err="1"/>
                <a:t>Individual</a:t>
              </a:r>
              <a:r>
                <a:rPr lang="nl-NL" dirty="0"/>
                <a:t> versus </a:t>
              </a:r>
              <a:r>
                <a:rPr lang="nl-NL" dirty="0" err="1"/>
                <a:t>group</a:t>
              </a:r>
              <a:r>
                <a:rPr lang="nl-NL" dirty="0"/>
                <a:t> level</a:t>
              </a:r>
            </a:p>
          </p:txBody>
        </p:sp>
        <p:sp>
          <p:nvSpPr>
            <p:cNvPr id="18" name="TextBox 17"/>
            <p:cNvSpPr txBox="1"/>
            <p:nvPr/>
          </p:nvSpPr>
          <p:spPr>
            <a:xfrm>
              <a:off x="4473380" y="5146848"/>
              <a:ext cx="1899431" cy="292388"/>
            </a:xfrm>
            <a:prstGeom prst="rect">
              <a:avLst/>
            </a:prstGeom>
            <a:noFill/>
          </p:spPr>
          <p:txBody>
            <a:bodyPr wrap="none" rtlCol="0">
              <a:spAutoFit/>
            </a:bodyPr>
            <a:lstStyle/>
            <a:p>
              <a:r>
                <a:rPr lang="nl-NL" dirty="0" err="1"/>
                <a:t>Reactive</a:t>
              </a:r>
              <a:r>
                <a:rPr lang="nl-NL" dirty="0"/>
                <a:t> versus </a:t>
              </a:r>
              <a:r>
                <a:rPr lang="nl-NL" dirty="0" err="1"/>
                <a:t>proactive</a:t>
              </a:r>
              <a:endParaRPr lang="nl-NL" dirty="0"/>
            </a:p>
          </p:txBody>
        </p:sp>
        <p:sp>
          <p:nvSpPr>
            <p:cNvPr id="19" name="TextBox 18"/>
            <p:cNvSpPr txBox="1"/>
            <p:nvPr/>
          </p:nvSpPr>
          <p:spPr>
            <a:xfrm>
              <a:off x="4835836" y="3290002"/>
              <a:ext cx="2260747" cy="292388"/>
            </a:xfrm>
            <a:prstGeom prst="rect">
              <a:avLst/>
            </a:prstGeom>
            <a:noFill/>
          </p:spPr>
          <p:txBody>
            <a:bodyPr wrap="none" rtlCol="0">
              <a:spAutoFit/>
            </a:bodyPr>
            <a:lstStyle/>
            <a:p>
              <a:r>
                <a:rPr lang="nl-NL" dirty="0" err="1"/>
                <a:t>What</a:t>
              </a:r>
              <a:r>
                <a:rPr lang="nl-NL" dirty="0"/>
                <a:t> are </a:t>
              </a:r>
              <a:r>
                <a:rPr lang="nl-NL" dirty="0" err="1"/>
                <a:t>groups</a:t>
              </a:r>
              <a:r>
                <a:rPr lang="nl-NL" dirty="0"/>
                <a:t>  </a:t>
              </a:r>
              <a:r>
                <a:rPr lang="nl-NL" dirty="0" err="1"/>
                <a:t>really</a:t>
              </a:r>
              <a:r>
                <a:rPr lang="nl-NL" dirty="0"/>
                <a:t> </a:t>
              </a:r>
              <a:r>
                <a:rPr lang="nl-NL" dirty="0" err="1"/>
                <a:t>doing</a:t>
              </a:r>
              <a:r>
                <a:rPr lang="nl-NL" dirty="0"/>
                <a:t>?</a:t>
              </a:r>
            </a:p>
          </p:txBody>
        </p:sp>
      </p:grpSp>
      <p:sp>
        <p:nvSpPr>
          <p:cNvPr id="20" name="TextBox 19"/>
          <p:cNvSpPr txBox="1"/>
          <p:nvPr/>
        </p:nvSpPr>
        <p:spPr>
          <a:xfrm>
            <a:off x="7356431" y="4965449"/>
            <a:ext cx="1729961" cy="1015663"/>
          </a:xfrm>
          <a:prstGeom prst="rect">
            <a:avLst/>
          </a:prstGeom>
          <a:noFill/>
        </p:spPr>
        <p:txBody>
          <a:bodyPr wrap="none" rtlCol="0">
            <a:spAutoFit/>
          </a:bodyPr>
          <a:lstStyle/>
          <a:p>
            <a:r>
              <a:rPr lang="nl-NL" sz="1000" dirty="0" err="1"/>
              <a:t>Feldon</a:t>
            </a:r>
            <a:r>
              <a:rPr lang="nl-NL" sz="1000" dirty="0"/>
              <a:t> 2007</a:t>
            </a:r>
          </a:p>
          <a:p>
            <a:r>
              <a:rPr lang="nl-NL" sz="1000" dirty="0"/>
              <a:t>Gilles &amp; Boyle 2010</a:t>
            </a:r>
          </a:p>
          <a:p>
            <a:r>
              <a:rPr lang="nl-NL" sz="1000" dirty="0" err="1"/>
              <a:t>Greiffenhagen</a:t>
            </a:r>
            <a:r>
              <a:rPr lang="nl-NL" sz="1000" dirty="0"/>
              <a:t> 2012</a:t>
            </a:r>
          </a:p>
          <a:p>
            <a:r>
              <a:rPr lang="nl-NL" sz="1000" dirty="0" err="1"/>
              <a:t>Kaendler</a:t>
            </a:r>
            <a:r>
              <a:rPr lang="nl-NL" sz="1000" dirty="0"/>
              <a:t> et al., 2015</a:t>
            </a:r>
          </a:p>
          <a:p>
            <a:r>
              <a:rPr lang="nl-NL" sz="1000" dirty="0" err="1"/>
              <a:t>Onrubia</a:t>
            </a:r>
            <a:r>
              <a:rPr lang="nl-NL" sz="1000" dirty="0"/>
              <a:t> &amp; Engel 2012</a:t>
            </a:r>
          </a:p>
          <a:p>
            <a:r>
              <a:rPr lang="nl-NL" sz="1000" dirty="0"/>
              <a:t>Van Leeuwen et al 2013;2015</a:t>
            </a:r>
          </a:p>
        </p:txBody>
      </p:sp>
      <p:sp>
        <p:nvSpPr>
          <p:cNvPr id="23" name="Title 5"/>
          <p:cNvSpPr txBox="1">
            <a:spLocks/>
          </p:cNvSpPr>
          <p:nvPr/>
        </p:nvSpPr>
        <p:spPr>
          <a:xfrm>
            <a:off x="323850" y="658814"/>
            <a:ext cx="8496300" cy="608011"/>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Teacher Support of Collaborative Learning</a:t>
            </a:r>
          </a:p>
        </p:txBody>
      </p:sp>
      <p:sp>
        <p:nvSpPr>
          <p:cNvPr id="22" name="Date Placeholder 2"/>
          <p:cNvSpPr txBox="1">
            <a:spLocks/>
          </p:cNvSpPr>
          <p:nvPr/>
        </p:nvSpPr>
        <p:spPr>
          <a:xfrm>
            <a:off x="7888075" y="6308726"/>
            <a:ext cx="751743"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fld id="{3B2F6CB8-9391-4BED-909F-C47A979AE1C4}" type="datetime1">
              <a:rPr lang="de-DE" sz="800" smtClean="0"/>
              <a:pPr algn="r"/>
              <a:t>06.11.2018</a:t>
            </a:fld>
            <a:endParaRPr lang="de-DE" sz="800" dirty="0"/>
          </a:p>
        </p:txBody>
      </p:sp>
      <p:sp>
        <p:nvSpPr>
          <p:cNvPr id="24" name="Footer Placeholder 3"/>
          <p:cNvSpPr txBox="1">
            <a:spLocks/>
          </p:cNvSpPr>
          <p:nvPr/>
        </p:nvSpPr>
        <p:spPr>
          <a:xfrm>
            <a:off x="4572000" y="6308726"/>
            <a:ext cx="3208613" cy="468312"/>
          </a:xfrm>
          <a:prstGeom prst="rect">
            <a:avLst/>
          </a:prstGeom>
        </p:spPr>
        <p:txBody>
          <a:bodyPr vert="horz" wrap="none" lIns="0" tIns="0" rIns="0" bIns="0" rtlCol="0" anchor="ctr"/>
          <a:lstStyle>
            <a:defPPr>
              <a:defRPr lang="de-DE"/>
            </a:defPPr>
            <a:lvl1pPr marL="0" algn="ctr" defTabSz="914400" rtl="0" eaLnBrk="1" latinLnBrk="0" hangingPunct="1">
              <a:defRPr sz="800" kern="1200" smtClean="0">
                <a:solidFill>
                  <a:srgbClr val="004673"/>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a:solidFill>
                  <a:schemeClr val="tx1"/>
                </a:solidFill>
              </a:rPr>
              <a:t>Nikol Rummel, Anne Deiglmayr</a:t>
            </a:r>
            <a:endParaRPr lang="de-DE" dirty="0">
              <a:solidFill>
                <a:schemeClr val="tx1"/>
              </a:solidFill>
            </a:endParaRPr>
          </a:p>
        </p:txBody>
      </p:sp>
      <p:sp>
        <p:nvSpPr>
          <p:cNvPr id="25" name="Slide Number Placeholder 4"/>
          <p:cNvSpPr txBox="1">
            <a:spLocks/>
          </p:cNvSpPr>
          <p:nvPr/>
        </p:nvSpPr>
        <p:spPr>
          <a:xfrm>
            <a:off x="8626351" y="6308726"/>
            <a:ext cx="389534"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r>
              <a:rPr lang="de-DE" sz="800" dirty="0"/>
              <a:t>19</a:t>
            </a:r>
          </a:p>
        </p:txBody>
      </p:sp>
    </p:spTree>
    <p:extLst>
      <p:ext uri="{BB962C8B-B14F-4D97-AF65-F5344CB8AC3E}">
        <p14:creationId xmlns:p14="http://schemas.microsoft.com/office/powerpoint/2010/main" val="26367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31 studies (30 short communications; 1 poster)</a:t>
            </a:r>
          </a:p>
          <a:p>
            <a:endParaRPr lang="en-US" dirty="0"/>
          </a:p>
          <a:p>
            <a:r>
              <a:rPr lang="en-US" dirty="0"/>
              <a:t>25 include at least some elements of collaborative learning, 14 focus on collaborative learning</a:t>
            </a:r>
          </a:p>
          <a:p>
            <a:endParaRPr lang="en-US" dirty="0"/>
          </a:p>
          <a:p>
            <a:r>
              <a:rPr lang="en-US" dirty="0"/>
              <a:t>many examples of CSCL (e.g. online learning, e-learning, classroom response systems, using apps / digital tools to support learning,…)</a:t>
            </a: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Deiglmayr</a:t>
            </a:r>
          </a:p>
        </p:txBody>
      </p:sp>
      <p:sp>
        <p:nvSpPr>
          <p:cNvPr id="5" name="Slide Number Placeholder 4"/>
          <p:cNvSpPr>
            <a:spLocks noGrp="1"/>
          </p:cNvSpPr>
          <p:nvPr>
            <p:ph type="sldNum" sz="quarter" idx="12"/>
          </p:nvPr>
        </p:nvSpPr>
        <p:spPr/>
        <p:txBody>
          <a:bodyPr/>
          <a:lstStyle/>
          <a:p>
            <a:fld id="{6C6AE60A-B69C-4790-82F7-3882EDF23186}" type="slidenum">
              <a:rPr lang="de-DE" smtClean="0"/>
              <a:t>2</a:t>
            </a:fld>
            <a:endParaRPr lang="de-DE"/>
          </a:p>
        </p:txBody>
      </p:sp>
      <p:sp>
        <p:nvSpPr>
          <p:cNvPr id="6" name="Title 5"/>
          <p:cNvSpPr>
            <a:spLocks noGrp="1"/>
          </p:cNvSpPr>
          <p:nvPr>
            <p:ph type="title"/>
          </p:nvPr>
        </p:nvSpPr>
        <p:spPr/>
        <p:txBody>
          <a:bodyPr/>
          <a:lstStyle/>
          <a:p>
            <a:r>
              <a:rPr lang="en-US" dirty="0"/>
              <a:t>TAL case studies</a:t>
            </a:r>
          </a:p>
        </p:txBody>
      </p:sp>
    </p:spTree>
    <p:extLst>
      <p:ext uri="{BB962C8B-B14F-4D97-AF65-F5344CB8AC3E}">
        <p14:creationId xmlns:p14="http://schemas.microsoft.com/office/powerpoint/2010/main" val="350707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e-DE" dirty="0" err="1"/>
              <a:t>Collaboration</a:t>
            </a:r>
            <a:r>
              <a:rPr lang="de-DE" dirty="0"/>
              <a:t> </a:t>
            </a:r>
            <a:r>
              <a:rPr lang="de-DE" dirty="0" err="1"/>
              <a:t>between</a:t>
            </a:r>
            <a:r>
              <a:rPr lang="de-DE" dirty="0"/>
              <a:t> </a:t>
            </a:r>
            <a:r>
              <a:rPr lang="de-DE" dirty="0" err="1"/>
              <a:t>teacher</a:t>
            </a:r>
            <a:r>
              <a:rPr lang="de-DE" dirty="0"/>
              <a:t> and </a:t>
            </a:r>
            <a:r>
              <a:rPr lang="de-DE" dirty="0" err="1"/>
              <a:t>technology</a:t>
            </a:r>
            <a:r>
              <a:rPr lang="de-DE" dirty="0"/>
              <a:t>? </a:t>
            </a:r>
          </a:p>
          <a:p>
            <a:r>
              <a:rPr lang="en-GB" sz="1800" dirty="0"/>
              <a:t>Traces of student activity as input for Teacher Dashboard </a:t>
            </a:r>
            <a:r>
              <a:rPr lang="en-GB" sz="1800" dirty="0">
                <a:sym typeface="Wingdings" panose="05000000000000000000" pitchFamily="2" charset="2"/>
              </a:rPr>
              <a:t> support teacher monitoring</a:t>
            </a:r>
            <a:endParaRPr lang="en-GB" sz="1800" dirty="0"/>
          </a:p>
          <a:p>
            <a:r>
              <a:rPr lang="en-US" sz="1800" dirty="0"/>
              <a:t>“People and machines join together in helping someone learn something” </a:t>
            </a:r>
            <a:br>
              <a:rPr lang="en-US" sz="1800" dirty="0"/>
            </a:br>
            <a:r>
              <a:rPr lang="en-US" sz="1600" dirty="0"/>
              <a:t>(</a:t>
            </a:r>
            <a:r>
              <a:rPr lang="en-GB" sz="1600" dirty="0"/>
              <a:t>Pea, 2004)</a:t>
            </a: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pPr/>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pPr/>
              <a:t>20</a:t>
            </a:fld>
            <a:endParaRPr lang="de-DE"/>
          </a:p>
        </p:txBody>
      </p:sp>
      <p:sp>
        <p:nvSpPr>
          <p:cNvPr id="11" name="Title 10"/>
          <p:cNvSpPr>
            <a:spLocks noGrp="1"/>
          </p:cNvSpPr>
          <p:nvPr>
            <p:ph type="title"/>
          </p:nvPr>
        </p:nvSpPr>
        <p:spPr/>
        <p:txBody>
          <a:bodyPr/>
          <a:lstStyle/>
          <a:p>
            <a:r>
              <a:rPr lang="de-DE" altLang="de-DE"/>
              <a:t>Teacher Orchestration Tools</a:t>
            </a:r>
            <a:endParaRPr lang="en-US" dirty="0"/>
          </a:p>
        </p:txBody>
      </p:sp>
      <p:pic>
        <p:nvPicPr>
          <p:cNvPr id="17"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l="18516"/>
          <a:stretch/>
        </p:blipFill>
        <p:spPr bwMode="auto">
          <a:xfrm>
            <a:off x="1740694" y="3209701"/>
            <a:ext cx="5665787"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00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21</a:t>
            </a:fld>
            <a:endParaRPr lang="de-DE"/>
          </a:p>
        </p:txBody>
      </p:sp>
      <p:sp>
        <p:nvSpPr>
          <p:cNvPr id="6" name="Title 5"/>
          <p:cNvSpPr>
            <a:spLocks noGrp="1"/>
          </p:cNvSpPr>
          <p:nvPr>
            <p:ph type="title"/>
          </p:nvPr>
        </p:nvSpPr>
        <p:spPr/>
        <p:txBody>
          <a:bodyPr/>
          <a:lstStyle/>
          <a:p>
            <a:r>
              <a:rPr lang="en-US" dirty="0"/>
              <a:t>Teacher Orchestration Tools</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92" t="8205" r="16539" b="6666"/>
          <a:stretch/>
        </p:blipFill>
        <p:spPr bwMode="auto">
          <a:xfrm>
            <a:off x="1084482" y="1252905"/>
            <a:ext cx="1503486" cy="145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617785" y="2475034"/>
            <a:ext cx="2215661" cy="341581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ight Arrow 8"/>
          <p:cNvSpPr/>
          <p:nvPr/>
        </p:nvSpPr>
        <p:spPr>
          <a:xfrm>
            <a:off x="3358661" y="2475034"/>
            <a:ext cx="738554" cy="23739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ight Arrow 9"/>
          <p:cNvSpPr/>
          <p:nvPr/>
        </p:nvSpPr>
        <p:spPr>
          <a:xfrm>
            <a:off x="5818554" y="2475035"/>
            <a:ext cx="738554" cy="237393"/>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5" descr="Afbeeldingsresultaat voor collaborative learning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53455" y="3015762"/>
            <a:ext cx="1068265" cy="11869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18548" y="2466156"/>
            <a:ext cx="938077" cy="338554"/>
          </a:xfrm>
          <a:prstGeom prst="rect">
            <a:avLst/>
          </a:prstGeom>
          <a:noFill/>
        </p:spPr>
        <p:txBody>
          <a:bodyPr wrap="none" rtlCol="0">
            <a:spAutoFit/>
          </a:bodyPr>
          <a:lstStyle/>
          <a:p>
            <a:r>
              <a:rPr lang="nl-NL" sz="1600" b="1" dirty="0">
                <a:latin typeface="Arial" panose="020B0604020202020204" pitchFamily="34" charset="0"/>
                <a:cs typeface="Arial" panose="020B0604020202020204" pitchFamily="34" charset="0"/>
              </a:rPr>
              <a:t>Monitor</a:t>
            </a:r>
            <a:endParaRPr lang="nl-NL" b="1" dirty="0">
              <a:latin typeface="Arial" panose="020B0604020202020204" pitchFamily="34" charset="0"/>
              <a:cs typeface="Arial" panose="020B0604020202020204" pitchFamily="34" charset="0"/>
            </a:endParaRPr>
          </a:p>
        </p:txBody>
      </p:sp>
      <p:sp>
        <p:nvSpPr>
          <p:cNvPr id="13" name="TextBox 12"/>
          <p:cNvSpPr txBox="1"/>
          <p:nvPr/>
        </p:nvSpPr>
        <p:spPr>
          <a:xfrm>
            <a:off x="4473380" y="2447536"/>
            <a:ext cx="881973" cy="292388"/>
          </a:xfrm>
          <a:prstGeom prst="rect">
            <a:avLst/>
          </a:prstGeom>
          <a:noFill/>
        </p:spPr>
        <p:txBody>
          <a:bodyPr wrap="none" rtlCol="0">
            <a:spAutoFit/>
          </a:bodyPr>
          <a:lstStyle/>
          <a:p>
            <a:r>
              <a:rPr lang="nl-NL" dirty="0" err="1">
                <a:latin typeface="Arial" panose="020B0604020202020204" pitchFamily="34" charset="0"/>
                <a:cs typeface="Arial" panose="020B0604020202020204" pitchFamily="34" charset="0"/>
              </a:rPr>
              <a:t>Intervene</a:t>
            </a:r>
            <a:endParaRPr lang="nl-NL" dirty="0">
              <a:latin typeface="Arial" panose="020B0604020202020204" pitchFamily="34" charset="0"/>
              <a:cs typeface="Arial" panose="020B0604020202020204" pitchFamily="34" charset="0"/>
            </a:endParaRPr>
          </a:p>
        </p:txBody>
      </p:sp>
      <p:sp>
        <p:nvSpPr>
          <p:cNvPr id="14" name="TextBox 13"/>
          <p:cNvSpPr txBox="1"/>
          <p:nvPr/>
        </p:nvSpPr>
        <p:spPr>
          <a:xfrm>
            <a:off x="6771103" y="2454089"/>
            <a:ext cx="1843966" cy="292388"/>
          </a:xfrm>
          <a:prstGeom prst="rect">
            <a:avLst/>
          </a:prstGeom>
          <a:noFill/>
        </p:spPr>
        <p:txBody>
          <a:bodyPr wrap="none" rtlCol="0">
            <a:spAutoFit/>
          </a:bodyPr>
          <a:lstStyle/>
          <a:p>
            <a:r>
              <a:rPr lang="nl-NL" dirty="0">
                <a:latin typeface="Arial" panose="020B0604020202020204" pitchFamily="34" charset="0"/>
                <a:cs typeface="Arial" panose="020B0604020202020204" pitchFamily="34" charset="0"/>
              </a:rPr>
              <a:t>Effect on CL/Learning </a:t>
            </a:r>
          </a:p>
        </p:txBody>
      </p:sp>
      <p:sp>
        <p:nvSpPr>
          <p:cNvPr id="15" name="Left Brace 14"/>
          <p:cNvSpPr/>
          <p:nvPr/>
        </p:nvSpPr>
        <p:spPr>
          <a:xfrm rot="16200000">
            <a:off x="2408430" y="3763106"/>
            <a:ext cx="558313" cy="129246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6" name="Picture 2" descr="Afbeeldingsresultaat voor dashboard table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674" t="24928" r="37195" b="3906"/>
          <a:stretch/>
        </p:blipFill>
        <p:spPr bwMode="auto">
          <a:xfrm>
            <a:off x="2042245" y="4791808"/>
            <a:ext cx="1291577" cy="98473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9"/>
          <p:cNvCxnSpPr/>
          <p:nvPr/>
        </p:nvCxnSpPr>
        <p:spPr>
          <a:xfrm flipV="1">
            <a:off x="3455377" y="4791808"/>
            <a:ext cx="613885" cy="492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6"/>
          <p:cNvSpPr txBox="1"/>
          <p:nvPr/>
        </p:nvSpPr>
        <p:spPr>
          <a:xfrm>
            <a:off x="4069262" y="4456519"/>
            <a:ext cx="808235" cy="1092607"/>
          </a:xfrm>
          <a:prstGeom prst="rect">
            <a:avLst/>
          </a:prstGeom>
          <a:noFill/>
        </p:spPr>
        <p:txBody>
          <a:bodyPr wrap="none" rtlCol="0">
            <a:spAutoFit/>
          </a:bodyPr>
          <a:lstStyle/>
          <a:p>
            <a:pPr algn="ctr"/>
            <a:r>
              <a:rPr lang="nl-NL" dirty="0" err="1">
                <a:latin typeface="Arial" panose="020B0604020202020204" pitchFamily="34" charset="0"/>
                <a:cs typeface="Arial" panose="020B0604020202020204" pitchFamily="34" charset="0"/>
              </a:rPr>
              <a:t>Detect</a:t>
            </a:r>
            <a:endParaRPr lang="nl-NL" dirty="0">
              <a:latin typeface="Arial" panose="020B0604020202020204" pitchFamily="34" charset="0"/>
              <a:cs typeface="Arial" panose="020B0604020202020204" pitchFamily="34" charset="0"/>
            </a:endParaRPr>
          </a:p>
          <a:p>
            <a:pPr algn="ctr"/>
            <a:endParaRPr lang="nl-NL" dirty="0">
              <a:latin typeface="Arial" panose="020B0604020202020204" pitchFamily="34" charset="0"/>
              <a:cs typeface="Arial" panose="020B0604020202020204" pitchFamily="34" charset="0"/>
            </a:endParaRPr>
          </a:p>
          <a:p>
            <a:pPr algn="ctr"/>
            <a:r>
              <a:rPr lang="nl-NL" dirty="0" err="1">
                <a:latin typeface="Arial" panose="020B0604020202020204" pitchFamily="34" charset="0"/>
                <a:cs typeface="Arial" panose="020B0604020202020204" pitchFamily="34" charset="0"/>
              </a:rPr>
              <a:t>Interpret</a:t>
            </a:r>
            <a:endParaRPr lang="nl-NL" dirty="0">
              <a:latin typeface="Arial" panose="020B0604020202020204" pitchFamily="34" charset="0"/>
              <a:cs typeface="Arial" panose="020B0604020202020204" pitchFamily="34" charset="0"/>
            </a:endParaRPr>
          </a:p>
          <a:p>
            <a:pPr algn="ctr"/>
            <a:endParaRPr lang="nl-NL" dirty="0">
              <a:latin typeface="Arial" panose="020B0604020202020204" pitchFamily="34" charset="0"/>
              <a:cs typeface="Arial" panose="020B0604020202020204" pitchFamily="34" charset="0"/>
            </a:endParaRPr>
          </a:p>
          <a:p>
            <a:pPr algn="ctr"/>
            <a:r>
              <a:rPr lang="nl-NL" dirty="0" err="1">
                <a:latin typeface="Arial" panose="020B0604020202020204" pitchFamily="34" charset="0"/>
                <a:cs typeface="Arial" panose="020B0604020202020204" pitchFamily="34" charset="0"/>
              </a:rPr>
              <a:t>Decide</a:t>
            </a:r>
            <a:endParaRPr lang="nl-NL" dirty="0">
              <a:latin typeface="Arial" panose="020B0604020202020204" pitchFamily="34" charset="0"/>
              <a:cs typeface="Arial" panose="020B0604020202020204" pitchFamily="34" charset="0"/>
            </a:endParaRPr>
          </a:p>
        </p:txBody>
      </p:sp>
      <p:cxnSp>
        <p:nvCxnSpPr>
          <p:cNvPr id="19" name="Straight Arrow Connector 17"/>
          <p:cNvCxnSpPr/>
          <p:nvPr/>
        </p:nvCxnSpPr>
        <p:spPr>
          <a:xfrm flipV="1">
            <a:off x="5065207" y="2875086"/>
            <a:ext cx="0" cy="2162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5"/>
          <p:cNvSpPr txBox="1"/>
          <p:nvPr/>
        </p:nvSpPr>
        <p:spPr>
          <a:xfrm>
            <a:off x="1979107" y="5988641"/>
            <a:ext cx="1441420" cy="261610"/>
          </a:xfrm>
          <a:prstGeom prst="rect">
            <a:avLst/>
          </a:prstGeom>
          <a:noFill/>
        </p:spPr>
        <p:txBody>
          <a:bodyPr wrap="none" rtlCol="0">
            <a:spAutoFit/>
          </a:bodyPr>
          <a:lstStyle/>
          <a:p>
            <a:r>
              <a:rPr lang="nl-NL" sz="1100" dirty="0"/>
              <a:t>Van Es &amp; </a:t>
            </a:r>
            <a:r>
              <a:rPr lang="nl-NL" sz="1100" dirty="0" err="1"/>
              <a:t>Sherin</a:t>
            </a:r>
            <a:r>
              <a:rPr lang="nl-NL" sz="1100" dirty="0"/>
              <a:t>, 2008</a:t>
            </a:r>
          </a:p>
        </p:txBody>
      </p:sp>
      <p:cxnSp>
        <p:nvCxnSpPr>
          <p:cNvPr id="21" name="Rechte verbindingslijn 12"/>
          <p:cNvCxnSpPr/>
          <p:nvPr/>
        </p:nvCxnSpPr>
        <p:spPr>
          <a:xfrm flipH="1">
            <a:off x="4914366" y="5037992"/>
            <a:ext cx="150841"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hoek 19"/>
          <p:cNvSpPr/>
          <p:nvPr/>
        </p:nvSpPr>
        <p:spPr>
          <a:xfrm>
            <a:off x="4901121" y="5379252"/>
            <a:ext cx="4572000" cy="923330"/>
          </a:xfrm>
          <a:prstGeom prst="rect">
            <a:avLst/>
          </a:prstGeom>
        </p:spPr>
        <p:txBody>
          <a:bodyPr>
            <a:spAutoFit/>
          </a:bodyPr>
          <a:lstStyle/>
          <a:p>
            <a:pPr marL="342900" indent="-342900">
              <a:buAutoNum type="arabicParenR"/>
            </a:pPr>
            <a:r>
              <a:rPr lang="en-US" dirty="0"/>
              <a:t>What information do teachers need?</a:t>
            </a:r>
          </a:p>
          <a:p>
            <a:pPr marL="342900" indent="-342900">
              <a:buAutoNum type="arabicParenR"/>
            </a:pPr>
            <a:r>
              <a:rPr lang="en-US" dirty="0"/>
              <a:t>How do teachers use the tool in their classrooms?</a:t>
            </a:r>
            <a:endParaRPr lang="nl-NL" dirty="0"/>
          </a:p>
        </p:txBody>
      </p:sp>
    </p:spTree>
    <p:extLst>
      <p:ext uri="{BB962C8B-B14F-4D97-AF65-F5344CB8AC3E}">
        <p14:creationId xmlns:p14="http://schemas.microsoft.com/office/powerpoint/2010/main" val="3330020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Deiglmayr</a:t>
            </a:r>
          </a:p>
        </p:txBody>
      </p:sp>
      <p:sp>
        <p:nvSpPr>
          <p:cNvPr id="5" name="Slide Number Placeholder 4"/>
          <p:cNvSpPr>
            <a:spLocks noGrp="1"/>
          </p:cNvSpPr>
          <p:nvPr>
            <p:ph type="sldNum" sz="quarter" idx="12"/>
          </p:nvPr>
        </p:nvSpPr>
        <p:spPr/>
        <p:txBody>
          <a:bodyPr/>
          <a:lstStyle/>
          <a:p>
            <a:fld id="{6C6AE60A-B69C-4790-82F7-3882EDF23186}" type="slidenum">
              <a:rPr lang="de-DE" smtClean="0"/>
              <a:t>22</a:t>
            </a:fld>
            <a:endParaRPr lang="de-DE"/>
          </a:p>
        </p:txBody>
      </p:sp>
      <p:sp>
        <p:nvSpPr>
          <p:cNvPr id="6" name="Title 5"/>
          <p:cNvSpPr>
            <a:spLocks noGrp="1"/>
          </p:cNvSpPr>
          <p:nvPr>
            <p:ph type="title"/>
          </p:nvPr>
        </p:nvSpPr>
        <p:spPr/>
        <p:txBody>
          <a:bodyPr/>
          <a:lstStyle/>
          <a:p>
            <a:endParaRPr lang="en-US"/>
          </a:p>
        </p:txBody>
      </p:sp>
      <p:pic>
        <p:nvPicPr>
          <p:cNvPr id="8" name="Grafik 1"/>
          <p:cNvPicPr>
            <a:picLocks noChangeAspect="1"/>
          </p:cNvPicPr>
          <p:nvPr/>
        </p:nvPicPr>
        <p:blipFill>
          <a:blip r:embed="rId3"/>
          <a:stretch>
            <a:fillRect/>
          </a:stretch>
        </p:blipFill>
        <p:spPr>
          <a:xfrm>
            <a:off x="494681" y="755672"/>
            <a:ext cx="8181797" cy="5481616"/>
          </a:xfrm>
          <a:prstGeom prst="rect">
            <a:avLst/>
          </a:prstGeom>
        </p:spPr>
      </p:pic>
    </p:spTree>
    <p:extLst>
      <p:ext uri="{BB962C8B-B14F-4D97-AF65-F5344CB8AC3E}">
        <p14:creationId xmlns:p14="http://schemas.microsoft.com/office/powerpoint/2010/main" val="36577760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defTabSz="6858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6858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6858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6858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67823F9A-601F-4F94-84C0-36399E593119}" type="slidenum">
              <a:rPr lang="de-DE" altLang="de-DE" sz="900">
                <a:solidFill>
                  <a:srgbClr val="17365C"/>
                </a:solidFill>
                <a:latin typeface="Arial" charset="0"/>
              </a:rPr>
              <a:pPr>
                <a:lnSpc>
                  <a:spcPct val="100000"/>
                </a:lnSpc>
                <a:spcBef>
                  <a:spcPct val="0"/>
                </a:spcBef>
                <a:buFontTx/>
                <a:buNone/>
              </a:pPr>
              <a:t>23</a:t>
            </a:fld>
            <a:endParaRPr lang="de-DE" altLang="de-DE" sz="900">
              <a:solidFill>
                <a:srgbClr val="17365C"/>
              </a:solidFill>
              <a:latin typeface="Arial" charset="0"/>
            </a:endParaRPr>
          </a:p>
        </p:txBody>
      </p:sp>
      <p:sp>
        <p:nvSpPr>
          <p:cNvPr id="6" name="Textfeld 5"/>
          <p:cNvSpPr txBox="1"/>
          <p:nvPr/>
        </p:nvSpPr>
        <p:spPr>
          <a:xfrm>
            <a:off x="341313" y="1481138"/>
            <a:ext cx="8669952" cy="1862048"/>
          </a:xfrm>
          <a:prstGeom prst="rect">
            <a:avLst/>
          </a:prstGeom>
          <a:noFill/>
        </p:spPr>
        <p:txBody>
          <a:bodyPr wrap="square" lIns="0" tIns="0" rIns="0" bIns="0">
            <a:spAutoFit/>
          </a:bodyPr>
          <a:lstStyle/>
          <a:p>
            <a:pPr defTabSz="288000" eaLnBrk="1" fontAlgn="auto" hangingPunct="1">
              <a:spcBef>
                <a:spcPts val="0"/>
              </a:spcBef>
              <a:spcAft>
                <a:spcPts val="600"/>
              </a:spcAft>
              <a:buClr>
                <a:schemeClr val="bg2"/>
              </a:buClr>
              <a:buSzPct val="130000"/>
              <a:defRPr/>
            </a:pPr>
            <a:r>
              <a:rPr lang="de-DE" sz="1600" b="1" dirty="0" err="1">
                <a:latin typeface="Arial" pitchFamily="34" charset="0"/>
                <a:cs typeface="Arial" pitchFamily="34" charset="0"/>
              </a:rPr>
              <a:t>Inquiry</a:t>
            </a:r>
            <a:r>
              <a:rPr lang="de-DE" sz="1600" b="1" dirty="0">
                <a:latin typeface="Arial" pitchFamily="34" charset="0"/>
                <a:cs typeface="Arial" pitchFamily="34" charset="0"/>
              </a:rPr>
              <a:t> </a:t>
            </a:r>
            <a:r>
              <a:rPr lang="de-DE" sz="1600" b="1" dirty="0" err="1">
                <a:latin typeface="Arial" pitchFamily="34" charset="0"/>
                <a:cs typeface="Arial" pitchFamily="34" charset="0"/>
              </a:rPr>
              <a:t>into</a:t>
            </a:r>
            <a:r>
              <a:rPr lang="de-DE" sz="1600" b="1" dirty="0">
                <a:latin typeface="Arial" pitchFamily="34" charset="0"/>
                <a:cs typeface="Arial" pitchFamily="34" charset="0"/>
              </a:rPr>
              <a:t> </a:t>
            </a:r>
            <a:r>
              <a:rPr lang="de-DE" sz="1600" b="1" dirty="0" err="1">
                <a:latin typeface="Arial" pitchFamily="34" charset="0"/>
                <a:cs typeface="Arial" pitchFamily="34" charset="0"/>
              </a:rPr>
              <a:t>teacher</a:t>
            </a:r>
            <a:r>
              <a:rPr lang="de-DE" sz="1600" b="1" dirty="0">
                <a:latin typeface="Arial" pitchFamily="34" charset="0"/>
                <a:cs typeface="Arial" pitchFamily="34" charset="0"/>
              </a:rPr>
              <a:t> </a:t>
            </a:r>
            <a:r>
              <a:rPr lang="de-DE" sz="1600" b="1" dirty="0" err="1">
                <a:latin typeface="Arial" pitchFamily="34" charset="0"/>
                <a:cs typeface="Arial" pitchFamily="34" charset="0"/>
              </a:rPr>
              <a:t>practice</a:t>
            </a:r>
            <a:endParaRPr lang="de-DE" sz="1600" b="1" dirty="0">
              <a:latin typeface="Arial" pitchFamily="34" charset="0"/>
              <a:cs typeface="Arial" pitchFamily="34" charset="0"/>
            </a:endParaRPr>
          </a:p>
          <a:p>
            <a:pPr marL="285750" indent="-285750" defTabSz="288000" eaLnBrk="1" fontAlgn="auto" hangingPunct="1">
              <a:spcBef>
                <a:spcPts val="0"/>
              </a:spcBef>
              <a:spcAft>
                <a:spcPts val="600"/>
              </a:spcAft>
              <a:buClr>
                <a:schemeClr val="bg2"/>
              </a:buClr>
              <a:buSzPct val="130000"/>
              <a:buFont typeface="Wingdings" panose="05000000000000000000" pitchFamily="2" charset="2"/>
              <a:buChar char="§"/>
              <a:defRPr/>
            </a:pPr>
            <a:r>
              <a:rPr lang="en-GB" sz="1600" dirty="0">
                <a:latin typeface="Arial" pitchFamily="34" charset="0"/>
                <a:cs typeface="Arial" pitchFamily="34" charset="0"/>
              </a:rPr>
              <a:t>Contextual Inquiry by envisioning specific situations</a:t>
            </a:r>
          </a:p>
          <a:p>
            <a:pPr defTabSz="288000" eaLnBrk="1" fontAlgn="auto" hangingPunct="1">
              <a:spcBef>
                <a:spcPts val="0"/>
              </a:spcBef>
              <a:spcAft>
                <a:spcPts val="600"/>
              </a:spcAft>
              <a:buClr>
                <a:schemeClr val="bg2"/>
              </a:buClr>
              <a:buSzPct val="130000"/>
              <a:defRPr/>
            </a:pPr>
            <a:r>
              <a:rPr lang="de-DE" sz="1600" b="1" dirty="0" err="1">
                <a:latin typeface="Arial" pitchFamily="34" charset="0"/>
                <a:cs typeface="Arial" pitchFamily="34" charset="0"/>
              </a:rPr>
              <a:t>Teachers</a:t>
            </a:r>
            <a:r>
              <a:rPr lang="en-GB" altLang="de-DE" sz="1600" dirty="0">
                <a:latin typeface="Arial" charset="0"/>
                <a:cs typeface="Arial" charset="0"/>
              </a:rPr>
              <a:t>’</a:t>
            </a:r>
            <a:r>
              <a:rPr lang="de-DE" sz="1600" b="1" dirty="0">
                <a:latin typeface="Arial" pitchFamily="34" charset="0"/>
                <a:cs typeface="Arial" pitchFamily="34" charset="0"/>
              </a:rPr>
              <a:t> </a:t>
            </a:r>
            <a:r>
              <a:rPr lang="de-DE" sz="1600" b="1" dirty="0" err="1">
                <a:latin typeface="Arial" pitchFamily="34" charset="0"/>
                <a:cs typeface="Arial" pitchFamily="34" charset="0"/>
              </a:rPr>
              <a:t>stance</a:t>
            </a:r>
            <a:r>
              <a:rPr lang="de-DE" sz="1600" b="1" dirty="0">
                <a:latin typeface="Arial" pitchFamily="34" charset="0"/>
                <a:cs typeface="Arial" pitchFamily="34" charset="0"/>
              </a:rPr>
              <a:t> </a:t>
            </a:r>
            <a:r>
              <a:rPr lang="de-DE" sz="1600" b="1" dirty="0" err="1">
                <a:latin typeface="Arial" pitchFamily="34" charset="0"/>
                <a:cs typeface="Arial" pitchFamily="34" charset="0"/>
              </a:rPr>
              <a:t>towards</a:t>
            </a:r>
            <a:r>
              <a:rPr lang="de-DE" sz="1600" b="1" dirty="0">
                <a:latin typeface="Arial" pitchFamily="34" charset="0"/>
                <a:cs typeface="Arial" pitchFamily="34" charset="0"/>
              </a:rPr>
              <a:t> </a:t>
            </a:r>
            <a:r>
              <a:rPr lang="de-DE" sz="1600" b="1" dirty="0" err="1">
                <a:latin typeface="Arial" pitchFamily="34" charset="0"/>
                <a:cs typeface="Arial" pitchFamily="34" charset="0"/>
              </a:rPr>
              <a:t>dashboard</a:t>
            </a:r>
            <a:endParaRPr lang="de-DE" sz="1600" b="1" dirty="0">
              <a:latin typeface="Arial" pitchFamily="34" charset="0"/>
              <a:cs typeface="Arial" pitchFamily="34" charset="0"/>
            </a:endParaRPr>
          </a:p>
          <a:p>
            <a:pPr marL="285750" indent="-285750" defTabSz="288000" eaLnBrk="1" fontAlgn="auto" hangingPunct="1">
              <a:spcBef>
                <a:spcPts val="0"/>
              </a:spcBef>
              <a:spcAft>
                <a:spcPts val="600"/>
              </a:spcAft>
              <a:buClr>
                <a:schemeClr val="bg2"/>
              </a:buClr>
              <a:buSzPct val="130000"/>
              <a:buFont typeface="Wingdings" panose="05000000000000000000" pitchFamily="2" charset="2"/>
              <a:buChar char="§"/>
              <a:defRPr/>
            </a:pPr>
            <a:r>
              <a:rPr lang="en-GB" sz="1600" dirty="0">
                <a:latin typeface="Arial" pitchFamily="34" charset="0"/>
                <a:cs typeface="Arial" pitchFamily="34" charset="0"/>
              </a:rPr>
              <a:t>React to scenarios in form of visual storyboards</a:t>
            </a:r>
          </a:p>
          <a:p>
            <a:pPr marL="285750" indent="-285750" defTabSz="288000" eaLnBrk="1" fontAlgn="auto" hangingPunct="1">
              <a:spcBef>
                <a:spcPts val="0"/>
              </a:spcBef>
              <a:spcAft>
                <a:spcPts val="600"/>
              </a:spcAft>
              <a:buClr>
                <a:schemeClr val="bg2"/>
              </a:buClr>
              <a:buSzPct val="130000"/>
              <a:buFont typeface="Wingdings" panose="05000000000000000000" pitchFamily="2" charset="2"/>
              <a:buChar char="§"/>
              <a:defRPr/>
            </a:pPr>
            <a:r>
              <a:rPr lang="en-GB" sz="1600" dirty="0">
                <a:latin typeface="Arial" pitchFamily="34" charset="0"/>
                <a:cs typeface="Arial" pitchFamily="34" charset="0"/>
              </a:rPr>
              <a:t>General interview questions </a:t>
            </a:r>
          </a:p>
          <a:p>
            <a:pPr marL="285750" indent="-285750" defTabSz="288000" eaLnBrk="1" fontAlgn="auto" hangingPunct="1">
              <a:spcBef>
                <a:spcPts val="0"/>
              </a:spcBef>
              <a:spcAft>
                <a:spcPts val="600"/>
              </a:spcAft>
              <a:buClr>
                <a:schemeClr val="bg2"/>
              </a:buClr>
              <a:buSzPct val="130000"/>
              <a:buFont typeface="Wingdings" panose="05000000000000000000" pitchFamily="2" charset="2"/>
              <a:buChar char="§"/>
              <a:defRPr/>
            </a:pPr>
            <a:endParaRPr lang="en-GB" sz="1600" dirty="0">
              <a:latin typeface="Arial" pitchFamily="34" charset="0"/>
              <a:cs typeface="Arial" pitchFamily="34" charset="0"/>
            </a:endParaRPr>
          </a:p>
        </p:txBody>
      </p:sp>
      <p:sp>
        <p:nvSpPr>
          <p:cNvPr id="7" name="Title 5"/>
          <p:cNvSpPr txBox="1">
            <a:spLocks/>
          </p:cNvSpPr>
          <p:nvPr/>
        </p:nvSpPr>
        <p:spPr>
          <a:xfrm>
            <a:off x="323850" y="658814"/>
            <a:ext cx="8496300" cy="608011"/>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Inquiry into Teacher Practice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71" y="632793"/>
            <a:ext cx="42386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00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70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200"/>
                                  </p:stCondLst>
                                  <p:childTnLst>
                                    <p:set>
                                      <p:cBhvr>
                                        <p:cTn id="24"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defTabSz="288000">
              <a:spcBef>
                <a:spcPts val="0"/>
              </a:spcBef>
              <a:spcAft>
                <a:spcPts val="600"/>
              </a:spcAft>
              <a:buSzPct val="130000"/>
              <a:buNone/>
              <a:defRPr/>
            </a:pPr>
            <a:r>
              <a:rPr lang="de-DE" b="1" dirty="0" err="1">
                <a:latin typeface="Arial" pitchFamily="34" charset="0"/>
                <a:cs typeface="Arial" pitchFamily="34" charset="0"/>
              </a:rPr>
              <a:t>Types</a:t>
            </a:r>
            <a:r>
              <a:rPr lang="de-DE" b="1" dirty="0">
                <a:latin typeface="Arial" pitchFamily="34" charset="0"/>
                <a:cs typeface="Arial" pitchFamily="34" charset="0"/>
              </a:rPr>
              <a:t> </a:t>
            </a:r>
            <a:r>
              <a:rPr lang="de-DE" b="1" dirty="0" err="1">
                <a:latin typeface="Arial" pitchFamily="34" charset="0"/>
                <a:cs typeface="Arial" pitchFamily="34" charset="0"/>
              </a:rPr>
              <a:t>of</a:t>
            </a:r>
            <a:r>
              <a:rPr lang="de-DE" b="1" dirty="0">
                <a:latin typeface="Arial" pitchFamily="34" charset="0"/>
                <a:cs typeface="Arial" pitchFamily="34" charset="0"/>
              </a:rPr>
              <a:t> </a:t>
            </a:r>
            <a:r>
              <a:rPr lang="de-DE" b="1" dirty="0" err="1">
                <a:latin typeface="Arial" pitchFamily="34" charset="0"/>
                <a:cs typeface="Arial" pitchFamily="34" charset="0"/>
              </a:rPr>
              <a:t>events</a:t>
            </a:r>
            <a:r>
              <a:rPr lang="de-DE" b="1" dirty="0">
                <a:latin typeface="Arial" pitchFamily="34" charset="0"/>
                <a:cs typeface="Arial" pitchFamily="34" charset="0"/>
              </a:rPr>
              <a:t> </a:t>
            </a:r>
            <a:r>
              <a:rPr lang="de-DE" b="1" dirty="0" err="1">
                <a:latin typeface="Arial" pitchFamily="34" charset="0"/>
                <a:cs typeface="Arial" pitchFamily="34" charset="0"/>
              </a:rPr>
              <a:t>teachers</a:t>
            </a:r>
            <a:r>
              <a:rPr lang="de-DE" b="1" dirty="0">
                <a:latin typeface="Arial" pitchFamily="34" charset="0"/>
                <a:cs typeface="Arial" pitchFamily="34" charset="0"/>
              </a:rPr>
              <a:t> </a:t>
            </a:r>
            <a:r>
              <a:rPr lang="de-DE" b="1" dirty="0" err="1">
                <a:latin typeface="Arial" pitchFamily="34" charset="0"/>
                <a:cs typeface="Arial" pitchFamily="34" charset="0"/>
              </a:rPr>
              <a:t>typically</a:t>
            </a:r>
            <a:r>
              <a:rPr lang="de-DE" b="1" dirty="0">
                <a:latin typeface="Arial" pitchFamily="34" charset="0"/>
                <a:cs typeface="Arial" pitchFamily="34" charset="0"/>
              </a:rPr>
              <a:t> </a:t>
            </a:r>
            <a:r>
              <a:rPr lang="de-DE" b="1" dirty="0" err="1">
                <a:latin typeface="Arial" pitchFamily="34" charset="0"/>
                <a:cs typeface="Arial" pitchFamily="34" charset="0"/>
              </a:rPr>
              <a:t>look</a:t>
            </a:r>
            <a:r>
              <a:rPr lang="de-DE" b="1" dirty="0">
                <a:latin typeface="Arial" pitchFamily="34" charset="0"/>
                <a:cs typeface="Arial" pitchFamily="34" charset="0"/>
              </a:rPr>
              <a:t> </a:t>
            </a:r>
            <a:r>
              <a:rPr lang="de-DE" b="1" dirty="0" err="1">
                <a:latin typeface="Arial" pitchFamily="34" charset="0"/>
                <a:cs typeface="Arial" pitchFamily="34" charset="0"/>
              </a:rPr>
              <a:t>for</a:t>
            </a:r>
            <a:r>
              <a:rPr lang="de-DE" b="1" dirty="0">
                <a:latin typeface="Arial" pitchFamily="34" charset="0"/>
                <a:cs typeface="Arial" pitchFamily="34" charset="0"/>
              </a:rPr>
              <a:t> </a:t>
            </a:r>
            <a:r>
              <a:rPr lang="de-DE" b="1" dirty="0" err="1">
                <a:latin typeface="Arial" pitchFamily="34" charset="0"/>
                <a:cs typeface="Arial" pitchFamily="34" charset="0"/>
              </a:rPr>
              <a:t>when</a:t>
            </a:r>
            <a:r>
              <a:rPr lang="de-DE" b="1" dirty="0">
                <a:latin typeface="Arial" pitchFamily="34" charset="0"/>
                <a:cs typeface="Arial" pitchFamily="34" charset="0"/>
              </a:rPr>
              <a:t> </a:t>
            </a:r>
            <a:r>
              <a:rPr lang="de-DE" b="1" dirty="0" err="1">
                <a:latin typeface="Arial" pitchFamily="34" charset="0"/>
                <a:cs typeface="Arial" pitchFamily="34" charset="0"/>
              </a:rPr>
              <a:t>monitoring</a:t>
            </a:r>
            <a:r>
              <a:rPr lang="de-DE" b="1" dirty="0">
                <a:latin typeface="Arial" pitchFamily="34" charset="0"/>
                <a:cs typeface="Arial" pitchFamily="34" charset="0"/>
              </a:rPr>
              <a:t> CL:</a:t>
            </a:r>
          </a:p>
          <a:p>
            <a:pPr marL="285750" indent="-285750" defTabSz="288000">
              <a:spcBef>
                <a:spcPts val="0"/>
              </a:spcBef>
              <a:spcAft>
                <a:spcPts val="600"/>
              </a:spcAft>
              <a:buSzPct val="130000"/>
              <a:defRPr/>
            </a:pPr>
            <a:r>
              <a:rPr lang="en-US" sz="1800" dirty="0">
                <a:latin typeface="Arial" pitchFamily="34" charset="0"/>
                <a:cs typeface="Arial" pitchFamily="34" charset="0"/>
              </a:rPr>
              <a:t>background information about students</a:t>
            </a:r>
          </a:p>
          <a:p>
            <a:pPr marL="285750" indent="-285750" defTabSz="288000">
              <a:spcBef>
                <a:spcPts val="0"/>
              </a:spcBef>
              <a:spcAft>
                <a:spcPts val="600"/>
              </a:spcAft>
              <a:buSzPct val="130000"/>
              <a:defRPr/>
            </a:pPr>
            <a:r>
              <a:rPr lang="en-US" sz="1800" dirty="0">
                <a:latin typeface="Arial" pitchFamily="34" charset="0"/>
                <a:cs typeface="Arial" pitchFamily="34" charset="0"/>
              </a:rPr>
              <a:t>information about dyads’ grasp of the material</a:t>
            </a:r>
          </a:p>
          <a:p>
            <a:pPr marL="285750" indent="-285750" defTabSz="288000">
              <a:spcBef>
                <a:spcPts val="0"/>
              </a:spcBef>
              <a:spcAft>
                <a:spcPts val="600"/>
              </a:spcAft>
              <a:buSzPct val="130000"/>
              <a:defRPr/>
            </a:pPr>
            <a:r>
              <a:rPr lang="en-US" sz="1800" dirty="0">
                <a:latin typeface="Arial" pitchFamily="34" charset="0"/>
                <a:cs typeface="Arial" pitchFamily="34" charset="0"/>
              </a:rPr>
              <a:t>dyads’ involvement or engagement with the task</a:t>
            </a:r>
          </a:p>
          <a:p>
            <a:pPr marL="285750" indent="-285750" defTabSz="288000">
              <a:spcBef>
                <a:spcPts val="0"/>
              </a:spcBef>
              <a:spcAft>
                <a:spcPts val="600"/>
              </a:spcAft>
              <a:buSzPct val="130000"/>
              <a:defRPr/>
            </a:pPr>
            <a:r>
              <a:rPr lang="en-US" sz="1800" dirty="0">
                <a:latin typeface="Arial" pitchFamily="34" charset="0"/>
                <a:cs typeface="Arial" pitchFamily="34" charset="0"/>
              </a:rPr>
              <a:t>information about dyads’ progress on the task </a:t>
            </a:r>
          </a:p>
          <a:p>
            <a:pPr marL="285750" indent="-285750" defTabSz="288000">
              <a:spcBef>
                <a:spcPts val="0"/>
              </a:spcBef>
              <a:spcAft>
                <a:spcPts val="600"/>
              </a:spcAft>
              <a:buSzPct val="130000"/>
              <a:defRPr/>
            </a:pPr>
            <a:r>
              <a:rPr lang="en-US" sz="1800" dirty="0">
                <a:latin typeface="Arial" pitchFamily="34" charset="0"/>
                <a:cs typeface="Arial" pitchFamily="34" charset="0"/>
              </a:rPr>
              <a:t>potential difficulties with interaction between group members</a:t>
            </a:r>
            <a:endParaRPr lang="en-GB" sz="1800" dirty="0">
              <a:latin typeface="Arial" pitchFamily="34" charset="0"/>
              <a:cs typeface="Arial" pitchFamily="34" charset="0"/>
            </a:endParaRPr>
          </a:p>
          <a:p>
            <a:endParaRPr lang="en-US" dirty="0"/>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24</a:t>
            </a:fld>
            <a:endParaRPr lang="de-DE"/>
          </a:p>
        </p:txBody>
      </p:sp>
      <p:sp>
        <p:nvSpPr>
          <p:cNvPr id="6" name="Title 5"/>
          <p:cNvSpPr>
            <a:spLocks noGrp="1"/>
          </p:cNvSpPr>
          <p:nvPr>
            <p:ph type="title"/>
          </p:nvPr>
        </p:nvSpPr>
        <p:spPr/>
        <p:txBody>
          <a:bodyPr/>
          <a:lstStyle/>
          <a:p>
            <a:r>
              <a:rPr lang="en-US" dirty="0"/>
              <a:t>Main Outcome: Inquiry into Teacher Practice</a:t>
            </a:r>
          </a:p>
        </p:txBody>
      </p:sp>
    </p:spTree>
    <p:extLst>
      <p:ext uri="{BB962C8B-B14F-4D97-AF65-F5344CB8AC3E}">
        <p14:creationId xmlns:p14="http://schemas.microsoft.com/office/powerpoint/2010/main" val="20647531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25</a:t>
            </a:fld>
            <a:endParaRPr lang="de-DE"/>
          </a:p>
        </p:txBody>
      </p:sp>
      <p:sp>
        <p:nvSpPr>
          <p:cNvPr id="6" name="Title 5"/>
          <p:cNvSpPr>
            <a:spLocks noGrp="1"/>
          </p:cNvSpPr>
          <p:nvPr>
            <p:ph type="title"/>
          </p:nvPr>
        </p:nvSpPr>
        <p:spPr>
          <a:xfrm>
            <a:off x="323850" y="620714"/>
            <a:ext cx="8496300" cy="903286"/>
          </a:xfrm>
        </p:spPr>
        <p:txBody>
          <a:bodyPr/>
          <a:lstStyle/>
          <a:p>
            <a:r>
              <a:rPr lang="de-DE" altLang="de-DE" dirty="0">
                <a:latin typeface="Arial" charset="0"/>
                <a:cs typeface="Arial" charset="0"/>
              </a:rPr>
              <a:t>Main Outcome: </a:t>
            </a:r>
            <a:r>
              <a:rPr lang="de-DE" altLang="de-DE" dirty="0" err="1">
                <a:latin typeface="Arial" charset="0"/>
                <a:cs typeface="Arial" charset="0"/>
              </a:rPr>
              <a:t>Teachers</a:t>
            </a:r>
            <a:r>
              <a:rPr lang="en-GB" altLang="de-DE" dirty="0">
                <a:latin typeface="Arial" charset="0"/>
                <a:cs typeface="Arial" charset="0"/>
              </a:rPr>
              <a:t>’</a:t>
            </a:r>
            <a:r>
              <a:rPr lang="de-DE" altLang="de-DE" dirty="0">
                <a:latin typeface="Arial" charset="0"/>
                <a:cs typeface="Arial" charset="0"/>
              </a:rPr>
              <a:t> </a:t>
            </a:r>
            <a:r>
              <a:rPr lang="de-DE" altLang="de-DE" dirty="0" err="1">
                <a:latin typeface="Arial" charset="0"/>
                <a:cs typeface="Arial" charset="0"/>
              </a:rPr>
              <a:t>Stance</a:t>
            </a:r>
            <a:r>
              <a:rPr lang="de-DE" altLang="de-DE" dirty="0">
                <a:latin typeface="Arial" charset="0"/>
                <a:cs typeface="Arial" charset="0"/>
              </a:rPr>
              <a:t> </a:t>
            </a:r>
            <a:r>
              <a:rPr lang="de-DE" altLang="de-DE" dirty="0" err="1">
                <a:latin typeface="Arial" charset="0"/>
                <a:cs typeface="Arial" charset="0"/>
              </a:rPr>
              <a:t>Towards</a:t>
            </a:r>
            <a:r>
              <a:rPr lang="de-DE" altLang="de-DE" dirty="0">
                <a:latin typeface="Arial" charset="0"/>
                <a:cs typeface="Arial" charset="0"/>
              </a:rPr>
              <a:t> </a:t>
            </a:r>
            <a:br>
              <a:rPr lang="de-DE" altLang="de-DE" dirty="0">
                <a:latin typeface="Arial" charset="0"/>
                <a:cs typeface="Arial" charset="0"/>
              </a:rPr>
            </a:br>
            <a:r>
              <a:rPr lang="de-DE" altLang="de-DE" dirty="0">
                <a:latin typeface="Arial" charset="0"/>
                <a:cs typeface="Arial" charset="0"/>
              </a:rPr>
              <a:t>Dashboards</a:t>
            </a:r>
            <a:endParaRPr lang="en-US" dirty="0"/>
          </a:p>
        </p:txBody>
      </p:sp>
      <p:sp>
        <p:nvSpPr>
          <p:cNvPr id="7" name="Textfeld 5"/>
          <p:cNvSpPr txBox="1"/>
          <p:nvPr/>
        </p:nvSpPr>
        <p:spPr>
          <a:xfrm>
            <a:off x="341313" y="1811338"/>
            <a:ext cx="8077200" cy="246221"/>
          </a:xfrm>
          <a:prstGeom prst="rect">
            <a:avLst/>
          </a:prstGeom>
          <a:noFill/>
        </p:spPr>
        <p:txBody>
          <a:bodyPr lIns="0" tIns="0" rIns="0" bIns="0">
            <a:spAutoFit/>
          </a:bodyPr>
          <a:lstStyle/>
          <a:p>
            <a:pPr defTabSz="288000" eaLnBrk="1" fontAlgn="auto" hangingPunct="1">
              <a:spcBef>
                <a:spcPts val="0"/>
              </a:spcBef>
              <a:spcAft>
                <a:spcPts val="600"/>
              </a:spcAft>
              <a:buClr>
                <a:srgbClr val="8DAE10"/>
              </a:buClr>
              <a:buSzPct val="130000"/>
              <a:defRPr/>
            </a:pPr>
            <a:r>
              <a:rPr lang="de-DE" sz="1600" b="1" dirty="0">
                <a:latin typeface="Arial" pitchFamily="34" charset="0"/>
                <a:cs typeface="Arial" pitchFamily="34" charset="0"/>
              </a:rPr>
              <a:t>Visual </a:t>
            </a:r>
            <a:r>
              <a:rPr lang="de-DE" sz="1600" b="1" dirty="0" err="1">
                <a:latin typeface="Arial" pitchFamily="34" charset="0"/>
                <a:cs typeface="Arial" pitchFamily="34" charset="0"/>
              </a:rPr>
              <a:t>display</a:t>
            </a:r>
            <a:r>
              <a:rPr lang="de-DE" sz="1600" b="1" dirty="0">
                <a:latin typeface="Arial" pitchFamily="34" charset="0"/>
                <a:cs typeface="Arial" pitchFamily="34" charset="0"/>
              </a:rPr>
              <a:t> </a:t>
            </a:r>
            <a:r>
              <a:rPr lang="de-DE" sz="1600" b="1" dirty="0" err="1">
                <a:latin typeface="Arial" pitchFamily="34" charset="0"/>
                <a:cs typeface="Arial" pitchFamily="34" charset="0"/>
              </a:rPr>
              <a:t>of</a:t>
            </a:r>
            <a:r>
              <a:rPr lang="de-DE" sz="1600" b="1" dirty="0">
                <a:latin typeface="Arial" pitchFamily="34" charset="0"/>
                <a:cs typeface="Arial" pitchFamily="34" charset="0"/>
              </a:rPr>
              <a:t> </a:t>
            </a:r>
            <a:r>
              <a:rPr lang="de-DE" sz="1600" b="1" dirty="0" err="1">
                <a:latin typeface="Arial" pitchFamily="34" charset="0"/>
                <a:cs typeface="Arial" pitchFamily="34" charset="0"/>
              </a:rPr>
              <a:t>most</a:t>
            </a:r>
            <a:r>
              <a:rPr lang="de-DE" sz="1600" b="1" dirty="0">
                <a:latin typeface="Arial" pitchFamily="34" charset="0"/>
                <a:cs typeface="Arial" pitchFamily="34" charset="0"/>
              </a:rPr>
              <a:t> </a:t>
            </a:r>
            <a:r>
              <a:rPr lang="de-DE" sz="1600" b="1" dirty="0" err="1">
                <a:latin typeface="Arial" pitchFamily="34" charset="0"/>
                <a:cs typeface="Arial" pitchFamily="34" charset="0"/>
              </a:rPr>
              <a:t>important</a:t>
            </a:r>
            <a:r>
              <a:rPr lang="de-DE" sz="1600" b="1" dirty="0">
                <a:latin typeface="Arial" pitchFamily="34" charset="0"/>
                <a:cs typeface="Arial" pitchFamily="34" charset="0"/>
              </a:rPr>
              <a:t> </a:t>
            </a:r>
            <a:r>
              <a:rPr lang="de-DE" sz="1600" b="1" dirty="0" err="1">
                <a:latin typeface="Arial" pitchFamily="34" charset="0"/>
                <a:cs typeface="Arial" pitchFamily="34" charset="0"/>
              </a:rPr>
              <a:t>themes</a:t>
            </a:r>
            <a:endParaRPr lang="de-DE" sz="1600" b="1" dirty="0">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031311" y="2246313"/>
            <a:ext cx="6829579" cy="3118413"/>
          </a:xfrm>
          <a:prstGeom prst="rect">
            <a:avLst/>
          </a:prstGeom>
          <a:noFill/>
          <a:ln>
            <a:noFill/>
          </a:ln>
        </p:spPr>
      </p:pic>
      <p:sp>
        <p:nvSpPr>
          <p:cNvPr id="9" name="Oval 8"/>
          <p:cNvSpPr/>
          <p:nvPr/>
        </p:nvSpPr>
        <p:spPr>
          <a:xfrm>
            <a:off x="2331550" y="3478776"/>
            <a:ext cx="4229100" cy="2028825"/>
          </a:xfrm>
          <a:prstGeom prst="ellipse">
            <a:avLst/>
          </a:prstGeom>
          <a:noFill/>
          <a:ln w="571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35973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Voorbeeld groepsoverzicht mirroring"/>
          <p:cNvPicPr/>
          <p:nvPr/>
        </p:nvPicPr>
        <p:blipFill>
          <a:blip r:embed="rId3" cstate="print">
            <a:extLst>
              <a:ext uri="{28A0092B-C50C-407E-A947-70E740481C1C}">
                <a14:useLocalDpi xmlns:a14="http://schemas.microsoft.com/office/drawing/2010/main" val="0"/>
              </a:ext>
            </a:extLst>
          </a:blip>
          <a:srcRect l="9468" t="3416" r="13554" b="27786"/>
          <a:stretch>
            <a:fillRect/>
          </a:stretch>
        </p:blipFill>
        <p:spPr bwMode="auto">
          <a:xfrm>
            <a:off x="696913" y="866457"/>
            <a:ext cx="3843974" cy="2192655"/>
          </a:xfrm>
          <a:prstGeom prst="rect">
            <a:avLst/>
          </a:prstGeom>
          <a:noFill/>
          <a:ln>
            <a:solidFill>
              <a:schemeClr val="tx1"/>
            </a:solid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6" name="Object 5"/>
          <p:cNvGraphicFramePr>
            <a:graphicFrameLocks noChangeAspect="1"/>
          </p:cNvGraphicFramePr>
          <p:nvPr>
            <p:extLst>
              <p:ext uri="{D42A27DB-BD31-4B8C-83A1-F6EECF244321}">
                <p14:modId xmlns:p14="http://schemas.microsoft.com/office/powerpoint/2010/main" val="530369433"/>
              </p:ext>
            </p:extLst>
          </p:nvPr>
        </p:nvGraphicFramePr>
        <p:xfrm>
          <a:off x="1657349" y="1962784"/>
          <a:ext cx="4370234" cy="2371725"/>
        </p:xfrm>
        <a:graphic>
          <a:graphicData uri="http://schemas.openxmlformats.org/presentationml/2006/ole">
            <mc:AlternateContent xmlns:mc="http://schemas.openxmlformats.org/markup-compatibility/2006">
              <mc:Choice xmlns:v="urn:schemas-microsoft-com:vml" Requires="v">
                <p:oleObj spid="_x0000_s1138" name="Bitmap Image" r:id="rId4" imgW="10390476" imgH="5609524" progId="Paint.Picture">
                  <p:embed/>
                </p:oleObj>
              </mc:Choice>
              <mc:Fallback>
                <p:oleObj name="Bitmap Image" r:id="rId4" imgW="10390476" imgH="5609524" progId="Paint.Picture">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49" y="1962784"/>
                        <a:ext cx="4370234" cy="2371725"/>
                      </a:xfrm>
                      <a:prstGeom prst="rect">
                        <a:avLst/>
                      </a:prstGeom>
                      <a:noFill/>
                      <a:ln>
                        <a:solidFill>
                          <a:schemeClr val="tx1"/>
                        </a:solidFill>
                      </a:ln>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8" name="Object 7"/>
          <p:cNvGraphicFramePr>
            <a:graphicFrameLocks noChangeAspect="1"/>
          </p:cNvGraphicFramePr>
          <p:nvPr>
            <p:extLst>
              <p:ext uri="{D42A27DB-BD31-4B8C-83A1-F6EECF244321}">
                <p14:modId xmlns:p14="http://schemas.microsoft.com/office/powerpoint/2010/main" val="2700980283"/>
              </p:ext>
            </p:extLst>
          </p:nvPr>
        </p:nvGraphicFramePr>
        <p:xfrm>
          <a:off x="3143249" y="3377248"/>
          <a:ext cx="4250083" cy="2457450"/>
        </p:xfrm>
        <a:graphic>
          <a:graphicData uri="http://schemas.openxmlformats.org/presentationml/2006/ole">
            <mc:AlternateContent xmlns:mc="http://schemas.openxmlformats.org/markup-compatibility/2006">
              <mc:Choice xmlns:v="urn:schemas-microsoft-com:vml" Requires="v">
                <p:oleObj spid="_x0000_s1139" name="Bitmap Image" r:id="rId6" imgW="10419048" imgH="6001588" progId="Paint.Picture">
                  <p:embed/>
                </p:oleObj>
              </mc:Choice>
              <mc:Fallback>
                <p:oleObj name="Bitmap Image" r:id="rId6" imgW="10419048" imgH="6001588" progId="Paint.Picture">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49" y="3377248"/>
                        <a:ext cx="4250083" cy="2457450"/>
                      </a:xfrm>
                      <a:prstGeom prst="rect">
                        <a:avLst/>
                      </a:prstGeom>
                      <a:noFill/>
                      <a:ln>
                        <a:solidFill>
                          <a:schemeClr val="tx1"/>
                        </a:solidFill>
                      </a:ln>
                    </p:spPr>
                  </p:pic>
                </p:oleObj>
              </mc:Fallback>
            </mc:AlternateContent>
          </a:graphicData>
        </a:graphic>
      </p:graphicFrame>
      <p:sp>
        <p:nvSpPr>
          <p:cNvPr id="9" name="TextBox 8"/>
          <p:cNvSpPr txBox="1"/>
          <p:nvPr/>
        </p:nvSpPr>
        <p:spPr>
          <a:xfrm>
            <a:off x="4585832" y="852200"/>
            <a:ext cx="829586" cy="292388"/>
          </a:xfrm>
          <a:prstGeom prst="rect">
            <a:avLst/>
          </a:prstGeom>
          <a:noFill/>
        </p:spPr>
        <p:txBody>
          <a:bodyPr wrap="none" rtlCol="0">
            <a:spAutoFit/>
          </a:bodyPr>
          <a:lstStyle/>
          <a:p>
            <a:r>
              <a:rPr lang="nl-NL" dirty="0" err="1"/>
              <a:t>Mirroring</a:t>
            </a:r>
            <a:endParaRPr lang="nl-NL" dirty="0"/>
          </a:p>
        </p:txBody>
      </p:sp>
      <p:sp>
        <p:nvSpPr>
          <p:cNvPr id="10" name="TextBox 9"/>
          <p:cNvSpPr txBox="1"/>
          <p:nvPr/>
        </p:nvSpPr>
        <p:spPr>
          <a:xfrm>
            <a:off x="6027583" y="1962784"/>
            <a:ext cx="721672" cy="292388"/>
          </a:xfrm>
          <a:prstGeom prst="rect">
            <a:avLst/>
          </a:prstGeom>
          <a:noFill/>
        </p:spPr>
        <p:txBody>
          <a:bodyPr wrap="none" rtlCol="0">
            <a:spAutoFit/>
          </a:bodyPr>
          <a:lstStyle/>
          <a:p>
            <a:r>
              <a:rPr lang="nl-NL" dirty="0" err="1"/>
              <a:t>Alerting</a:t>
            </a:r>
            <a:endParaRPr lang="nl-NL" dirty="0"/>
          </a:p>
        </p:txBody>
      </p:sp>
      <p:sp>
        <p:nvSpPr>
          <p:cNvPr id="11" name="TextBox 10"/>
          <p:cNvSpPr txBox="1"/>
          <p:nvPr/>
        </p:nvSpPr>
        <p:spPr>
          <a:xfrm>
            <a:off x="7393787" y="3377248"/>
            <a:ext cx="753732" cy="292388"/>
          </a:xfrm>
          <a:prstGeom prst="rect">
            <a:avLst/>
          </a:prstGeom>
          <a:noFill/>
        </p:spPr>
        <p:txBody>
          <a:bodyPr wrap="none" rtlCol="0">
            <a:spAutoFit/>
          </a:bodyPr>
          <a:lstStyle/>
          <a:p>
            <a:r>
              <a:rPr lang="nl-NL" dirty="0" err="1"/>
              <a:t>Advising</a:t>
            </a:r>
            <a:endParaRPr lang="nl-NL" dirty="0"/>
          </a:p>
        </p:txBody>
      </p:sp>
      <p:sp>
        <p:nvSpPr>
          <p:cNvPr id="12" name="Date Placeholder 2"/>
          <p:cNvSpPr txBox="1">
            <a:spLocks/>
          </p:cNvSpPr>
          <p:nvPr/>
        </p:nvSpPr>
        <p:spPr>
          <a:xfrm>
            <a:off x="7780613" y="6308726"/>
            <a:ext cx="769079"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fld id="{3B2F6CB8-9391-4BED-909F-C47A979AE1C4}" type="datetime1">
              <a:rPr lang="de-DE" sz="800" smtClean="0"/>
              <a:pPr algn="r"/>
              <a:t>06.11.2018</a:t>
            </a:fld>
            <a:endParaRPr lang="de-DE" sz="800" dirty="0"/>
          </a:p>
        </p:txBody>
      </p:sp>
      <p:sp>
        <p:nvSpPr>
          <p:cNvPr id="13" name="Footer Placeholder 3"/>
          <p:cNvSpPr txBox="1">
            <a:spLocks/>
          </p:cNvSpPr>
          <p:nvPr/>
        </p:nvSpPr>
        <p:spPr>
          <a:xfrm>
            <a:off x="4572000" y="6308726"/>
            <a:ext cx="3208613" cy="468312"/>
          </a:xfrm>
          <a:prstGeom prst="rect">
            <a:avLst/>
          </a:prstGeom>
        </p:spPr>
        <p:txBody>
          <a:bodyPr vert="horz" wrap="none" lIns="0" tIns="0" rIns="0" bIns="0" rtlCol="0" anchor="ctr"/>
          <a:lstStyle>
            <a:defPPr>
              <a:defRPr lang="de-DE"/>
            </a:defPPr>
            <a:lvl1pPr marL="0" algn="ctr" defTabSz="914400" rtl="0" eaLnBrk="1" latinLnBrk="0" hangingPunct="1">
              <a:defRPr sz="800" kern="1200" smtClean="0">
                <a:solidFill>
                  <a:srgbClr val="004673"/>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a:solidFill>
                  <a:schemeClr val="tx1"/>
                </a:solidFill>
              </a:rPr>
              <a:t>Nikol Rummel, Anne Deiglmayr</a:t>
            </a:r>
            <a:endParaRPr lang="de-DE" dirty="0">
              <a:solidFill>
                <a:schemeClr val="tx1"/>
              </a:solidFill>
            </a:endParaRPr>
          </a:p>
        </p:txBody>
      </p:sp>
      <p:sp>
        <p:nvSpPr>
          <p:cNvPr id="14" name="Slide Number Placeholder 4"/>
          <p:cNvSpPr txBox="1">
            <a:spLocks/>
          </p:cNvSpPr>
          <p:nvPr/>
        </p:nvSpPr>
        <p:spPr>
          <a:xfrm>
            <a:off x="8626350" y="6308726"/>
            <a:ext cx="517649" cy="468312"/>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800" dirty="0"/>
          </a:p>
          <a:p>
            <a:pPr algn="r"/>
            <a:r>
              <a:rPr lang="de-DE" sz="800" dirty="0"/>
              <a:t>26</a:t>
            </a:r>
          </a:p>
        </p:txBody>
      </p:sp>
    </p:spTree>
    <p:extLst>
      <p:ext uri="{BB962C8B-B14F-4D97-AF65-F5344CB8AC3E}">
        <p14:creationId xmlns:p14="http://schemas.microsoft.com/office/powerpoint/2010/main" val="6948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955800"/>
            <a:ext cx="8496300" cy="4710110"/>
          </a:xfrm>
        </p:spPr>
        <p:txBody>
          <a:bodyPr/>
          <a:lstStyle/>
          <a:p>
            <a:r>
              <a:rPr lang="en-US" sz="1800" dirty="0"/>
              <a:t>Intelligent support for small group collaboration (</a:t>
            </a:r>
            <a:r>
              <a:rPr lang="en-US" sz="1800" dirty="0" err="1"/>
              <a:t>IKARion</a:t>
            </a:r>
            <a:r>
              <a:rPr lang="en-US" sz="1800" dirty="0"/>
              <a:t> project)</a:t>
            </a:r>
          </a:p>
          <a:p>
            <a:endParaRPr lang="en-US" sz="1800" dirty="0"/>
          </a:p>
          <a:p>
            <a:endParaRPr lang="en-US" sz="1800" dirty="0"/>
          </a:p>
          <a:p>
            <a:endParaRPr lang="en-US" sz="1800" dirty="0"/>
          </a:p>
          <a:p>
            <a:r>
              <a:rPr lang="en-US" sz="1800" dirty="0"/>
              <a:t>Teacher orchestration tools (project with </a:t>
            </a:r>
            <a:r>
              <a:rPr lang="en-US" sz="1800" dirty="0" err="1"/>
              <a:t>Anouschka</a:t>
            </a:r>
            <a:r>
              <a:rPr lang="en-US" sz="1800" dirty="0"/>
              <a:t> van </a:t>
            </a:r>
            <a:r>
              <a:rPr lang="en-US" sz="1800" dirty="0" err="1"/>
              <a:t>Leeuwen</a:t>
            </a:r>
            <a:r>
              <a:rPr lang="en-US" sz="1800" dirty="0"/>
              <a:t>)</a:t>
            </a:r>
          </a:p>
          <a:p>
            <a:endParaRPr lang="en-US" sz="1800" dirty="0"/>
          </a:p>
          <a:p>
            <a:endParaRPr lang="en-US" sz="1800" dirty="0"/>
          </a:p>
          <a:p>
            <a:endParaRPr lang="en-US" sz="1800" dirty="0"/>
          </a:p>
          <a:p>
            <a:r>
              <a:rPr lang="en-US" sz="1800" dirty="0"/>
              <a:t>Human/AI co-orchestration (NSF-project with Ken Holstein and Vincent </a:t>
            </a:r>
            <a:r>
              <a:rPr lang="en-US" sz="1800" dirty="0" err="1"/>
              <a:t>Aleven</a:t>
            </a:r>
            <a:r>
              <a:rPr lang="en-US" sz="1800" dirty="0"/>
              <a:t>, CMU)</a:t>
            </a:r>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27</a:t>
            </a:fld>
            <a:endParaRPr lang="de-DE"/>
          </a:p>
        </p:txBody>
      </p:sp>
      <p:sp>
        <p:nvSpPr>
          <p:cNvPr id="6" name="Title 5"/>
          <p:cNvSpPr>
            <a:spLocks noGrp="1"/>
          </p:cNvSpPr>
          <p:nvPr>
            <p:ph type="title"/>
          </p:nvPr>
        </p:nvSpPr>
        <p:spPr>
          <a:xfrm>
            <a:off x="323850" y="938214"/>
            <a:ext cx="8496300" cy="608011"/>
          </a:xfrm>
        </p:spPr>
        <p:txBody>
          <a:bodyPr/>
          <a:lstStyle/>
          <a:p>
            <a:r>
              <a:rPr lang="en-US" dirty="0"/>
              <a:t>Supporting (CS)CL in Higher Education: </a:t>
            </a:r>
            <a:br>
              <a:rPr lang="en-US" dirty="0"/>
            </a:br>
            <a:r>
              <a:rPr lang="en-US" dirty="0"/>
              <a:t>New Directions</a:t>
            </a:r>
          </a:p>
        </p:txBody>
      </p:sp>
      <p:pic>
        <p:nvPicPr>
          <p:cNvPr id="7" name="Grafik 6"/>
          <p:cNvPicPr>
            <a:picLocks noChangeAspect="1"/>
          </p:cNvPicPr>
          <p:nvPr/>
        </p:nvPicPr>
        <p:blipFill>
          <a:blip r:embed="rId3"/>
          <a:stretch>
            <a:fillRect/>
          </a:stretch>
        </p:blipFill>
        <p:spPr>
          <a:xfrm>
            <a:off x="6214088" y="5065265"/>
            <a:ext cx="726156" cy="981541"/>
          </a:xfrm>
          <a:prstGeom prst="rect">
            <a:avLst/>
          </a:prstGeom>
        </p:spPr>
      </p:pic>
      <p:pic>
        <p:nvPicPr>
          <p:cNvPr id="8" name="Grafik 7"/>
          <p:cNvPicPr>
            <a:picLocks noChangeAspect="1"/>
          </p:cNvPicPr>
          <p:nvPr/>
        </p:nvPicPr>
        <p:blipFill>
          <a:blip r:embed="rId4"/>
          <a:stretch>
            <a:fillRect/>
          </a:stretch>
        </p:blipFill>
        <p:spPr>
          <a:xfrm>
            <a:off x="7066228" y="5065266"/>
            <a:ext cx="780356" cy="981541"/>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5730" r="5730"/>
          <a:stretch/>
        </p:blipFill>
        <p:spPr>
          <a:xfrm>
            <a:off x="7577412" y="3343402"/>
            <a:ext cx="863121" cy="903734"/>
          </a:xfrm>
          <a:prstGeom prst="rect">
            <a:avLst/>
          </a:prstGeom>
        </p:spPr>
      </p:pic>
      <p:pic>
        <p:nvPicPr>
          <p:cNvPr id="10" name="Grafik 9"/>
          <p:cNvPicPr>
            <a:picLocks noChangeAspect="1"/>
          </p:cNvPicPr>
          <p:nvPr/>
        </p:nvPicPr>
        <p:blipFill rotWithShape="1">
          <a:blip r:embed="rId6">
            <a:extLst>
              <a:ext uri="{28A0092B-C50C-407E-A947-70E740481C1C}">
                <a14:useLocalDpi xmlns:a14="http://schemas.microsoft.com/office/drawing/2010/main" val="0"/>
              </a:ext>
            </a:extLst>
          </a:blip>
          <a:srcRect t="-13538" b="13538"/>
          <a:stretch/>
        </p:blipFill>
        <p:spPr>
          <a:xfrm>
            <a:off x="7418793" y="1844672"/>
            <a:ext cx="723640" cy="1162050"/>
          </a:xfrm>
          <a:prstGeom prst="rect">
            <a:avLst/>
          </a:prstGeom>
        </p:spPr>
      </p:pic>
    </p:spTree>
    <p:extLst>
      <p:ext uri="{BB962C8B-B14F-4D97-AF65-F5344CB8AC3E}">
        <p14:creationId xmlns:p14="http://schemas.microsoft.com/office/powerpoint/2010/main" val="107961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638300"/>
            <a:ext cx="8496300" cy="4710110"/>
          </a:xfrm>
        </p:spPr>
        <p:txBody>
          <a:bodyPr/>
          <a:lstStyle/>
          <a:p>
            <a:r>
              <a:rPr lang="en-US" sz="1800" dirty="0"/>
              <a:t>NSF project: Towards Human/AI co-orchestration of dynamically-differentiated collaborative classrooms</a:t>
            </a:r>
          </a:p>
          <a:p>
            <a:endParaRPr lang="en-US" sz="1800" dirty="0"/>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28</a:t>
            </a:fld>
            <a:endParaRPr lang="de-DE"/>
          </a:p>
        </p:txBody>
      </p:sp>
      <p:sp>
        <p:nvSpPr>
          <p:cNvPr id="6" name="Title 5"/>
          <p:cNvSpPr>
            <a:spLocks noGrp="1"/>
          </p:cNvSpPr>
          <p:nvPr>
            <p:ph type="title"/>
          </p:nvPr>
        </p:nvSpPr>
        <p:spPr>
          <a:xfrm>
            <a:off x="323850" y="633414"/>
            <a:ext cx="8496300" cy="608011"/>
          </a:xfrm>
        </p:spPr>
        <p:txBody>
          <a:bodyPr/>
          <a:lstStyle/>
          <a:p>
            <a:r>
              <a:rPr lang="en-US" dirty="0"/>
              <a:t>Human/AI co-orchestration</a:t>
            </a:r>
          </a:p>
        </p:txBody>
      </p:sp>
      <p:pic>
        <p:nvPicPr>
          <p:cNvPr id="7" name="Picture 6" descr="classroompilo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06" y="2339574"/>
            <a:ext cx="8098964" cy="396849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376" y="2325059"/>
            <a:ext cx="5721783" cy="3968493"/>
          </a:xfrm>
          <a:prstGeom prst="rect">
            <a:avLst/>
          </a:prstGeom>
        </p:spPr>
      </p:pic>
    </p:spTree>
    <p:extLst>
      <p:ext uri="{BB962C8B-B14F-4D97-AF65-F5344CB8AC3E}">
        <p14:creationId xmlns:p14="http://schemas.microsoft.com/office/powerpoint/2010/main" val="105721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955800"/>
            <a:ext cx="8496300" cy="4710110"/>
          </a:xfrm>
        </p:spPr>
        <p:txBody>
          <a:bodyPr/>
          <a:lstStyle/>
          <a:p>
            <a:r>
              <a:rPr lang="en-US" sz="1800" dirty="0"/>
              <a:t>Collaborative learning (CL) has the </a:t>
            </a:r>
            <a:r>
              <a:rPr lang="en-US" sz="1800" b="1" dirty="0"/>
              <a:t>potential to promote learning</a:t>
            </a:r>
            <a:r>
              <a:rPr lang="en-US" sz="1800" dirty="0"/>
              <a:t>, but it depends…</a:t>
            </a:r>
          </a:p>
          <a:p>
            <a:r>
              <a:rPr lang="en-US" sz="1800" dirty="0"/>
              <a:t>There some important </a:t>
            </a:r>
            <a:r>
              <a:rPr lang="en-US" sz="1800" b="1" dirty="0"/>
              <a:t>conditions</a:t>
            </a:r>
            <a:r>
              <a:rPr lang="en-US" sz="1800" dirty="0"/>
              <a:t> (e.g. positive social interdependence and individual accountability)</a:t>
            </a:r>
          </a:p>
          <a:p>
            <a:r>
              <a:rPr lang="en-US" sz="1800" dirty="0"/>
              <a:t>Ultimately, the effectiveness of CL depends on the quality of student </a:t>
            </a:r>
            <a:r>
              <a:rPr lang="en-US" sz="1800" b="1" dirty="0"/>
              <a:t>interactions</a:t>
            </a:r>
          </a:p>
          <a:p>
            <a:r>
              <a:rPr lang="en-US" sz="1800" dirty="0"/>
              <a:t>Research shows that </a:t>
            </a:r>
            <a:r>
              <a:rPr lang="en-US" sz="1800" dirty="0" err="1"/>
              <a:t>promotive</a:t>
            </a:r>
            <a:r>
              <a:rPr lang="en-US" sz="1800" dirty="0"/>
              <a:t> interaction can be </a:t>
            </a:r>
            <a:r>
              <a:rPr lang="en-US" sz="1800" b="1" dirty="0" err="1"/>
              <a:t>facilited</a:t>
            </a:r>
            <a:endParaRPr lang="en-US" sz="1800" b="1" dirty="0"/>
          </a:p>
          <a:p>
            <a:r>
              <a:rPr lang="en-US" sz="1800" dirty="0"/>
              <a:t>Adapting support to students needs is difficult, but important to avoid over- or </a:t>
            </a:r>
            <a:r>
              <a:rPr lang="en-US" sz="1800" dirty="0" err="1"/>
              <a:t>underscripting</a:t>
            </a:r>
            <a:endParaRPr lang="en-US" sz="1800" dirty="0"/>
          </a:p>
          <a:p>
            <a:r>
              <a:rPr lang="en-US" sz="1800" dirty="0"/>
              <a:t>Computer support offers promising ways of </a:t>
            </a:r>
            <a:r>
              <a:rPr lang="en-US" sz="1800" b="1" dirty="0"/>
              <a:t>adaptively</a:t>
            </a:r>
            <a:r>
              <a:rPr lang="en-US" sz="1800" dirty="0"/>
              <a:t> supporting CL</a:t>
            </a:r>
          </a:p>
          <a:p>
            <a:r>
              <a:rPr lang="en-US" sz="1800" dirty="0"/>
              <a:t>Still a long way to go until widely applicable in education</a:t>
            </a:r>
          </a:p>
          <a:p>
            <a:endParaRPr lang="en-US" sz="1800" dirty="0"/>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a:t>
            </a:r>
            <a:r>
              <a:rPr lang="de-DE" dirty="0" err="1"/>
              <a:t>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29</a:t>
            </a:fld>
            <a:endParaRPr lang="de-DE"/>
          </a:p>
        </p:txBody>
      </p:sp>
      <p:sp>
        <p:nvSpPr>
          <p:cNvPr id="6" name="Title 5"/>
          <p:cNvSpPr>
            <a:spLocks noGrp="1"/>
          </p:cNvSpPr>
          <p:nvPr>
            <p:ph type="title"/>
          </p:nvPr>
        </p:nvSpPr>
        <p:spPr>
          <a:xfrm>
            <a:off x="323850" y="938214"/>
            <a:ext cx="8496300" cy="608011"/>
          </a:xfrm>
        </p:spPr>
        <p:txBody>
          <a:bodyPr/>
          <a:lstStyle/>
          <a:p>
            <a:r>
              <a:rPr lang="en-US" dirty="0"/>
              <a:t>Supporting (CS)CL in Higher Education: </a:t>
            </a:r>
            <a:br>
              <a:rPr lang="en-US" dirty="0"/>
            </a:br>
            <a:r>
              <a:rPr lang="en-US" dirty="0"/>
              <a:t>Take Away Messages</a:t>
            </a:r>
          </a:p>
        </p:txBody>
      </p:sp>
    </p:spTree>
    <p:extLst>
      <p:ext uri="{BB962C8B-B14F-4D97-AF65-F5344CB8AC3E}">
        <p14:creationId xmlns:p14="http://schemas.microsoft.com/office/powerpoint/2010/main" val="3753729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a:t>
            </a:r>
          </a:p>
          <a:p>
            <a:pPr lvl="1"/>
            <a:r>
              <a:rPr lang="en-US" dirty="0"/>
              <a:t>goals, expected outcomes</a:t>
            </a:r>
          </a:p>
          <a:p>
            <a:endParaRPr lang="en-US" dirty="0"/>
          </a:p>
          <a:p>
            <a:r>
              <a:rPr lang="en-US" dirty="0"/>
              <a:t>WHAT</a:t>
            </a:r>
          </a:p>
          <a:p>
            <a:pPr lvl="1"/>
            <a:r>
              <a:rPr lang="en-US" dirty="0"/>
              <a:t>targeted aspects</a:t>
            </a:r>
          </a:p>
          <a:p>
            <a:pPr lvl="1"/>
            <a:r>
              <a:rPr lang="en-US" dirty="0"/>
              <a:t>timing (prior to, during, after)</a:t>
            </a:r>
          </a:p>
          <a:p>
            <a:pPr lvl="1"/>
            <a:r>
              <a:rPr lang="en-US" dirty="0" err="1"/>
              <a:t>adaptivity</a:t>
            </a:r>
            <a:r>
              <a:rPr lang="en-US" dirty="0"/>
              <a:t> and granularity of implementation</a:t>
            </a:r>
          </a:p>
          <a:p>
            <a:endParaRPr lang="en-US" dirty="0"/>
          </a:p>
          <a:p>
            <a:r>
              <a:rPr lang="en-US" dirty="0"/>
              <a:t>WHO</a:t>
            </a:r>
          </a:p>
          <a:p>
            <a:pPr lvl="1"/>
            <a:r>
              <a:rPr lang="en-US" dirty="0"/>
              <a:t>sources, mediators, and addressees of support</a:t>
            </a:r>
          </a:p>
          <a:p>
            <a:endParaRPr lang="en-US" dirty="0"/>
          </a:p>
          <a:p>
            <a:r>
              <a:rPr lang="en-US" dirty="0"/>
              <a:t>HOW</a:t>
            </a:r>
          </a:p>
          <a:p>
            <a:pPr lvl="1"/>
            <a:r>
              <a:rPr lang="en-US" dirty="0"/>
              <a:t>(technical) solutions for delivering support</a:t>
            </a: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a:t>
            </a:fld>
            <a:endParaRPr lang="de-DE"/>
          </a:p>
        </p:txBody>
      </p:sp>
      <p:sp>
        <p:nvSpPr>
          <p:cNvPr id="6" name="Title 5"/>
          <p:cNvSpPr>
            <a:spLocks noGrp="1"/>
          </p:cNvSpPr>
          <p:nvPr>
            <p:ph type="title"/>
          </p:nvPr>
        </p:nvSpPr>
        <p:spPr/>
        <p:txBody>
          <a:bodyPr/>
          <a:lstStyle/>
          <a:p>
            <a:r>
              <a:rPr lang="en-US" dirty="0"/>
              <a:t>Supporting (CS)CL in Higher Education</a:t>
            </a:r>
          </a:p>
        </p:txBody>
      </p:sp>
    </p:spTree>
    <p:extLst>
      <p:ext uri="{BB962C8B-B14F-4D97-AF65-F5344CB8AC3E}">
        <p14:creationId xmlns:p14="http://schemas.microsoft.com/office/powerpoint/2010/main" val="90976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955800"/>
            <a:ext cx="8496300" cy="4710110"/>
          </a:xfrm>
        </p:spPr>
        <p:txBody>
          <a:bodyPr/>
          <a:lstStyle/>
          <a:p>
            <a:r>
              <a:rPr lang="en-US" sz="1800" dirty="0"/>
              <a:t>Teaching with (CS)CL is </a:t>
            </a:r>
            <a:r>
              <a:rPr lang="en-US" sz="1800" b="1" dirty="0"/>
              <a:t>challenging</a:t>
            </a:r>
            <a:r>
              <a:rPr lang="en-US" sz="1800" dirty="0"/>
              <a:t>; teachers need support</a:t>
            </a:r>
          </a:p>
          <a:p>
            <a:r>
              <a:rPr lang="en-US" sz="1800" dirty="0"/>
              <a:t>New technologies hold great potential for providing support to teachers as they orchestrate collaborative classroom</a:t>
            </a:r>
          </a:p>
          <a:p>
            <a:r>
              <a:rPr lang="en-US" sz="1800" dirty="0"/>
              <a:t>Yet, research on teacher/AI co-orchestration is still in its infancy</a:t>
            </a:r>
          </a:p>
          <a:p>
            <a:endParaRPr lang="en-US" sz="1800" dirty="0"/>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a:t>
            </a:r>
            <a:r>
              <a:rPr lang="de-DE" dirty="0" err="1"/>
              <a:t>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30</a:t>
            </a:fld>
            <a:endParaRPr lang="de-DE"/>
          </a:p>
        </p:txBody>
      </p:sp>
      <p:sp>
        <p:nvSpPr>
          <p:cNvPr id="6" name="Title 5"/>
          <p:cNvSpPr>
            <a:spLocks noGrp="1"/>
          </p:cNvSpPr>
          <p:nvPr>
            <p:ph type="title"/>
          </p:nvPr>
        </p:nvSpPr>
        <p:spPr>
          <a:xfrm>
            <a:off x="323850" y="938214"/>
            <a:ext cx="8496300" cy="608011"/>
          </a:xfrm>
        </p:spPr>
        <p:txBody>
          <a:bodyPr/>
          <a:lstStyle/>
          <a:p>
            <a:r>
              <a:rPr lang="en-US" dirty="0"/>
              <a:t>Supporting (CS)CL in Higher Education: </a:t>
            </a:r>
            <a:br>
              <a:rPr lang="en-US" dirty="0"/>
            </a:br>
            <a:r>
              <a:rPr lang="en-US" dirty="0"/>
              <a:t>Take Away Messages</a:t>
            </a:r>
          </a:p>
        </p:txBody>
      </p:sp>
    </p:spTree>
    <p:extLst>
      <p:ext uri="{BB962C8B-B14F-4D97-AF65-F5344CB8AC3E}">
        <p14:creationId xmlns:p14="http://schemas.microsoft.com/office/powerpoint/2010/main" val="4564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955800"/>
            <a:ext cx="8496300" cy="4710110"/>
          </a:xfrm>
        </p:spPr>
        <p:txBody>
          <a:bodyPr/>
          <a:lstStyle/>
          <a:p>
            <a:r>
              <a:rPr lang="en-US" sz="1800" dirty="0"/>
              <a:t>(CS)CL is challenging, but also worth the while!</a:t>
            </a:r>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dirty="0"/>
              <a:t>Nikol Rummel, Anne </a:t>
            </a:r>
            <a:r>
              <a:rPr lang="de-DE" dirty="0" err="1"/>
              <a:t>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31</a:t>
            </a:fld>
            <a:endParaRPr lang="de-DE"/>
          </a:p>
        </p:txBody>
      </p:sp>
      <p:sp>
        <p:nvSpPr>
          <p:cNvPr id="6" name="Title 5"/>
          <p:cNvSpPr>
            <a:spLocks noGrp="1"/>
          </p:cNvSpPr>
          <p:nvPr>
            <p:ph type="title"/>
          </p:nvPr>
        </p:nvSpPr>
        <p:spPr>
          <a:xfrm>
            <a:off x="323850" y="938214"/>
            <a:ext cx="8496300" cy="608011"/>
          </a:xfrm>
        </p:spPr>
        <p:txBody>
          <a:bodyPr/>
          <a:lstStyle/>
          <a:p>
            <a:r>
              <a:rPr lang="en-US" dirty="0"/>
              <a:t>Supporting (CS)CL in Higher Education: </a:t>
            </a:r>
            <a:br>
              <a:rPr lang="en-US" dirty="0"/>
            </a:br>
            <a:r>
              <a:rPr lang="en-US" dirty="0"/>
              <a:t>Take Away Messages</a:t>
            </a:r>
          </a:p>
        </p:txBody>
      </p:sp>
    </p:spTree>
    <p:extLst>
      <p:ext uri="{BB962C8B-B14F-4D97-AF65-F5344CB8AC3E}">
        <p14:creationId xmlns:p14="http://schemas.microsoft.com/office/powerpoint/2010/main" val="290645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4</a:t>
            </a:fld>
            <a:endParaRPr lang="de-DE"/>
          </a:p>
        </p:txBody>
      </p:sp>
      <p:sp>
        <p:nvSpPr>
          <p:cNvPr id="6" name="Title 5"/>
          <p:cNvSpPr>
            <a:spLocks noGrp="1"/>
          </p:cNvSpPr>
          <p:nvPr>
            <p:ph type="title"/>
          </p:nvPr>
        </p:nvSpPr>
        <p:spPr/>
        <p:txBody>
          <a:bodyPr/>
          <a:lstStyle/>
          <a:p>
            <a:r>
              <a:rPr lang="en-US" dirty="0"/>
              <a:t>TAL 2018 case studies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36852611"/>
              </p:ext>
            </p:extLst>
          </p:nvPr>
        </p:nvGraphicFramePr>
        <p:xfrm>
          <a:off x="316492" y="3271101"/>
          <a:ext cx="8496300" cy="3046600"/>
        </p:xfrm>
        <a:graphic>
          <a:graphicData uri="http://schemas.openxmlformats.org/drawingml/2006/table">
            <a:tbl>
              <a:tblPr firstRow="1" bandRow="1">
                <a:tableStyleId>{7DF18680-E054-41AD-8BC1-D1AEF772440D}</a:tableStyleId>
              </a:tblPr>
              <a:tblGrid>
                <a:gridCol w="1523804">
                  <a:extLst>
                    <a:ext uri="{9D8B030D-6E8A-4147-A177-3AD203B41FA5}">
                      <a16:colId xmlns:a16="http://schemas.microsoft.com/office/drawing/2014/main" val="2543099040"/>
                    </a:ext>
                  </a:extLst>
                </a:gridCol>
                <a:gridCol w="3280527">
                  <a:extLst>
                    <a:ext uri="{9D8B030D-6E8A-4147-A177-3AD203B41FA5}">
                      <a16:colId xmlns:a16="http://schemas.microsoft.com/office/drawing/2014/main" val="2674402059"/>
                    </a:ext>
                  </a:extLst>
                </a:gridCol>
                <a:gridCol w="3691969">
                  <a:extLst>
                    <a:ext uri="{9D8B030D-6E8A-4147-A177-3AD203B41FA5}">
                      <a16:colId xmlns:a16="http://schemas.microsoft.com/office/drawing/2014/main" val="3003178547"/>
                    </a:ext>
                  </a:extLst>
                </a:gridCol>
              </a:tblGrid>
              <a:tr h="379011">
                <a:tc>
                  <a:txBody>
                    <a:bodyPr/>
                    <a:lstStyle/>
                    <a:p>
                      <a:endParaRPr lang="en-US" dirty="0"/>
                    </a:p>
                  </a:txBody>
                  <a:tcPr/>
                </a:tc>
                <a:tc>
                  <a:txBody>
                    <a:bodyPr/>
                    <a:lstStyle/>
                    <a:p>
                      <a:r>
                        <a:rPr lang="en-US" dirty="0"/>
                        <a:t>Group</a:t>
                      </a:r>
                    </a:p>
                  </a:txBody>
                  <a:tcPr/>
                </a:tc>
                <a:tc>
                  <a:txBody>
                    <a:bodyPr/>
                    <a:lstStyle/>
                    <a:p>
                      <a:r>
                        <a:rPr lang="en-US" dirty="0"/>
                        <a:t>Individual</a:t>
                      </a:r>
                    </a:p>
                  </a:txBody>
                  <a:tcPr/>
                </a:tc>
                <a:extLst>
                  <a:ext uri="{0D108BD9-81ED-4DB2-BD59-A6C34878D82A}">
                    <a16:rowId xmlns:a16="http://schemas.microsoft.com/office/drawing/2014/main" val="2273555529"/>
                  </a:ext>
                </a:extLst>
              </a:tr>
              <a:tr h="1328073">
                <a:tc>
                  <a:txBody>
                    <a:bodyPr/>
                    <a:lstStyle/>
                    <a:p>
                      <a:r>
                        <a:rPr lang="en-US" dirty="0"/>
                        <a:t>now </a:t>
                      </a:r>
                    </a:p>
                  </a:txBody>
                  <a:tcPr/>
                </a:tc>
                <a:tc>
                  <a:txBody>
                    <a:bodyPr/>
                    <a:lstStyle/>
                    <a:p>
                      <a:pPr marL="285750" indent="-285750">
                        <a:buFont typeface="Arial" panose="020B0604020202020204" pitchFamily="34" charset="0"/>
                        <a:buChar char="•"/>
                      </a:pPr>
                      <a:r>
                        <a:rPr lang="en-US" sz="1600" baseline="0" dirty="0"/>
                        <a:t>group product (sometimes), e.g. video, tool, case study</a:t>
                      </a:r>
                    </a:p>
                  </a:txBody>
                  <a:tcPr/>
                </a:tc>
                <a:tc>
                  <a:txBody>
                    <a:bodyPr/>
                    <a:lstStyle/>
                    <a:p>
                      <a:endParaRPr lang="en-US" sz="1600" b="0" dirty="0"/>
                    </a:p>
                  </a:txBody>
                  <a:tcPr/>
                </a:tc>
                <a:extLst>
                  <a:ext uri="{0D108BD9-81ED-4DB2-BD59-A6C34878D82A}">
                    <a16:rowId xmlns:a16="http://schemas.microsoft.com/office/drawing/2014/main" val="772470222"/>
                  </a:ext>
                </a:extLst>
              </a:tr>
              <a:tr h="1339516">
                <a:tc>
                  <a:txBody>
                    <a:bodyPr/>
                    <a:lstStyle/>
                    <a:p>
                      <a:r>
                        <a:rPr lang="en-US" dirty="0"/>
                        <a:t>future</a:t>
                      </a:r>
                    </a:p>
                    <a:p>
                      <a:r>
                        <a:rPr lang="en-US" dirty="0"/>
                        <a:t>(</a:t>
                      </a:r>
                      <a:r>
                        <a:rPr lang="en-US" dirty="0">
                          <a:sym typeface="Wingdings" panose="05000000000000000000" pitchFamily="2" charset="2"/>
                        </a:rPr>
                        <a:t> transfer)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pPr marL="285750" indent="-285750">
                        <a:spcAft>
                          <a:spcPts val="600"/>
                        </a:spcAft>
                        <a:buFont typeface="Arial" panose="020B0604020202020204" pitchFamily="34" charset="0"/>
                        <a:buChar char="•"/>
                      </a:pPr>
                      <a:r>
                        <a:rPr lang="en-US" sz="1600" b="0" baseline="0" dirty="0"/>
                        <a:t>soft skills; management skills</a:t>
                      </a:r>
                    </a:p>
                    <a:p>
                      <a:pPr marL="285750" indent="-285750">
                        <a:spcAft>
                          <a:spcPts val="600"/>
                        </a:spcAft>
                        <a:buFont typeface="Arial" panose="020B0604020202020204" pitchFamily="34" charset="0"/>
                        <a:buChar char="•"/>
                      </a:pPr>
                      <a:r>
                        <a:rPr lang="en-US" sz="1600" b="0" baseline="0" dirty="0"/>
                        <a:t>domain knowledge?</a:t>
                      </a:r>
                    </a:p>
                    <a:p>
                      <a:pPr marL="285750" indent="-285750">
                        <a:spcAft>
                          <a:spcPts val="600"/>
                        </a:spcAft>
                        <a:buFont typeface="Arial" panose="020B0604020202020204" pitchFamily="34" charset="0"/>
                        <a:buChar char="•"/>
                      </a:pPr>
                      <a:endParaRPr lang="en-US" sz="1600" b="0" baseline="0" dirty="0"/>
                    </a:p>
                  </a:txBody>
                  <a:tcPr/>
                </a:tc>
                <a:extLst>
                  <a:ext uri="{0D108BD9-81ED-4DB2-BD59-A6C34878D82A}">
                    <a16:rowId xmlns:a16="http://schemas.microsoft.com/office/drawing/2014/main" val="2797922500"/>
                  </a:ext>
                </a:extLst>
              </a:tr>
            </a:tbl>
          </a:graphicData>
        </a:graphic>
      </p:graphicFrame>
      <p:sp>
        <p:nvSpPr>
          <p:cNvPr id="2" name="TextBox 1"/>
          <p:cNvSpPr txBox="1"/>
          <p:nvPr/>
        </p:nvSpPr>
        <p:spPr>
          <a:xfrm>
            <a:off x="3079601" y="1582057"/>
            <a:ext cx="3528588"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t>project-based learning</a:t>
            </a:r>
          </a:p>
          <a:p>
            <a:pPr marL="628650" lvl="1" indent="-171450">
              <a:buFontTx/>
              <a:buChar char="-"/>
            </a:pPr>
            <a:r>
              <a:rPr lang="en-US" sz="1600" dirty="0"/>
              <a:t>collaborative video creation</a:t>
            </a:r>
          </a:p>
          <a:p>
            <a:pPr marL="628650" lvl="1" indent="-171450">
              <a:buFontTx/>
              <a:buChar char="-"/>
            </a:pPr>
            <a:r>
              <a:rPr lang="en-US" sz="1600" dirty="0"/>
              <a:t>start-up(-like) teams</a:t>
            </a:r>
          </a:p>
          <a:p>
            <a:pPr marL="628650" lvl="1" indent="-171450">
              <a:buFontTx/>
              <a:buChar char="-"/>
            </a:pPr>
            <a:r>
              <a:rPr lang="en-US" sz="1600" dirty="0"/>
              <a:t>collaborative case study</a:t>
            </a:r>
          </a:p>
        </p:txBody>
      </p:sp>
      <p:sp>
        <p:nvSpPr>
          <p:cNvPr id="8" name="TextBox 7"/>
          <p:cNvSpPr txBox="1"/>
          <p:nvPr/>
        </p:nvSpPr>
        <p:spPr>
          <a:xfrm>
            <a:off x="660400" y="4850515"/>
            <a:ext cx="4657558"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How should we grade students on team products?</a:t>
            </a:r>
          </a:p>
          <a:p>
            <a:endParaRPr lang="en-US" dirty="0"/>
          </a:p>
          <a:p>
            <a:r>
              <a:rPr lang="en-US" dirty="0"/>
              <a:t>How can we minimize the time and effort for using technical tools?</a:t>
            </a:r>
          </a:p>
        </p:txBody>
      </p:sp>
    </p:spTree>
    <p:extLst>
      <p:ext uri="{BB962C8B-B14F-4D97-AF65-F5344CB8AC3E}">
        <p14:creationId xmlns:p14="http://schemas.microsoft.com/office/powerpoint/2010/main" val="360196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5</a:t>
            </a:fld>
            <a:endParaRPr lang="de-DE"/>
          </a:p>
        </p:txBody>
      </p:sp>
      <p:sp>
        <p:nvSpPr>
          <p:cNvPr id="6" name="Title 5"/>
          <p:cNvSpPr>
            <a:spLocks noGrp="1"/>
          </p:cNvSpPr>
          <p:nvPr>
            <p:ph type="title"/>
          </p:nvPr>
        </p:nvSpPr>
        <p:spPr/>
        <p:txBody>
          <a:bodyPr/>
          <a:lstStyle/>
          <a:p>
            <a:r>
              <a:rPr lang="en-US" dirty="0"/>
              <a:t>TAL 2018 case studies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52691080"/>
              </p:ext>
            </p:extLst>
          </p:nvPr>
        </p:nvGraphicFramePr>
        <p:xfrm>
          <a:off x="316492" y="3271101"/>
          <a:ext cx="8496300" cy="3046600"/>
        </p:xfrm>
        <a:graphic>
          <a:graphicData uri="http://schemas.openxmlformats.org/drawingml/2006/table">
            <a:tbl>
              <a:tblPr firstRow="1" bandRow="1">
                <a:tableStyleId>{7DF18680-E054-41AD-8BC1-D1AEF772440D}</a:tableStyleId>
              </a:tblPr>
              <a:tblGrid>
                <a:gridCol w="1523804">
                  <a:extLst>
                    <a:ext uri="{9D8B030D-6E8A-4147-A177-3AD203B41FA5}">
                      <a16:colId xmlns:a16="http://schemas.microsoft.com/office/drawing/2014/main" val="2543099040"/>
                    </a:ext>
                  </a:extLst>
                </a:gridCol>
                <a:gridCol w="3280527">
                  <a:extLst>
                    <a:ext uri="{9D8B030D-6E8A-4147-A177-3AD203B41FA5}">
                      <a16:colId xmlns:a16="http://schemas.microsoft.com/office/drawing/2014/main" val="2674402059"/>
                    </a:ext>
                  </a:extLst>
                </a:gridCol>
                <a:gridCol w="3691969">
                  <a:extLst>
                    <a:ext uri="{9D8B030D-6E8A-4147-A177-3AD203B41FA5}">
                      <a16:colId xmlns:a16="http://schemas.microsoft.com/office/drawing/2014/main" val="3003178547"/>
                    </a:ext>
                  </a:extLst>
                </a:gridCol>
              </a:tblGrid>
              <a:tr h="379011">
                <a:tc>
                  <a:txBody>
                    <a:bodyPr/>
                    <a:lstStyle/>
                    <a:p>
                      <a:endParaRPr lang="en-US" dirty="0"/>
                    </a:p>
                  </a:txBody>
                  <a:tcPr/>
                </a:tc>
                <a:tc>
                  <a:txBody>
                    <a:bodyPr/>
                    <a:lstStyle/>
                    <a:p>
                      <a:r>
                        <a:rPr lang="en-US" dirty="0"/>
                        <a:t>Group</a:t>
                      </a:r>
                    </a:p>
                  </a:txBody>
                  <a:tcPr/>
                </a:tc>
                <a:tc>
                  <a:txBody>
                    <a:bodyPr/>
                    <a:lstStyle/>
                    <a:p>
                      <a:r>
                        <a:rPr lang="en-US" dirty="0"/>
                        <a:t>Individual</a:t>
                      </a:r>
                    </a:p>
                  </a:txBody>
                  <a:tcPr/>
                </a:tc>
                <a:extLst>
                  <a:ext uri="{0D108BD9-81ED-4DB2-BD59-A6C34878D82A}">
                    <a16:rowId xmlns:a16="http://schemas.microsoft.com/office/drawing/2014/main" val="2273555529"/>
                  </a:ext>
                </a:extLst>
              </a:tr>
              <a:tr h="1328073">
                <a:tc>
                  <a:txBody>
                    <a:bodyPr/>
                    <a:lstStyle/>
                    <a:p>
                      <a:r>
                        <a:rPr lang="en-US" dirty="0"/>
                        <a:t>now </a:t>
                      </a:r>
                    </a:p>
                  </a:txBody>
                  <a:tcPr/>
                </a:tc>
                <a:tc>
                  <a:txBody>
                    <a:bodyPr/>
                    <a:lstStyle/>
                    <a:p>
                      <a:pPr marL="285750" indent="-285750">
                        <a:buFont typeface="Arial" panose="020B0604020202020204" pitchFamily="34" charset="0"/>
                        <a:buChar char="•"/>
                      </a:pPr>
                      <a:endParaRPr lang="en-US" sz="1600" baseline="0" dirty="0"/>
                    </a:p>
                  </a:txBody>
                  <a:tcPr/>
                </a:tc>
                <a:tc>
                  <a:txBody>
                    <a:bodyPr/>
                    <a:lstStyle/>
                    <a:p>
                      <a:pPr marL="285750" indent="-285750">
                        <a:buFont typeface="Arial" panose="020B0604020202020204" pitchFamily="34" charset="0"/>
                        <a:buChar char="•"/>
                      </a:pPr>
                      <a:r>
                        <a:rPr lang="en-US" sz="1600" b="0" dirty="0"/>
                        <a:t>preparation for class (e.g. in a flipped classroom)</a:t>
                      </a:r>
                    </a:p>
                    <a:p>
                      <a:pPr marL="285750" indent="-285750">
                        <a:buFont typeface="Arial" panose="020B0604020202020204" pitchFamily="34" charset="0"/>
                        <a:buChar char="•"/>
                      </a:pPr>
                      <a:r>
                        <a:rPr lang="en-US" sz="1600" b="0" dirty="0"/>
                        <a:t>participation in group discussions</a:t>
                      </a:r>
                    </a:p>
                    <a:p>
                      <a:endParaRPr lang="en-US" sz="1600" b="0" dirty="0"/>
                    </a:p>
                    <a:p>
                      <a:endParaRPr lang="en-US" sz="1600" b="0" dirty="0"/>
                    </a:p>
                  </a:txBody>
                  <a:tcPr/>
                </a:tc>
                <a:extLst>
                  <a:ext uri="{0D108BD9-81ED-4DB2-BD59-A6C34878D82A}">
                    <a16:rowId xmlns:a16="http://schemas.microsoft.com/office/drawing/2014/main" val="772470222"/>
                  </a:ext>
                </a:extLst>
              </a:tr>
              <a:tr h="1339516">
                <a:tc>
                  <a:txBody>
                    <a:bodyPr/>
                    <a:lstStyle/>
                    <a:p>
                      <a:r>
                        <a:rPr lang="en-US" dirty="0"/>
                        <a:t>future</a:t>
                      </a:r>
                    </a:p>
                    <a:p>
                      <a:r>
                        <a:rPr lang="en-US" dirty="0"/>
                        <a:t>(</a:t>
                      </a:r>
                      <a:r>
                        <a:rPr lang="en-US" dirty="0">
                          <a:sym typeface="Wingdings" panose="05000000000000000000" pitchFamily="2" charset="2"/>
                        </a:rPr>
                        <a:t> transfer)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pPr marL="285750" indent="-285750">
                        <a:spcAft>
                          <a:spcPts val="600"/>
                        </a:spcAft>
                        <a:buFont typeface="Arial" panose="020B0604020202020204" pitchFamily="34" charset="0"/>
                        <a:buChar char="•"/>
                      </a:pPr>
                      <a:r>
                        <a:rPr lang="en-US" sz="1600" b="0" dirty="0"/>
                        <a:t>individual</a:t>
                      </a:r>
                      <a:r>
                        <a:rPr lang="en-US" sz="1600" b="0" baseline="0" dirty="0"/>
                        <a:t> conceptual knowledge</a:t>
                      </a:r>
                      <a:endParaRPr lang="en-US" sz="1600" b="0" dirty="0"/>
                    </a:p>
                  </a:txBody>
                  <a:tcPr/>
                </a:tc>
                <a:extLst>
                  <a:ext uri="{0D108BD9-81ED-4DB2-BD59-A6C34878D82A}">
                    <a16:rowId xmlns:a16="http://schemas.microsoft.com/office/drawing/2014/main" val="2797922500"/>
                  </a:ext>
                </a:extLst>
              </a:tr>
            </a:tbl>
          </a:graphicData>
        </a:graphic>
      </p:graphicFrame>
      <p:sp>
        <p:nvSpPr>
          <p:cNvPr id="10" name="TextBox 9"/>
          <p:cNvSpPr txBox="1"/>
          <p:nvPr/>
        </p:nvSpPr>
        <p:spPr>
          <a:xfrm>
            <a:off x="2872531" y="1538861"/>
            <a:ext cx="4423816"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t>quiz-based collaboration</a:t>
            </a:r>
          </a:p>
          <a:p>
            <a:pPr marL="628650" lvl="1" indent="-171450">
              <a:buFontTx/>
              <a:buChar char="-"/>
            </a:pPr>
            <a:r>
              <a:rPr lang="en-US" sz="1600" dirty="0"/>
              <a:t>“team-based learning”</a:t>
            </a:r>
          </a:p>
          <a:p>
            <a:pPr marL="628650" lvl="1" indent="-171450">
              <a:buFontTx/>
              <a:buChar char="-"/>
            </a:pPr>
            <a:r>
              <a:rPr lang="en-US" sz="1600" dirty="0"/>
              <a:t>scripted quiz-taking &amp; group discussion</a:t>
            </a:r>
          </a:p>
          <a:p>
            <a:pPr marL="628650" lvl="1" indent="-171450">
              <a:buFontTx/>
              <a:buChar char="-"/>
            </a:pPr>
            <a:r>
              <a:rPr lang="en-US" sz="1600" dirty="0"/>
              <a:t>classroom response systems</a:t>
            </a:r>
          </a:p>
        </p:txBody>
      </p:sp>
      <p:sp>
        <p:nvSpPr>
          <p:cNvPr id="2" name="TextBox 1"/>
          <p:cNvSpPr txBox="1"/>
          <p:nvPr/>
        </p:nvSpPr>
        <p:spPr>
          <a:xfrm>
            <a:off x="1839829" y="4466748"/>
            <a:ext cx="336884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How can we make the most of students’ discussions?</a:t>
            </a:r>
          </a:p>
          <a:p>
            <a:pPr marL="285750" indent="-285750">
              <a:buFont typeface="Wingdings" panose="05000000000000000000" pitchFamily="2" charset="2"/>
              <a:buChar char="à"/>
            </a:pPr>
            <a:r>
              <a:rPr lang="en-US" dirty="0">
                <a:sym typeface="Wingdings" panose="05000000000000000000" pitchFamily="2" charset="2"/>
              </a:rPr>
              <a:t>learning task design</a:t>
            </a:r>
          </a:p>
          <a:p>
            <a:pPr marL="285750" indent="-285750">
              <a:buFont typeface="Wingdings" panose="05000000000000000000" pitchFamily="2" charset="2"/>
              <a:buChar char="à"/>
            </a:pPr>
            <a:r>
              <a:rPr lang="en-US" dirty="0">
                <a:sym typeface="Wingdings" panose="05000000000000000000" pitchFamily="2" charset="2"/>
              </a:rPr>
              <a:t>adaptive support?</a:t>
            </a:r>
            <a:endParaRPr lang="en-US" dirty="0"/>
          </a:p>
        </p:txBody>
      </p:sp>
    </p:spTree>
    <p:extLst>
      <p:ext uri="{BB962C8B-B14F-4D97-AF65-F5344CB8AC3E}">
        <p14:creationId xmlns:p14="http://schemas.microsoft.com/office/powerpoint/2010/main" val="175760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6</a:t>
            </a:fld>
            <a:endParaRPr lang="de-DE"/>
          </a:p>
        </p:txBody>
      </p:sp>
      <p:sp>
        <p:nvSpPr>
          <p:cNvPr id="6" name="Title 5"/>
          <p:cNvSpPr>
            <a:spLocks noGrp="1"/>
          </p:cNvSpPr>
          <p:nvPr>
            <p:ph type="title"/>
          </p:nvPr>
        </p:nvSpPr>
        <p:spPr/>
        <p:txBody>
          <a:bodyPr/>
          <a:lstStyle/>
          <a:p>
            <a:r>
              <a:rPr lang="en-US" dirty="0"/>
              <a:t>TAL 2018 case studies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63834097"/>
              </p:ext>
            </p:extLst>
          </p:nvPr>
        </p:nvGraphicFramePr>
        <p:xfrm>
          <a:off x="316492" y="3271101"/>
          <a:ext cx="8496300" cy="3046600"/>
        </p:xfrm>
        <a:graphic>
          <a:graphicData uri="http://schemas.openxmlformats.org/drawingml/2006/table">
            <a:tbl>
              <a:tblPr firstRow="1" bandRow="1">
                <a:tableStyleId>{7DF18680-E054-41AD-8BC1-D1AEF772440D}</a:tableStyleId>
              </a:tblPr>
              <a:tblGrid>
                <a:gridCol w="1523804">
                  <a:extLst>
                    <a:ext uri="{9D8B030D-6E8A-4147-A177-3AD203B41FA5}">
                      <a16:colId xmlns:a16="http://schemas.microsoft.com/office/drawing/2014/main" val="2543099040"/>
                    </a:ext>
                  </a:extLst>
                </a:gridCol>
                <a:gridCol w="3280527">
                  <a:extLst>
                    <a:ext uri="{9D8B030D-6E8A-4147-A177-3AD203B41FA5}">
                      <a16:colId xmlns:a16="http://schemas.microsoft.com/office/drawing/2014/main" val="2674402059"/>
                    </a:ext>
                  </a:extLst>
                </a:gridCol>
                <a:gridCol w="3691969">
                  <a:extLst>
                    <a:ext uri="{9D8B030D-6E8A-4147-A177-3AD203B41FA5}">
                      <a16:colId xmlns:a16="http://schemas.microsoft.com/office/drawing/2014/main" val="3003178547"/>
                    </a:ext>
                  </a:extLst>
                </a:gridCol>
              </a:tblGrid>
              <a:tr h="379011">
                <a:tc>
                  <a:txBody>
                    <a:bodyPr/>
                    <a:lstStyle/>
                    <a:p>
                      <a:endParaRPr lang="en-US" dirty="0"/>
                    </a:p>
                  </a:txBody>
                  <a:tcPr/>
                </a:tc>
                <a:tc>
                  <a:txBody>
                    <a:bodyPr/>
                    <a:lstStyle/>
                    <a:p>
                      <a:r>
                        <a:rPr lang="en-US" dirty="0"/>
                        <a:t>Group</a:t>
                      </a:r>
                    </a:p>
                  </a:txBody>
                  <a:tcPr/>
                </a:tc>
                <a:tc>
                  <a:txBody>
                    <a:bodyPr/>
                    <a:lstStyle/>
                    <a:p>
                      <a:r>
                        <a:rPr lang="en-US" dirty="0"/>
                        <a:t>Individual</a:t>
                      </a:r>
                    </a:p>
                  </a:txBody>
                  <a:tcPr/>
                </a:tc>
                <a:extLst>
                  <a:ext uri="{0D108BD9-81ED-4DB2-BD59-A6C34878D82A}">
                    <a16:rowId xmlns:a16="http://schemas.microsoft.com/office/drawing/2014/main" val="2273555529"/>
                  </a:ext>
                </a:extLst>
              </a:tr>
              <a:tr h="1328073">
                <a:tc>
                  <a:txBody>
                    <a:bodyPr/>
                    <a:lstStyle/>
                    <a:p>
                      <a:r>
                        <a:rPr lang="en-US" dirty="0"/>
                        <a:t>now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interactivity</a:t>
                      </a:r>
                    </a:p>
                    <a:p>
                      <a:pPr marL="285750" indent="-285750">
                        <a:buFont typeface="Arial" panose="020B0604020202020204" pitchFamily="34" charset="0"/>
                        <a:buChar char="•"/>
                      </a:pPr>
                      <a:endParaRPr lang="en-US" sz="1600" baseline="0" dirty="0"/>
                    </a:p>
                  </a:txBody>
                  <a:tcPr/>
                </a:tc>
                <a:tc>
                  <a:txBody>
                    <a:bodyPr/>
                    <a:lstStyle/>
                    <a:p>
                      <a:pPr marL="285750" indent="-285750">
                        <a:buFont typeface="Arial" panose="020B0604020202020204" pitchFamily="34" charset="0"/>
                        <a:buChar char="•"/>
                      </a:pPr>
                      <a:r>
                        <a:rPr lang="en-US" sz="1600" b="0" dirty="0"/>
                        <a:t>participation in group discussions</a:t>
                      </a:r>
                    </a:p>
                    <a:p>
                      <a:pPr marL="285750" indent="-285750">
                        <a:buFont typeface="Arial" panose="020B0604020202020204" pitchFamily="34" charset="0"/>
                        <a:buChar char="•"/>
                      </a:pPr>
                      <a:r>
                        <a:rPr lang="en-US" sz="1600" b="0" dirty="0"/>
                        <a:t>“fun”</a:t>
                      </a:r>
                    </a:p>
                    <a:p>
                      <a:endParaRPr lang="en-US" sz="1600" b="0" dirty="0"/>
                    </a:p>
                  </a:txBody>
                  <a:tcPr/>
                </a:tc>
                <a:extLst>
                  <a:ext uri="{0D108BD9-81ED-4DB2-BD59-A6C34878D82A}">
                    <a16:rowId xmlns:a16="http://schemas.microsoft.com/office/drawing/2014/main" val="772470222"/>
                  </a:ext>
                </a:extLst>
              </a:tr>
              <a:tr h="1339516">
                <a:tc>
                  <a:txBody>
                    <a:bodyPr/>
                    <a:lstStyle/>
                    <a:p>
                      <a:r>
                        <a:rPr lang="en-US" dirty="0"/>
                        <a:t>future</a:t>
                      </a:r>
                    </a:p>
                    <a:p>
                      <a:r>
                        <a:rPr lang="en-US" dirty="0"/>
                        <a:t>(</a:t>
                      </a:r>
                      <a:r>
                        <a:rPr lang="en-US" dirty="0">
                          <a:sym typeface="Wingdings" panose="05000000000000000000" pitchFamily="2" charset="2"/>
                        </a:rPr>
                        <a:t> transfer)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pPr marL="285750" indent="-285750">
                        <a:spcAft>
                          <a:spcPts val="600"/>
                        </a:spcAft>
                        <a:buFont typeface="Arial" panose="020B0604020202020204" pitchFamily="34" charset="0"/>
                        <a:buChar char="•"/>
                      </a:pPr>
                      <a:r>
                        <a:rPr lang="en-US" sz="1600" b="0" baseline="0" dirty="0"/>
                        <a:t>domain knowledge</a:t>
                      </a:r>
                    </a:p>
                    <a:p>
                      <a:pPr marL="285750" indent="-285750">
                        <a:spcAft>
                          <a:spcPts val="600"/>
                        </a:spcAft>
                        <a:buFont typeface="Arial" panose="020B0604020202020204" pitchFamily="34" charset="0"/>
                        <a:buChar char="•"/>
                      </a:pPr>
                      <a:r>
                        <a:rPr lang="en-US" sz="1600" b="0" baseline="0" dirty="0"/>
                        <a:t>soft skills</a:t>
                      </a:r>
                    </a:p>
                  </a:txBody>
                  <a:tcPr/>
                </a:tc>
                <a:extLst>
                  <a:ext uri="{0D108BD9-81ED-4DB2-BD59-A6C34878D82A}">
                    <a16:rowId xmlns:a16="http://schemas.microsoft.com/office/drawing/2014/main" val="2797922500"/>
                  </a:ext>
                </a:extLst>
              </a:tr>
            </a:tbl>
          </a:graphicData>
        </a:graphic>
      </p:graphicFrame>
      <p:sp>
        <p:nvSpPr>
          <p:cNvPr id="8" name="TextBox 7"/>
          <p:cNvSpPr txBox="1"/>
          <p:nvPr/>
        </p:nvSpPr>
        <p:spPr>
          <a:xfrm>
            <a:off x="3414253" y="1543531"/>
            <a:ext cx="2762053" cy="86177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game-based learning</a:t>
            </a:r>
          </a:p>
          <a:p>
            <a:pPr marL="171450" indent="-171450">
              <a:buFontTx/>
              <a:buChar char="-"/>
            </a:pPr>
            <a:r>
              <a:rPr lang="en-US" sz="1600" dirty="0"/>
              <a:t>role playing</a:t>
            </a:r>
          </a:p>
          <a:p>
            <a:pPr marL="171450" indent="-171450">
              <a:buFontTx/>
              <a:buChar char="-"/>
            </a:pPr>
            <a:r>
              <a:rPr lang="en-US" sz="1600" dirty="0"/>
              <a:t>tournaments</a:t>
            </a:r>
          </a:p>
        </p:txBody>
      </p:sp>
      <p:sp>
        <p:nvSpPr>
          <p:cNvPr id="10" name="TextBox 9"/>
          <p:cNvSpPr txBox="1"/>
          <p:nvPr/>
        </p:nvSpPr>
        <p:spPr>
          <a:xfrm>
            <a:off x="2009274" y="4390100"/>
            <a:ext cx="3032054" cy="141577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How can we make positive effects of “fun” activities last throughout the semester?</a:t>
            </a:r>
          </a:p>
          <a:p>
            <a:r>
              <a:rPr lang="en-US" sz="1600" dirty="0">
                <a:sym typeface="Wingdings" panose="05000000000000000000" pitchFamily="2" charset="2"/>
              </a:rPr>
              <a:t> motivational &amp; affective support</a:t>
            </a:r>
            <a:endParaRPr lang="en-US" sz="1600" dirty="0"/>
          </a:p>
        </p:txBody>
      </p:sp>
    </p:spTree>
    <p:extLst>
      <p:ext uri="{BB962C8B-B14F-4D97-AF65-F5344CB8AC3E}">
        <p14:creationId xmlns:p14="http://schemas.microsoft.com/office/powerpoint/2010/main" val="38414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7</a:t>
            </a:fld>
            <a:endParaRPr lang="de-DE"/>
          </a:p>
        </p:txBody>
      </p:sp>
      <p:sp>
        <p:nvSpPr>
          <p:cNvPr id="6" name="Title 5"/>
          <p:cNvSpPr>
            <a:spLocks noGrp="1"/>
          </p:cNvSpPr>
          <p:nvPr>
            <p:ph type="title"/>
          </p:nvPr>
        </p:nvSpPr>
        <p:spPr/>
        <p:txBody>
          <a:bodyPr/>
          <a:lstStyle/>
          <a:p>
            <a:r>
              <a:rPr lang="en-US" dirty="0"/>
              <a:t>TAL 2018 case studies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52908827"/>
              </p:ext>
            </p:extLst>
          </p:nvPr>
        </p:nvGraphicFramePr>
        <p:xfrm>
          <a:off x="316492" y="3271101"/>
          <a:ext cx="8496300" cy="3046600"/>
        </p:xfrm>
        <a:graphic>
          <a:graphicData uri="http://schemas.openxmlformats.org/drawingml/2006/table">
            <a:tbl>
              <a:tblPr firstRow="1" bandRow="1">
                <a:tableStyleId>{7DF18680-E054-41AD-8BC1-D1AEF772440D}</a:tableStyleId>
              </a:tblPr>
              <a:tblGrid>
                <a:gridCol w="1523804">
                  <a:extLst>
                    <a:ext uri="{9D8B030D-6E8A-4147-A177-3AD203B41FA5}">
                      <a16:colId xmlns:a16="http://schemas.microsoft.com/office/drawing/2014/main" val="2543099040"/>
                    </a:ext>
                  </a:extLst>
                </a:gridCol>
                <a:gridCol w="3280527">
                  <a:extLst>
                    <a:ext uri="{9D8B030D-6E8A-4147-A177-3AD203B41FA5}">
                      <a16:colId xmlns:a16="http://schemas.microsoft.com/office/drawing/2014/main" val="2674402059"/>
                    </a:ext>
                  </a:extLst>
                </a:gridCol>
                <a:gridCol w="3691969">
                  <a:extLst>
                    <a:ext uri="{9D8B030D-6E8A-4147-A177-3AD203B41FA5}">
                      <a16:colId xmlns:a16="http://schemas.microsoft.com/office/drawing/2014/main" val="3003178547"/>
                    </a:ext>
                  </a:extLst>
                </a:gridCol>
              </a:tblGrid>
              <a:tr h="379011">
                <a:tc>
                  <a:txBody>
                    <a:bodyPr/>
                    <a:lstStyle/>
                    <a:p>
                      <a:endParaRPr lang="en-US" dirty="0"/>
                    </a:p>
                  </a:txBody>
                  <a:tcPr/>
                </a:tc>
                <a:tc>
                  <a:txBody>
                    <a:bodyPr/>
                    <a:lstStyle/>
                    <a:p>
                      <a:r>
                        <a:rPr lang="en-US" dirty="0"/>
                        <a:t>Group</a:t>
                      </a:r>
                    </a:p>
                  </a:txBody>
                  <a:tcPr/>
                </a:tc>
                <a:tc>
                  <a:txBody>
                    <a:bodyPr/>
                    <a:lstStyle/>
                    <a:p>
                      <a:r>
                        <a:rPr lang="en-US" dirty="0"/>
                        <a:t>Individual</a:t>
                      </a:r>
                    </a:p>
                  </a:txBody>
                  <a:tcPr/>
                </a:tc>
                <a:extLst>
                  <a:ext uri="{0D108BD9-81ED-4DB2-BD59-A6C34878D82A}">
                    <a16:rowId xmlns:a16="http://schemas.microsoft.com/office/drawing/2014/main" val="2273555529"/>
                  </a:ext>
                </a:extLst>
              </a:tr>
              <a:tr h="1328073">
                <a:tc>
                  <a:txBody>
                    <a:bodyPr/>
                    <a:lstStyle/>
                    <a:p>
                      <a:r>
                        <a:rPr lang="en-US" dirty="0"/>
                        <a:t>now </a:t>
                      </a:r>
                    </a:p>
                  </a:txBody>
                  <a:tcPr/>
                </a:tc>
                <a:tc>
                  <a:txBody>
                    <a:bodyPr/>
                    <a:lstStyle/>
                    <a:p>
                      <a:pPr marL="285750" indent="-285750">
                        <a:buFont typeface="Arial" panose="020B0604020202020204" pitchFamily="34" charset="0"/>
                        <a:buChar char="•"/>
                      </a:pPr>
                      <a:r>
                        <a:rPr lang="en-US" sz="1600" baseline="0" dirty="0"/>
                        <a:t>smoothing group processes</a:t>
                      </a:r>
                    </a:p>
                  </a:txBody>
                  <a:tcPr/>
                </a:tc>
                <a:tc>
                  <a:txBody>
                    <a:bodyPr/>
                    <a:lstStyle/>
                    <a:p>
                      <a:pPr marL="285750" indent="-285750">
                        <a:buFont typeface="Arial" panose="020B0604020202020204" pitchFamily="34" charset="0"/>
                        <a:buChar char="•"/>
                      </a:pPr>
                      <a:r>
                        <a:rPr lang="en-US" sz="1600" b="0" dirty="0"/>
                        <a:t>individual</a:t>
                      </a:r>
                      <a:r>
                        <a:rPr lang="en-US" sz="1600" b="0" baseline="0" dirty="0"/>
                        <a:t> r</a:t>
                      </a:r>
                      <a:r>
                        <a:rPr lang="en-US" sz="1600" b="0" dirty="0"/>
                        <a:t>eflection</a:t>
                      </a:r>
                    </a:p>
                    <a:p>
                      <a:pPr marL="285750" indent="-285750">
                        <a:buFont typeface="Arial" panose="020B0604020202020204" pitchFamily="34" charset="0"/>
                        <a:buChar char="•"/>
                      </a:pPr>
                      <a:r>
                        <a:rPr lang="en-US" sz="1600" b="0" dirty="0"/>
                        <a:t>participation in group discussion</a:t>
                      </a:r>
                    </a:p>
                    <a:p>
                      <a:endParaRPr lang="en-US" sz="1600" b="0" dirty="0"/>
                    </a:p>
                    <a:p>
                      <a:endParaRPr lang="en-US" sz="1600" b="0" dirty="0"/>
                    </a:p>
                  </a:txBody>
                  <a:tcPr/>
                </a:tc>
                <a:extLst>
                  <a:ext uri="{0D108BD9-81ED-4DB2-BD59-A6C34878D82A}">
                    <a16:rowId xmlns:a16="http://schemas.microsoft.com/office/drawing/2014/main" val="772470222"/>
                  </a:ext>
                </a:extLst>
              </a:tr>
              <a:tr h="1339516">
                <a:tc>
                  <a:txBody>
                    <a:bodyPr/>
                    <a:lstStyle/>
                    <a:p>
                      <a:r>
                        <a:rPr lang="en-US" dirty="0"/>
                        <a:t>future</a:t>
                      </a:r>
                    </a:p>
                    <a:p>
                      <a:r>
                        <a:rPr lang="en-US" dirty="0"/>
                        <a:t>(</a:t>
                      </a:r>
                      <a:r>
                        <a:rPr lang="en-US" dirty="0">
                          <a:sym typeface="Wingdings" panose="05000000000000000000" pitchFamily="2" charset="2"/>
                        </a:rPr>
                        <a:t> transfer)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txBody>
                  <a:tcPr/>
                </a:tc>
                <a:tc>
                  <a:txBody>
                    <a:bodyPr/>
                    <a:lstStyle/>
                    <a:p>
                      <a:pPr marL="285750" indent="-285750">
                        <a:spcAft>
                          <a:spcPts val="600"/>
                        </a:spcAft>
                        <a:buFont typeface="Arial" panose="020B0604020202020204" pitchFamily="34" charset="0"/>
                        <a:buChar char="•"/>
                      </a:pPr>
                      <a:r>
                        <a:rPr lang="en-US" sz="1600" b="0" baseline="0" dirty="0"/>
                        <a:t>domain knowledge?</a:t>
                      </a:r>
                    </a:p>
                    <a:p>
                      <a:pPr marL="285750" indent="-285750">
                        <a:spcAft>
                          <a:spcPts val="600"/>
                        </a:spcAft>
                        <a:buFont typeface="Arial" panose="020B0604020202020204" pitchFamily="34" charset="0"/>
                        <a:buChar char="•"/>
                      </a:pPr>
                      <a:r>
                        <a:rPr lang="en-US" sz="1600" b="0" baseline="0" dirty="0"/>
                        <a:t>methodological skills?</a:t>
                      </a:r>
                    </a:p>
                    <a:p>
                      <a:pPr marL="285750" indent="-285750">
                        <a:spcAft>
                          <a:spcPts val="600"/>
                        </a:spcAft>
                        <a:buFont typeface="Arial" panose="020B0604020202020204" pitchFamily="34" charset="0"/>
                        <a:buChar char="•"/>
                      </a:pPr>
                      <a:r>
                        <a:rPr lang="en-US" sz="1600" b="0" baseline="0" dirty="0"/>
                        <a:t>social &amp; communicative competences?</a:t>
                      </a:r>
                      <a:endParaRPr lang="en-US" sz="1600" b="0" dirty="0"/>
                    </a:p>
                  </a:txBody>
                  <a:tcPr/>
                </a:tc>
                <a:extLst>
                  <a:ext uri="{0D108BD9-81ED-4DB2-BD59-A6C34878D82A}">
                    <a16:rowId xmlns:a16="http://schemas.microsoft.com/office/drawing/2014/main" val="2797922500"/>
                  </a:ext>
                </a:extLst>
              </a:tr>
            </a:tbl>
          </a:graphicData>
        </a:graphic>
      </p:graphicFrame>
      <p:sp>
        <p:nvSpPr>
          <p:cNvPr id="8" name="TextBox 7"/>
          <p:cNvSpPr txBox="1"/>
          <p:nvPr/>
        </p:nvSpPr>
        <p:spPr>
          <a:xfrm>
            <a:off x="3044858" y="1586664"/>
            <a:ext cx="3827282" cy="861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scripted (CS)CL</a:t>
            </a:r>
          </a:p>
          <a:p>
            <a:pPr marL="628650" lvl="1" indent="-171450">
              <a:buFontTx/>
              <a:buChar char="-"/>
            </a:pPr>
            <a:r>
              <a:rPr lang="en-US" sz="1600" dirty="0"/>
              <a:t>rotating roles (journal club)</a:t>
            </a:r>
          </a:p>
          <a:p>
            <a:pPr marL="628650" lvl="1" indent="-171450">
              <a:buFontTx/>
              <a:buChar char="-"/>
            </a:pPr>
            <a:r>
              <a:rPr lang="en-US" sz="1600" dirty="0"/>
              <a:t>peer feedback routines</a:t>
            </a:r>
          </a:p>
        </p:txBody>
      </p:sp>
      <p:sp>
        <p:nvSpPr>
          <p:cNvPr id="11" name="TextBox 10"/>
          <p:cNvSpPr txBox="1"/>
          <p:nvPr/>
        </p:nvSpPr>
        <p:spPr>
          <a:xfrm>
            <a:off x="1574800" y="4490814"/>
            <a:ext cx="3442368"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How can we avoid under- and over-scripting?</a:t>
            </a:r>
          </a:p>
          <a:p>
            <a:pPr marL="285750" indent="-285750">
              <a:buFontTx/>
              <a:buChar char="-"/>
            </a:pPr>
            <a:r>
              <a:rPr lang="en-US" sz="1600" dirty="0"/>
              <a:t>formative assessment &amp; feedback</a:t>
            </a:r>
          </a:p>
          <a:p>
            <a:pPr marL="285750" indent="-285750">
              <a:buFontTx/>
              <a:buChar char="-"/>
            </a:pPr>
            <a:r>
              <a:rPr lang="en-US" sz="1600" dirty="0"/>
              <a:t>student participation</a:t>
            </a:r>
          </a:p>
        </p:txBody>
      </p:sp>
    </p:spTree>
    <p:extLst>
      <p:ext uri="{BB962C8B-B14F-4D97-AF65-F5344CB8AC3E}">
        <p14:creationId xmlns:p14="http://schemas.microsoft.com/office/powerpoint/2010/main" val="191355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WHY</a:t>
            </a:r>
          </a:p>
          <a:p>
            <a:pPr lvl="1"/>
            <a:r>
              <a:rPr lang="en-US" sz="1600" dirty="0"/>
              <a:t>goals, expected outcomes</a:t>
            </a:r>
          </a:p>
          <a:p>
            <a:endParaRPr lang="en-US" sz="1800" dirty="0"/>
          </a:p>
          <a:p>
            <a:r>
              <a:rPr lang="en-US" sz="1800" dirty="0"/>
              <a:t>WHAT</a:t>
            </a:r>
          </a:p>
          <a:p>
            <a:pPr lvl="1"/>
            <a:r>
              <a:rPr lang="en-US" sz="1600" dirty="0"/>
              <a:t>targeted aspects: </a:t>
            </a:r>
            <a:r>
              <a:rPr lang="en-US" sz="1600" dirty="0">
                <a:solidFill>
                  <a:schemeClr val="tx2"/>
                </a:solidFill>
              </a:rPr>
              <a:t>How do we know what “worked”? What dimensions did the support affect?</a:t>
            </a:r>
          </a:p>
          <a:p>
            <a:pPr lvl="1"/>
            <a:r>
              <a:rPr lang="en-US" sz="1600" dirty="0"/>
              <a:t>timing (prior to, during, after): </a:t>
            </a:r>
            <a:r>
              <a:rPr lang="en-US" sz="1600" dirty="0">
                <a:solidFill>
                  <a:schemeClr val="tx2"/>
                </a:solidFill>
              </a:rPr>
              <a:t>adding pre-training and/or reflection elements?</a:t>
            </a:r>
          </a:p>
          <a:p>
            <a:pPr lvl="1"/>
            <a:r>
              <a:rPr lang="en-US" sz="1600" dirty="0" err="1"/>
              <a:t>adaptivity</a:t>
            </a:r>
            <a:r>
              <a:rPr lang="en-US" sz="1600" dirty="0"/>
              <a:t> and granularity of implementation: </a:t>
            </a:r>
            <a:r>
              <a:rPr lang="en-US" sz="1600" dirty="0">
                <a:solidFill>
                  <a:schemeClr val="tx2"/>
                </a:solidFill>
              </a:rPr>
              <a:t>increasing </a:t>
            </a:r>
            <a:r>
              <a:rPr lang="en-US" sz="1600" dirty="0" err="1">
                <a:solidFill>
                  <a:schemeClr val="tx2"/>
                </a:solidFill>
              </a:rPr>
              <a:t>adaptivity</a:t>
            </a:r>
            <a:r>
              <a:rPr lang="en-US" sz="1600" dirty="0">
                <a:solidFill>
                  <a:schemeClr val="tx2"/>
                </a:solidFill>
              </a:rPr>
              <a:t>?</a:t>
            </a:r>
          </a:p>
          <a:p>
            <a:endParaRPr lang="en-US" sz="1800" dirty="0"/>
          </a:p>
          <a:p>
            <a:r>
              <a:rPr lang="en-US" sz="1800" dirty="0"/>
              <a:t>WHO</a:t>
            </a:r>
          </a:p>
          <a:p>
            <a:pPr lvl="1"/>
            <a:r>
              <a:rPr lang="en-US" sz="1600" dirty="0"/>
              <a:t>sources, mediators, and addresses of support: </a:t>
            </a:r>
            <a:r>
              <a:rPr lang="en-US" sz="1600" dirty="0">
                <a:solidFill>
                  <a:schemeClr val="tx2"/>
                </a:solidFill>
              </a:rPr>
              <a:t>(peer) tutors as supporters of learning?</a:t>
            </a:r>
          </a:p>
          <a:p>
            <a:endParaRPr lang="en-US" sz="1800" dirty="0"/>
          </a:p>
          <a:p>
            <a:r>
              <a:rPr lang="en-US" sz="1800" dirty="0"/>
              <a:t>HOW</a:t>
            </a:r>
          </a:p>
          <a:p>
            <a:pPr lvl="1"/>
            <a:r>
              <a:rPr lang="en-US" sz="1600" dirty="0"/>
              <a:t>(technical) solutions for delivering support: </a:t>
            </a:r>
            <a:r>
              <a:rPr lang="en-US" sz="1600" dirty="0">
                <a:solidFill>
                  <a:schemeClr val="tx2"/>
                </a:solidFill>
              </a:rPr>
              <a:t>CSCL / TEL</a:t>
            </a: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8</a:t>
            </a:fld>
            <a:endParaRPr lang="de-DE"/>
          </a:p>
        </p:txBody>
      </p:sp>
      <p:sp>
        <p:nvSpPr>
          <p:cNvPr id="6" name="Title 5"/>
          <p:cNvSpPr>
            <a:spLocks noGrp="1"/>
          </p:cNvSpPr>
          <p:nvPr>
            <p:ph type="title"/>
          </p:nvPr>
        </p:nvSpPr>
        <p:spPr/>
        <p:txBody>
          <a:bodyPr/>
          <a:lstStyle/>
          <a:p>
            <a:r>
              <a:rPr lang="en-US" dirty="0"/>
              <a:t>Supporting (CS)CL in Higher Education</a:t>
            </a:r>
          </a:p>
        </p:txBody>
      </p:sp>
    </p:spTree>
    <p:extLst>
      <p:ext uri="{BB962C8B-B14F-4D97-AF65-F5344CB8AC3E}">
        <p14:creationId xmlns:p14="http://schemas.microsoft.com/office/powerpoint/2010/main" val="204012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955800"/>
            <a:ext cx="8496300" cy="4710110"/>
          </a:xfrm>
        </p:spPr>
        <p:txBody>
          <a:bodyPr/>
          <a:lstStyle/>
          <a:p>
            <a:r>
              <a:rPr lang="en-US" sz="1800" dirty="0"/>
              <a:t>Intelligent support for small group collaboration (</a:t>
            </a:r>
            <a:r>
              <a:rPr lang="en-US" sz="1800" dirty="0" err="1"/>
              <a:t>IKARion</a:t>
            </a:r>
            <a:r>
              <a:rPr lang="en-US" sz="1800" dirty="0"/>
              <a:t> project)</a:t>
            </a:r>
          </a:p>
          <a:p>
            <a:endParaRPr lang="en-US" sz="1800" dirty="0"/>
          </a:p>
          <a:p>
            <a:endParaRPr lang="en-US" sz="1800" dirty="0"/>
          </a:p>
          <a:p>
            <a:endParaRPr lang="en-US" sz="1800" dirty="0"/>
          </a:p>
          <a:p>
            <a:r>
              <a:rPr lang="en-US" sz="1800" dirty="0"/>
              <a:t>Teacher orchestration tools (project with </a:t>
            </a:r>
            <a:r>
              <a:rPr lang="en-US" sz="1800" dirty="0" err="1"/>
              <a:t>Anouschka</a:t>
            </a:r>
            <a:r>
              <a:rPr lang="en-US" sz="1800" dirty="0"/>
              <a:t> van </a:t>
            </a:r>
            <a:r>
              <a:rPr lang="en-US" sz="1800" dirty="0" err="1"/>
              <a:t>Leeuwen</a:t>
            </a:r>
            <a:r>
              <a:rPr lang="en-US" sz="1800" dirty="0"/>
              <a:t>)</a:t>
            </a:r>
          </a:p>
          <a:p>
            <a:endParaRPr lang="en-US" sz="1800" dirty="0"/>
          </a:p>
          <a:p>
            <a:endParaRPr lang="en-US" sz="1800" dirty="0"/>
          </a:p>
          <a:p>
            <a:endParaRPr lang="en-US" sz="1800" dirty="0"/>
          </a:p>
          <a:p>
            <a:r>
              <a:rPr lang="en-US" sz="1800" dirty="0"/>
              <a:t>Human/AI co-orchestration (NSF-project with Ken Holstein and Vincent </a:t>
            </a:r>
            <a:r>
              <a:rPr lang="en-US" sz="1800" dirty="0" err="1"/>
              <a:t>Aleven</a:t>
            </a:r>
            <a:r>
              <a:rPr lang="en-US" sz="1800" dirty="0"/>
              <a:t>, CMU)</a:t>
            </a:r>
          </a:p>
          <a:p>
            <a:endParaRPr lang="en-US" sz="1600" dirty="0">
              <a:solidFill>
                <a:schemeClr val="tx2"/>
              </a:solidFill>
            </a:endParaRPr>
          </a:p>
        </p:txBody>
      </p:sp>
      <p:sp>
        <p:nvSpPr>
          <p:cNvPr id="3" name="Date Placeholder 2"/>
          <p:cNvSpPr>
            <a:spLocks noGrp="1"/>
          </p:cNvSpPr>
          <p:nvPr>
            <p:ph type="dt" sz="half" idx="10"/>
          </p:nvPr>
        </p:nvSpPr>
        <p:spPr/>
        <p:txBody>
          <a:bodyPr/>
          <a:lstStyle/>
          <a:p>
            <a:fld id="{3B2F6CB8-9391-4BED-909F-C47A979AE1C4}" type="datetime1">
              <a:rPr lang="de-DE" smtClean="0"/>
              <a:t>06.11.2018</a:t>
            </a:fld>
            <a:endParaRPr lang="de-DE"/>
          </a:p>
        </p:txBody>
      </p:sp>
      <p:sp>
        <p:nvSpPr>
          <p:cNvPr id="4" name="Footer Placeholder 3"/>
          <p:cNvSpPr>
            <a:spLocks noGrp="1"/>
          </p:cNvSpPr>
          <p:nvPr>
            <p:ph type="ftr" sz="quarter" idx="11"/>
          </p:nvPr>
        </p:nvSpPr>
        <p:spPr/>
        <p:txBody>
          <a:bodyPr/>
          <a:lstStyle/>
          <a:p>
            <a:r>
              <a:rPr lang="de-DE"/>
              <a:t>Nikol Rummel, Anne Deiglmayr</a:t>
            </a:r>
            <a:endParaRPr lang="de-DE" dirty="0"/>
          </a:p>
        </p:txBody>
      </p:sp>
      <p:sp>
        <p:nvSpPr>
          <p:cNvPr id="5" name="Slide Number Placeholder 4"/>
          <p:cNvSpPr>
            <a:spLocks noGrp="1"/>
          </p:cNvSpPr>
          <p:nvPr>
            <p:ph type="sldNum" sz="quarter" idx="12"/>
          </p:nvPr>
        </p:nvSpPr>
        <p:spPr/>
        <p:txBody>
          <a:bodyPr/>
          <a:lstStyle/>
          <a:p>
            <a:fld id="{6C6AE60A-B69C-4790-82F7-3882EDF23186}" type="slidenum">
              <a:rPr lang="de-DE" smtClean="0"/>
              <a:t>9</a:t>
            </a:fld>
            <a:endParaRPr lang="de-DE"/>
          </a:p>
        </p:txBody>
      </p:sp>
      <p:sp>
        <p:nvSpPr>
          <p:cNvPr id="6" name="Title 5"/>
          <p:cNvSpPr>
            <a:spLocks noGrp="1"/>
          </p:cNvSpPr>
          <p:nvPr>
            <p:ph type="title"/>
          </p:nvPr>
        </p:nvSpPr>
        <p:spPr>
          <a:xfrm>
            <a:off x="323850" y="938214"/>
            <a:ext cx="8496300" cy="608011"/>
          </a:xfrm>
        </p:spPr>
        <p:txBody>
          <a:bodyPr/>
          <a:lstStyle/>
          <a:p>
            <a:r>
              <a:rPr lang="en-US" dirty="0"/>
              <a:t>Supporting (CS)CL in Higher Education: </a:t>
            </a:r>
            <a:br>
              <a:rPr lang="en-US" dirty="0"/>
            </a:br>
            <a:r>
              <a:rPr lang="en-US" dirty="0"/>
              <a:t>New Directions</a:t>
            </a:r>
          </a:p>
        </p:txBody>
      </p:sp>
      <p:pic>
        <p:nvPicPr>
          <p:cNvPr id="7" name="Grafik 6"/>
          <p:cNvPicPr>
            <a:picLocks noChangeAspect="1"/>
          </p:cNvPicPr>
          <p:nvPr/>
        </p:nvPicPr>
        <p:blipFill>
          <a:blip r:embed="rId3"/>
          <a:stretch>
            <a:fillRect/>
          </a:stretch>
        </p:blipFill>
        <p:spPr>
          <a:xfrm>
            <a:off x="6214088" y="5065265"/>
            <a:ext cx="726156" cy="981541"/>
          </a:xfrm>
          <a:prstGeom prst="rect">
            <a:avLst/>
          </a:prstGeom>
        </p:spPr>
      </p:pic>
      <p:pic>
        <p:nvPicPr>
          <p:cNvPr id="8" name="Grafik 7"/>
          <p:cNvPicPr>
            <a:picLocks noChangeAspect="1"/>
          </p:cNvPicPr>
          <p:nvPr/>
        </p:nvPicPr>
        <p:blipFill>
          <a:blip r:embed="rId4"/>
          <a:stretch>
            <a:fillRect/>
          </a:stretch>
        </p:blipFill>
        <p:spPr>
          <a:xfrm>
            <a:off x="7066228" y="5065266"/>
            <a:ext cx="780356" cy="981541"/>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5730" r="5730"/>
          <a:stretch/>
        </p:blipFill>
        <p:spPr>
          <a:xfrm>
            <a:off x="7577412" y="3343402"/>
            <a:ext cx="863121" cy="903734"/>
          </a:xfrm>
          <a:prstGeom prst="rect">
            <a:avLst/>
          </a:prstGeom>
        </p:spPr>
      </p:pic>
      <p:pic>
        <p:nvPicPr>
          <p:cNvPr id="10" name="Grafik 9"/>
          <p:cNvPicPr>
            <a:picLocks noChangeAspect="1"/>
          </p:cNvPicPr>
          <p:nvPr/>
        </p:nvPicPr>
        <p:blipFill rotWithShape="1">
          <a:blip r:embed="rId6">
            <a:extLst>
              <a:ext uri="{28A0092B-C50C-407E-A947-70E740481C1C}">
                <a14:useLocalDpi xmlns:a14="http://schemas.microsoft.com/office/drawing/2010/main" val="0"/>
              </a:ext>
            </a:extLst>
          </a:blip>
          <a:srcRect t="-13538" b="13538"/>
          <a:stretch/>
        </p:blipFill>
        <p:spPr>
          <a:xfrm>
            <a:off x="7418793" y="1844672"/>
            <a:ext cx="723640" cy="1162050"/>
          </a:xfrm>
          <a:prstGeom prst="rect">
            <a:avLst/>
          </a:prstGeom>
        </p:spPr>
      </p:pic>
    </p:spTree>
    <p:extLst>
      <p:ext uri="{BB962C8B-B14F-4D97-AF65-F5344CB8AC3E}">
        <p14:creationId xmlns:p14="http://schemas.microsoft.com/office/powerpoint/2010/main" val="270012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37&quot;&gt;&lt;object type=&quot;3&quot; unique_id=&quot;10538&quot;&gt;&lt;property id=&quot;20148&quot; value=&quot;5&quot;/&gt;&lt;property id=&quot;20300&quot; value=&quot;Slide 1 - &amp;quot;Collaborative Learning in Higher Education: Reflections and New Directions&amp;quot;&quot;/&gt;&lt;property id=&quot;20307&quot; value=&quot;804&quot;/&gt;&lt;/object&gt;&lt;object type=&quot;3&quot; unique_id=&quot;10539&quot;&gt;&lt;property id=&quot;20148&quot; value=&quot;5&quot;/&gt;&lt;property id=&quot;20300&quot; value=&quot;Slide 2 - &amp;quot;TAL case studies&amp;quot;&quot;/&gt;&lt;property id=&quot;20307&quot; value=&quot;1047&quot;/&gt;&lt;/object&gt;&lt;object type=&quot;3&quot; unique_id=&quot;10540&quot;&gt;&lt;property id=&quot;20148&quot; value=&quot;5&quot;/&gt;&lt;property id=&quot;20300&quot; value=&quot;Slide 3 - &amp;quot;Supporting (CS)CL in Higher Education&amp;quot;&quot;/&gt;&lt;property id=&quot;20307&quot; value=&quot;1033&quot;/&gt;&lt;/object&gt;&lt;object type=&quot;3&quot; unique_id=&quot;10541&quot;&gt;&lt;property id=&quot;20148&quot; value=&quot;5&quot;/&gt;&lt;property id=&quot;20300&quot; value=&quot;Slide 4 - &amp;quot;TAL 2018 case studies&amp;quot;&quot;/&gt;&lt;property id=&quot;20307&quot; value=&quot;1040&quot;/&gt;&lt;/object&gt;&lt;object type=&quot;3&quot; unique_id=&quot;10542&quot;&gt;&lt;property id=&quot;20148&quot; value=&quot;5&quot;/&gt;&lt;property id=&quot;20300&quot; value=&quot;Slide 5 - &amp;quot;TAL 2018 case studies&amp;quot;&quot;/&gt;&lt;property id=&quot;20307&quot; value=&quot;1045&quot;/&gt;&lt;/object&gt;&lt;object type=&quot;3&quot; unique_id=&quot;10543&quot;&gt;&lt;property id=&quot;20148&quot; value=&quot;5&quot;/&gt;&lt;property id=&quot;20300&quot; value=&quot;Slide 6 - &amp;quot;TAL 2018 case studies&amp;quot;&quot;/&gt;&lt;property id=&quot;20307&quot; value=&quot;1046&quot;/&gt;&lt;/object&gt;&lt;object type=&quot;3&quot; unique_id=&quot;10544&quot;&gt;&lt;property id=&quot;20148&quot; value=&quot;5&quot;/&gt;&lt;property id=&quot;20300&quot; value=&quot;Slide 7 - &amp;quot;TAL 2018 case studies&amp;quot;&quot;/&gt;&lt;property id=&quot;20307&quot; value=&quot;1044&quot;/&gt;&lt;/object&gt;&lt;object type=&quot;3&quot; unique_id=&quot;10545&quot;&gt;&lt;property id=&quot;20148&quot; value=&quot;5&quot;/&gt;&lt;property id=&quot;20300&quot; value=&quot;Slide 8 - &amp;quot;Supporting (CS)CL in Higher Education&amp;quot;&quot;/&gt;&lt;property id=&quot;20307&quot; value=&quot;1042&quot;/&gt;&lt;/object&gt;&lt;object type=&quot;3&quot; unique_id=&quot;10546&quot;&gt;&lt;property id=&quot;20148&quot; value=&quot;5&quot;/&gt;&lt;property id=&quot;20300&quot; value=&quot;Slide 9 - &amp;quot;Supporting (CS)CL in Higher Education:  New Directions&amp;quot;&quot;/&gt;&lt;property id=&quot;20307&quot; value=&quot;1065&quot;/&gt;&lt;/object&gt;&lt;object type=&quot;3&quot; unique_id=&quot;10547&quot;&gt;&lt;property id=&quot;20148&quot; value=&quot;5&quot;/&gt;&lt;property id=&quot;20300&quot; value=&quot;Slide 10 - &amp;quot;Effects of CSCL scripts: Empirical Evidence&amp;quot;&quot;/&gt;&lt;property id=&quot;20307&quot; value=&quot;1075&quot;/&gt;&lt;/object&gt;&lt;object type=&quot;3&quot; unique_id=&quot;10548&quot;&gt;&lt;property id=&quot;20148&quot; value=&quot;5&quot;/&gt;&lt;property id=&quot;20300&quot; value=&quot;Slide 11 - &amp;quot;Effects of CSCL scripts: Criticism&amp;quot;&quot;/&gt;&lt;property id=&quot;20307&quot; value=&quot;1076&quot;/&gt;&lt;/object&gt;&lt;object type=&quot;3&quot; unique_id=&quot;10549&quot;&gt;&lt;property id=&quot;20148&quot; value=&quot;5&quot;/&gt;&lt;property id=&quot;20300&quot; value=&quot;Slide 12 - &amp;quot;Adaptive Collaborative Learning Support (ACLS)&amp;quot;&quot;/&gt;&lt;property id=&quot;20307&quot; value=&quot;1077&quot;/&gt;&lt;/object&gt;&lt;object type=&quot;3&quot; unique_id=&quot;10550&quot;&gt;&lt;property id=&quot;20148&quot; value=&quot;5&quot;/&gt;&lt;property id=&quot;20300&quot; value=&quot;Slide 13 - &amp;quot;ACLS: Empirical Evidence&amp;quot;&quot;/&gt;&lt;property id=&quot;20307&quot; value=&quot;1078&quot;/&gt;&lt;/object&gt;&lt;object type=&quot;3&quot; unique_id=&quot;10551&quot;&gt;&lt;property id=&quot;20148&quot; value=&quot;5&quot;/&gt;&lt;property id=&quot;20300&quot; value=&quot;Slide 14 - &amp;quot;Intelligent support for small group collaboration&amp;quot;&quot;/&gt;&lt;property id=&quot;20307&quot; value=&quot;1060&quot;/&gt;&lt;/object&gt;&lt;object type=&quot;3&quot; unique_id=&quot;10552&quot;&gt;&lt;property id=&quot;20148&quot; value=&quot;5&quot;/&gt;&lt;property id=&quot;20300&quot; value=&quot;Slide 15 - &amp;quot;Intelligent support for small group collaboration&amp;quot;&quot;/&gt;&lt;property id=&quot;20307&quot; value=&quot;1058&quot;/&gt;&lt;/object&gt;&lt;object type=&quot;3&quot; unique_id=&quot;10553&quot;&gt;&lt;property id=&quot;20148&quot; value=&quot;5&quot;/&gt;&lt;property id=&quot;20300&quot; value=&quot;Slide 16 - &amp;quot;Intelligent support for small group collaboration&amp;quot;&quot;/&gt;&lt;property id=&quot;20307&quot; value=&quot;1059&quot;/&gt;&lt;/object&gt;&lt;object type=&quot;3&quot; unique_id=&quot;10554&quot;&gt;&lt;property id=&quot;20148&quot; value=&quot;5&quot;/&gt;&lt;property id=&quot;20300&quot; value=&quot;Slide 17 - &amp;quot;Supporting (CS)CL in Higher Education:  New Directions&amp;quot;&quot;/&gt;&lt;property id=&quot;20307&quot; value=&quot;1070&quot;/&gt;&lt;/object&gt;&lt;object type=&quot;3&quot; unique_id=&quot;10555&quot;&gt;&lt;property id=&quot;20148&quot; value=&quot;5&quot;/&gt;&lt;property id=&quot;20300&quot; value=&quot;Slide 18 - &amp;quot;Teacher Support of Collaborative Learning&amp;quot;&quot;/&gt;&lt;property id=&quot;20307&quot; value=&quot;1079&quot;/&gt;&lt;/object&gt;&lt;object type=&quot;3&quot; unique_id=&quot;10556&quot;&gt;&lt;property id=&quot;20148&quot; value=&quot;5&quot;/&gt;&lt;property id=&quot;20300&quot; value=&quot;Slide 19&quot;/&gt;&lt;property id=&quot;20307&quot; value=&quot;1049&quot;/&gt;&lt;/object&gt;&lt;object type=&quot;3&quot; unique_id=&quot;10557&quot;&gt;&lt;property id=&quot;20148&quot; value=&quot;5&quot;/&gt;&lt;property id=&quot;20300&quot; value=&quot;Slide 20 - &amp;quot;Teacher Orchestration Tools&amp;quot;&quot;/&gt;&lt;property id=&quot;20307&quot; value=&quot;1080&quot;/&gt;&lt;/object&gt;&lt;object type=&quot;3&quot; unique_id=&quot;10558&quot;&gt;&lt;property id=&quot;20148&quot; value=&quot;5&quot;/&gt;&lt;property id=&quot;20300&quot; value=&quot;Slide 21 - &amp;quot;Teacher Orchestration Tools&amp;quot;&quot;/&gt;&lt;property id=&quot;20307&quot; value=&quot;1081&quot;/&gt;&lt;/object&gt;&lt;object type=&quot;3&quot; unique_id=&quot;10559&quot;&gt;&lt;property id=&quot;20148&quot; value=&quot;5&quot;/&gt;&lt;property id=&quot;20300&quot; value=&quot;Slide 22&quot;/&gt;&lt;property id=&quot;20307&quot; value=&quot;1082&quot;/&gt;&lt;/object&gt;&lt;object type=&quot;3&quot; unique_id=&quot;10560&quot;&gt;&lt;property id=&quot;20148&quot; value=&quot;5&quot;/&gt;&lt;property id=&quot;20300&quot; value=&quot;Slide 23&quot;/&gt;&lt;property id=&quot;20307&quot; value=&quot;1052&quot;/&gt;&lt;/object&gt;&lt;object type=&quot;3&quot; unique_id=&quot;10561&quot;&gt;&lt;property id=&quot;20148&quot; value=&quot;5&quot;/&gt;&lt;property id=&quot;20300&quot; value=&quot;Slide 24 - &amp;quot;Main Outcome: Inquiry into Teacher Practice&amp;quot;&quot;/&gt;&lt;property id=&quot;20307&quot; value=&quot;1084&quot;/&gt;&lt;/object&gt;&lt;object type=&quot;3&quot; unique_id=&quot;10562&quot;&gt;&lt;property id=&quot;20148&quot; value=&quot;5&quot;/&gt;&lt;property id=&quot;20300&quot; value=&quot;Slide 25 - &amp;quot;Main Outcome: Teachers’ Stance Towards  Dashboards&amp;quot;&quot;/&gt;&lt;property id=&quot;20307&quot; value=&quot;1085&quot;/&gt;&lt;/object&gt;&lt;object type=&quot;3&quot; unique_id=&quot;10563&quot;&gt;&lt;property id=&quot;20148&quot; value=&quot;5&quot;/&gt;&lt;property id=&quot;20300&quot; value=&quot;Slide 26&quot;/&gt;&lt;property id=&quot;20307&quot; value=&quot;1057&quot;/&gt;&lt;/object&gt;&lt;object type=&quot;3&quot; unique_id=&quot;10564&quot;&gt;&lt;property id=&quot;20148&quot; value=&quot;5&quot;/&gt;&lt;property id=&quot;20300&quot; value=&quot;Slide 27 - &amp;quot;Supporting (CS)CL in Higher Education:  New Directions&amp;quot;&quot;/&gt;&lt;property id=&quot;20307&quot; value=&quot;1072&quot;/&gt;&lt;/object&gt;&lt;object type=&quot;3&quot; unique_id=&quot;10565&quot;&gt;&lt;property id=&quot;20148&quot; value=&quot;5&quot;/&gt;&lt;property id=&quot;20300&quot; value=&quot;Slide 28 - &amp;quot;Human/AI co-orchestration&amp;quot;&quot;/&gt;&lt;property id=&quot;20307&quot; value=&quot;1055&quot;/&gt;&lt;/object&gt;&lt;object type=&quot;3&quot; unique_id=&quot;10566&quot;&gt;&lt;property id=&quot;20148&quot; value=&quot;5&quot;/&gt;&lt;property id=&quot;20300&quot; value=&quot;Slide 29 - &amp;quot;Supporting (CS)CL in Higher Education:  Take Away Messages&amp;quot;&quot;/&gt;&lt;property id=&quot;20307&quot; value=&quot;1066&quot;/&gt;&lt;/object&gt;&lt;object type=&quot;3&quot; unique_id=&quot;10567&quot;&gt;&lt;property id=&quot;20148&quot; value=&quot;5&quot;/&gt;&lt;property id=&quot;20300&quot; value=&quot;Slide 30 - &amp;quot;Supporting (CS)CL in Higher Education:  Take Away Messages&amp;quot;&quot;/&gt;&lt;property id=&quot;20307&quot; value=&quot;1073&quot;/&gt;&lt;/object&gt;&lt;object type=&quot;3&quot; unique_id=&quot;10568&quot;&gt;&lt;property id=&quot;20148&quot; value=&quot;5&quot;/&gt;&lt;property id=&quot;20300&quot; value=&quot;Slide 31 - &amp;quot;Supporting (CS)CL in Higher Education:  Take Away Messages&amp;quot;&quot;/&gt;&lt;property id=&quot;20307&quot; value=&quot;1074&quot;/&gt;&lt;/object&gt;&lt;/object&gt;&lt;object type=&quot;8&quot; unique_id=&quot;10601&quot;&gt;&lt;/object&gt;&lt;/object&gt;&lt;/database&gt;"/>
  <p:tag name="MMPROD_NEXTUNIQUEID" val="10010"/>
  <p:tag name="SECTOMILLISECCONVERTED" val="1"/>
</p:tagLst>
</file>

<file path=ppt/theme/theme1.xml><?xml version="1.0" encoding="utf-8"?>
<a:theme xmlns:a="http://schemas.openxmlformats.org/drawingml/2006/main" name="eth_praesentation_4zu3_ETH1">
  <a:themeElements>
    <a:clrScheme name="ETH Zuerich - Externe Kommunikation">
      <a:dk1>
        <a:sysClr val="windowText" lastClr="000000"/>
      </a:dk1>
      <a:lt1>
        <a:sysClr val="window" lastClr="FFFFFF"/>
      </a:lt1>
      <a:dk2>
        <a:srgbClr val="1269B0"/>
      </a:dk2>
      <a:lt2>
        <a:srgbClr val="1F407A"/>
      </a:lt2>
      <a:accent1>
        <a:srgbClr val="72791C"/>
      </a:accent1>
      <a:accent2>
        <a:srgbClr val="91056A"/>
      </a:accent2>
      <a:accent3>
        <a:srgbClr val="6F6F64"/>
      </a:accent3>
      <a:accent4>
        <a:srgbClr val="A8322D"/>
      </a:accent4>
      <a:accent5>
        <a:srgbClr val="007A96"/>
      </a:accent5>
      <a:accent6>
        <a:srgbClr val="956013"/>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7BA53774A3448ADF1E687056157C9" ma:contentTypeVersion="13" ma:contentTypeDescription="Create a new document." ma:contentTypeScope="" ma:versionID="2aa4b5b53fed4d820f199ee1d4001af1">
  <xsd:schema xmlns:xsd="http://www.w3.org/2001/XMLSchema" xmlns:xs="http://www.w3.org/2001/XMLSchema" xmlns:p="http://schemas.microsoft.com/office/2006/metadata/properties" xmlns:ns2="65aad36d-b4e6-4693-8e03-b2288bc73c51" xmlns:ns3="06b1ddd9-8557-4002-b09c-fdc9f8d7e63f" targetNamespace="http://schemas.microsoft.com/office/2006/metadata/properties" ma:root="true" ma:fieldsID="33f956a6a12b84c0df7befc91b6d6ce0" ns2:_="" ns3:_="">
    <xsd:import namespace="65aad36d-b4e6-4693-8e03-b2288bc73c51"/>
    <xsd:import namespace="06b1ddd9-8557-4002-b09c-fdc9f8d7e6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d36d-b4e6-4693-8e03-b2288bc73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b1ddd9-8557-4002-b09c-fdc9f8d7e6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E6FD98-5C32-430E-855F-CB89B198615C}"/>
</file>

<file path=customXml/itemProps2.xml><?xml version="1.0" encoding="utf-8"?>
<ds:datastoreItem xmlns:ds="http://schemas.openxmlformats.org/officeDocument/2006/customXml" ds:itemID="{7262684F-7CFA-4718-883B-FD05B0F6820A}"/>
</file>

<file path=customXml/itemProps3.xml><?xml version="1.0" encoding="utf-8"?>
<ds:datastoreItem xmlns:ds="http://schemas.openxmlformats.org/officeDocument/2006/customXml" ds:itemID="{5F40F1B9-26A9-447D-BB12-28462D3396CE}"/>
</file>

<file path=docProps/app.xml><?xml version="1.0" encoding="utf-8"?>
<Properties xmlns="http://schemas.openxmlformats.org/officeDocument/2006/extended-properties" xmlns:vt="http://schemas.openxmlformats.org/officeDocument/2006/docPropsVTypes">
  <Template/>
  <TotalTime>0</TotalTime>
  <Words>3152</Words>
  <Application>Microsoft Office PowerPoint</Application>
  <PresentationFormat>Skærmshow (4:3)</PresentationFormat>
  <Paragraphs>487</Paragraphs>
  <Slides>31</Slides>
  <Notes>22</Notes>
  <HiddenSlides>2</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31</vt:i4>
      </vt:variant>
    </vt:vector>
  </HeadingPairs>
  <TitlesOfParts>
    <vt:vector size="37" baseType="lpstr">
      <vt:lpstr>Arial</vt:lpstr>
      <vt:lpstr>Calibri</vt:lpstr>
      <vt:lpstr>Symbol</vt:lpstr>
      <vt:lpstr>Wingdings</vt:lpstr>
      <vt:lpstr>eth_praesentation_4zu3_ETH1</vt:lpstr>
      <vt:lpstr>Bitmap Image</vt:lpstr>
      <vt:lpstr>Collaborative Learning in Higher Education: Reflections and New Directions</vt:lpstr>
      <vt:lpstr>TAL case studies</vt:lpstr>
      <vt:lpstr>Supporting (CS)CL in Higher Education</vt:lpstr>
      <vt:lpstr>TAL 2018 case studies</vt:lpstr>
      <vt:lpstr>TAL 2018 case studies</vt:lpstr>
      <vt:lpstr>TAL 2018 case studies</vt:lpstr>
      <vt:lpstr>TAL 2018 case studies</vt:lpstr>
      <vt:lpstr>Supporting (CS)CL in Higher Education</vt:lpstr>
      <vt:lpstr>Supporting (CS)CL in Higher Education:  New Directions</vt:lpstr>
      <vt:lpstr>Effects of CSCL scripts: Empirical Evidence</vt:lpstr>
      <vt:lpstr>Effects of CSCL scripts: Criticism</vt:lpstr>
      <vt:lpstr>Adaptive Collaborative Learning Support (ACLS)</vt:lpstr>
      <vt:lpstr>ACLS: Empirical Evidence</vt:lpstr>
      <vt:lpstr>Intelligent support for small group collaboration</vt:lpstr>
      <vt:lpstr>Intelligent support for small group collaboration</vt:lpstr>
      <vt:lpstr>Intelligent support for small group collaboration</vt:lpstr>
      <vt:lpstr>Supporting (CS)CL in Higher Education:  New Directions</vt:lpstr>
      <vt:lpstr>Teacher Support of Collaborative Learning</vt:lpstr>
      <vt:lpstr>PowerPoint-præsentation</vt:lpstr>
      <vt:lpstr>Teacher Orchestration Tools</vt:lpstr>
      <vt:lpstr>Teacher Orchestration Tools</vt:lpstr>
      <vt:lpstr>PowerPoint-præsentation</vt:lpstr>
      <vt:lpstr>PowerPoint-præsentation</vt:lpstr>
      <vt:lpstr>Main Outcome: Inquiry into Teacher Practice</vt:lpstr>
      <vt:lpstr>Main Outcome: Teachers’ Stance Towards  Dashboards</vt:lpstr>
      <vt:lpstr>PowerPoint-præsentation</vt:lpstr>
      <vt:lpstr>Supporting (CS)CL in Higher Education:  New Directions</vt:lpstr>
      <vt:lpstr>Human/AI co-orchestration</vt:lpstr>
      <vt:lpstr>Supporting (CS)CL in Higher Education:  Take Away Messages</vt:lpstr>
      <vt:lpstr>Supporting (CS)CL in Higher Education:  Take Away Messages</vt:lpstr>
      <vt:lpstr>Supporting (CS)CL in Higher Education:  Take Away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dc:creator>
  <cp:lastModifiedBy>Christopher Kjær</cp:lastModifiedBy>
  <cp:revision>1587</cp:revision>
  <cp:lastPrinted>2017-05-27T09:51:09Z</cp:lastPrinted>
  <dcterms:created xsi:type="dcterms:W3CDTF">2015-12-01T20:37:05Z</dcterms:created>
  <dcterms:modified xsi:type="dcterms:W3CDTF">2018-11-06T19:56:08Z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0x0101008CB7BA53774A3448ADF1E687056157C9</vt:lpwstr>
  </property>
</Properties>
</file>