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35.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Layouts/slideLayout4.xml" ContentType="application/vnd.openxmlformats-officedocument.presentationml.slideLayout+xml"/>
  <Override PartName="/ppt/notesSlides/notesSlide48.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4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46.xml" ContentType="application/vnd.openxmlformats-officedocument.presentationml.notesSlide+xml"/>
  <Override PartName="/ppt/notesSlides/notesSlide26.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diagrams/colors6.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diagrams/layout5.xml" ContentType="application/vnd.openxmlformats-officedocument.drawingml.diagramLayout+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drawing6.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4.xml" ContentType="application/vnd.ms-office.drawingml.diagramDrawing+xml"/>
  <Override PartName="/ppt/diagrams/quickStyle7.xml" ContentType="application/vnd.openxmlformats-officedocument.drawingml.diagramStyl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7.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804" r:id="rId2"/>
    <p:sldId id="984" r:id="rId3"/>
    <p:sldId id="1086" r:id="rId4"/>
    <p:sldId id="1087" r:id="rId5"/>
    <p:sldId id="1088" r:id="rId6"/>
    <p:sldId id="1089" r:id="rId7"/>
    <p:sldId id="1090" r:id="rId8"/>
    <p:sldId id="1091" r:id="rId9"/>
    <p:sldId id="1092" r:id="rId10"/>
    <p:sldId id="1093" r:id="rId11"/>
    <p:sldId id="1094" r:id="rId12"/>
    <p:sldId id="1095" r:id="rId13"/>
    <p:sldId id="1096" r:id="rId14"/>
    <p:sldId id="1097" r:id="rId15"/>
    <p:sldId id="1098" r:id="rId16"/>
    <p:sldId id="1099" r:id="rId17"/>
    <p:sldId id="1100" r:id="rId18"/>
    <p:sldId id="1101" r:id="rId19"/>
    <p:sldId id="1102" r:id="rId20"/>
    <p:sldId id="1103" r:id="rId21"/>
    <p:sldId id="1104" r:id="rId22"/>
    <p:sldId id="1105" r:id="rId23"/>
    <p:sldId id="1106" r:id="rId24"/>
    <p:sldId id="1107" r:id="rId25"/>
    <p:sldId id="1108" r:id="rId26"/>
    <p:sldId id="1109" r:id="rId27"/>
    <p:sldId id="1110" r:id="rId28"/>
    <p:sldId id="1111" r:id="rId29"/>
    <p:sldId id="1112" r:id="rId30"/>
    <p:sldId id="1113" r:id="rId31"/>
    <p:sldId id="1114" r:id="rId32"/>
    <p:sldId id="1115" r:id="rId33"/>
    <p:sldId id="1116" r:id="rId34"/>
    <p:sldId id="1052" r:id="rId35"/>
    <p:sldId id="999" r:id="rId36"/>
    <p:sldId id="1004" r:id="rId37"/>
    <p:sldId id="998" r:id="rId38"/>
    <p:sldId id="1001" r:id="rId39"/>
    <p:sldId id="1037" r:id="rId40"/>
    <p:sldId id="1010" r:id="rId41"/>
    <p:sldId id="987" r:id="rId42"/>
    <p:sldId id="1011" r:id="rId43"/>
    <p:sldId id="1027" r:id="rId44"/>
    <p:sldId id="1029" r:id="rId45"/>
    <p:sldId id="1028" r:id="rId46"/>
    <p:sldId id="1008" r:id="rId47"/>
    <p:sldId id="1036" r:id="rId48"/>
    <p:sldId id="1009" r:id="rId49"/>
    <p:sldId id="1054" r:id="rId50"/>
    <p:sldId id="1062" r:id="rId51"/>
    <p:sldId id="1033" r:id="rId52"/>
    <p:sldId id="1065" r:id="rId53"/>
    <p:sldId id="1066" r:id="rId54"/>
    <p:sldId id="1067" r:id="rId55"/>
    <p:sldId id="1068" r:id="rId56"/>
    <p:sldId id="1069" r:id="rId57"/>
    <p:sldId id="1071" r:id="rId58"/>
    <p:sldId id="1081" r:id="rId59"/>
    <p:sldId id="1072" r:id="rId60"/>
    <p:sldId id="1074" r:id="rId61"/>
    <p:sldId id="1075" r:id="rId62"/>
    <p:sldId id="1076" r:id="rId63"/>
    <p:sldId id="1117" r:id="rId64"/>
    <p:sldId id="1118" r:id="rId65"/>
    <p:sldId id="1085" r:id="rId66"/>
  </p:sldIdLst>
  <p:sldSz cx="9144000" cy="6858000" type="screen4x3"/>
  <p:notesSz cx="6794500" cy="9931400"/>
  <p:custDataLst>
    <p:tags r:id="rId6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74">
          <p15:clr>
            <a:srgbClr val="A4A3A4"/>
          </p15:clr>
        </p15:guide>
        <p15:guide id="8" pos="181" userDrawn="1">
          <p15:clr>
            <a:srgbClr val="A4A3A4"/>
          </p15:clr>
        </p15:guide>
        <p15:guide id="9" pos="5579" userDrawn="1">
          <p15:clr>
            <a:srgbClr val="A4A3A4"/>
          </p15:clr>
        </p15:guide>
        <p15:guide id="10"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glmayr  Anne" initials="DA" lastIdx="0" clrIdx="0">
    <p:extLst>
      <p:ext uri="{19B8F6BF-5375-455C-9EA6-DF929625EA0E}">
        <p15:presenceInfo xmlns:p15="http://schemas.microsoft.com/office/powerpoint/2012/main" userId="S-1-5-21-2025429265-764733703-1417001333-250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E2F9"/>
    <a:srgbClr val="CCFFCC"/>
    <a:srgbClr val="FF0000"/>
    <a:srgbClr val="FFFFFF"/>
    <a:srgbClr val="CCECFF"/>
    <a:srgbClr val="FFCC99"/>
    <a:srgbClr val="1F407A"/>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7" autoAdjust="0"/>
    <p:restoredTop sz="78483" autoAdjust="0"/>
  </p:normalViewPr>
  <p:slideViewPr>
    <p:cSldViewPr snapToGrid="0" snapToObjects="1">
      <p:cViewPr varScale="1">
        <p:scale>
          <a:sx n="64" d="100"/>
          <a:sy n="64" d="100"/>
        </p:scale>
        <p:origin x="1882" y="72"/>
      </p:cViewPr>
      <p:guideLst>
        <p:guide orient="horz" pos="391"/>
        <p:guide orient="horz" pos="1275"/>
        <p:guide orient="horz" pos="3929"/>
        <p:guide orient="horz" pos="2160"/>
        <p:guide orient="horz" pos="3045"/>
        <p:guide orient="horz" pos="4269"/>
        <p:guide orient="horz" pos="3974"/>
        <p:guide pos="181"/>
        <p:guide pos="5579"/>
        <p:guide pos="2880"/>
      </p:guideLst>
    </p:cSldViewPr>
  </p:slideViewPr>
  <p:outlineViewPr>
    <p:cViewPr>
      <p:scale>
        <a:sx n="33" d="100"/>
        <a:sy n="33" d="100"/>
      </p:scale>
      <p:origin x="0" y="6107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E47E9-1A74-4855-8D7F-868E211C2ECE}" type="doc">
      <dgm:prSet loTypeId="urn:microsoft.com/office/officeart/2005/8/layout/chevron1" loCatId="process" qsTypeId="urn:microsoft.com/office/officeart/2005/8/quickstyle/simple1" qsCatId="simple" csTypeId="urn:microsoft.com/office/officeart/2005/8/colors/accent0_3" csCatId="mainScheme" phldr="1"/>
      <dgm:spPr/>
    </dgm:pt>
    <dgm:pt modelId="{46651554-8BDC-4C17-B52D-F21F4955898E}">
      <dgm:prSet phldrT="[Text]"/>
      <dgm:spPr/>
      <dgm:t>
        <a:bodyPr/>
        <a:lstStyle/>
        <a:p>
          <a:r>
            <a:rPr lang="en-US" noProof="0" dirty="0"/>
            <a:t>effects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dgm:spPr/>
      <dgm:t>
        <a:bodyPr/>
        <a:lstStyle/>
        <a:p>
          <a:r>
            <a:rPr lang="en-US" noProof="0" dirty="0"/>
            <a:t>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9DDF72C7-5538-4F22-A276-BEDDDB445464}">
      <dgm:prSet phldrT="[Text]"/>
      <dgm:spPr/>
      <dgm:t>
        <a:bodyPr/>
        <a:lstStyle/>
        <a:p>
          <a:r>
            <a:rPr lang="en-US" noProof="0" dirty="0"/>
            <a:t>interactions</a:t>
          </a:r>
        </a:p>
      </dgm:t>
    </dgm:pt>
    <dgm:pt modelId="{320CE9AC-FEB0-497B-81E7-3D48AFA9B7B6}" type="parTrans" cxnId="{76F97E8E-9B18-4D58-989E-BC321DEC0095}">
      <dgm:prSet/>
      <dgm:spPr/>
      <dgm:t>
        <a:bodyPr/>
        <a:lstStyle/>
        <a:p>
          <a:endParaRPr lang="en-US" noProof="0" dirty="0"/>
        </a:p>
      </dgm:t>
    </dgm:pt>
    <dgm:pt modelId="{B9319A60-FF18-46CC-A9F5-EE90840C9B77}" type="sibTrans" cxnId="{76F97E8E-9B18-4D58-989E-BC321DEC0095}">
      <dgm:prSet/>
      <dgm:spPr/>
      <dgm:t>
        <a:bodyPr/>
        <a:lstStyle/>
        <a:p>
          <a:endParaRPr lang="en-US" noProof="0" dirty="0"/>
        </a:p>
      </dgm:t>
    </dgm:pt>
    <dgm:pt modelId="{84724058-CF88-422E-9F98-7C7A306D7801}" type="pres">
      <dgm:prSet presAssocID="{160E47E9-1A74-4855-8D7F-868E211C2ECE}" presName="Name0" presStyleCnt="0">
        <dgm:presLayoutVars>
          <dgm:dir/>
          <dgm:animLvl val="lvl"/>
          <dgm:resizeHandles val="exact"/>
        </dgm:presLayoutVars>
      </dgm:prSet>
      <dgm:spPr/>
    </dgm:pt>
    <dgm:pt modelId="{9E0ABE34-0FE6-4819-BAE3-0F1A84FC6714}" type="pres">
      <dgm:prSet presAssocID="{46651554-8BDC-4C17-B52D-F21F4955898E}" presName="parTxOnly" presStyleLbl="node1" presStyleIdx="0" presStyleCnt="3">
        <dgm:presLayoutVars>
          <dgm:chMax val="0"/>
          <dgm:chPref val="0"/>
          <dgm:bulletEnabled val="1"/>
        </dgm:presLayoutVars>
      </dgm:prSet>
      <dgm:spPr/>
    </dgm:pt>
    <dgm:pt modelId="{A5C913E2-3090-4BBE-A540-A99E7EADF6A5}" type="pres">
      <dgm:prSet presAssocID="{0FDFD9CD-048A-482A-9F53-7FF4C3D5635D}" presName="parTxOnlySpace" presStyleCnt="0"/>
      <dgm:spPr/>
    </dgm:pt>
    <dgm:pt modelId="{1905047D-BCAB-4CD7-8D3A-F163DAFBBAA6}" type="pres">
      <dgm:prSet presAssocID="{8323BF2A-B831-4823-BE5A-18D0A4A6FA5B}" presName="parTxOnly" presStyleLbl="node1" presStyleIdx="1" presStyleCnt="3">
        <dgm:presLayoutVars>
          <dgm:chMax val="0"/>
          <dgm:chPref val="0"/>
          <dgm:bulletEnabled val="1"/>
        </dgm:presLayoutVars>
      </dgm:prSet>
      <dgm:spPr/>
    </dgm:pt>
    <dgm:pt modelId="{3505309F-21B2-4A2A-8102-D7CA6E8D65B9}" type="pres">
      <dgm:prSet presAssocID="{D7197033-FE38-4D4E-B2C0-A13B93633F9E}" presName="parTxOnlySpace" presStyleCnt="0"/>
      <dgm:spPr/>
    </dgm:pt>
    <dgm:pt modelId="{BF22F64A-91DD-4173-938F-B345DCF2DC5E}" type="pres">
      <dgm:prSet presAssocID="{9DDF72C7-5538-4F22-A276-BEDDDB445464}" presName="parTxOnly" presStyleLbl="node1" presStyleIdx="2" presStyleCnt="3">
        <dgm:presLayoutVars>
          <dgm:chMax val="0"/>
          <dgm:chPref val="0"/>
          <dgm:bulletEnabled val="1"/>
        </dgm:presLayoutVars>
      </dgm:prSet>
      <dgm:spPr/>
    </dgm:pt>
  </dgm:ptLst>
  <dgm:cxnLst>
    <dgm:cxn modelId="{335EF31E-D363-4735-80AA-9B2C778ACCE6}" type="presOf" srcId="{8323BF2A-B831-4823-BE5A-18D0A4A6FA5B}" destId="{1905047D-BCAB-4CD7-8D3A-F163DAFBBAA6}" srcOrd="0" destOrd="0" presId="urn:microsoft.com/office/officeart/2005/8/layout/chevron1"/>
    <dgm:cxn modelId="{BAF8A930-B1DD-461F-AB60-6A008CB2D6D7}" srcId="{160E47E9-1A74-4855-8D7F-868E211C2ECE}" destId="{46651554-8BDC-4C17-B52D-F21F4955898E}" srcOrd="0" destOrd="0" parTransId="{D4B30A44-37C6-4D8A-83A3-0CC0759CE8D0}" sibTransId="{0FDFD9CD-048A-482A-9F53-7FF4C3D5635D}"/>
    <dgm:cxn modelId="{57282537-14A0-420B-981C-CE3C335DF79D}" type="presOf" srcId="{46651554-8BDC-4C17-B52D-F21F4955898E}" destId="{9E0ABE34-0FE6-4819-BAE3-0F1A84FC6714}" srcOrd="0" destOrd="0" presId="urn:microsoft.com/office/officeart/2005/8/layout/chevron1"/>
    <dgm:cxn modelId="{76F97E8E-9B18-4D58-989E-BC321DEC0095}" srcId="{160E47E9-1A74-4855-8D7F-868E211C2ECE}" destId="{9DDF72C7-5538-4F22-A276-BEDDDB445464}" srcOrd="2" destOrd="0" parTransId="{320CE9AC-FEB0-497B-81E7-3D48AFA9B7B6}" sibTransId="{B9319A60-FF18-46CC-A9F5-EE90840C9B77}"/>
    <dgm:cxn modelId="{51376B9D-4BA9-4128-8A23-72193FF7D5DC}" type="presOf" srcId="{9DDF72C7-5538-4F22-A276-BEDDDB445464}" destId="{BF22F64A-91DD-4173-938F-B345DCF2DC5E}" srcOrd="0" destOrd="0" presId="urn:microsoft.com/office/officeart/2005/8/layout/chevron1"/>
    <dgm:cxn modelId="{FC7D11A8-5FE6-4C9F-AA1E-9EECA4F1322B}" srcId="{160E47E9-1A74-4855-8D7F-868E211C2ECE}" destId="{8323BF2A-B831-4823-BE5A-18D0A4A6FA5B}" srcOrd="1" destOrd="0" parTransId="{2C9B12EC-1EF7-4DED-9F5D-A4BAA696F0C9}" sibTransId="{D7197033-FE38-4D4E-B2C0-A13B93633F9E}"/>
    <dgm:cxn modelId="{C8E0E7A9-7B4B-4B55-A426-BDCA0A42CBAA}" type="presOf" srcId="{160E47E9-1A74-4855-8D7F-868E211C2ECE}" destId="{84724058-CF88-422E-9F98-7C7A306D7801}" srcOrd="0" destOrd="0" presId="urn:microsoft.com/office/officeart/2005/8/layout/chevron1"/>
    <dgm:cxn modelId="{37F584F8-D2C5-4340-80B0-E9ED106DFFEE}" type="presParOf" srcId="{84724058-CF88-422E-9F98-7C7A306D7801}" destId="{9E0ABE34-0FE6-4819-BAE3-0F1A84FC6714}" srcOrd="0" destOrd="0" presId="urn:microsoft.com/office/officeart/2005/8/layout/chevron1"/>
    <dgm:cxn modelId="{66332398-7A57-4224-8CA3-8AA93384CCC1}" type="presParOf" srcId="{84724058-CF88-422E-9F98-7C7A306D7801}" destId="{A5C913E2-3090-4BBE-A540-A99E7EADF6A5}" srcOrd="1" destOrd="0" presId="urn:microsoft.com/office/officeart/2005/8/layout/chevron1"/>
    <dgm:cxn modelId="{630408CB-4A4D-4283-AA11-D96A34D0B9D7}" type="presParOf" srcId="{84724058-CF88-422E-9F98-7C7A306D7801}" destId="{1905047D-BCAB-4CD7-8D3A-F163DAFBBAA6}" srcOrd="2" destOrd="0" presId="urn:microsoft.com/office/officeart/2005/8/layout/chevron1"/>
    <dgm:cxn modelId="{FCCCC309-5617-4885-832B-8FCB703C5903}" type="presParOf" srcId="{84724058-CF88-422E-9F98-7C7A306D7801}" destId="{3505309F-21B2-4A2A-8102-D7CA6E8D65B9}" srcOrd="3" destOrd="0" presId="urn:microsoft.com/office/officeart/2005/8/layout/chevron1"/>
    <dgm:cxn modelId="{0E4AAF2F-4A3B-4B94-BD0F-D21127199EED}" type="presParOf" srcId="{84724058-CF88-422E-9F98-7C7A306D7801}" destId="{BF22F64A-91DD-4173-938F-B345DCF2DC5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E47E9-1A74-4855-8D7F-868E211C2ECE}" type="doc">
      <dgm:prSet loTypeId="urn:microsoft.com/office/officeart/2005/8/layout/chevron1" loCatId="process" qsTypeId="urn:microsoft.com/office/officeart/2005/8/quickstyle/simple1" qsCatId="simple" csTypeId="urn:microsoft.com/office/officeart/2005/8/colors/accent0_3" csCatId="mainScheme" phldr="1"/>
      <dgm:spPr/>
    </dgm:pt>
    <dgm:pt modelId="{46651554-8BDC-4C17-B52D-F21F4955898E}">
      <dgm:prSet phldrT="[Text]"/>
      <dgm:spPr/>
      <dgm:t>
        <a:bodyPr/>
        <a:lstStyle/>
        <a:p>
          <a:r>
            <a:rPr lang="en-US" noProof="0" dirty="0"/>
            <a:t>effects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dgm:spPr/>
      <dgm:t>
        <a:bodyPr/>
        <a:lstStyle/>
        <a:p>
          <a:r>
            <a:rPr lang="en-US" noProof="0" dirty="0"/>
            <a:t>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9DDF72C7-5538-4F22-A276-BEDDDB445464}">
      <dgm:prSet phldrT="[Text]"/>
      <dgm:spPr/>
      <dgm:t>
        <a:bodyPr/>
        <a:lstStyle/>
        <a:p>
          <a:r>
            <a:rPr lang="en-US" noProof="0" dirty="0"/>
            <a:t>interactions</a:t>
          </a:r>
        </a:p>
      </dgm:t>
    </dgm:pt>
    <dgm:pt modelId="{320CE9AC-FEB0-497B-81E7-3D48AFA9B7B6}" type="parTrans" cxnId="{76F97E8E-9B18-4D58-989E-BC321DEC0095}">
      <dgm:prSet/>
      <dgm:spPr/>
      <dgm:t>
        <a:bodyPr/>
        <a:lstStyle/>
        <a:p>
          <a:endParaRPr lang="en-US" noProof="0" dirty="0"/>
        </a:p>
      </dgm:t>
    </dgm:pt>
    <dgm:pt modelId="{B9319A60-FF18-46CC-A9F5-EE90840C9B77}" type="sibTrans" cxnId="{76F97E8E-9B18-4D58-989E-BC321DEC0095}">
      <dgm:prSet/>
      <dgm:spPr/>
      <dgm:t>
        <a:bodyPr/>
        <a:lstStyle/>
        <a:p>
          <a:endParaRPr lang="en-US" noProof="0" dirty="0"/>
        </a:p>
      </dgm:t>
    </dgm:pt>
    <dgm:pt modelId="{84724058-CF88-422E-9F98-7C7A306D7801}" type="pres">
      <dgm:prSet presAssocID="{160E47E9-1A74-4855-8D7F-868E211C2ECE}" presName="Name0" presStyleCnt="0">
        <dgm:presLayoutVars>
          <dgm:dir/>
          <dgm:animLvl val="lvl"/>
          <dgm:resizeHandles val="exact"/>
        </dgm:presLayoutVars>
      </dgm:prSet>
      <dgm:spPr/>
    </dgm:pt>
    <dgm:pt modelId="{9E0ABE34-0FE6-4819-BAE3-0F1A84FC6714}" type="pres">
      <dgm:prSet presAssocID="{46651554-8BDC-4C17-B52D-F21F4955898E}" presName="parTxOnly" presStyleLbl="node1" presStyleIdx="0" presStyleCnt="3">
        <dgm:presLayoutVars>
          <dgm:chMax val="0"/>
          <dgm:chPref val="0"/>
          <dgm:bulletEnabled val="1"/>
        </dgm:presLayoutVars>
      </dgm:prSet>
      <dgm:spPr/>
    </dgm:pt>
    <dgm:pt modelId="{A5C913E2-3090-4BBE-A540-A99E7EADF6A5}" type="pres">
      <dgm:prSet presAssocID="{0FDFD9CD-048A-482A-9F53-7FF4C3D5635D}" presName="parTxOnlySpace" presStyleCnt="0"/>
      <dgm:spPr/>
    </dgm:pt>
    <dgm:pt modelId="{1905047D-BCAB-4CD7-8D3A-F163DAFBBAA6}" type="pres">
      <dgm:prSet presAssocID="{8323BF2A-B831-4823-BE5A-18D0A4A6FA5B}" presName="parTxOnly" presStyleLbl="node1" presStyleIdx="1" presStyleCnt="3">
        <dgm:presLayoutVars>
          <dgm:chMax val="0"/>
          <dgm:chPref val="0"/>
          <dgm:bulletEnabled val="1"/>
        </dgm:presLayoutVars>
      </dgm:prSet>
      <dgm:spPr/>
    </dgm:pt>
    <dgm:pt modelId="{3505309F-21B2-4A2A-8102-D7CA6E8D65B9}" type="pres">
      <dgm:prSet presAssocID="{D7197033-FE38-4D4E-B2C0-A13B93633F9E}" presName="parTxOnlySpace" presStyleCnt="0"/>
      <dgm:spPr/>
    </dgm:pt>
    <dgm:pt modelId="{BF22F64A-91DD-4173-938F-B345DCF2DC5E}" type="pres">
      <dgm:prSet presAssocID="{9DDF72C7-5538-4F22-A276-BEDDDB445464}" presName="parTxOnly" presStyleLbl="node1" presStyleIdx="2" presStyleCnt="3">
        <dgm:presLayoutVars>
          <dgm:chMax val="0"/>
          <dgm:chPref val="0"/>
          <dgm:bulletEnabled val="1"/>
        </dgm:presLayoutVars>
      </dgm:prSet>
      <dgm:spPr/>
    </dgm:pt>
  </dgm:ptLst>
  <dgm:cxnLst>
    <dgm:cxn modelId="{335EF31E-D363-4735-80AA-9B2C778ACCE6}" type="presOf" srcId="{8323BF2A-B831-4823-BE5A-18D0A4A6FA5B}" destId="{1905047D-BCAB-4CD7-8D3A-F163DAFBBAA6}" srcOrd="0" destOrd="0" presId="urn:microsoft.com/office/officeart/2005/8/layout/chevron1"/>
    <dgm:cxn modelId="{BAF8A930-B1DD-461F-AB60-6A008CB2D6D7}" srcId="{160E47E9-1A74-4855-8D7F-868E211C2ECE}" destId="{46651554-8BDC-4C17-B52D-F21F4955898E}" srcOrd="0" destOrd="0" parTransId="{D4B30A44-37C6-4D8A-83A3-0CC0759CE8D0}" sibTransId="{0FDFD9CD-048A-482A-9F53-7FF4C3D5635D}"/>
    <dgm:cxn modelId="{57282537-14A0-420B-981C-CE3C335DF79D}" type="presOf" srcId="{46651554-8BDC-4C17-B52D-F21F4955898E}" destId="{9E0ABE34-0FE6-4819-BAE3-0F1A84FC6714}" srcOrd="0" destOrd="0" presId="urn:microsoft.com/office/officeart/2005/8/layout/chevron1"/>
    <dgm:cxn modelId="{76F97E8E-9B18-4D58-989E-BC321DEC0095}" srcId="{160E47E9-1A74-4855-8D7F-868E211C2ECE}" destId="{9DDF72C7-5538-4F22-A276-BEDDDB445464}" srcOrd="2" destOrd="0" parTransId="{320CE9AC-FEB0-497B-81E7-3D48AFA9B7B6}" sibTransId="{B9319A60-FF18-46CC-A9F5-EE90840C9B77}"/>
    <dgm:cxn modelId="{51376B9D-4BA9-4128-8A23-72193FF7D5DC}" type="presOf" srcId="{9DDF72C7-5538-4F22-A276-BEDDDB445464}" destId="{BF22F64A-91DD-4173-938F-B345DCF2DC5E}" srcOrd="0" destOrd="0" presId="urn:microsoft.com/office/officeart/2005/8/layout/chevron1"/>
    <dgm:cxn modelId="{FC7D11A8-5FE6-4C9F-AA1E-9EECA4F1322B}" srcId="{160E47E9-1A74-4855-8D7F-868E211C2ECE}" destId="{8323BF2A-B831-4823-BE5A-18D0A4A6FA5B}" srcOrd="1" destOrd="0" parTransId="{2C9B12EC-1EF7-4DED-9F5D-A4BAA696F0C9}" sibTransId="{D7197033-FE38-4D4E-B2C0-A13B93633F9E}"/>
    <dgm:cxn modelId="{C8E0E7A9-7B4B-4B55-A426-BDCA0A42CBAA}" type="presOf" srcId="{160E47E9-1A74-4855-8D7F-868E211C2ECE}" destId="{84724058-CF88-422E-9F98-7C7A306D7801}" srcOrd="0" destOrd="0" presId="urn:microsoft.com/office/officeart/2005/8/layout/chevron1"/>
    <dgm:cxn modelId="{37F584F8-D2C5-4340-80B0-E9ED106DFFEE}" type="presParOf" srcId="{84724058-CF88-422E-9F98-7C7A306D7801}" destId="{9E0ABE34-0FE6-4819-BAE3-0F1A84FC6714}" srcOrd="0" destOrd="0" presId="urn:microsoft.com/office/officeart/2005/8/layout/chevron1"/>
    <dgm:cxn modelId="{66332398-7A57-4224-8CA3-8AA93384CCC1}" type="presParOf" srcId="{84724058-CF88-422E-9F98-7C7A306D7801}" destId="{A5C913E2-3090-4BBE-A540-A99E7EADF6A5}" srcOrd="1" destOrd="0" presId="urn:microsoft.com/office/officeart/2005/8/layout/chevron1"/>
    <dgm:cxn modelId="{630408CB-4A4D-4283-AA11-D96A34D0B9D7}" type="presParOf" srcId="{84724058-CF88-422E-9F98-7C7A306D7801}" destId="{1905047D-BCAB-4CD7-8D3A-F163DAFBBAA6}" srcOrd="2" destOrd="0" presId="urn:microsoft.com/office/officeart/2005/8/layout/chevron1"/>
    <dgm:cxn modelId="{FCCCC309-5617-4885-832B-8FCB703C5903}" type="presParOf" srcId="{84724058-CF88-422E-9F98-7C7A306D7801}" destId="{3505309F-21B2-4A2A-8102-D7CA6E8D65B9}" srcOrd="3" destOrd="0" presId="urn:microsoft.com/office/officeart/2005/8/layout/chevron1"/>
    <dgm:cxn modelId="{0E4AAF2F-4A3B-4B94-BD0F-D21127199EED}" type="presParOf" srcId="{84724058-CF88-422E-9F98-7C7A306D7801}" destId="{BF22F64A-91DD-4173-938F-B345DCF2DC5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E47E9-1A74-4855-8D7F-868E211C2ECE}" type="doc">
      <dgm:prSet loTypeId="urn:microsoft.com/office/officeart/2005/8/layout/chevron1" loCatId="process" qsTypeId="urn:microsoft.com/office/officeart/2005/8/quickstyle/simple1" qsCatId="simple" csTypeId="urn:microsoft.com/office/officeart/2005/8/colors/accent0_3" csCatId="mainScheme" phldr="1"/>
      <dgm:spPr/>
    </dgm:pt>
    <dgm:pt modelId="{46651554-8BDC-4C17-B52D-F21F4955898E}">
      <dgm:prSet phldrT="[Text]"/>
      <dgm:spPr/>
      <dgm:t>
        <a:bodyPr/>
        <a:lstStyle/>
        <a:p>
          <a:r>
            <a:rPr lang="en-US" noProof="0" dirty="0"/>
            <a:t>effects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dgm:spPr/>
      <dgm:t>
        <a:bodyPr/>
        <a:lstStyle/>
        <a:p>
          <a:r>
            <a:rPr lang="en-US" noProof="0" dirty="0"/>
            <a:t>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9DDF72C7-5538-4F22-A276-BEDDDB445464}">
      <dgm:prSet phldrT="[Text]"/>
      <dgm:spPr/>
      <dgm:t>
        <a:bodyPr/>
        <a:lstStyle/>
        <a:p>
          <a:r>
            <a:rPr lang="en-US" noProof="0" dirty="0"/>
            <a:t>interactions</a:t>
          </a:r>
        </a:p>
      </dgm:t>
    </dgm:pt>
    <dgm:pt modelId="{320CE9AC-FEB0-497B-81E7-3D48AFA9B7B6}" type="parTrans" cxnId="{76F97E8E-9B18-4D58-989E-BC321DEC0095}">
      <dgm:prSet/>
      <dgm:spPr/>
      <dgm:t>
        <a:bodyPr/>
        <a:lstStyle/>
        <a:p>
          <a:endParaRPr lang="en-US" noProof="0" dirty="0"/>
        </a:p>
      </dgm:t>
    </dgm:pt>
    <dgm:pt modelId="{B9319A60-FF18-46CC-A9F5-EE90840C9B77}" type="sibTrans" cxnId="{76F97E8E-9B18-4D58-989E-BC321DEC0095}">
      <dgm:prSet/>
      <dgm:spPr/>
      <dgm:t>
        <a:bodyPr/>
        <a:lstStyle/>
        <a:p>
          <a:endParaRPr lang="en-US" noProof="0" dirty="0"/>
        </a:p>
      </dgm:t>
    </dgm:pt>
    <dgm:pt modelId="{84724058-CF88-422E-9F98-7C7A306D7801}" type="pres">
      <dgm:prSet presAssocID="{160E47E9-1A74-4855-8D7F-868E211C2ECE}" presName="Name0" presStyleCnt="0">
        <dgm:presLayoutVars>
          <dgm:dir/>
          <dgm:animLvl val="lvl"/>
          <dgm:resizeHandles val="exact"/>
        </dgm:presLayoutVars>
      </dgm:prSet>
      <dgm:spPr/>
    </dgm:pt>
    <dgm:pt modelId="{9E0ABE34-0FE6-4819-BAE3-0F1A84FC6714}" type="pres">
      <dgm:prSet presAssocID="{46651554-8BDC-4C17-B52D-F21F4955898E}" presName="parTxOnly" presStyleLbl="node1" presStyleIdx="0" presStyleCnt="3">
        <dgm:presLayoutVars>
          <dgm:chMax val="0"/>
          <dgm:chPref val="0"/>
          <dgm:bulletEnabled val="1"/>
        </dgm:presLayoutVars>
      </dgm:prSet>
      <dgm:spPr/>
    </dgm:pt>
    <dgm:pt modelId="{A5C913E2-3090-4BBE-A540-A99E7EADF6A5}" type="pres">
      <dgm:prSet presAssocID="{0FDFD9CD-048A-482A-9F53-7FF4C3D5635D}" presName="parTxOnlySpace" presStyleCnt="0"/>
      <dgm:spPr/>
    </dgm:pt>
    <dgm:pt modelId="{1905047D-BCAB-4CD7-8D3A-F163DAFBBAA6}" type="pres">
      <dgm:prSet presAssocID="{8323BF2A-B831-4823-BE5A-18D0A4A6FA5B}" presName="parTxOnly" presStyleLbl="node1" presStyleIdx="1" presStyleCnt="3">
        <dgm:presLayoutVars>
          <dgm:chMax val="0"/>
          <dgm:chPref val="0"/>
          <dgm:bulletEnabled val="1"/>
        </dgm:presLayoutVars>
      </dgm:prSet>
      <dgm:spPr/>
    </dgm:pt>
    <dgm:pt modelId="{3505309F-21B2-4A2A-8102-D7CA6E8D65B9}" type="pres">
      <dgm:prSet presAssocID="{D7197033-FE38-4D4E-B2C0-A13B93633F9E}" presName="parTxOnlySpace" presStyleCnt="0"/>
      <dgm:spPr/>
    </dgm:pt>
    <dgm:pt modelId="{BF22F64A-91DD-4173-938F-B345DCF2DC5E}" type="pres">
      <dgm:prSet presAssocID="{9DDF72C7-5538-4F22-A276-BEDDDB445464}" presName="parTxOnly" presStyleLbl="node1" presStyleIdx="2" presStyleCnt="3">
        <dgm:presLayoutVars>
          <dgm:chMax val="0"/>
          <dgm:chPref val="0"/>
          <dgm:bulletEnabled val="1"/>
        </dgm:presLayoutVars>
      </dgm:prSet>
      <dgm:spPr/>
    </dgm:pt>
  </dgm:ptLst>
  <dgm:cxnLst>
    <dgm:cxn modelId="{335EF31E-D363-4735-80AA-9B2C778ACCE6}" type="presOf" srcId="{8323BF2A-B831-4823-BE5A-18D0A4A6FA5B}" destId="{1905047D-BCAB-4CD7-8D3A-F163DAFBBAA6}" srcOrd="0" destOrd="0" presId="urn:microsoft.com/office/officeart/2005/8/layout/chevron1"/>
    <dgm:cxn modelId="{BAF8A930-B1DD-461F-AB60-6A008CB2D6D7}" srcId="{160E47E9-1A74-4855-8D7F-868E211C2ECE}" destId="{46651554-8BDC-4C17-B52D-F21F4955898E}" srcOrd="0" destOrd="0" parTransId="{D4B30A44-37C6-4D8A-83A3-0CC0759CE8D0}" sibTransId="{0FDFD9CD-048A-482A-9F53-7FF4C3D5635D}"/>
    <dgm:cxn modelId="{57282537-14A0-420B-981C-CE3C335DF79D}" type="presOf" srcId="{46651554-8BDC-4C17-B52D-F21F4955898E}" destId="{9E0ABE34-0FE6-4819-BAE3-0F1A84FC6714}" srcOrd="0" destOrd="0" presId="urn:microsoft.com/office/officeart/2005/8/layout/chevron1"/>
    <dgm:cxn modelId="{76F97E8E-9B18-4D58-989E-BC321DEC0095}" srcId="{160E47E9-1A74-4855-8D7F-868E211C2ECE}" destId="{9DDF72C7-5538-4F22-A276-BEDDDB445464}" srcOrd="2" destOrd="0" parTransId="{320CE9AC-FEB0-497B-81E7-3D48AFA9B7B6}" sibTransId="{B9319A60-FF18-46CC-A9F5-EE90840C9B77}"/>
    <dgm:cxn modelId="{51376B9D-4BA9-4128-8A23-72193FF7D5DC}" type="presOf" srcId="{9DDF72C7-5538-4F22-A276-BEDDDB445464}" destId="{BF22F64A-91DD-4173-938F-B345DCF2DC5E}" srcOrd="0" destOrd="0" presId="urn:microsoft.com/office/officeart/2005/8/layout/chevron1"/>
    <dgm:cxn modelId="{FC7D11A8-5FE6-4C9F-AA1E-9EECA4F1322B}" srcId="{160E47E9-1A74-4855-8D7F-868E211C2ECE}" destId="{8323BF2A-B831-4823-BE5A-18D0A4A6FA5B}" srcOrd="1" destOrd="0" parTransId="{2C9B12EC-1EF7-4DED-9F5D-A4BAA696F0C9}" sibTransId="{D7197033-FE38-4D4E-B2C0-A13B93633F9E}"/>
    <dgm:cxn modelId="{C8E0E7A9-7B4B-4B55-A426-BDCA0A42CBAA}" type="presOf" srcId="{160E47E9-1A74-4855-8D7F-868E211C2ECE}" destId="{84724058-CF88-422E-9F98-7C7A306D7801}" srcOrd="0" destOrd="0" presId="urn:microsoft.com/office/officeart/2005/8/layout/chevron1"/>
    <dgm:cxn modelId="{37F584F8-D2C5-4340-80B0-E9ED106DFFEE}" type="presParOf" srcId="{84724058-CF88-422E-9F98-7C7A306D7801}" destId="{9E0ABE34-0FE6-4819-BAE3-0F1A84FC6714}" srcOrd="0" destOrd="0" presId="urn:microsoft.com/office/officeart/2005/8/layout/chevron1"/>
    <dgm:cxn modelId="{66332398-7A57-4224-8CA3-8AA93384CCC1}" type="presParOf" srcId="{84724058-CF88-422E-9F98-7C7A306D7801}" destId="{A5C913E2-3090-4BBE-A540-A99E7EADF6A5}" srcOrd="1" destOrd="0" presId="urn:microsoft.com/office/officeart/2005/8/layout/chevron1"/>
    <dgm:cxn modelId="{630408CB-4A4D-4283-AA11-D96A34D0B9D7}" type="presParOf" srcId="{84724058-CF88-422E-9F98-7C7A306D7801}" destId="{1905047D-BCAB-4CD7-8D3A-F163DAFBBAA6}" srcOrd="2" destOrd="0" presId="urn:microsoft.com/office/officeart/2005/8/layout/chevron1"/>
    <dgm:cxn modelId="{FCCCC309-5617-4885-832B-8FCB703C5903}" type="presParOf" srcId="{84724058-CF88-422E-9F98-7C7A306D7801}" destId="{3505309F-21B2-4A2A-8102-D7CA6E8D65B9}" srcOrd="3" destOrd="0" presId="urn:microsoft.com/office/officeart/2005/8/layout/chevron1"/>
    <dgm:cxn modelId="{0E4AAF2F-4A3B-4B94-BD0F-D21127199EED}" type="presParOf" srcId="{84724058-CF88-422E-9F98-7C7A306D7801}" destId="{BF22F64A-91DD-4173-938F-B345DCF2DC5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E47E9-1A74-4855-8D7F-868E211C2ECE}" type="doc">
      <dgm:prSet loTypeId="urn:microsoft.com/office/officeart/2005/8/layout/chevron1" loCatId="process" qsTypeId="urn:microsoft.com/office/officeart/2005/8/quickstyle/simple1" qsCatId="simple" csTypeId="urn:microsoft.com/office/officeart/2005/8/colors/accent0_3" csCatId="mainScheme" phldr="1"/>
      <dgm:spPr/>
    </dgm:pt>
    <dgm:pt modelId="{46651554-8BDC-4C17-B52D-F21F4955898E}">
      <dgm:prSet phldrT="[Text]"/>
      <dgm:spPr/>
      <dgm:t>
        <a:bodyPr/>
        <a:lstStyle/>
        <a:p>
          <a:r>
            <a:rPr lang="en-US" noProof="0" dirty="0"/>
            <a:t>effects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dgm:spPr/>
      <dgm:t>
        <a:bodyPr/>
        <a:lstStyle/>
        <a:p>
          <a:r>
            <a:rPr lang="en-US" noProof="0" dirty="0"/>
            <a:t>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9DDF72C7-5538-4F22-A276-BEDDDB445464}">
      <dgm:prSet phldrT="[Text]"/>
      <dgm:spPr/>
      <dgm:t>
        <a:bodyPr/>
        <a:lstStyle/>
        <a:p>
          <a:r>
            <a:rPr lang="en-US" noProof="0" dirty="0"/>
            <a:t>interactions</a:t>
          </a:r>
        </a:p>
      </dgm:t>
    </dgm:pt>
    <dgm:pt modelId="{320CE9AC-FEB0-497B-81E7-3D48AFA9B7B6}" type="parTrans" cxnId="{76F97E8E-9B18-4D58-989E-BC321DEC0095}">
      <dgm:prSet/>
      <dgm:spPr/>
      <dgm:t>
        <a:bodyPr/>
        <a:lstStyle/>
        <a:p>
          <a:endParaRPr lang="en-US" noProof="0" dirty="0"/>
        </a:p>
      </dgm:t>
    </dgm:pt>
    <dgm:pt modelId="{B9319A60-FF18-46CC-A9F5-EE90840C9B77}" type="sibTrans" cxnId="{76F97E8E-9B18-4D58-989E-BC321DEC0095}">
      <dgm:prSet/>
      <dgm:spPr/>
      <dgm:t>
        <a:bodyPr/>
        <a:lstStyle/>
        <a:p>
          <a:endParaRPr lang="en-US" noProof="0" dirty="0"/>
        </a:p>
      </dgm:t>
    </dgm:pt>
    <dgm:pt modelId="{84724058-CF88-422E-9F98-7C7A306D7801}" type="pres">
      <dgm:prSet presAssocID="{160E47E9-1A74-4855-8D7F-868E211C2ECE}" presName="Name0" presStyleCnt="0">
        <dgm:presLayoutVars>
          <dgm:dir/>
          <dgm:animLvl val="lvl"/>
          <dgm:resizeHandles val="exact"/>
        </dgm:presLayoutVars>
      </dgm:prSet>
      <dgm:spPr/>
    </dgm:pt>
    <dgm:pt modelId="{9E0ABE34-0FE6-4819-BAE3-0F1A84FC6714}" type="pres">
      <dgm:prSet presAssocID="{46651554-8BDC-4C17-B52D-F21F4955898E}" presName="parTxOnly" presStyleLbl="node1" presStyleIdx="0" presStyleCnt="3">
        <dgm:presLayoutVars>
          <dgm:chMax val="0"/>
          <dgm:chPref val="0"/>
          <dgm:bulletEnabled val="1"/>
        </dgm:presLayoutVars>
      </dgm:prSet>
      <dgm:spPr/>
    </dgm:pt>
    <dgm:pt modelId="{A5C913E2-3090-4BBE-A540-A99E7EADF6A5}" type="pres">
      <dgm:prSet presAssocID="{0FDFD9CD-048A-482A-9F53-7FF4C3D5635D}" presName="parTxOnlySpace" presStyleCnt="0"/>
      <dgm:spPr/>
    </dgm:pt>
    <dgm:pt modelId="{1905047D-BCAB-4CD7-8D3A-F163DAFBBAA6}" type="pres">
      <dgm:prSet presAssocID="{8323BF2A-B831-4823-BE5A-18D0A4A6FA5B}" presName="parTxOnly" presStyleLbl="node1" presStyleIdx="1" presStyleCnt="3">
        <dgm:presLayoutVars>
          <dgm:chMax val="0"/>
          <dgm:chPref val="0"/>
          <dgm:bulletEnabled val="1"/>
        </dgm:presLayoutVars>
      </dgm:prSet>
      <dgm:spPr/>
    </dgm:pt>
    <dgm:pt modelId="{3505309F-21B2-4A2A-8102-D7CA6E8D65B9}" type="pres">
      <dgm:prSet presAssocID="{D7197033-FE38-4D4E-B2C0-A13B93633F9E}" presName="parTxOnlySpace" presStyleCnt="0"/>
      <dgm:spPr/>
    </dgm:pt>
    <dgm:pt modelId="{BF22F64A-91DD-4173-938F-B345DCF2DC5E}" type="pres">
      <dgm:prSet presAssocID="{9DDF72C7-5538-4F22-A276-BEDDDB445464}" presName="parTxOnly" presStyleLbl="node1" presStyleIdx="2" presStyleCnt="3">
        <dgm:presLayoutVars>
          <dgm:chMax val="0"/>
          <dgm:chPref val="0"/>
          <dgm:bulletEnabled val="1"/>
        </dgm:presLayoutVars>
      </dgm:prSet>
      <dgm:spPr/>
    </dgm:pt>
  </dgm:ptLst>
  <dgm:cxnLst>
    <dgm:cxn modelId="{335EF31E-D363-4735-80AA-9B2C778ACCE6}" type="presOf" srcId="{8323BF2A-B831-4823-BE5A-18D0A4A6FA5B}" destId="{1905047D-BCAB-4CD7-8D3A-F163DAFBBAA6}" srcOrd="0" destOrd="0" presId="urn:microsoft.com/office/officeart/2005/8/layout/chevron1"/>
    <dgm:cxn modelId="{BAF8A930-B1DD-461F-AB60-6A008CB2D6D7}" srcId="{160E47E9-1A74-4855-8D7F-868E211C2ECE}" destId="{46651554-8BDC-4C17-B52D-F21F4955898E}" srcOrd="0" destOrd="0" parTransId="{D4B30A44-37C6-4D8A-83A3-0CC0759CE8D0}" sibTransId="{0FDFD9CD-048A-482A-9F53-7FF4C3D5635D}"/>
    <dgm:cxn modelId="{57282537-14A0-420B-981C-CE3C335DF79D}" type="presOf" srcId="{46651554-8BDC-4C17-B52D-F21F4955898E}" destId="{9E0ABE34-0FE6-4819-BAE3-0F1A84FC6714}" srcOrd="0" destOrd="0" presId="urn:microsoft.com/office/officeart/2005/8/layout/chevron1"/>
    <dgm:cxn modelId="{76F97E8E-9B18-4D58-989E-BC321DEC0095}" srcId="{160E47E9-1A74-4855-8D7F-868E211C2ECE}" destId="{9DDF72C7-5538-4F22-A276-BEDDDB445464}" srcOrd="2" destOrd="0" parTransId="{320CE9AC-FEB0-497B-81E7-3D48AFA9B7B6}" sibTransId="{B9319A60-FF18-46CC-A9F5-EE90840C9B77}"/>
    <dgm:cxn modelId="{51376B9D-4BA9-4128-8A23-72193FF7D5DC}" type="presOf" srcId="{9DDF72C7-5538-4F22-A276-BEDDDB445464}" destId="{BF22F64A-91DD-4173-938F-B345DCF2DC5E}" srcOrd="0" destOrd="0" presId="urn:microsoft.com/office/officeart/2005/8/layout/chevron1"/>
    <dgm:cxn modelId="{FC7D11A8-5FE6-4C9F-AA1E-9EECA4F1322B}" srcId="{160E47E9-1A74-4855-8D7F-868E211C2ECE}" destId="{8323BF2A-B831-4823-BE5A-18D0A4A6FA5B}" srcOrd="1" destOrd="0" parTransId="{2C9B12EC-1EF7-4DED-9F5D-A4BAA696F0C9}" sibTransId="{D7197033-FE38-4D4E-B2C0-A13B93633F9E}"/>
    <dgm:cxn modelId="{C8E0E7A9-7B4B-4B55-A426-BDCA0A42CBAA}" type="presOf" srcId="{160E47E9-1A74-4855-8D7F-868E211C2ECE}" destId="{84724058-CF88-422E-9F98-7C7A306D7801}" srcOrd="0" destOrd="0" presId="urn:microsoft.com/office/officeart/2005/8/layout/chevron1"/>
    <dgm:cxn modelId="{37F584F8-D2C5-4340-80B0-E9ED106DFFEE}" type="presParOf" srcId="{84724058-CF88-422E-9F98-7C7A306D7801}" destId="{9E0ABE34-0FE6-4819-BAE3-0F1A84FC6714}" srcOrd="0" destOrd="0" presId="urn:microsoft.com/office/officeart/2005/8/layout/chevron1"/>
    <dgm:cxn modelId="{66332398-7A57-4224-8CA3-8AA93384CCC1}" type="presParOf" srcId="{84724058-CF88-422E-9F98-7C7A306D7801}" destId="{A5C913E2-3090-4BBE-A540-A99E7EADF6A5}" srcOrd="1" destOrd="0" presId="urn:microsoft.com/office/officeart/2005/8/layout/chevron1"/>
    <dgm:cxn modelId="{630408CB-4A4D-4283-AA11-D96A34D0B9D7}" type="presParOf" srcId="{84724058-CF88-422E-9F98-7C7A306D7801}" destId="{1905047D-BCAB-4CD7-8D3A-F163DAFBBAA6}" srcOrd="2" destOrd="0" presId="urn:microsoft.com/office/officeart/2005/8/layout/chevron1"/>
    <dgm:cxn modelId="{FCCCC309-5617-4885-832B-8FCB703C5903}" type="presParOf" srcId="{84724058-CF88-422E-9F98-7C7A306D7801}" destId="{3505309F-21B2-4A2A-8102-D7CA6E8D65B9}" srcOrd="3" destOrd="0" presId="urn:microsoft.com/office/officeart/2005/8/layout/chevron1"/>
    <dgm:cxn modelId="{0E4AAF2F-4A3B-4B94-BD0F-D21127199EED}" type="presParOf" srcId="{84724058-CF88-422E-9F98-7C7A306D7801}" destId="{BF22F64A-91DD-4173-938F-B345DCF2DC5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0E47E9-1A74-4855-8D7F-868E211C2ECE}" type="doc">
      <dgm:prSet loTypeId="urn:microsoft.com/office/officeart/2005/8/layout/cycle7" loCatId="cycle" qsTypeId="urn:microsoft.com/office/officeart/2005/8/quickstyle/simple1" qsCatId="simple" csTypeId="urn:microsoft.com/office/officeart/2005/8/colors/accent0_3" csCatId="mainScheme" phldr="1"/>
      <dgm:spPr/>
    </dgm:pt>
    <dgm:pt modelId="{46651554-8BDC-4C17-B52D-F21F4955898E}">
      <dgm:prSet phldrT="[Text]" custT="1"/>
      <dgm:spPr/>
      <dgm:t>
        <a:bodyPr/>
        <a:lstStyle/>
        <a:p>
          <a:r>
            <a:rPr lang="en-US" sz="2400" noProof="0" dirty="0"/>
            <a:t>learning processes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custT="1"/>
      <dgm:spPr/>
      <dgm:t>
        <a:bodyPr/>
        <a:lstStyle/>
        <a:p>
          <a:r>
            <a:rPr lang="en-US" sz="2400" noProof="0" dirty="0"/>
            <a:t>(design) 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F6135C5C-2119-4454-9D2E-35B175A88D05}">
      <dgm:prSet phldrT="[Text]" custT="1"/>
      <dgm:spPr/>
      <dgm:t>
        <a:bodyPr/>
        <a:lstStyle/>
        <a:p>
          <a:r>
            <a:rPr lang="en-US" sz="2400" noProof="0" dirty="0"/>
            <a:t>outcomes </a:t>
          </a:r>
        </a:p>
      </dgm:t>
    </dgm:pt>
    <dgm:pt modelId="{7EB9BCE7-05E5-4C92-9BAE-9433D3CF29D6}" type="parTrans" cxnId="{7FDA927D-823E-4356-B656-C749E35BBF5A}">
      <dgm:prSet/>
      <dgm:spPr/>
      <dgm:t>
        <a:bodyPr/>
        <a:lstStyle/>
        <a:p>
          <a:endParaRPr lang="en-US" noProof="0" dirty="0"/>
        </a:p>
      </dgm:t>
    </dgm:pt>
    <dgm:pt modelId="{7C992C11-49AC-4545-8114-2BB4D914A28B}" type="sibTrans" cxnId="{7FDA927D-823E-4356-B656-C749E35BBF5A}">
      <dgm:prSet/>
      <dgm:spPr>
        <a:solidFill>
          <a:schemeClr val="dk2">
            <a:tint val="60000"/>
            <a:hueOff val="0"/>
            <a:satOff val="0"/>
            <a:lumOff val="0"/>
          </a:schemeClr>
        </a:solidFill>
      </dgm:spPr>
      <dgm:t>
        <a:bodyPr/>
        <a:lstStyle/>
        <a:p>
          <a:endParaRPr lang="en-US" noProof="0" dirty="0"/>
        </a:p>
      </dgm:t>
    </dgm:pt>
    <dgm:pt modelId="{7885491C-A1CF-431C-B592-4288A95F3169}" type="pres">
      <dgm:prSet presAssocID="{160E47E9-1A74-4855-8D7F-868E211C2ECE}" presName="Name0" presStyleCnt="0">
        <dgm:presLayoutVars>
          <dgm:dir/>
          <dgm:resizeHandles val="exact"/>
        </dgm:presLayoutVars>
      </dgm:prSet>
      <dgm:spPr/>
    </dgm:pt>
    <dgm:pt modelId="{6C162138-DA40-4B03-B5D1-0E496681A490}" type="pres">
      <dgm:prSet presAssocID="{46651554-8BDC-4C17-B52D-F21F4955898E}" presName="node" presStyleLbl="node1" presStyleIdx="0" presStyleCnt="3">
        <dgm:presLayoutVars>
          <dgm:bulletEnabled val="1"/>
        </dgm:presLayoutVars>
      </dgm:prSet>
      <dgm:spPr/>
    </dgm:pt>
    <dgm:pt modelId="{368FE83B-2B7D-4C06-A828-E10036FF8B71}" type="pres">
      <dgm:prSet presAssocID="{0FDFD9CD-048A-482A-9F53-7FF4C3D5635D}" presName="sibTrans" presStyleLbl="sibTrans2D1" presStyleIdx="0" presStyleCnt="3"/>
      <dgm:spPr>
        <a:prstGeom prst="rightArrow">
          <a:avLst/>
        </a:prstGeom>
      </dgm:spPr>
    </dgm:pt>
    <dgm:pt modelId="{1BD5CD15-530C-44FC-9A29-898A2A746C23}" type="pres">
      <dgm:prSet presAssocID="{0FDFD9CD-048A-482A-9F53-7FF4C3D5635D}" presName="connectorText" presStyleLbl="sibTrans2D1" presStyleIdx="0" presStyleCnt="3"/>
      <dgm:spPr/>
    </dgm:pt>
    <dgm:pt modelId="{111884ED-B19C-41C0-A2F0-C4F46A0827EC}" type="pres">
      <dgm:prSet presAssocID="{F6135C5C-2119-4454-9D2E-35B175A88D05}" presName="node" presStyleLbl="node1" presStyleIdx="1" presStyleCnt="3" custRadScaleRad="138926" custRadScaleInc="-14782">
        <dgm:presLayoutVars>
          <dgm:bulletEnabled val="1"/>
        </dgm:presLayoutVars>
      </dgm:prSet>
      <dgm:spPr/>
    </dgm:pt>
    <dgm:pt modelId="{E5BCAA68-FFA1-4037-86E3-54F08882AAC6}" type="pres">
      <dgm:prSet presAssocID="{7C992C11-49AC-4545-8114-2BB4D914A28B}" presName="sibTrans" presStyleLbl="sibTrans2D1" presStyleIdx="1" presStyleCnt="3"/>
      <dgm:spPr>
        <a:prstGeom prst="leftArrow">
          <a:avLst/>
        </a:prstGeom>
      </dgm:spPr>
    </dgm:pt>
    <dgm:pt modelId="{8DC06352-F3E5-4745-BB02-3890536CA2FB}" type="pres">
      <dgm:prSet presAssocID="{7C992C11-49AC-4545-8114-2BB4D914A28B}" presName="connectorText" presStyleLbl="sibTrans2D1" presStyleIdx="1" presStyleCnt="3"/>
      <dgm:spPr/>
    </dgm:pt>
    <dgm:pt modelId="{6E6F3E7B-0582-465B-8779-016C49CCAC95}" type="pres">
      <dgm:prSet presAssocID="{8323BF2A-B831-4823-BE5A-18D0A4A6FA5B}" presName="node" presStyleLbl="node1" presStyleIdx="2" presStyleCnt="3" custRadScaleRad="147076" custRadScaleInc="16819">
        <dgm:presLayoutVars>
          <dgm:bulletEnabled val="1"/>
        </dgm:presLayoutVars>
      </dgm:prSet>
      <dgm:spPr/>
    </dgm:pt>
    <dgm:pt modelId="{C19584E6-1F08-47E7-ABE4-F0220A8B5641}" type="pres">
      <dgm:prSet presAssocID="{D7197033-FE38-4D4E-B2C0-A13B93633F9E}" presName="sibTrans" presStyleLbl="sibTrans2D1" presStyleIdx="2" presStyleCnt="3"/>
      <dgm:spPr>
        <a:prstGeom prst="rightArrow">
          <a:avLst/>
        </a:prstGeom>
      </dgm:spPr>
    </dgm:pt>
    <dgm:pt modelId="{B980DB27-5765-41F2-9CE9-B468D8C0FFD0}" type="pres">
      <dgm:prSet presAssocID="{D7197033-FE38-4D4E-B2C0-A13B93633F9E}" presName="connectorText" presStyleLbl="sibTrans2D1" presStyleIdx="2" presStyleCnt="3"/>
      <dgm:spPr/>
    </dgm:pt>
  </dgm:ptLst>
  <dgm:cxnLst>
    <dgm:cxn modelId="{D8AB3409-8D22-432D-9EF4-F09B16B96CE3}" type="presOf" srcId="{F6135C5C-2119-4454-9D2E-35B175A88D05}" destId="{111884ED-B19C-41C0-A2F0-C4F46A0827EC}" srcOrd="0" destOrd="0" presId="urn:microsoft.com/office/officeart/2005/8/layout/cycle7"/>
    <dgm:cxn modelId="{BAF8A930-B1DD-461F-AB60-6A008CB2D6D7}" srcId="{160E47E9-1A74-4855-8D7F-868E211C2ECE}" destId="{46651554-8BDC-4C17-B52D-F21F4955898E}" srcOrd="0" destOrd="0" parTransId="{D4B30A44-37C6-4D8A-83A3-0CC0759CE8D0}" sibTransId="{0FDFD9CD-048A-482A-9F53-7FF4C3D5635D}"/>
    <dgm:cxn modelId="{3134DF32-C78F-4561-9051-EF8ED4E89E01}" type="presOf" srcId="{0FDFD9CD-048A-482A-9F53-7FF4C3D5635D}" destId="{368FE83B-2B7D-4C06-A828-E10036FF8B71}" srcOrd="0" destOrd="0" presId="urn:microsoft.com/office/officeart/2005/8/layout/cycle7"/>
    <dgm:cxn modelId="{0557C338-0856-45DD-92C1-68BA07F45155}" type="presOf" srcId="{D7197033-FE38-4D4E-B2C0-A13B93633F9E}" destId="{C19584E6-1F08-47E7-ABE4-F0220A8B5641}" srcOrd="0" destOrd="0" presId="urn:microsoft.com/office/officeart/2005/8/layout/cycle7"/>
    <dgm:cxn modelId="{CED17C44-6AEE-4C09-A626-35B0645B49B1}" type="presOf" srcId="{D7197033-FE38-4D4E-B2C0-A13B93633F9E}" destId="{B980DB27-5765-41F2-9CE9-B468D8C0FFD0}" srcOrd="1" destOrd="0" presId="urn:microsoft.com/office/officeart/2005/8/layout/cycle7"/>
    <dgm:cxn modelId="{4762CF44-C2B7-44E6-97F6-2A1A6DE20DC7}" type="presOf" srcId="{160E47E9-1A74-4855-8D7F-868E211C2ECE}" destId="{7885491C-A1CF-431C-B592-4288A95F3169}" srcOrd="0" destOrd="0" presId="urn:microsoft.com/office/officeart/2005/8/layout/cycle7"/>
    <dgm:cxn modelId="{7FDA927D-823E-4356-B656-C749E35BBF5A}" srcId="{160E47E9-1A74-4855-8D7F-868E211C2ECE}" destId="{F6135C5C-2119-4454-9D2E-35B175A88D05}" srcOrd="1" destOrd="0" parTransId="{7EB9BCE7-05E5-4C92-9BAE-9433D3CF29D6}" sibTransId="{7C992C11-49AC-4545-8114-2BB4D914A28B}"/>
    <dgm:cxn modelId="{D792CC87-CEDD-45F6-90A4-B2A08D07A146}" type="presOf" srcId="{8323BF2A-B831-4823-BE5A-18D0A4A6FA5B}" destId="{6E6F3E7B-0582-465B-8779-016C49CCAC95}" srcOrd="0" destOrd="0" presId="urn:microsoft.com/office/officeart/2005/8/layout/cycle7"/>
    <dgm:cxn modelId="{FC7D11A8-5FE6-4C9F-AA1E-9EECA4F1322B}" srcId="{160E47E9-1A74-4855-8D7F-868E211C2ECE}" destId="{8323BF2A-B831-4823-BE5A-18D0A4A6FA5B}" srcOrd="2" destOrd="0" parTransId="{2C9B12EC-1EF7-4DED-9F5D-A4BAA696F0C9}" sibTransId="{D7197033-FE38-4D4E-B2C0-A13B93633F9E}"/>
    <dgm:cxn modelId="{F3D757CD-A1A7-40F4-AB5E-62D6F4718DDB}" type="presOf" srcId="{46651554-8BDC-4C17-B52D-F21F4955898E}" destId="{6C162138-DA40-4B03-B5D1-0E496681A490}" srcOrd="0" destOrd="0" presId="urn:microsoft.com/office/officeart/2005/8/layout/cycle7"/>
    <dgm:cxn modelId="{68D9CAD9-4DB8-427E-8713-BCFBB75764FE}" type="presOf" srcId="{7C992C11-49AC-4545-8114-2BB4D914A28B}" destId="{8DC06352-F3E5-4745-BB02-3890536CA2FB}" srcOrd="1" destOrd="0" presId="urn:microsoft.com/office/officeart/2005/8/layout/cycle7"/>
    <dgm:cxn modelId="{12C1F7F0-9E3E-4038-8FA4-C5840CE26C89}" type="presOf" srcId="{0FDFD9CD-048A-482A-9F53-7FF4C3D5635D}" destId="{1BD5CD15-530C-44FC-9A29-898A2A746C23}" srcOrd="1" destOrd="0" presId="urn:microsoft.com/office/officeart/2005/8/layout/cycle7"/>
    <dgm:cxn modelId="{E3CCE5F1-2452-483E-B872-EB8038438FF3}" type="presOf" srcId="{7C992C11-49AC-4545-8114-2BB4D914A28B}" destId="{E5BCAA68-FFA1-4037-86E3-54F08882AAC6}" srcOrd="0" destOrd="0" presId="urn:microsoft.com/office/officeart/2005/8/layout/cycle7"/>
    <dgm:cxn modelId="{0C386A8E-14B1-4C93-A21F-DCBE588DDB02}" type="presParOf" srcId="{7885491C-A1CF-431C-B592-4288A95F3169}" destId="{6C162138-DA40-4B03-B5D1-0E496681A490}" srcOrd="0" destOrd="0" presId="urn:microsoft.com/office/officeart/2005/8/layout/cycle7"/>
    <dgm:cxn modelId="{47CFA132-28CD-45D0-B086-E32C1F6BD5B3}" type="presParOf" srcId="{7885491C-A1CF-431C-B592-4288A95F3169}" destId="{368FE83B-2B7D-4C06-A828-E10036FF8B71}" srcOrd="1" destOrd="0" presId="urn:microsoft.com/office/officeart/2005/8/layout/cycle7"/>
    <dgm:cxn modelId="{8EB6F5B4-4FB1-4061-B485-56A7B7E2C8CF}" type="presParOf" srcId="{368FE83B-2B7D-4C06-A828-E10036FF8B71}" destId="{1BD5CD15-530C-44FC-9A29-898A2A746C23}" srcOrd="0" destOrd="0" presId="urn:microsoft.com/office/officeart/2005/8/layout/cycle7"/>
    <dgm:cxn modelId="{1B40B167-8AD1-4A91-91FA-1A779E8C8056}" type="presParOf" srcId="{7885491C-A1CF-431C-B592-4288A95F3169}" destId="{111884ED-B19C-41C0-A2F0-C4F46A0827EC}" srcOrd="2" destOrd="0" presId="urn:microsoft.com/office/officeart/2005/8/layout/cycle7"/>
    <dgm:cxn modelId="{7E32B7D0-3943-466E-9568-AFFC6FD5D769}" type="presParOf" srcId="{7885491C-A1CF-431C-B592-4288A95F3169}" destId="{E5BCAA68-FFA1-4037-86E3-54F08882AAC6}" srcOrd="3" destOrd="0" presId="urn:microsoft.com/office/officeart/2005/8/layout/cycle7"/>
    <dgm:cxn modelId="{35F5AD88-55AA-4D9C-91C3-9BA0B04D43E6}" type="presParOf" srcId="{E5BCAA68-FFA1-4037-86E3-54F08882AAC6}" destId="{8DC06352-F3E5-4745-BB02-3890536CA2FB}" srcOrd="0" destOrd="0" presId="urn:microsoft.com/office/officeart/2005/8/layout/cycle7"/>
    <dgm:cxn modelId="{F14E9FB2-1897-4367-B417-B698CFBF88AB}" type="presParOf" srcId="{7885491C-A1CF-431C-B592-4288A95F3169}" destId="{6E6F3E7B-0582-465B-8779-016C49CCAC95}" srcOrd="4" destOrd="0" presId="urn:microsoft.com/office/officeart/2005/8/layout/cycle7"/>
    <dgm:cxn modelId="{5A035B96-58D4-40E2-BE29-769FBE426967}" type="presParOf" srcId="{7885491C-A1CF-431C-B592-4288A95F3169}" destId="{C19584E6-1F08-47E7-ABE4-F0220A8B5641}" srcOrd="5" destOrd="0" presId="urn:microsoft.com/office/officeart/2005/8/layout/cycle7"/>
    <dgm:cxn modelId="{186AC55F-5C2F-45C2-87A3-89D4F2EE68E9}" type="presParOf" srcId="{C19584E6-1F08-47E7-ABE4-F0220A8B5641}" destId="{B980DB27-5765-41F2-9CE9-B468D8C0FFD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0E47E9-1A74-4855-8D7F-868E211C2ECE}" type="doc">
      <dgm:prSet loTypeId="urn:microsoft.com/office/officeart/2005/8/layout/cycle7" loCatId="cycle" qsTypeId="urn:microsoft.com/office/officeart/2005/8/quickstyle/simple1" qsCatId="simple" csTypeId="urn:microsoft.com/office/officeart/2005/8/colors/accent0_3" csCatId="mainScheme" phldr="1"/>
      <dgm:spPr/>
    </dgm:pt>
    <dgm:pt modelId="{46651554-8BDC-4C17-B52D-F21F4955898E}">
      <dgm:prSet phldrT="[Text]" custT="1"/>
      <dgm:spPr/>
      <dgm:t>
        <a:bodyPr/>
        <a:lstStyle/>
        <a:p>
          <a:r>
            <a:rPr lang="en-US" sz="2400" noProof="0" dirty="0"/>
            <a:t>learning processes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custT="1"/>
      <dgm:spPr/>
      <dgm:t>
        <a:bodyPr/>
        <a:lstStyle/>
        <a:p>
          <a:r>
            <a:rPr lang="en-US" sz="2400" noProof="0" dirty="0"/>
            <a:t>(design) 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F6135C5C-2119-4454-9D2E-35B175A88D05}">
      <dgm:prSet phldrT="[Text]" custT="1"/>
      <dgm:spPr/>
      <dgm:t>
        <a:bodyPr/>
        <a:lstStyle/>
        <a:p>
          <a:r>
            <a:rPr lang="en-US" sz="2400" noProof="0" dirty="0"/>
            <a:t>outcomes </a:t>
          </a:r>
        </a:p>
      </dgm:t>
    </dgm:pt>
    <dgm:pt modelId="{7EB9BCE7-05E5-4C92-9BAE-9433D3CF29D6}" type="parTrans" cxnId="{7FDA927D-823E-4356-B656-C749E35BBF5A}">
      <dgm:prSet/>
      <dgm:spPr/>
      <dgm:t>
        <a:bodyPr/>
        <a:lstStyle/>
        <a:p>
          <a:endParaRPr lang="en-US" noProof="0" dirty="0"/>
        </a:p>
      </dgm:t>
    </dgm:pt>
    <dgm:pt modelId="{7C992C11-49AC-4545-8114-2BB4D914A28B}" type="sibTrans" cxnId="{7FDA927D-823E-4356-B656-C749E35BBF5A}">
      <dgm:prSet/>
      <dgm:spPr>
        <a:pattFill prst="ltUpDiag">
          <a:fgClr>
            <a:schemeClr val="dk2">
              <a:tint val="60000"/>
              <a:hueOff val="0"/>
              <a:satOff val="0"/>
              <a:lumOff val="0"/>
            </a:schemeClr>
          </a:fgClr>
          <a:bgClr>
            <a:schemeClr val="bg1"/>
          </a:bgClr>
        </a:pattFill>
      </dgm:spPr>
      <dgm:t>
        <a:bodyPr/>
        <a:lstStyle/>
        <a:p>
          <a:endParaRPr lang="en-US" noProof="0" dirty="0"/>
        </a:p>
      </dgm:t>
    </dgm:pt>
    <dgm:pt modelId="{7885491C-A1CF-431C-B592-4288A95F3169}" type="pres">
      <dgm:prSet presAssocID="{160E47E9-1A74-4855-8D7F-868E211C2ECE}" presName="Name0" presStyleCnt="0">
        <dgm:presLayoutVars>
          <dgm:dir/>
          <dgm:resizeHandles val="exact"/>
        </dgm:presLayoutVars>
      </dgm:prSet>
      <dgm:spPr/>
    </dgm:pt>
    <dgm:pt modelId="{6C162138-DA40-4B03-B5D1-0E496681A490}" type="pres">
      <dgm:prSet presAssocID="{46651554-8BDC-4C17-B52D-F21F4955898E}" presName="node" presStyleLbl="node1" presStyleIdx="0" presStyleCnt="3">
        <dgm:presLayoutVars>
          <dgm:bulletEnabled val="1"/>
        </dgm:presLayoutVars>
      </dgm:prSet>
      <dgm:spPr/>
    </dgm:pt>
    <dgm:pt modelId="{368FE83B-2B7D-4C06-A828-E10036FF8B71}" type="pres">
      <dgm:prSet presAssocID="{0FDFD9CD-048A-482A-9F53-7FF4C3D5635D}" presName="sibTrans" presStyleLbl="sibTrans2D1" presStyleIdx="0" presStyleCnt="3"/>
      <dgm:spPr>
        <a:prstGeom prst="rightArrow">
          <a:avLst/>
        </a:prstGeom>
      </dgm:spPr>
    </dgm:pt>
    <dgm:pt modelId="{1BD5CD15-530C-44FC-9A29-898A2A746C23}" type="pres">
      <dgm:prSet presAssocID="{0FDFD9CD-048A-482A-9F53-7FF4C3D5635D}" presName="connectorText" presStyleLbl="sibTrans2D1" presStyleIdx="0" presStyleCnt="3"/>
      <dgm:spPr/>
    </dgm:pt>
    <dgm:pt modelId="{111884ED-B19C-41C0-A2F0-C4F46A0827EC}" type="pres">
      <dgm:prSet presAssocID="{F6135C5C-2119-4454-9D2E-35B175A88D05}" presName="node" presStyleLbl="node1" presStyleIdx="1" presStyleCnt="3" custRadScaleRad="138926" custRadScaleInc="-14782">
        <dgm:presLayoutVars>
          <dgm:bulletEnabled val="1"/>
        </dgm:presLayoutVars>
      </dgm:prSet>
      <dgm:spPr/>
    </dgm:pt>
    <dgm:pt modelId="{E5BCAA68-FFA1-4037-86E3-54F08882AAC6}" type="pres">
      <dgm:prSet presAssocID="{7C992C11-49AC-4545-8114-2BB4D914A28B}" presName="sibTrans" presStyleLbl="sibTrans2D1" presStyleIdx="1" presStyleCnt="3"/>
      <dgm:spPr>
        <a:prstGeom prst="leftArrow">
          <a:avLst/>
        </a:prstGeom>
      </dgm:spPr>
    </dgm:pt>
    <dgm:pt modelId="{8DC06352-F3E5-4745-BB02-3890536CA2FB}" type="pres">
      <dgm:prSet presAssocID="{7C992C11-49AC-4545-8114-2BB4D914A28B}" presName="connectorText" presStyleLbl="sibTrans2D1" presStyleIdx="1" presStyleCnt="3"/>
      <dgm:spPr/>
    </dgm:pt>
    <dgm:pt modelId="{6E6F3E7B-0582-465B-8779-016C49CCAC95}" type="pres">
      <dgm:prSet presAssocID="{8323BF2A-B831-4823-BE5A-18D0A4A6FA5B}" presName="node" presStyleLbl="node1" presStyleIdx="2" presStyleCnt="3" custRadScaleRad="147076" custRadScaleInc="16819">
        <dgm:presLayoutVars>
          <dgm:bulletEnabled val="1"/>
        </dgm:presLayoutVars>
      </dgm:prSet>
      <dgm:spPr/>
    </dgm:pt>
    <dgm:pt modelId="{C19584E6-1F08-47E7-ABE4-F0220A8B5641}" type="pres">
      <dgm:prSet presAssocID="{D7197033-FE38-4D4E-B2C0-A13B93633F9E}" presName="sibTrans" presStyleLbl="sibTrans2D1" presStyleIdx="2" presStyleCnt="3"/>
      <dgm:spPr>
        <a:prstGeom prst="rightArrow">
          <a:avLst/>
        </a:prstGeom>
      </dgm:spPr>
    </dgm:pt>
    <dgm:pt modelId="{B980DB27-5765-41F2-9CE9-B468D8C0FFD0}" type="pres">
      <dgm:prSet presAssocID="{D7197033-FE38-4D4E-B2C0-A13B93633F9E}" presName="connectorText" presStyleLbl="sibTrans2D1" presStyleIdx="2" presStyleCnt="3"/>
      <dgm:spPr/>
    </dgm:pt>
  </dgm:ptLst>
  <dgm:cxnLst>
    <dgm:cxn modelId="{D8AB3409-8D22-432D-9EF4-F09B16B96CE3}" type="presOf" srcId="{F6135C5C-2119-4454-9D2E-35B175A88D05}" destId="{111884ED-B19C-41C0-A2F0-C4F46A0827EC}" srcOrd="0" destOrd="0" presId="urn:microsoft.com/office/officeart/2005/8/layout/cycle7"/>
    <dgm:cxn modelId="{BAF8A930-B1DD-461F-AB60-6A008CB2D6D7}" srcId="{160E47E9-1A74-4855-8D7F-868E211C2ECE}" destId="{46651554-8BDC-4C17-B52D-F21F4955898E}" srcOrd="0" destOrd="0" parTransId="{D4B30A44-37C6-4D8A-83A3-0CC0759CE8D0}" sibTransId="{0FDFD9CD-048A-482A-9F53-7FF4C3D5635D}"/>
    <dgm:cxn modelId="{3134DF32-C78F-4561-9051-EF8ED4E89E01}" type="presOf" srcId="{0FDFD9CD-048A-482A-9F53-7FF4C3D5635D}" destId="{368FE83B-2B7D-4C06-A828-E10036FF8B71}" srcOrd="0" destOrd="0" presId="urn:microsoft.com/office/officeart/2005/8/layout/cycle7"/>
    <dgm:cxn modelId="{0557C338-0856-45DD-92C1-68BA07F45155}" type="presOf" srcId="{D7197033-FE38-4D4E-B2C0-A13B93633F9E}" destId="{C19584E6-1F08-47E7-ABE4-F0220A8B5641}" srcOrd="0" destOrd="0" presId="urn:microsoft.com/office/officeart/2005/8/layout/cycle7"/>
    <dgm:cxn modelId="{CED17C44-6AEE-4C09-A626-35B0645B49B1}" type="presOf" srcId="{D7197033-FE38-4D4E-B2C0-A13B93633F9E}" destId="{B980DB27-5765-41F2-9CE9-B468D8C0FFD0}" srcOrd="1" destOrd="0" presId="urn:microsoft.com/office/officeart/2005/8/layout/cycle7"/>
    <dgm:cxn modelId="{4762CF44-C2B7-44E6-97F6-2A1A6DE20DC7}" type="presOf" srcId="{160E47E9-1A74-4855-8D7F-868E211C2ECE}" destId="{7885491C-A1CF-431C-B592-4288A95F3169}" srcOrd="0" destOrd="0" presId="urn:microsoft.com/office/officeart/2005/8/layout/cycle7"/>
    <dgm:cxn modelId="{7FDA927D-823E-4356-B656-C749E35BBF5A}" srcId="{160E47E9-1A74-4855-8D7F-868E211C2ECE}" destId="{F6135C5C-2119-4454-9D2E-35B175A88D05}" srcOrd="1" destOrd="0" parTransId="{7EB9BCE7-05E5-4C92-9BAE-9433D3CF29D6}" sibTransId="{7C992C11-49AC-4545-8114-2BB4D914A28B}"/>
    <dgm:cxn modelId="{D792CC87-CEDD-45F6-90A4-B2A08D07A146}" type="presOf" srcId="{8323BF2A-B831-4823-BE5A-18D0A4A6FA5B}" destId="{6E6F3E7B-0582-465B-8779-016C49CCAC95}" srcOrd="0" destOrd="0" presId="urn:microsoft.com/office/officeart/2005/8/layout/cycle7"/>
    <dgm:cxn modelId="{FC7D11A8-5FE6-4C9F-AA1E-9EECA4F1322B}" srcId="{160E47E9-1A74-4855-8D7F-868E211C2ECE}" destId="{8323BF2A-B831-4823-BE5A-18D0A4A6FA5B}" srcOrd="2" destOrd="0" parTransId="{2C9B12EC-1EF7-4DED-9F5D-A4BAA696F0C9}" sibTransId="{D7197033-FE38-4D4E-B2C0-A13B93633F9E}"/>
    <dgm:cxn modelId="{F3D757CD-A1A7-40F4-AB5E-62D6F4718DDB}" type="presOf" srcId="{46651554-8BDC-4C17-B52D-F21F4955898E}" destId="{6C162138-DA40-4B03-B5D1-0E496681A490}" srcOrd="0" destOrd="0" presId="urn:microsoft.com/office/officeart/2005/8/layout/cycle7"/>
    <dgm:cxn modelId="{68D9CAD9-4DB8-427E-8713-BCFBB75764FE}" type="presOf" srcId="{7C992C11-49AC-4545-8114-2BB4D914A28B}" destId="{8DC06352-F3E5-4745-BB02-3890536CA2FB}" srcOrd="1" destOrd="0" presId="urn:microsoft.com/office/officeart/2005/8/layout/cycle7"/>
    <dgm:cxn modelId="{12C1F7F0-9E3E-4038-8FA4-C5840CE26C89}" type="presOf" srcId="{0FDFD9CD-048A-482A-9F53-7FF4C3D5635D}" destId="{1BD5CD15-530C-44FC-9A29-898A2A746C23}" srcOrd="1" destOrd="0" presId="urn:microsoft.com/office/officeart/2005/8/layout/cycle7"/>
    <dgm:cxn modelId="{E3CCE5F1-2452-483E-B872-EB8038438FF3}" type="presOf" srcId="{7C992C11-49AC-4545-8114-2BB4D914A28B}" destId="{E5BCAA68-FFA1-4037-86E3-54F08882AAC6}" srcOrd="0" destOrd="0" presId="urn:microsoft.com/office/officeart/2005/8/layout/cycle7"/>
    <dgm:cxn modelId="{0C386A8E-14B1-4C93-A21F-DCBE588DDB02}" type="presParOf" srcId="{7885491C-A1CF-431C-B592-4288A95F3169}" destId="{6C162138-DA40-4B03-B5D1-0E496681A490}" srcOrd="0" destOrd="0" presId="urn:microsoft.com/office/officeart/2005/8/layout/cycle7"/>
    <dgm:cxn modelId="{47CFA132-28CD-45D0-B086-E32C1F6BD5B3}" type="presParOf" srcId="{7885491C-A1CF-431C-B592-4288A95F3169}" destId="{368FE83B-2B7D-4C06-A828-E10036FF8B71}" srcOrd="1" destOrd="0" presId="urn:microsoft.com/office/officeart/2005/8/layout/cycle7"/>
    <dgm:cxn modelId="{8EB6F5B4-4FB1-4061-B485-56A7B7E2C8CF}" type="presParOf" srcId="{368FE83B-2B7D-4C06-A828-E10036FF8B71}" destId="{1BD5CD15-530C-44FC-9A29-898A2A746C23}" srcOrd="0" destOrd="0" presId="urn:microsoft.com/office/officeart/2005/8/layout/cycle7"/>
    <dgm:cxn modelId="{1B40B167-8AD1-4A91-91FA-1A779E8C8056}" type="presParOf" srcId="{7885491C-A1CF-431C-B592-4288A95F3169}" destId="{111884ED-B19C-41C0-A2F0-C4F46A0827EC}" srcOrd="2" destOrd="0" presId="urn:microsoft.com/office/officeart/2005/8/layout/cycle7"/>
    <dgm:cxn modelId="{7E32B7D0-3943-466E-9568-AFFC6FD5D769}" type="presParOf" srcId="{7885491C-A1CF-431C-B592-4288A95F3169}" destId="{E5BCAA68-FFA1-4037-86E3-54F08882AAC6}" srcOrd="3" destOrd="0" presId="urn:microsoft.com/office/officeart/2005/8/layout/cycle7"/>
    <dgm:cxn modelId="{35F5AD88-55AA-4D9C-91C3-9BA0B04D43E6}" type="presParOf" srcId="{E5BCAA68-FFA1-4037-86E3-54F08882AAC6}" destId="{8DC06352-F3E5-4745-BB02-3890536CA2FB}" srcOrd="0" destOrd="0" presId="urn:microsoft.com/office/officeart/2005/8/layout/cycle7"/>
    <dgm:cxn modelId="{F14E9FB2-1897-4367-B417-B698CFBF88AB}" type="presParOf" srcId="{7885491C-A1CF-431C-B592-4288A95F3169}" destId="{6E6F3E7B-0582-465B-8779-016C49CCAC95}" srcOrd="4" destOrd="0" presId="urn:microsoft.com/office/officeart/2005/8/layout/cycle7"/>
    <dgm:cxn modelId="{5A035B96-58D4-40E2-BE29-769FBE426967}" type="presParOf" srcId="{7885491C-A1CF-431C-B592-4288A95F3169}" destId="{C19584E6-1F08-47E7-ABE4-F0220A8B5641}" srcOrd="5" destOrd="0" presId="urn:microsoft.com/office/officeart/2005/8/layout/cycle7"/>
    <dgm:cxn modelId="{186AC55F-5C2F-45C2-87A3-89D4F2EE68E9}" type="presParOf" srcId="{C19584E6-1F08-47E7-ABE4-F0220A8B5641}" destId="{B980DB27-5765-41F2-9CE9-B468D8C0FFD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0E47E9-1A74-4855-8D7F-868E211C2ECE}" type="doc">
      <dgm:prSet loTypeId="urn:microsoft.com/office/officeart/2005/8/layout/cycle7" loCatId="cycle" qsTypeId="urn:microsoft.com/office/officeart/2005/8/quickstyle/simple1" qsCatId="simple" csTypeId="urn:microsoft.com/office/officeart/2005/8/colors/accent0_3" csCatId="mainScheme" phldr="1"/>
      <dgm:spPr/>
    </dgm:pt>
    <dgm:pt modelId="{46651554-8BDC-4C17-B52D-F21F4955898E}">
      <dgm:prSet phldrT="[Text]" custT="1"/>
      <dgm:spPr/>
      <dgm:t>
        <a:bodyPr/>
        <a:lstStyle/>
        <a:p>
          <a:r>
            <a:rPr lang="en-US" sz="2400" noProof="0" dirty="0"/>
            <a:t>learning processes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custT="1"/>
      <dgm:spPr/>
      <dgm:t>
        <a:bodyPr/>
        <a:lstStyle/>
        <a:p>
          <a:r>
            <a:rPr lang="en-US" sz="2400" noProof="0" dirty="0"/>
            <a:t>(design) 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F6135C5C-2119-4454-9D2E-35B175A88D05}">
      <dgm:prSet phldrT="[Text]" custT="1"/>
      <dgm:spPr/>
      <dgm:t>
        <a:bodyPr/>
        <a:lstStyle/>
        <a:p>
          <a:r>
            <a:rPr lang="en-US" sz="2400" noProof="0" dirty="0"/>
            <a:t>outcomes </a:t>
          </a:r>
        </a:p>
      </dgm:t>
    </dgm:pt>
    <dgm:pt modelId="{7EB9BCE7-05E5-4C92-9BAE-9433D3CF29D6}" type="parTrans" cxnId="{7FDA927D-823E-4356-B656-C749E35BBF5A}">
      <dgm:prSet/>
      <dgm:spPr/>
      <dgm:t>
        <a:bodyPr/>
        <a:lstStyle/>
        <a:p>
          <a:endParaRPr lang="en-US" noProof="0" dirty="0"/>
        </a:p>
      </dgm:t>
    </dgm:pt>
    <dgm:pt modelId="{7C992C11-49AC-4545-8114-2BB4D914A28B}" type="sibTrans" cxnId="{7FDA927D-823E-4356-B656-C749E35BBF5A}">
      <dgm:prSet/>
      <dgm:spPr>
        <a:solidFill>
          <a:schemeClr val="dk2">
            <a:tint val="60000"/>
            <a:hueOff val="0"/>
            <a:satOff val="0"/>
            <a:lumOff val="0"/>
          </a:schemeClr>
        </a:solidFill>
      </dgm:spPr>
      <dgm:t>
        <a:bodyPr/>
        <a:lstStyle/>
        <a:p>
          <a:endParaRPr lang="en-US" noProof="0" dirty="0"/>
        </a:p>
      </dgm:t>
    </dgm:pt>
    <dgm:pt modelId="{7885491C-A1CF-431C-B592-4288A95F3169}" type="pres">
      <dgm:prSet presAssocID="{160E47E9-1A74-4855-8D7F-868E211C2ECE}" presName="Name0" presStyleCnt="0">
        <dgm:presLayoutVars>
          <dgm:dir/>
          <dgm:resizeHandles val="exact"/>
        </dgm:presLayoutVars>
      </dgm:prSet>
      <dgm:spPr/>
    </dgm:pt>
    <dgm:pt modelId="{6C162138-DA40-4B03-B5D1-0E496681A490}" type="pres">
      <dgm:prSet presAssocID="{46651554-8BDC-4C17-B52D-F21F4955898E}" presName="node" presStyleLbl="node1" presStyleIdx="0" presStyleCnt="3">
        <dgm:presLayoutVars>
          <dgm:bulletEnabled val="1"/>
        </dgm:presLayoutVars>
      </dgm:prSet>
      <dgm:spPr/>
    </dgm:pt>
    <dgm:pt modelId="{368FE83B-2B7D-4C06-A828-E10036FF8B71}" type="pres">
      <dgm:prSet presAssocID="{0FDFD9CD-048A-482A-9F53-7FF4C3D5635D}" presName="sibTrans" presStyleLbl="sibTrans2D1" presStyleIdx="0" presStyleCnt="3"/>
      <dgm:spPr>
        <a:prstGeom prst="rightArrow">
          <a:avLst/>
        </a:prstGeom>
      </dgm:spPr>
    </dgm:pt>
    <dgm:pt modelId="{1BD5CD15-530C-44FC-9A29-898A2A746C23}" type="pres">
      <dgm:prSet presAssocID="{0FDFD9CD-048A-482A-9F53-7FF4C3D5635D}" presName="connectorText" presStyleLbl="sibTrans2D1" presStyleIdx="0" presStyleCnt="3"/>
      <dgm:spPr/>
    </dgm:pt>
    <dgm:pt modelId="{111884ED-B19C-41C0-A2F0-C4F46A0827EC}" type="pres">
      <dgm:prSet presAssocID="{F6135C5C-2119-4454-9D2E-35B175A88D05}" presName="node" presStyleLbl="node1" presStyleIdx="1" presStyleCnt="3" custRadScaleRad="138926" custRadScaleInc="-14782">
        <dgm:presLayoutVars>
          <dgm:bulletEnabled val="1"/>
        </dgm:presLayoutVars>
      </dgm:prSet>
      <dgm:spPr/>
    </dgm:pt>
    <dgm:pt modelId="{E5BCAA68-FFA1-4037-86E3-54F08882AAC6}" type="pres">
      <dgm:prSet presAssocID="{7C992C11-49AC-4545-8114-2BB4D914A28B}" presName="sibTrans" presStyleLbl="sibTrans2D1" presStyleIdx="1" presStyleCnt="3"/>
      <dgm:spPr>
        <a:prstGeom prst="leftArrow">
          <a:avLst/>
        </a:prstGeom>
      </dgm:spPr>
    </dgm:pt>
    <dgm:pt modelId="{8DC06352-F3E5-4745-BB02-3890536CA2FB}" type="pres">
      <dgm:prSet presAssocID="{7C992C11-49AC-4545-8114-2BB4D914A28B}" presName="connectorText" presStyleLbl="sibTrans2D1" presStyleIdx="1" presStyleCnt="3"/>
      <dgm:spPr/>
    </dgm:pt>
    <dgm:pt modelId="{6E6F3E7B-0582-465B-8779-016C49CCAC95}" type="pres">
      <dgm:prSet presAssocID="{8323BF2A-B831-4823-BE5A-18D0A4A6FA5B}" presName="node" presStyleLbl="node1" presStyleIdx="2" presStyleCnt="3" custRadScaleRad="147076" custRadScaleInc="16819">
        <dgm:presLayoutVars>
          <dgm:bulletEnabled val="1"/>
        </dgm:presLayoutVars>
      </dgm:prSet>
      <dgm:spPr/>
    </dgm:pt>
    <dgm:pt modelId="{C19584E6-1F08-47E7-ABE4-F0220A8B5641}" type="pres">
      <dgm:prSet presAssocID="{D7197033-FE38-4D4E-B2C0-A13B93633F9E}" presName="sibTrans" presStyleLbl="sibTrans2D1" presStyleIdx="2" presStyleCnt="3"/>
      <dgm:spPr>
        <a:prstGeom prst="rightArrow">
          <a:avLst/>
        </a:prstGeom>
      </dgm:spPr>
    </dgm:pt>
    <dgm:pt modelId="{B980DB27-5765-41F2-9CE9-B468D8C0FFD0}" type="pres">
      <dgm:prSet presAssocID="{D7197033-FE38-4D4E-B2C0-A13B93633F9E}" presName="connectorText" presStyleLbl="sibTrans2D1" presStyleIdx="2" presStyleCnt="3"/>
      <dgm:spPr/>
    </dgm:pt>
  </dgm:ptLst>
  <dgm:cxnLst>
    <dgm:cxn modelId="{D8AB3409-8D22-432D-9EF4-F09B16B96CE3}" type="presOf" srcId="{F6135C5C-2119-4454-9D2E-35B175A88D05}" destId="{111884ED-B19C-41C0-A2F0-C4F46A0827EC}" srcOrd="0" destOrd="0" presId="urn:microsoft.com/office/officeart/2005/8/layout/cycle7"/>
    <dgm:cxn modelId="{BAF8A930-B1DD-461F-AB60-6A008CB2D6D7}" srcId="{160E47E9-1A74-4855-8D7F-868E211C2ECE}" destId="{46651554-8BDC-4C17-B52D-F21F4955898E}" srcOrd="0" destOrd="0" parTransId="{D4B30A44-37C6-4D8A-83A3-0CC0759CE8D0}" sibTransId="{0FDFD9CD-048A-482A-9F53-7FF4C3D5635D}"/>
    <dgm:cxn modelId="{3134DF32-C78F-4561-9051-EF8ED4E89E01}" type="presOf" srcId="{0FDFD9CD-048A-482A-9F53-7FF4C3D5635D}" destId="{368FE83B-2B7D-4C06-A828-E10036FF8B71}" srcOrd="0" destOrd="0" presId="urn:microsoft.com/office/officeart/2005/8/layout/cycle7"/>
    <dgm:cxn modelId="{0557C338-0856-45DD-92C1-68BA07F45155}" type="presOf" srcId="{D7197033-FE38-4D4E-B2C0-A13B93633F9E}" destId="{C19584E6-1F08-47E7-ABE4-F0220A8B5641}" srcOrd="0" destOrd="0" presId="urn:microsoft.com/office/officeart/2005/8/layout/cycle7"/>
    <dgm:cxn modelId="{CED17C44-6AEE-4C09-A626-35B0645B49B1}" type="presOf" srcId="{D7197033-FE38-4D4E-B2C0-A13B93633F9E}" destId="{B980DB27-5765-41F2-9CE9-B468D8C0FFD0}" srcOrd="1" destOrd="0" presId="urn:microsoft.com/office/officeart/2005/8/layout/cycle7"/>
    <dgm:cxn modelId="{4762CF44-C2B7-44E6-97F6-2A1A6DE20DC7}" type="presOf" srcId="{160E47E9-1A74-4855-8D7F-868E211C2ECE}" destId="{7885491C-A1CF-431C-B592-4288A95F3169}" srcOrd="0" destOrd="0" presId="urn:microsoft.com/office/officeart/2005/8/layout/cycle7"/>
    <dgm:cxn modelId="{7FDA927D-823E-4356-B656-C749E35BBF5A}" srcId="{160E47E9-1A74-4855-8D7F-868E211C2ECE}" destId="{F6135C5C-2119-4454-9D2E-35B175A88D05}" srcOrd="1" destOrd="0" parTransId="{7EB9BCE7-05E5-4C92-9BAE-9433D3CF29D6}" sibTransId="{7C992C11-49AC-4545-8114-2BB4D914A28B}"/>
    <dgm:cxn modelId="{D792CC87-CEDD-45F6-90A4-B2A08D07A146}" type="presOf" srcId="{8323BF2A-B831-4823-BE5A-18D0A4A6FA5B}" destId="{6E6F3E7B-0582-465B-8779-016C49CCAC95}" srcOrd="0" destOrd="0" presId="urn:microsoft.com/office/officeart/2005/8/layout/cycle7"/>
    <dgm:cxn modelId="{FC7D11A8-5FE6-4C9F-AA1E-9EECA4F1322B}" srcId="{160E47E9-1A74-4855-8D7F-868E211C2ECE}" destId="{8323BF2A-B831-4823-BE5A-18D0A4A6FA5B}" srcOrd="2" destOrd="0" parTransId="{2C9B12EC-1EF7-4DED-9F5D-A4BAA696F0C9}" sibTransId="{D7197033-FE38-4D4E-B2C0-A13B93633F9E}"/>
    <dgm:cxn modelId="{F3D757CD-A1A7-40F4-AB5E-62D6F4718DDB}" type="presOf" srcId="{46651554-8BDC-4C17-B52D-F21F4955898E}" destId="{6C162138-DA40-4B03-B5D1-0E496681A490}" srcOrd="0" destOrd="0" presId="urn:microsoft.com/office/officeart/2005/8/layout/cycle7"/>
    <dgm:cxn modelId="{68D9CAD9-4DB8-427E-8713-BCFBB75764FE}" type="presOf" srcId="{7C992C11-49AC-4545-8114-2BB4D914A28B}" destId="{8DC06352-F3E5-4745-BB02-3890536CA2FB}" srcOrd="1" destOrd="0" presId="urn:microsoft.com/office/officeart/2005/8/layout/cycle7"/>
    <dgm:cxn modelId="{12C1F7F0-9E3E-4038-8FA4-C5840CE26C89}" type="presOf" srcId="{0FDFD9CD-048A-482A-9F53-7FF4C3D5635D}" destId="{1BD5CD15-530C-44FC-9A29-898A2A746C23}" srcOrd="1" destOrd="0" presId="urn:microsoft.com/office/officeart/2005/8/layout/cycle7"/>
    <dgm:cxn modelId="{E3CCE5F1-2452-483E-B872-EB8038438FF3}" type="presOf" srcId="{7C992C11-49AC-4545-8114-2BB4D914A28B}" destId="{E5BCAA68-FFA1-4037-86E3-54F08882AAC6}" srcOrd="0" destOrd="0" presId="urn:microsoft.com/office/officeart/2005/8/layout/cycle7"/>
    <dgm:cxn modelId="{0C386A8E-14B1-4C93-A21F-DCBE588DDB02}" type="presParOf" srcId="{7885491C-A1CF-431C-B592-4288A95F3169}" destId="{6C162138-DA40-4B03-B5D1-0E496681A490}" srcOrd="0" destOrd="0" presId="urn:microsoft.com/office/officeart/2005/8/layout/cycle7"/>
    <dgm:cxn modelId="{47CFA132-28CD-45D0-B086-E32C1F6BD5B3}" type="presParOf" srcId="{7885491C-A1CF-431C-B592-4288A95F3169}" destId="{368FE83B-2B7D-4C06-A828-E10036FF8B71}" srcOrd="1" destOrd="0" presId="urn:microsoft.com/office/officeart/2005/8/layout/cycle7"/>
    <dgm:cxn modelId="{8EB6F5B4-4FB1-4061-B485-56A7B7E2C8CF}" type="presParOf" srcId="{368FE83B-2B7D-4C06-A828-E10036FF8B71}" destId="{1BD5CD15-530C-44FC-9A29-898A2A746C23}" srcOrd="0" destOrd="0" presId="urn:microsoft.com/office/officeart/2005/8/layout/cycle7"/>
    <dgm:cxn modelId="{1B40B167-8AD1-4A91-91FA-1A779E8C8056}" type="presParOf" srcId="{7885491C-A1CF-431C-B592-4288A95F3169}" destId="{111884ED-B19C-41C0-A2F0-C4F46A0827EC}" srcOrd="2" destOrd="0" presId="urn:microsoft.com/office/officeart/2005/8/layout/cycle7"/>
    <dgm:cxn modelId="{7E32B7D0-3943-466E-9568-AFFC6FD5D769}" type="presParOf" srcId="{7885491C-A1CF-431C-B592-4288A95F3169}" destId="{E5BCAA68-FFA1-4037-86E3-54F08882AAC6}" srcOrd="3" destOrd="0" presId="urn:microsoft.com/office/officeart/2005/8/layout/cycle7"/>
    <dgm:cxn modelId="{35F5AD88-55AA-4D9C-91C3-9BA0B04D43E6}" type="presParOf" srcId="{E5BCAA68-FFA1-4037-86E3-54F08882AAC6}" destId="{8DC06352-F3E5-4745-BB02-3890536CA2FB}" srcOrd="0" destOrd="0" presId="urn:microsoft.com/office/officeart/2005/8/layout/cycle7"/>
    <dgm:cxn modelId="{F14E9FB2-1897-4367-B417-B698CFBF88AB}" type="presParOf" srcId="{7885491C-A1CF-431C-B592-4288A95F3169}" destId="{6E6F3E7B-0582-465B-8779-016C49CCAC95}" srcOrd="4" destOrd="0" presId="urn:microsoft.com/office/officeart/2005/8/layout/cycle7"/>
    <dgm:cxn modelId="{5A035B96-58D4-40E2-BE29-769FBE426967}" type="presParOf" srcId="{7885491C-A1CF-431C-B592-4288A95F3169}" destId="{C19584E6-1F08-47E7-ABE4-F0220A8B5641}" srcOrd="5" destOrd="0" presId="urn:microsoft.com/office/officeart/2005/8/layout/cycle7"/>
    <dgm:cxn modelId="{186AC55F-5C2F-45C2-87A3-89D4F2EE68E9}" type="presParOf" srcId="{C19584E6-1F08-47E7-ABE4-F0220A8B5641}" destId="{B980DB27-5765-41F2-9CE9-B468D8C0FFD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0E47E9-1A74-4855-8D7F-868E211C2ECE}" type="doc">
      <dgm:prSet loTypeId="urn:microsoft.com/office/officeart/2005/8/layout/cycle7" loCatId="cycle" qsTypeId="urn:microsoft.com/office/officeart/2005/8/quickstyle/simple1" qsCatId="simple" csTypeId="urn:microsoft.com/office/officeart/2005/8/colors/accent0_3" csCatId="mainScheme" phldr="1"/>
      <dgm:spPr/>
    </dgm:pt>
    <dgm:pt modelId="{46651554-8BDC-4C17-B52D-F21F4955898E}">
      <dgm:prSet phldrT="[Text]" custT="1"/>
      <dgm:spPr/>
      <dgm:t>
        <a:bodyPr/>
        <a:lstStyle/>
        <a:p>
          <a:r>
            <a:rPr lang="en-US" sz="2400" noProof="0" dirty="0"/>
            <a:t>learning processes</a:t>
          </a:r>
        </a:p>
      </dgm:t>
    </dgm:pt>
    <dgm:pt modelId="{D4B30A44-37C6-4D8A-83A3-0CC0759CE8D0}" type="parTrans" cxnId="{BAF8A930-B1DD-461F-AB60-6A008CB2D6D7}">
      <dgm:prSet/>
      <dgm:spPr/>
      <dgm:t>
        <a:bodyPr/>
        <a:lstStyle/>
        <a:p>
          <a:endParaRPr lang="en-US" noProof="0" dirty="0"/>
        </a:p>
      </dgm:t>
    </dgm:pt>
    <dgm:pt modelId="{0FDFD9CD-048A-482A-9F53-7FF4C3D5635D}" type="sibTrans" cxnId="{BAF8A930-B1DD-461F-AB60-6A008CB2D6D7}">
      <dgm:prSet/>
      <dgm:spPr/>
      <dgm:t>
        <a:bodyPr/>
        <a:lstStyle/>
        <a:p>
          <a:endParaRPr lang="en-US" noProof="0" dirty="0"/>
        </a:p>
      </dgm:t>
    </dgm:pt>
    <dgm:pt modelId="{8323BF2A-B831-4823-BE5A-18D0A4A6FA5B}">
      <dgm:prSet phldrT="[Text]" custT="1"/>
      <dgm:spPr/>
      <dgm:t>
        <a:bodyPr/>
        <a:lstStyle/>
        <a:p>
          <a:r>
            <a:rPr lang="en-US" sz="2400" noProof="0" dirty="0"/>
            <a:t>(design) conditions</a:t>
          </a:r>
        </a:p>
      </dgm:t>
    </dgm:pt>
    <dgm:pt modelId="{2C9B12EC-1EF7-4DED-9F5D-A4BAA696F0C9}" type="parTrans" cxnId="{FC7D11A8-5FE6-4C9F-AA1E-9EECA4F1322B}">
      <dgm:prSet/>
      <dgm:spPr/>
      <dgm:t>
        <a:bodyPr/>
        <a:lstStyle/>
        <a:p>
          <a:endParaRPr lang="en-US" noProof="0" dirty="0"/>
        </a:p>
      </dgm:t>
    </dgm:pt>
    <dgm:pt modelId="{D7197033-FE38-4D4E-B2C0-A13B93633F9E}" type="sibTrans" cxnId="{FC7D11A8-5FE6-4C9F-AA1E-9EECA4F1322B}">
      <dgm:prSet/>
      <dgm:spPr/>
      <dgm:t>
        <a:bodyPr/>
        <a:lstStyle/>
        <a:p>
          <a:endParaRPr lang="en-US" noProof="0" dirty="0"/>
        </a:p>
      </dgm:t>
    </dgm:pt>
    <dgm:pt modelId="{F6135C5C-2119-4454-9D2E-35B175A88D05}">
      <dgm:prSet phldrT="[Text]" custT="1"/>
      <dgm:spPr/>
      <dgm:t>
        <a:bodyPr/>
        <a:lstStyle/>
        <a:p>
          <a:r>
            <a:rPr lang="en-US" sz="2400" noProof="0" dirty="0"/>
            <a:t>outcomes </a:t>
          </a:r>
        </a:p>
      </dgm:t>
    </dgm:pt>
    <dgm:pt modelId="{7EB9BCE7-05E5-4C92-9BAE-9433D3CF29D6}" type="parTrans" cxnId="{7FDA927D-823E-4356-B656-C749E35BBF5A}">
      <dgm:prSet/>
      <dgm:spPr/>
      <dgm:t>
        <a:bodyPr/>
        <a:lstStyle/>
        <a:p>
          <a:endParaRPr lang="en-US" noProof="0" dirty="0"/>
        </a:p>
      </dgm:t>
    </dgm:pt>
    <dgm:pt modelId="{7C992C11-49AC-4545-8114-2BB4D914A28B}" type="sibTrans" cxnId="{7FDA927D-823E-4356-B656-C749E35BBF5A}">
      <dgm:prSet/>
      <dgm:spPr>
        <a:pattFill prst="ltUpDiag">
          <a:fgClr>
            <a:schemeClr val="dk2">
              <a:tint val="60000"/>
              <a:hueOff val="0"/>
              <a:satOff val="0"/>
              <a:lumOff val="0"/>
            </a:schemeClr>
          </a:fgClr>
          <a:bgClr>
            <a:schemeClr val="bg1"/>
          </a:bgClr>
        </a:pattFill>
      </dgm:spPr>
      <dgm:t>
        <a:bodyPr/>
        <a:lstStyle/>
        <a:p>
          <a:endParaRPr lang="en-US" noProof="0" dirty="0"/>
        </a:p>
      </dgm:t>
    </dgm:pt>
    <dgm:pt modelId="{7885491C-A1CF-431C-B592-4288A95F3169}" type="pres">
      <dgm:prSet presAssocID="{160E47E9-1A74-4855-8D7F-868E211C2ECE}" presName="Name0" presStyleCnt="0">
        <dgm:presLayoutVars>
          <dgm:dir/>
          <dgm:resizeHandles val="exact"/>
        </dgm:presLayoutVars>
      </dgm:prSet>
      <dgm:spPr/>
    </dgm:pt>
    <dgm:pt modelId="{6C162138-DA40-4B03-B5D1-0E496681A490}" type="pres">
      <dgm:prSet presAssocID="{46651554-8BDC-4C17-B52D-F21F4955898E}" presName="node" presStyleLbl="node1" presStyleIdx="0" presStyleCnt="3">
        <dgm:presLayoutVars>
          <dgm:bulletEnabled val="1"/>
        </dgm:presLayoutVars>
      </dgm:prSet>
      <dgm:spPr/>
    </dgm:pt>
    <dgm:pt modelId="{368FE83B-2B7D-4C06-A828-E10036FF8B71}" type="pres">
      <dgm:prSet presAssocID="{0FDFD9CD-048A-482A-9F53-7FF4C3D5635D}" presName="sibTrans" presStyleLbl="sibTrans2D1" presStyleIdx="0" presStyleCnt="3"/>
      <dgm:spPr>
        <a:prstGeom prst="rightArrow">
          <a:avLst/>
        </a:prstGeom>
      </dgm:spPr>
    </dgm:pt>
    <dgm:pt modelId="{1BD5CD15-530C-44FC-9A29-898A2A746C23}" type="pres">
      <dgm:prSet presAssocID="{0FDFD9CD-048A-482A-9F53-7FF4C3D5635D}" presName="connectorText" presStyleLbl="sibTrans2D1" presStyleIdx="0" presStyleCnt="3"/>
      <dgm:spPr/>
    </dgm:pt>
    <dgm:pt modelId="{111884ED-B19C-41C0-A2F0-C4F46A0827EC}" type="pres">
      <dgm:prSet presAssocID="{F6135C5C-2119-4454-9D2E-35B175A88D05}" presName="node" presStyleLbl="node1" presStyleIdx="1" presStyleCnt="3" custRadScaleRad="138926" custRadScaleInc="-14782">
        <dgm:presLayoutVars>
          <dgm:bulletEnabled val="1"/>
        </dgm:presLayoutVars>
      </dgm:prSet>
      <dgm:spPr/>
    </dgm:pt>
    <dgm:pt modelId="{E5BCAA68-FFA1-4037-86E3-54F08882AAC6}" type="pres">
      <dgm:prSet presAssocID="{7C992C11-49AC-4545-8114-2BB4D914A28B}" presName="sibTrans" presStyleLbl="sibTrans2D1" presStyleIdx="1" presStyleCnt="3"/>
      <dgm:spPr>
        <a:prstGeom prst="leftArrow">
          <a:avLst/>
        </a:prstGeom>
      </dgm:spPr>
    </dgm:pt>
    <dgm:pt modelId="{8DC06352-F3E5-4745-BB02-3890536CA2FB}" type="pres">
      <dgm:prSet presAssocID="{7C992C11-49AC-4545-8114-2BB4D914A28B}" presName="connectorText" presStyleLbl="sibTrans2D1" presStyleIdx="1" presStyleCnt="3"/>
      <dgm:spPr/>
    </dgm:pt>
    <dgm:pt modelId="{6E6F3E7B-0582-465B-8779-016C49CCAC95}" type="pres">
      <dgm:prSet presAssocID="{8323BF2A-B831-4823-BE5A-18D0A4A6FA5B}" presName="node" presStyleLbl="node1" presStyleIdx="2" presStyleCnt="3" custRadScaleRad="147076" custRadScaleInc="16819">
        <dgm:presLayoutVars>
          <dgm:bulletEnabled val="1"/>
        </dgm:presLayoutVars>
      </dgm:prSet>
      <dgm:spPr/>
    </dgm:pt>
    <dgm:pt modelId="{C19584E6-1F08-47E7-ABE4-F0220A8B5641}" type="pres">
      <dgm:prSet presAssocID="{D7197033-FE38-4D4E-B2C0-A13B93633F9E}" presName="sibTrans" presStyleLbl="sibTrans2D1" presStyleIdx="2" presStyleCnt="3"/>
      <dgm:spPr>
        <a:prstGeom prst="rightArrow">
          <a:avLst/>
        </a:prstGeom>
      </dgm:spPr>
    </dgm:pt>
    <dgm:pt modelId="{B980DB27-5765-41F2-9CE9-B468D8C0FFD0}" type="pres">
      <dgm:prSet presAssocID="{D7197033-FE38-4D4E-B2C0-A13B93633F9E}" presName="connectorText" presStyleLbl="sibTrans2D1" presStyleIdx="2" presStyleCnt="3"/>
      <dgm:spPr/>
    </dgm:pt>
  </dgm:ptLst>
  <dgm:cxnLst>
    <dgm:cxn modelId="{D8AB3409-8D22-432D-9EF4-F09B16B96CE3}" type="presOf" srcId="{F6135C5C-2119-4454-9D2E-35B175A88D05}" destId="{111884ED-B19C-41C0-A2F0-C4F46A0827EC}" srcOrd="0" destOrd="0" presId="urn:microsoft.com/office/officeart/2005/8/layout/cycle7"/>
    <dgm:cxn modelId="{BAF8A930-B1DD-461F-AB60-6A008CB2D6D7}" srcId="{160E47E9-1A74-4855-8D7F-868E211C2ECE}" destId="{46651554-8BDC-4C17-B52D-F21F4955898E}" srcOrd="0" destOrd="0" parTransId="{D4B30A44-37C6-4D8A-83A3-0CC0759CE8D0}" sibTransId="{0FDFD9CD-048A-482A-9F53-7FF4C3D5635D}"/>
    <dgm:cxn modelId="{3134DF32-C78F-4561-9051-EF8ED4E89E01}" type="presOf" srcId="{0FDFD9CD-048A-482A-9F53-7FF4C3D5635D}" destId="{368FE83B-2B7D-4C06-A828-E10036FF8B71}" srcOrd="0" destOrd="0" presId="urn:microsoft.com/office/officeart/2005/8/layout/cycle7"/>
    <dgm:cxn modelId="{0557C338-0856-45DD-92C1-68BA07F45155}" type="presOf" srcId="{D7197033-FE38-4D4E-B2C0-A13B93633F9E}" destId="{C19584E6-1F08-47E7-ABE4-F0220A8B5641}" srcOrd="0" destOrd="0" presId="urn:microsoft.com/office/officeart/2005/8/layout/cycle7"/>
    <dgm:cxn modelId="{CED17C44-6AEE-4C09-A626-35B0645B49B1}" type="presOf" srcId="{D7197033-FE38-4D4E-B2C0-A13B93633F9E}" destId="{B980DB27-5765-41F2-9CE9-B468D8C0FFD0}" srcOrd="1" destOrd="0" presId="urn:microsoft.com/office/officeart/2005/8/layout/cycle7"/>
    <dgm:cxn modelId="{4762CF44-C2B7-44E6-97F6-2A1A6DE20DC7}" type="presOf" srcId="{160E47E9-1A74-4855-8D7F-868E211C2ECE}" destId="{7885491C-A1CF-431C-B592-4288A95F3169}" srcOrd="0" destOrd="0" presId="urn:microsoft.com/office/officeart/2005/8/layout/cycle7"/>
    <dgm:cxn modelId="{7FDA927D-823E-4356-B656-C749E35BBF5A}" srcId="{160E47E9-1A74-4855-8D7F-868E211C2ECE}" destId="{F6135C5C-2119-4454-9D2E-35B175A88D05}" srcOrd="1" destOrd="0" parTransId="{7EB9BCE7-05E5-4C92-9BAE-9433D3CF29D6}" sibTransId="{7C992C11-49AC-4545-8114-2BB4D914A28B}"/>
    <dgm:cxn modelId="{D792CC87-CEDD-45F6-90A4-B2A08D07A146}" type="presOf" srcId="{8323BF2A-B831-4823-BE5A-18D0A4A6FA5B}" destId="{6E6F3E7B-0582-465B-8779-016C49CCAC95}" srcOrd="0" destOrd="0" presId="urn:microsoft.com/office/officeart/2005/8/layout/cycle7"/>
    <dgm:cxn modelId="{FC7D11A8-5FE6-4C9F-AA1E-9EECA4F1322B}" srcId="{160E47E9-1A74-4855-8D7F-868E211C2ECE}" destId="{8323BF2A-B831-4823-BE5A-18D0A4A6FA5B}" srcOrd="2" destOrd="0" parTransId="{2C9B12EC-1EF7-4DED-9F5D-A4BAA696F0C9}" sibTransId="{D7197033-FE38-4D4E-B2C0-A13B93633F9E}"/>
    <dgm:cxn modelId="{F3D757CD-A1A7-40F4-AB5E-62D6F4718DDB}" type="presOf" srcId="{46651554-8BDC-4C17-B52D-F21F4955898E}" destId="{6C162138-DA40-4B03-B5D1-0E496681A490}" srcOrd="0" destOrd="0" presId="urn:microsoft.com/office/officeart/2005/8/layout/cycle7"/>
    <dgm:cxn modelId="{68D9CAD9-4DB8-427E-8713-BCFBB75764FE}" type="presOf" srcId="{7C992C11-49AC-4545-8114-2BB4D914A28B}" destId="{8DC06352-F3E5-4745-BB02-3890536CA2FB}" srcOrd="1" destOrd="0" presId="urn:microsoft.com/office/officeart/2005/8/layout/cycle7"/>
    <dgm:cxn modelId="{12C1F7F0-9E3E-4038-8FA4-C5840CE26C89}" type="presOf" srcId="{0FDFD9CD-048A-482A-9F53-7FF4C3D5635D}" destId="{1BD5CD15-530C-44FC-9A29-898A2A746C23}" srcOrd="1" destOrd="0" presId="urn:microsoft.com/office/officeart/2005/8/layout/cycle7"/>
    <dgm:cxn modelId="{E3CCE5F1-2452-483E-B872-EB8038438FF3}" type="presOf" srcId="{7C992C11-49AC-4545-8114-2BB4D914A28B}" destId="{E5BCAA68-FFA1-4037-86E3-54F08882AAC6}" srcOrd="0" destOrd="0" presId="urn:microsoft.com/office/officeart/2005/8/layout/cycle7"/>
    <dgm:cxn modelId="{0C386A8E-14B1-4C93-A21F-DCBE588DDB02}" type="presParOf" srcId="{7885491C-A1CF-431C-B592-4288A95F3169}" destId="{6C162138-DA40-4B03-B5D1-0E496681A490}" srcOrd="0" destOrd="0" presId="urn:microsoft.com/office/officeart/2005/8/layout/cycle7"/>
    <dgm:cxn modelId="{47CFA132-28CD-45D0-B086-E32C1F6BD5B3}" type="presParOf" srcId="{7885491C-A1CF-431C-B592-4288A95F3169}" destId="{368FE83B-2B7D-4C06-A828-E10036FF8B71}" srcOrd="1" destOrd="0" presId="urn:microsoft.com/office/officeart/2005/8/layout/cycle7"/>
    <dgm:cxn modelId="{8EB6F5B4-4FB1-4061-B485-56A7B7E2C8CF}" type="presParOf" srcId="{368FE83B-2B7D-4C06-A828-E10036FF8B71}" destId="{1BD5CD15-530C-44FC-9A29-898A2A746C23}" srcOrd="0" destOrd="0" presId="urn:microsoft.com/office/officeart/2005/8/layout/cycle7"/>
    <dgm:cxn modelId="{1B40B167-8AD1-4A91-91FA-1A779E8C8056}" type="presParOf" srcId="{7885491C-A1CF-431C-B592-4288A95F3169}" destId="{111884ED-B19C-41C0-A2F0-C4F46A0827EC}" srcOrd="2" destOrd="0" presId="urn:microsoft.com/office/officeart/2005/8/layout/cycle7"/>
    <dgm:cxn modelId="{7E32B7D0-3943-466E-9568-AFFC6FD5D769}" type="presParOf" srcId="{7885491C-A1CF-431C-B592-4288A95F3169}" destId="{E5BCAA68-FFA1-4037-86E3-54F08882AAC6}" srcOrd="3" destOrd="0" presId="urn:microsoft.com/office/officeart/2005/8/layout/cycle7"/>
    <dgm:cxn modelId="{35F5AD88-55AA-4D9C-91C3-9BA0B04D43E6}" type="presParOf" srcId="{E5BCAA68-FFA1-4037-86E3-54F08882AAC6}" destId="{8DC06352-F3E5-4745-BB02-3890536CA2FB}" srcOrd="0" destOrd="0" presId="urn:microsoft.com/office/officeart/2005/8/layout/cycle7"/>
    <dgm:cxn modelId="{F14E9FB2-1897-4367-B417-B698CFBF88AB}" type="presParOf" srcId="{7885491C-A1CF-431C-B592-4288A95F3169}" destId="{6E6F3E7B-0582-465B-8779-016C49CCAC95}" srcOrd="4" destOrd="0" presId="urn:microsoft.com/office/officeart/2005/8/layout/cycle7"/>
    <dgm:cxn modelId="{5A035B96-58D4-40E2-BE29-769FBE426967}" type="presParOf" srcId="{7885491C-A1CF-431C-B592-4288A95F3169}" destId="{C19584E6-1F08-47E7-ABE4-F0220A8B5641}" srcOrd="5" destOrd="0" presId="urn:microsoft.com/office/officeart/2005/8/layout/cycle7"/>
    <dgm:cxn modelId="{186AC55F-5C2F-45C2-87A3-89D4F2EE68E9}" type="presParOf" srcId="{C19584E6-1F08-47E7-ABE4-F0220A8B5641}" destId="{B980DB27-5765-41F2-9CE9-B468D8C0FFD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BE34-0FE6-4819-BAE3-0F1A84FC6714}">
      <dsp:nvSpPr>
        <dsp:cNvPr id="0" name=""/>
        <dsp:cNvSpPr/>
      </dsp:nvSpPr>
      <dsp:spPr>
        <a:xfrm>
          <a:off x="2489"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effects</a:t>
          </a:r>
        </a:p>
      </dsp:txBody>
      <dsp:txXfrm>
        <a:off x="609012" y="1498502"/>
        <a:ext cx="1819569" cy="1213045"/>
      </dsp:txXfrm>
    </dsp:sp>
    <dsp:sp modelId="{1905047D-BCAB-4CD7-8D3A-F163DAFBBAA6}">
      <dsp:nvSpPr>
        <dsp:cNvPr id="0" name=""/>
        <dsp:cNvSpPr/>
      </dsp:nvSpPr>
      <dsp:spPr>
        <a:xfrm>
          <a:off x="2731842"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conditions</a:t>
          </a:r>
        </a:p>
      </dsp:txBody>
      <dsp:txXfrm>
        <a:off x="3338365" y="1498502"/>
        <a:ext cx="1819569" cy="1213045"/>
      </dsp:txXfrm>
    </dsp:sp>
    <dsp:sp modelId="{BF22F64A-91DD-4173-938F-B345DCF2DC5E}">
      <dsp:nvSpPr>
        <dsp:cNvPr id="0" name=""/>
        <dsp:cNvSpPr/>
      </dsp:nvSpPr>
      <dsp:spPr>
        <a:xfrm>
          <a:off x="5461195"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interactions</a:t>
          </a:r>
        </a:p>
      </dsp:txBody>
      <dsp:txXfrm>
        <a:off x="6067718" y="1498502"/>
        <a:ext cx="1819569" cy="1213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BE34-0FE6-4819-BAE3-0F1A84FC6714}">
      <dsp:nvSpPr>
        <dsp:cNvPr id="0" name=""/>
        <dsp:cNvSpPr/>
      </dsp:nvSpPr>
      <dsp:spPr>
        <a:xfrm>
          <a:off x="2489"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effects</a:t>
          </a:r>
        </a:p>
      </dsp:txBody>
      <dsp:txXfrm>
        <a:off x="609012" y="1498502"/>
        <a:ext cx="1819569" cy="1213045"/>
      </dsp:txXfrm>
    </dsp:sp>
    <dsp:sp modelId="{1905047D-BCAB-4CD7-8D3A-F163DAFBBAA6}">
      <dsp:nvSpPr>
        <dsp:cNvPr id="0" name=""/>
        <dsp:cNvSpPr/>
      </dsp:nvSpPr>
      <dsp:spPr>
        <a:xfrm>
          <a:off x="2731842"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conditions</a:t>
          </a:r>
        </a:p>
      </dsp:txBody>
      <dsp:txXfrm>
        <a:off x="3338365" y="1498502"/>
        <a:ext cx="1819569" cy="1213045"/>
      </dsp:txXfrm>
    </dsp:sp>
    <dsp:sp modelId="{BF22F64A-91DD-4173-938F-B345DCF2DC5E}">
      <dsp:nvSpPr>
        <dsp:cNvPr id="0" name=""/>
        <dsp:cNvSpPr/>
      </dsp:nvSpPr>
      <dsp:spPr>
        <a:xfrm>
          <a:off x="5461195"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interactions</a:t>
          </a:r>
        </a:p>
      </dsp:txBody>
      <dsp:txXfrm>
        <a:off x="6067718" y="1498502"/>
        <a:ext cx="1819569" cy="1213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BE34-0FE6-4819-BAE3-0F1A84FC6714}">
      <dsp:nvSpPr>
        <dsp:cNvPr id="0" name=""/>
        <dsp:cNvSpPr/>
      </dsp:nvSpPr>
      <dsp:spPr>
        <a:xfrm>
          <a:off x="2489"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effects</a:t>
          </a:r>
        </a:p>
      </dsp:txBody>
      <dsp:txXfrm>
        <a:off x="609012" y="1498502"/>
        <a:ext cx="1819569" cy="1213045"/>
      </dsp:txXfrm>
    </dsp:sp>
    <dsp:sp modelId="{1905047D-BCAB-4CD7-8D3A-F163DAFBBAA6}">
      <dsp:nvSpPr>
        <dsp:cNvPr id="0" name=""/>
        <dsp:cNvSpPr/>
      </dsp:nvSpPr>
      <dsp:spPr>
        <a:xfrm>
          <a:off x="2731842"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conditions</a:t>
          </a:r>
        </a:p>
      </dsp:txBody>
      <dsp:txXfrm>
        <a:off x="3338365" y="1498502"/>
        <a:ext cx="1819569" cy="1213045"/>
      </dsp:txXfrm>
    </dsp:sp>
    <dsp:sp modelId="{BF22F64A-91DD-4173-938F-B345DCF2DC5E}">
      <dsp:nvSpPr>
        <dsp:cNvPr id="0" name=""/>
        <dsp:cNvSpPr/>
      </dsp:nvSpPr>
      <dsp:spPr>
        <a:xfrm>
          <a:off x="5461195"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interactions</a:t>
          </a:r>
        </a:p>
      </dsp:txBody>
      <dsp:txXfrm>
        <a:off x="6067718" y="1498502"/>
        <a:ext cx="1819569" cy="1213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BE34-0FE6-4819-BAE3-0F1A84FC6714}">
      <dsp:nvSpPr>
        <dsp:cNvPr id="0" name=""/>
        <dsp:cNvSpPr/>
      </dsp:nvSpPr>
      <dsp:spPr>
        <a:xfrm>
          <a:off x="2489"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effects</a:t>
          </a:r>
        </a:p>
      </dsp:txBody>
      <dsp:txXfrm>
        <a:off x="609012" y="1498502"/>
        <a:ext cx="1819569" cy="1213045"/>
      </dsp:txXfrm>
    </dsp:sp>
    <dsp:sp modelId="{1905047D-BCAB-4CD7-8D3A-F163DAFBBAA6}">
      <dsp:nvSpPr>
        <dsp:cNvPr id="0" name=""/>
        <dsp:cNvSpPr/>
      </dsp:nvSpPr>
      <dsp:spPr>
        <a:xfrm>
          <a:off x="2731842"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conditions</a:t>
          </a:r>
        </a:p>
      </dsp:txBody>
      <dsp:txXfrm>
        <a:off x="3338365" y="1498502"/>
        <a:ext cx="1819569" cy="1213045"/>
      </dsp:txXfrm>
    </dsp:sp>
    <dsp:sp modelId="{BF22F64A-91DD-4173-938F-B345DCF2DC5E}">
      <dsp:nvSpPr>
        <dsp:cNvPr id="0" name=""/>
        <dsp:cNvSpPr/>
      </dsp:nvSpPr>
      <dsp:spPr>
        <a:xfrm>
          <a:off x="5461195" y="1498502"/>
          <a:ext cx="3032614" cy="1213045"/>
        </a:xfrm>
        <a:prstGeom prst="chevron">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noProof="0" dirty="0"/>
            <a:t>interactions</a:t>
          </a:r>
        </a:p>
      </dsp:txBody>
      <dsp:txXfrm>
        <a:off x="6067718" y="1498502"/>
        <a:ext cx="1819569" cy="1213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62138-DA40-4B03-B5D1-0E496681A490}">
      <dsp:nvSpPr>
        <dsp:cNvPr id="0" name=""/>
        <dsp:cNvSpPr/>
      </dsp:nvSpPr>
      <dsp:spPr>
        <a:xfrm>
          <a:off x="3159146" y="1708"/>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learning processes</a:t>
          </a:r>
        </a:p>
      </dsp:txBody>
      <dsp:txXfrm>
        <a:off x="3191042" y="33604"/>
        <a:ext cx="2114214" cy="1025211"/>
      </dsp:txXfrm>
    </dsp:sp>
    <dsp:sp modelId="{368FE83B-2B7D-4C06-A828-E10036FF8B71}">
      <dsp:nvSpPr>
        <dsp:cNvPr id="0" name=""/>
        <dsp:cNvSpPr/>
      </dsp:nvSpPr>
      <dsp:spPr>
        <a:xfrm rot="2951513">
          <a:off x="452183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4636180" y="1991533"/>
        <a:ext cx="1917250" cy="228691"/>
      </dsp:txXfrm>
    </dsp:sp>
    <dsp:sp modelId="{111884ED-B19C-41C0-A2F0-C4F46A0827EC}">
      <dsp:nvSpPr>
        <dsp:cNvPr id="0" name=""/>
        <dsp:cNvSpPr/>
      </dsp:nvSpPr>
      <dsp:spPr>
        <a:xfrm>
          <a:off x="585245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outcomes </a:t>
          </a:r>
        </a:p>
      </dsp:txBody>
      <dsp:txXfrm>
        <a:off x="5884353" y="3152942"/>
        <a:ext cx="2114214" cy="1025211"/>
      </dsp:txXfrm>
    </dsp:sp>
    <dsp:sp modelId="{E5BCAA68-FFA1-4037-86E3-54F08882AAC6}">
      <dsp:nvSpPr>
        <dsp:cNvPr id="0" name=""/>
        <dsp:cNvSpPr/>
      </dsp:nvSpPr>
      <dsp:spPr>
        <a:xfrm rot="10800000">
          <a:off x="3084750" y="3474972"/>
          <a:ext cx="2145940" cy="381151"/>
        </a:xfrm>
        <a:prstGeom prst="leftArrow">
          <a:avLst/>
        </a:prstGeom>
        <a:solidFill>
          <a:schemeClr val="dk2">
            <a:tint val="60000"/>
            <a:hueOff val="0"/>
            <a:satOff val="0"/>
            <a:lum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rot="10800000">
        <a:off x="3199095" y="3551202"/>
        <a:ext cx="1917250" cy="228691"/>
      </dsp:txXfrm>
    </dsp:sp>
    <dsp:sp modelId="{6E6F3E7B-0582-465B-8779-016C49CCAC95}">
      <dsp:nvSpPr>
        <dsp:cNvPr id="0" name=""/>
        <dsp:cNvSpPr/>
      </dsp:nvSpPr>
      <dsp:spPr>
        <a:xfrm>
          <a:off x="28497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(design) conditions</a:t>
          </a:r>
        </a:p>
      </dsp:txBody>
      <dsp:txXfrm>
        <a:off x="316873" y="3152942"/>
        <a:ext cx="2114214" cy="1025211"/>
      </dsp:txXfrm>
    </dsp:sp>
    <dsp:sp modelId="{C19584E6-1F08-47E7-ABE4-F0220A8B5641}">
      <dsp:nvSpPr>
        <dsp:cNvPr id="0" name=""/>
        <dsp:cNvSpPr/>
      </dsp:nvSpPr>
      <dsp:spPr>
        <a:xfrm rot="18759455">
          <a:off x="173809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1852440" y="1991533"/>
        <a:ext cx="1917250" cy="228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62138-DA40-4B03-B5D1-0E496681A490}">
      <dsp:nvSpPr>
        <dsp:cNvPr id="0" name=""/>
        <dsp:cNvSpPr/>
      </dsp:nvSpPr>
      <dsp:spPr>
        <a:xfrm>
          <a:off x="3159146" y="1708"/>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learning processes</a:t>
          </a:r>
        </a:p>
      </dsp:txBody>
      <dsp:txXfrm>
        <a:off x="3191042" y="33604"/>
        <a:ext cx="2114214" cy="1025211"/>
      </dsp:txXfrm>
    </dsp:sp>
    <dsp:sp modelId="{368FE83B-2B7D-4C06-A828-E10036FF8B71}">
      <dsp:nvSpPr>
        <dsp:cNvPr id="0" name=""/>
        <dsp:cNvSpPr/>
      </dsp:nvSpPr>
      <dsp:spPr>
        <a:xfrm rot="2951513">
          <a:off x="452183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4636180" y="1991533"/>
        <a:ext cx="1917250" cy="228691"/>
      </dsp:txXfrm>
    </dsp:sp>
    <dsp:sp modelId="{111884ED-B19C-41C0-A2F0-C4F46A0827EC}">
      <dsp:nvSpPr>
        <dsp:cNvPr id="0" name=""/>
        <dsp:cNvSpPr/>
      </dsp:nvSpPr>
      <dsp:spPr>
        <a:xfrm>
          <a:off x="585245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outcomes </a:t>
          </a:r>
        </a:p>
      </dsp:txBody>
      <dsp:txXfrm>
        <a:off x="5884353" y="3152942"/>
        <a:ext cx="2114214" cy="1025211"/>
      </dsp:txXfrm>
    </dsp:sp>
    <dsp:sp modelId="{E5BCAA68-FFA1-4037-86E3-54F08882AAC6}">
      <dsp:nvSpPr>
        <dsp:cNvPr id="0" name=""/>
        <dsp:cNvSpPr/>
      </dsp:nvSpPr>
      <dsp:spPr>
        <a:xfrm rot="10800000">
          <a:off x="3084750" y="3474972"/>
          <a:ext cx="2145940" cy="381151"/>
        </a:xfrm>
        <a:prstGeom prst="leftArrow">
          <a:avLst/>
        </a:prstGeom>
        <a:pattFill prst="ltUpDiag">
          <a:fgClr>
            <a:schemeClr val="dk2">
              <a:tint val="60000"/>
              <a:hueOff val="0"/>
              <a:satOff val="0"/>
              <a:lumOff val="0"/>
            </a:schemeClr>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rot="10800000">
        <a:off x="3199095" y="3551202"/>
        <a:ext cx="1917250" cy="228691"/>
      </dsp:txXfrm>
    </dsp:sp>
    <dsp:sp modelId="{6E6F3E7B-0582-465B-8779-016C49CCAC95}">
      <dsp:nvSpPr>
        <dsp:cNvPr id="0" name=""/>
        <dsp:cNvSpPr/>
      </dsp:nvSpPr>
      <dsp:spPr>
        <a:xfrm>
          <a:off x="28497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(design) conditions</a:t>
          </a:r>
        </a:p>
      </dsp:txBody>
      <dsp:txXfrm>
        <a:off x="316873" y="3152942"/>
        <a:ext cx="2114214" cy="1025211"/>
      </dsp:txXfrm>
    </dsp:sp>
    <dsp:sp modelId="{C19584E6-1F08-47E7-ABE4-F0220A8B5641}">
      <dsp:nvSpPr>
        <dsp:cNvPr id="0" name=""/>
        <dsp:cNvSpPr/>
      </dsp:nvSpPr>
      <dsp:spPr>
        <a:xfrm rot="18759455">
          <a:off x="173809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1852440" y="1991533"/>
        <a:ext cx="1917250" cy="2286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62138-DA40-4B03-B5D1-0E496681A490}">
      <dsp:nvSpPr>
        <dsp:cNvPr id="0" name=""/>
        <dsp:cNvSpPr/>
      </dsp:nvSpPr>
      <dsp:spPr>
        <a:xfrm>
          <a:off x="3159146" y="1708"/>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learning processes</a:t>
          </a:r>
        </a:p>
      </dsp:txBody>
      <dsp:txXfrm>
        <a:off x="3191042" y="33604"/>
        <a:ext cx="2114214" cy="1025211"/>
      </dsp:txXfrm>
    </dsp:sp>
    <dsp:sp modelId="{368FE83B-2B7D-4C06-A828-E10036FF8B71}">
      <dsp:nvSpPr>
        <dsp:cNvPr id="0" name=""/>
        <dsp:cNvSpPr/>
      </dsp:nvSpPr>
      <dsp:spPr>
        <a:xfrm rot="2951513">
          <a:off x="452183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4636180" y="1991533"/>
        <a:ext cx="1917250" cy="228691"/>
      </dsp:txXfrm>
    </dsp:sp>
    <dsp:sp modelId="{111884ED-B19C-41C0-A2F0-C4F46A0827EC}">
      <dsp:nvSpPr>
        <dsp:cNvPr id="0" name=""/>
        <dsp:cNvSpPr/>
      </dsp:nvSpPr>
      <dsp:spPr>
        <a:xfrm>
          <a:off x="585245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outcomes </a:t>
          </a:r>
        </a:p>
      </dsp:txBody>
      <dsp:txXfrm>
        <a:off x="5884353" y="3152942"/>
        <a:ext cx="2114214" cy="1025211"/>
      </dsp:txXfrm>
    </dsp:sp>
    <dsp:sp modelId="{E5BCAA68-FFA1-4037-86E3-54F08882AAC6}">
      <dsp:nvSpPr>
        <dsp:cNvPr id="0" name=""/>
        <dsp:cNvSpPr/>
      </dsp:nvSpPr>
      <dsp:spPr>
        <a:xfrm rot="10800000">
          <a:off x="3084750" y="3474972"/>
          <a:ext cx="2145940" cy="381151"/>
        </a:xfrm>
        <a:prstGeom prst="leftArrow">
          <a:avLst/>
        </a:prstGeom>
        <a:solidFill>
          <a:schemeClr val="dk2">
            <a:tint val="60000"/>
            <a:hueOff val="0"/>
            <a:satOff val="0"/>
            <a:lum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rot="10800000">
        <a:off x="3199095" y="3551202"/>
        <a:ext cx="1917250" cy="228691"/>
      </dsp:txXfrm>
    </dsp:sp>
    <dsp:sp modelId="{6E6F3E7B-0582-465B-8779-016C49CCAC95}">
      <dsp:nvSpPr>
        <dsp:cNvPr id="0" name=""/>
        <dsp:cNvSpPr/>
      </dsp:nvSpPr>
      <dsp:spPr>
        <a:xfrm>
          <a:off x="28497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(design) conditions</a:t>
          </a:r>
        </a:p>
      </dsp:txBody>
      <dsp:txXfrm>
        <a:off x="316873" y="3152942"/>
        <a:ext cx="2114214" cy="1025211"/>
      </dsp:txXfrm>
    </dsp:sp>
    <dsp:sp modelId="{C19584E6-1F08-47E7-ABE4-F0220A8B5641}">
      <dsp:nvSpPr>
        <dsp:cNvPr id="0" name=""/>
        <dsp:cNvSpPr/>
      </dsp:nvSpPr>
      <dsp:spPr>
        <a:xfrm rot="18759455">
          <a:off x="173809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1852440" y="1991533"/>
        <a:ext cx="1917250" cy="228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62138-DA40-4B03-B5D1-0E496681A490}">
      <dsp:nvSpPr>
        <dsp:cNvPr id="0" name=""/>
        <dsp:cNvSpPr/>
      </dsp:nvSpPr>
      <dsp:spPr>
        <a:xfrm>
          <a:off x="3159146" y="1708"/>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learning processes</a:t>
          </a:r>
        </a:p>
      </dsp:txBody>
      <dsp:txXfrm>
        <a:off x="3191042" y="33604"/>
        <a:ext cx="2114214" cy="1025211"/>
      </dsp:txXfrm>
    </dsp:sp>
    <dsp:sp modelId="{368FE83B-2B7D-4C06-A828-E10036FF8B71}">
      <dsp:nvSpPr>
        <dsp:cNvPr id="0" name=""/>
        <dsp:cNvSpPr/>
      </dsp:nvSpPr>
      <dsp:spPr>
        <a:xfrm rot="2951513">
          <a:off x="452183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4636180" y="1991533"/>
        <a:ext cx="1917250" cy="228691"/>
      </dsp:txXfrm>
    </dsp:sp>
    <dsp:sp modelId="{111884ED-B19C-41C0-A2F0-C4F46A0827EC}">
      <dsp:nvSpPr>
        <dsp:cNvPr id="0" name=""/>
        <dsp:cNvSpPr/>
      </dsp:nvSpPr>
      <dsp:spPr>
        <a:xfrm>
          <a:off x="585245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outcomes </a:t>
          </a:r>
        </a:p>
      </dsp:txBody>
      <dsp:txXfrm>
        <a:off x="5884353" y="3152942"/>
        <a:ext cx="2114214" cy="1025211"/>
      </dsp:txXfrm>
    </dsp:sp>
    <dsp:sp modelId="{E5BCAA68-FFA1-4037-86E3-54F08882AAC6}">
      <dsp:nvSpPr>
        <dsp:cNvPr id="0" name=""/>
        <dsp:cNvSpPr/>
      </dsp:nvSpPr>
      <dsp:spPr>
        <a:xfrm rot="10800000">
          <a:off x="3084750" y="3474972"/>
          <a:ext cx="2145940" cy="381151"/>
        </a:xfrm>
        <a:prstGeom prst="leftArrow">
          <a:avLst/>
        </a:prstGeom>
        <a:pattFill prst="ltUpDiag">
          <a:fgClr>
            <a:schemeClr val="dk2">
              <a:tint val="60000"/>
              <a:hueOff val="0"/>
              <a:satOff val="0"/>
              <a:lumOff val="0"/>
            </a:schemeClr>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rot="10800000">
        <a:off x="3199095" y="3551202"/>
        <a:ext cx="1917250" cy="228691"/>
      </dsp:txXfrm>
    </dsp:sp>
    <dsp:sp modelId="{6E6F3E7B-0582-465B-8779-016C49CCAC95}">
      <dsp:nvSpPr>
        <dsp:cNvPr id="0" name=""/>
        <dsp:cNvSpPr/>
      </dsp:nvSpPr>
      <dsp:spPr>
        <a:xfrm>
          <a:off x="284977" y="3121046"/>
          <a:ext cx="2178006" cy="1089003"/>
        </a:xfrm>
        <a:prstGeom prst="roundRect">
          <a:avLst>
            <a:gd name="adj" fmla="val 10000"/>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(design) conditions</a:t>
          </a:r>
        </a:p>
      </dsp:txBody>
      <dsp:txXfrm>
        <a:off x="316873" y="3152942"/>
        <a:ext cx="2114214" cy="1025211"/>
      </dsp:txXfrm>
    </dsp:sp>
    <dsp:sp modelId="{C19584E6-1F08-47E7-ABE4-F0220A8B5641}">
      <dsp:nvSpPr>
        <dsp:cNvPr id="0" name=""/>
        <dsp:cNvSpPr/>
      </dsp:nvSpPr>
      <dsp:spPr>
        <a:xfrm rot="18759455">
          <a:off x="1738095" y="1915303"/>
          <a:ext cx="2145940" cy="381151"/>
        </a:xfrm>
        <a:prstGeom prst="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noProof="0" dirty="0"/>
        </a:p>
      </dsp:txBody>
      <dsp:txXfrm>
        <a:off x="1852440" y="1991533"/>
        <a:ext cx="1917250" cy="2286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4283" cy="496570"/>
          </a:xfrm>
          <a:prstGeom prst="rect">
            <a:avLst/>
          </a:prstGeom>
        </p:spPr>
        <p:txBody>
          <a:bodyPr vert="horz" lIns="95564" tIns="47782" rIns="95564" bIns="47782" rtlCol="0"/>
          <a:lstStyle>
            <a:lvl1pPr algn="l">
              <a:defRPr sz="1300"/>
            </a:lvl1pPr>
          </a:lstStyle>
          <a:p>
            <a:endParaRPr lang="de-CH"/>
          </a:p>
        </p:txBody>
      </p:sp>
      <p:sp>
        <p:nvSpPr>
          <p:cNvPr id="3" name="Datumsplatzhalter 2"/>
          <p:cNvSpPr>
            <a:spLocks noGrp="1"/>
          </p:cNvSpPr>
          <p:nvPr>
            <p:ph type="dt" idx="1"/>
          </p:nvPr>
        </p:nvSpPr>
        <p:spPr>
          <a:xfrm>
            <a:off x="3848646" y="2"/>
            <a:ext cx="2944283" cy="496570"/>
          </a:xfrm>
          <a:prstGeom prst="rect">
            <a:avLst/>
          </a:prstGeom>
        </p:spPr>
        <p:txBody>
          <a:bodyPr vert="horz" lIns="95564" tIns="47782" rIns="95564" bIns="47782" rtlCol="0"/>
          <a:lstStyle>
            <a:lvl1pPr algn="r">
              <a:defRPr sz="1300"/>
            </a:lvl1pPr>
          </a:lstStyle>
          <a:p>
            <a:fld id="{BCDB334D-D17F-49C4-91DD-37BB7E818209}" type="datetimeFigureOut">
              <a:rPr lang="de-CH" smtClean="0"/>
              <a:t>06.11.2018</a:t>
            </a:fld>
            <a:endParaRPr lang="de-CH"/>
          </a:p>
        </p:txBody>
      </p:sp>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4" tIns="47782" rIns="95564" bIns="47782" rtlCol="0" anchor="ctr"/>
          <a:lstStyle/>
          <a:p>
            <a:endParaRPr lang="de-CH"/>
          </a:p>
        </p:txBody>
      </p:sp>
      <p:sp>
        <p:nvSpPr>
          <p:cNvPr id="5" name="Notizenplatzhalter 4"/>
          <p:cNvSpPr>
            <a:spLocks noGrp="1"/>
          </p:cNvSpPr>
          <p:nvPr>
            <p:ph type="body" sz="quarter" idx="3"/>
          </p:nvPr>
        </p:nvSpPr>
        <p:spPr>
          <a:xfrm>
            <a:off x="679451" y="4717416"/>
            <a:ext cx="5435600" cy="4469130"/>
          </a:xfrm>
          <a:prstGeom prst="rect">
            <a:avLst/>
          </a:prstGeom>
        </p:spPr>
        <p:txBody>
          <a:bodyPr vert="horz" lIns="95564" tIns="47782" rIns="95564" bIns="4778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3108"/>
            <a:ext cx="2944283" cy="496570"/>
          </a:xfrm>
          <a:prstGeom prst="rect">
            <a:avLst/>
          </a:prstGeom>
        </p:spPr>
        <p:txBody>
          <a:bodyPr vert="horz" lIns="95564" tIns="47782" rIns="95564" bIns="47782" rtlCol="0" anchor="b"/>
          <a:lstStyle>
            <a:lvl1pPr algn="l">
              <a:defRPr sz="1300"/>
            </a:lvl1pPr>
          </a:lstStyle>
          <a:p>
            <a:endParaRPr lang="de-CH"/>
          </a:p>
        </p:txBody>
      </p:sp>
      <p:sp>
        <p:nvSpPr>
          <p:cNvPr id="7" name="Foliennummernplatzhalter 6"/>
          <p:cNvSpPr>
            <a:spLocks noGrp="1"/>
          </p:cNvSpPr>
          <p:nvPr>
            <p:ph type="sldNum" sz="quarter" idx="5"/>
          </p:nvPr>
        </p:nvSpPr>
        <p:spPr>
          <a:xfrm>
            <a:off x="3848646" y="9433108"/>
            <a:ext cx="2944283" cy="496570"/>
          </a:xfrm>
          <a:prstGeom prst="rect">
            <a:avLst/>
          </a:prstGeom>
        </p:spPr>
        <p:txBody>
          <a:bodyPr vert="horz" lIns="95564" tIns="47782" rIns="95564" bIns="47782" rtlCol="0" anchor="b"/>
          <a:lstStyle>
            <a:lvl1pPr algn="r">
              <a:defRPr sz="1300"/>
            </a:lvl1pPr>
          </a:lstStyle>
          <a:p>
            <a:fld id="{A51C0C35-A9A2-4EFD-9BAF-1E52E29E03D1}" type="slidenum">
              <a:rPr lang="de-CH" smtClean="0"/>
              <a:t>‹nr.›</a:t>
            </a:fld>
            <a:endParaRPr lang="de-CH"/>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Say a few words about who we are/what our background is </a:t>
            </a:r>
            <a:r>
              <a:rPr lang="en-GB" baseline="0" dirty="0" err="1"/>
              <a:t>wrt</a:t>
            </a:r>
            <a:r>
              <a:rPr lang="en-GB" baseline="0" dirty="0"/>
              <a:t> research on collaborative learning/CSCL</a:t>
            </a:r>
          </a:p>
        </p:txBody>
      </p:sp>
      <p:sp>
        <p:nvSpPr>
          <p:cNvPr id="4" name="Slide Number Placeholder 3"/>
          <p:cNvSpPr>
            <a:spLocks noGrp="1"/>
          </p:cNvSpPr>
          <p:nvPr>
            <p:ph type="sldNum" sz="quarter" idx="10"/>
          </p:nvPr>
        </p:nvSpPr>
        <p:spPr/>
        <p:txBody>
          <a:bodyPr/>
          <a:lstStyle/>
          <a:p>
            <a:fld id="{A51C0C35-A9A2-4EFD-9BAF-1E52E29E03D1}" type="slidenum">
              <a:rPr lang="de-CH" smtClean="0"/>
              <a:t>1</a:t>
            </a:fld>
            <a:endParaRPr lang="de-CH" dirty="0"/>
          </a:p>
        </p:txBody>
      </p:sp>
    </p:spTree>
    <p:extLst>
      <p:ext uri="{BB962C8B-B14F-4D97-AF65-F5344CB8AC3E}">
        <p14:creationId xmlns:p14="http://schemas.microsoft.com/office/powerpoint/2010/main" val="235982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will find these in any textbook on collaborative learning!</a:t>
            </a:r>
            <a:endParaRPr lang="en-US"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15</a:t>
            </a:fld>
            <a:endParaRPr lang="de-CH"/>
          </a:p>
        </p:txBody>
      </p:sp>
    </p:spTree>
    <p:extLst>
      <p:ext uri="{BB962C8B-B14F-4D97-AF65-F5344CB8AC3E}">
        <p14:creationId xmlns:p14="http://schemas.microsoft.com/office/powerpoint/2010/main" val="223510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tug</a:t>
            </a:r>
            <a:r>
              <a:rPr lang="en-GB" sz="1200" baseline="0" dirty="0"/>
              <a:t> of war</a:t>
            </a:r>
          </a:p>
          <a:p>
            <a:pPr marL="0" indent="0">
              <a:buNone/>
            </a:pPr>
            <a:endParaRPr lang="en-GB" sz="1200" dirty="0"/>
          </a:p>
          <a:p>
            <a:pPr marL="0" indent="0">
              <a:buNone/>
            </a:pPr>
            <a:r>
              <a:rPr lang="en-GB" sz="1200" dirty="0"/>
              <a:t>Students may be interdependent with regards to</a:t>
            </a:r>
          </a:p>
          <a:p>
            <a:r>
              <a:rPr lang="en-GB" sz="1200" b="1" dirty="0"/>
              <a:t>outcomes</a:t>
            </a:r>
            <a:r>
              <a:rPr lang="en-GB" sz="1200" dirty="0"/>
              <a:t> (e.g. rewards, grades),</a:t>
            </a:r>
          </a:p>
          <a:p>
            <a:r>
              <a:rPr lang="en-GB" sz="1200" b="1" dirty="0"/>
              <a:t>means</a:t>
            </a:r>
            <a:r>
              <a:rPr lang="en-GB" sz="1200" dirty="0"/>
              <a:t> to fulfil the task (e.g. resources, roles, subtasks), </a:t>
            </a:r>
          </a:p>
          <a:p>
            <a:r>
              <a:rPr lang="en-GB" sz="1200" dirty="0"/>
              <a:t>and due to </a:t>
            </a:r>
            <a:r>
              <a:rPr lang="en-GB" sz="1200" b="1" dirty="0"/>
              <a:t>environmental factors</a:t>
            </a:r>
            <a:r>
              <a:rPr lang="en-GB" sz="1200" dirty="0"/>
              <a:t>:  e.g., shared history, competition with other teams,… </a:t>
            </a:r>
            <a:endParaRPr lang="en-US" sz="1200"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16</a:t>
            </a:fld>
            <a:endParaRPr lang="de-CH"/>
          </a:p>
        </p:txBody>
      </p:sp>
    </p:spTree>
    <p:extLst>
      <p:ext uri="{BB962C8B-B14F-4D97-AF65-F5344CB8AC3E}">
        <p14:creationId xmlns:p14="http://schemas.microsoft.com/office/powerpoint/2010/main" val="39537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will find these in any textbook on collaborative learning!</a:t>
            </a:r>
            <a:endParaRPr lang="en-US"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20</a:t>
            </a:fld>
            <a:endParaRPr lang="de-CH"/>
          </a:p>
        </p:txBody>
      </p:sp>
    </p:spTree>
    <p:extLst>
      <p:ext uri="{BB962C8B-B14F-4D97-AF65-F5344CB8AC3E}">
        <p14:creationId xmlns:p14="http://schemas.microsoft.com/office/powerpoint/2010/main" val="157094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teachers (e.g. teachers following the method of collaborative learning proposed by Johnson &amp; Johnson, 1989) select on content-related and one social skill as targets for each collaborative activity</a:t>
            </a:r>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21</a:t>
            </a:fld>
            <a:endParaRPr lang="de-CH"/>
          </a:p>
        </p:txBody>
      </p:sp>
    </p:spTree>
    <p:extLst>
      <p:ext uri="{BB962C8B-B14F-4D97-AF65-F5344CB8AC3E}">
        <p14:creationId xmlns:p14="http://schemas.microsoft.com/office/powerpoint/2010/main" val="373087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will find these in any textbook on collaborative learning!</a:t>
            </a:r>
            <a:endParaRPr lang="en-US"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24</a:t>
            </a:fld>
            <a:endParaRPr lang="de-CH"/>
          </a:p>
        </p:txBody>
      </p:sp>
    </p:spTree>
    <p:extLst>
      <p:ext uri="{BB962C8B-B14F-4D97-AF65-F5344CB8AC3E}">
        <p14:creationId xmlns:p14="http://schemas.microsoft.com/office/powerpoint/2010/main" val="241594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26</a:t>
            </a:fld>
            <a:endParaRPr lang="de-CH"/>
          </a:p>
        </p:txBody>
      </p:sp>
    </p:spTree>
    <p:extLst>
      <p:ext uri="{BB962C8B-B14F-4D97-AF65-F5344CB8AC3E}">
        <p14:creationId xmlns:p14="http://schemas.microsoft.com/office/powerpoint/2010/main" val="362531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differences in opinions or perspectives that can be resolved by exchanging and evaluating arguments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To resolve socio-cognitive conflicts, learners have to restructure and broaden their knowledge, e.g. by taking into account new information, and / or generating arguments that back up their position.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27</a:t>
            </a:fld>
            <a:endParaRPr lang="de-CH"/>
          </a:p>
        </p:txBody>
      </p:sp>
    </p:spTree>
    <p:extLst>
      <p:ext uri="{BB962C8B-B14F-4D97-AF65-F5344CB8AC3E}">
        <p14:creationId xmlns:p14="http://schemas.microsoft.com/office/powerpoint/2010/main" val="353925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0" i="0" u="none" strike="noStrike" kern="1200" baseline="0" dirty="0">
                <a:solidFill>
                  <a:schemeClr val="tx1"/>
                </a:solidFill>
                <a:latin typeface="+mn-lt"/>
                <a:ea typeface="+mn-ea"/>
                <a:cs typeface="+mn-cs"/>
              </a:rPr>
              <a:t>"Functions are first formed in the collective in the form of relations among children and then</a:t>
            </a:r>
          </a:p>
          <a:p>
            <a:r>
              <a:rPr lang="en-GB" sz="1200" b="0" i="0" u="none" strike="noStrike" kern="1200" baseline="0" dirty="0">
                <a:solidFill>
                  <a:schemeClr val="tx1"/>
                </a:solidFill>
                <a:latin typeface="+mn-lt"/>
                <a:ea typeface="+mn-ea"/>
                <a:cs typeface="+mn-cs"/>
              </a:rPr>
              <a:t>become mental functions for the individual ...</a:t>
            </a:r>
            <a:r>
              <a:rPr lang="en-US" sz="1200" b="0" i="0" u="none" strike="noStrike" kern="1200" baseline="0" dirty="0">
                <a:solidFill>
                  <a:schemeClr val="tx1"/>
                </a:solidFill>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28</a:t>
            </a:fld>
            <a:endParaRPr lang="de-CH"/>
          </a:p>
        </p:txBody>
      </p:sp>
    </p:spTree>
    <p:extLst>
      <p:ext uri="{BB962C8B-B14F-4D97-AF65-F5344CB8AC3E}">
        <p14:creationId xmlns:p14="http://schemas.microsoft.com/office/powerpoint/2010/main" val="43609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a:t>
            </a:r>
            <a:r>
              <a:rPr lang="en-US" baseline="0" dirty="0"/>
              <a:t> co-construction</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29</a:t>
            </a:fld>
            <a:endParaRPr lang="de-CH"/>
          </a:p>
        </p:txBody>
      </p:sp>
    </p:spTree>
    <p:extLst>
      <p:ext uri="{BB962C8B-B14F-4D97-AF65-F5344CB8AC3E}">
        <p14:creationId xmlns:p14="http://schemas.microsoft.com/office/powerpoint/2010/main" val="339934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31</a:t>
            </a:fld>
            <a:endParaRPr lang="de-CH"/>
          </a:p>
        </p:txBody>
      </p:sp>
    </p:spTree>
    <p:extLst>
      <p:ext uri="{BB962C8B-B14F-4D97-AF65-F5344CB8AC3E}">
        <p14:creationId xmlns:p14="http://schemas.microsoft.com/office/powerpoint/2010/main" val="410585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Book </a:t>
            </a:r>
            <a:r>
              <a:rPr lang="de-DE" dirty="0" err="1"/>
              <a:t>edited</a:t>
            </a:r>
            <a:r>
              <a:rPr lang="de-DE" dirty="0"/>
              <a:t> </a:t>
            </a:r>
            <a:r>
              <a:rPr lang="de-DE" dirty="0" err="1"/>
              <a:t>by</a:t>
            </a:r>
            <a:r>
              <a:rPr lang="de-DE" dirty="0"/>
              <a:t> </a:t>
            </a:r>
            <a:r>
              <a:rPr lang="de-DE" dirty="0" err="1"/>
              <a:t>Koschman</a:t>
            </a:r>
            <a:r>
              <a:rPr lang="de-DE" dirty="0"/>
              <a:t> </a:t>
            </a:r>
            <a:r>
              <a:rPr lang="de-DE" dirty="0" err="1"/>
              <a:t>that</a:t>
            </a:r>
            <a:r>
              <a:rPr lang="de-DE" dirty="0"/>
              <a:t> </a:t>
            </a:r>
            <a:r>
              <a:rPr lang="de-DE" dirty="0" err="1"/>
              <a:t>had</a:t>
            </a:r>
            <a:r>
              <a:rPr lang="de-DE" dirty="0"/>
              <a:t> just </a:t>
            </a:r>
            <a:r>
              <a:rPr lang="de-DE" dirty="0" err="1"/>
              <a:t>appeared</a:t>
            </a:r>
            <a:r>
              <a:rPr lang="de-DE" baseline="0" dirty="0"/>
              <a:t> </a:t>
            </a:r>
            <a:r>
              <a:rPr lang="de-DE" dirty="0" err="1"/>
              <a:t>inspired</a:t>
            </a:r>
            <a:r>
              <a:rPr lang="de-DE" dirty="0"/>
              <a:t> </a:t>
            </a:r>
            <a:r>
              <a:rPr lang="de-DE" dirty="0" err="1"/>
              <a:t>me</a:t>
            </a:r>
            <a:r>
              <a:rPr lang="de-DE" dirty="0"/>
              <a:t> </a:t>
            </a:r>
            <a:r>
              <a:rPr lang="de-DE" dirty="0" err="1"/>
              <a:t>to</a:t>
            </a:r>
            <a:r>
              <a:rPr lang="de-DE" dirty="0"/>
              <a:t> do </a:t>
            </a:r>
            <a:r>
              <a:rPr lang="de-DE" dirty="0" err="1"/>
              <a:t>research</a:t>
            </a:r>
            <a:r>
              <a:rPr lang="de-DE" dirty="0"/>
              <a:t> on</a:t>
            </a:r>
            <a:r>
              <a:rPr lang="de-DE" baseline="0" dirty="0"/>
              <a:t> (CS)CL. This was also </a:t>
            </a:r>
            <a:r>
              <a:rPr lang="de-DE" baseline="0" dirty="0" err="1"/>
              <a:t>the</a:t>
            </a:r>
            <a:r>
              <a:rPr lang="de-DE" baseline="0" dirty="0"/>
              <a:t> time </a:t>
            </a:r>
            <a:r>
              <a:rPr lang="de-DE" baseline="0" dirty="0" err="1"/>
              <a:t>when</a:t>
            </a:r>
            <a:r>
              <a:rPr lang="de-DE" baseline="0" dirty="0"/>
              <a:t> I was </a:t>
            </a:r>
            <a:r>
              <a:rPr lang="de-DE" baseline="0" dirty="0" err="1"/>
              <a:t>studying</a:t>
            </a:r>
            <a:r>
              <a:rPr lang="de-DE" baseline="0" dirty="0"/>
              <a:t> in </a:t>
            </a:r>
            <a:r>
              <a:rPr lang="de-DE" baseline="0" dirty="0" err="1"/>
              <a:t>the</a:t>
            </a:r>
            <a:r>
              <a:rPr lang="de-DE" baseline="0" dirty="0"/>
              <a:t> US (Madison, Wisconsin) </a:t>
            </a:r>
            <a:r>
              <a:rPr lang="de-DE" baseline="0" dirty="0" err="1"/>
              <a:t>where</a:t>
            </a:r>
            <a:r>
              <a:rPr lang="de-DE" baseline="0" dirty="0"/>
              <a:t> </a:t>
            </a:r>
            <a:r>
              <a:rPr lang="de-DE" baseline="0" dirty="0" err="1"/>
              <a:t>they</a:t>
            </a:r>
            <a:r>
              <a:rPr lang="de-DE" baseline="0" dirty="0"/>
              <a:t> </a:t>
            </a:r>
            <a:r>
              <a:rPr lang="de-DE" baseline="0" dirty="0" err="1"/>
              <a:t>were</a:t>
            </a:r>
            <a:r>
              <a:rPr lang="de-DE" baseline="0" dirty="0"/>
              <a:t> </a:t>
            </a:r>
            <a:r>
              <a:rPr lang="de-DE" baseline="0" dirty="0" err="1"/>
              <a:t>beginning</a:t>
            </a:r>
            <a:r>
              <a:rPr lang="de-DE" baseline="0" dirty="0"/>
              <a:t> </a:t>
            </a:r>
            <a:r>
              <a:rPr lang="de-DE" baseline="0" dirty="0" err="1"/>
              <a:t>to</a:t>
            </a:r>
            <a:r>
              <a:rPr lang="de-DE" baseline="0" dirty="0"/>
              <a:t> </a:t>
            </a:r>
            <a:r>
              <a:rPr lang="de-DE" baseline="0" dirty="0" err="1"/>
              <a:t>use</a:t>
            </a:r>
            <a:r>
              <a:rPr lang="de-DE" baseline="0" dirty="0"/>
              <a:t> Learning Management Systems </a:t>
            </a:r>
            <a:r>
              <a:rPr lang="de-DE" baseline="0" dirty="0" err="1"/>
              <a:t>and</a:t>
            </a:r>
            <a:r>
              <a:rPr lang="de-DE" baseline="0" dirty="0"/>
              <a:t> </a:t>
            </a:r>
            <a:r>
              <a:rPr lang="de-DE" baseline="0" dirty="0" err="1"/>
              <a:t>where</a:t>
            </a:r>
            <a:r>
              <a:rPr lang="de-DE" baseline="0" dirty="0"/>
              <a:t> </a:t>
            </a:r>
            <a:r>
              <a:rPr lang="de-DE" baseline="0" dirty="0" err="1"/>
              <a:t>we</a:t>
            </a:r>
            <a:r>
              <a:rPr lang="de-DE" baseline="0" dirty="0"/>
              <a:t> </a:t>
            </a:r>
            <a:r>
              <a:rPr lang="de-DE" baseline="0" dirty="0" err="1"/>
              <a:t>as</a:t>
            </a:r>
            <a:r>
              <a:rPr lang="de-DE" baseline="0" dirty="0"/>
              <a:t> </a:t>
            </a:r>
            <a:r>
              <a:rPr lang="de-DE" baseline="0" dirty="0" err="1"/>
              <a:t>students</a:t>
            </a:r>
            <a:r>
              <a:rPr lang="de-DE" baseline="0" dirty="0"/>
              <a:t> </a:t>
            </a:r>
            <a:r>
              <a:rPr lang="de-DE" baseline="0" dirty="0" err="1"/>
              <a:t>were</a:t>
            </a:r>
            <a:r>
              <a:rPr lang="de-DE" baseline="0" dirty="0"/>
              <a:t> </a:t>
            </a:r>
            <a:r>
              <a:rPr lang="de-DE" baseline="0" dirty="0" err="1"/>
              <a:t>asked</a:t>
            </a:r>
            <a:r>
              <a:rPr lang="de-DE" baseline="0" dirty="0"/>
              <a:t> </a:t>
            </a:r>
            <a:r>
              <a:rPr lang="de-DE" baseline="0" dirty="0" err="1"/>
              <a:t>to</a:t>
            </a:r>
            <a:r>
              <a:rPr lang="de-DE" baseline="0" dirty="0"/>
              <a:t> </a:t>
            </a:r>
            <a:r>
              <a:rPr lang="de-DE" baseline="0" dirty="0" err="1"/>
              <a:t>collaborate</a:t>
            </a:r>
            <a:r>
              <a:rPr lang="de-DE" baseline="0" dirty="0"/>
              <a:t> </a:t>
            </a:r>
            <a:r>
              <a:rPr lang="de-DE" baseline="0" dirty="0" err="1"/>
              <a:t>using</a:t>
            </a:r>
            <a:r>
              <a:rPr lang="de-DE" baseline="0" dirty="0"/>
              <a:t> </a:t>
            </a:r>
            <a:r>
              <a:rPr lang="de-DE" baseline="0" dirty="0" err="1"/>
              <a:t>these</a:t>
            </a:r>
            <a:r>
              <a:rPr lang="de-DE" baseline="0" dirty="0"/>
              <a:t>.</a:t>
            </a:r>
          </a:p>
          <a:p>
            <a:pPr marL="171450" indent="-171450">
              <a:buFont typeface="Arial" panose="020B0604020202020204" pitchFamily="34" charset="0"/>
              <a:buChar char="•"/>
            </a:pPr>
            <a:r>
              <a:rPr lang="de-DE" baseline="0" dirty="0" err="1"/>
              <a:t>Then</a:t>
            </a:r>
            <a:r>
              <a:rPr lang="de-DE" baseline="0" dirty="0"/>
              <a:t>, </a:t>
            </a:r>
            <a:r>
              <a:rPr lang="de-DE" baseline="0" dirty="0" err="1"/>
              <a:t>during</a:t>
            </a:r>
            <a:r>
              <a:rPr lang="de-DE" baseline="0" dirty="0"/>
              <a:t> </a:t>
            </a:r>
            <a:r>
              <a:rPr lang="de-DE" baseline="0" dirty="0" err="1"/>
              <a:t>my</a:t>
            </a:r>
            <a:r>
              <a:rPr lang="de-DE" baseline="0" dirty="0"/>
              <a:t> </a:t>
            </a:r>
            <a:r>
              <a:rPr lang="de-DE" baseline="0" dirty="0" err="1"/>
              <a:t>PhD</a:t>
            </a:r>
            <a:r>
              <a:rPr lang="de-DE" baseline="0" dirty="0"/>
              <a:t>, I </a:t>
            </a:r>
            <a:r>
              <a:rPr lang="de-DE" baseline="0" dirty="0" err="1"/>
              <a:t>focussed</a:t>
            </a:r>
            <a:r>
              <a:rPr lang="de-DE" baseline="0" dirty="0"/>
              <a:t> on </a:t>
            </a:r>
            <a:r>
              <a:rPr lang="de-DE" baseline="0" dirty="0" err="1"/>
              <a:t>questions</a:t>
            </a:r>
            <a:r>
              <a:rPr lang="de-DE" baseline="0" dirty="0"/>
              <a:t> </a:t>
            </a:r>
            <a:r>
              <a:rPr lang="de-DE" baseline="0" dirty="0" err="1"/>
              <a:t>that</a:t>
            </a:r>
            <a:r>
              <a:rPr lang="de-DE" baseline="0" dirty="0"/>
              <a:t> </a:t>
            </a:r>
            <a:r>
              <a:rPr lang="de-DE" baseline="0" dirty="0" err="1"/>
              <a:t>lie</a:t>
            </a:r>
            <a:r>
              <a:rPr lang="de-DE" baseline="0" dirty="0"/>
              <a:t> at </a:t>
            </a:r>
            <a:r>
              <a:rPr lang="de-DE" baseline="0" dirty="0" err="1"/>
              <a:t>the</a:t>
            </a:r>
            <a:r>
              <a:rPr lang="de-DE" baseline="0" dirty="0"/>
              <a:t> </a:t>
            </a:r>
            <a:r>
              <a:rPr lang="de-DE" baseline="0" dirty="0" err="1"/>
              <a:t>core</a:t>
            </a:r>
            <a:r>
              <a:rPr lang="de-DE" baseline="0" dirty="0"/>
              <a:t> </a:t>
            </a:r>
            <a:r>
              <a:rPr lang="de-DE" baseline="0" dirty="0" err="1"/>
              <a:t>of</a:t>
            </a:r>
            <a:r>
              <a:rPr lang="de-DE" baseline="0" dirty="0"/>
              <a:t> (CSC)CL: </a:t>
            </a:r>
            <a:r>
              <a:rPr lang="de-DE" baseline="0" dirty="0" err="1"/>
              <a:t>What</a:t>
            </a:r>
            <a:r>
              <a:rPr lang="de-DE" baseline="0" dirty="0"/>
              <a:t> </a:t>
            </a:r>
            <a:r>
              <a:rPr lang="de-DE" baseline="0" dirty="0" err="1"/>
              <a:t>makes</a:t>
            </a:r>
            <a:r>
              <a:rPr lang="de-DE" baseline="0" dirty="0"/>
              <a:t> </a:t>
            </a:r>
            <a:r>
              <a:rPr lang="de-DE" baseline="0" dirty="0" err="1"/>
              <a:t>good</a:t>
            </a:r>
            <a:r>
              <a:rPr lang="de-DE" baseline="0" dirty="0"/>
              <a:t> </a:t>
            </a:r>
            <a:r>
              <a:rPr lang="de-DE" baseline="0" dirty="0" err="1"/>
              <a:t>collaboration</a:t>
            </a:r>
            <a:r>
              <a:rPr lang="de-DE" baseline="0" dirty="0"/>
              <a:t>? </a:t>
            </a:r>
            <a:r>
              <a:rPr lang="de-DE" baseline="0" dirty="0" err="1"/>
              <a:t>How</a:t>
            </a:r>
            <a:r>
              <a:rPr lang="de-DE" baseline="0" dirty="0"/>
              <a:t> </a:t>
            </a:r>
            <a:r>
              <a:rPr lang="de-DE" baseline="0" dirty="0" err="1"/>
              <a:t>can</a:t>
            </a:r>
            <a:r>
              <a:rPr lang="de-DE" baseline="0" dirty="0"/>
              <a:t> </a:t>
            </a:r>
            <a:r>
              <a:rPr lang="de-DE" baseline="0" dirty="0" err="1"/>
              <a:t>we</a:t>
            </a:r>
            <a:r>
              <a:rPr lang="de-DE" baseline="0" dirty="0"/>
              <a:t> </a:t>
            </a:r>
            <a:r>
              <a:rPr lang="de-DE" baseline="0" dirty="0" err="1"/>
              <a:t>support</a:t>
            </a:r>
            <a:r>
              <a:rPr lang="de-DE" baseline="0" dirty="0"/>
              <a:t> </a:t>
            </a:r>
            <a:r>
              <a:rPr lang="de-DE" baseline="0" dirty="0" err="1"/>
              <a:t>it</a:t>
            </a:r>
            <a:r>
              <a:rPr lang="de-DE" baseline="0" dirty="0"/>
              <a:t>? But also: </a:t>
            </a:r>
            <a:r>
              <a:rPr lang="de-DE" baseline="0" dirty="0" err="1"/>
              <a:t>how</a:t>
            </a:r>
            <a:r>
              <a:rPr lang="de-DE" baseline="0" dirty="0"/>
              <a:t> </a:t>
            </a:r>
            <a:r>
              <a:rPr lang="de-DE" baseline="0" dirty="0" err="1"/>
              <a:t>can</a:t>
            </a:r>
            <a:r>
              <a:rPr lang="de-DE" baseline="0" dirty="0"/>
              <a:t> </a:t>
            </a:r>
            <a:r>
              <a:rPr lang="de-DE" baseline="0" dirty="0" err="1"/>
              <a:t>students</a:t>
            </a:r>
            <a:r>
              <a:rPr lang="de-DE" baseline="0" dirty="0"/>
              <a:t> </a:t>
            </a:r>
            <a:r>
              <a:rPr lang="de-DE" baseline="0" dirty="0" err="1"/>
              <a:t>learn</a:t>
            </a:r>
            <a:r>
              <a:rPr lang="de-DE" baseline="0" dirty="0"/>
              <a:t> </a:t>
            </a:r>
            <a:r>
              <a:rPr lang="de-DE" baseline="0" dirty="0" err="1"/>
              <a:t>to</a:t>
            </a:r>
            <a:r>
              <a:rPr lang="de-DE" baseline="0" dirty="0"/>
              <a:t> </a:t>
            </a:r>
            <a:r>
              <a:rPr lang="de-DE" baseline="0" dirty="0" err="1"/>
              <a:t>collaborate</a:t>
            </a:r>
            <a:r>
              <a:rPr lang="de-DE" baseline="0" dirty="0"/>
              <a:t> </a:t>
            </a:r>
            <a:r>
              <a:rPr lang="de-DE" baseline="0" dirty="0" err="1"/>
              <a:t>successfully</a:t>
            </a:r>
            <a:r>
              <a:rPr lang="de-DE" baseline="0" dirty="0"/>
              <a:t> (i.e. </a:t>
            </a:r>
            <a:r>
              <a:rPr lang="de-DE" baseline="0" dirty="0" err="1"/>
              <a:t>how</a:t>
            </a:r>
            <a:r>
              <a:rPr lang="de-DE" baseline="0" dirty="0"/>
              <a:t> </a:t>
            </a:r>
            <a:r>
              <a:rPr lang="de-DE" baseline="0" dirty="0" err="1"/>
              <a:t>can</a:t>
            </a:r>
            <a:r>
              <a:rPr lang="de-DE" baseline="0" dirty="0"/>
              <a:t> </a:t>
            </a:r>
            <a:r>
              <a:rPr lang="de-DE" baseline="0" dirty="0" err="1"/>
              <a:t>we</a:t>
            </a:r>
            <a:r>
              <a:rPr lang="de-DE" baseline="0" dirty="0"/>
              <a:t> promote </a:t>
            </a:r>
            <a:r>
              <a:rPr lang="de-DE" baseline="0" dirty="0" err="1"/>
              <a:t>good</a:t>
            </a:r>
            <a:r>
              <a:rPr lang="de-DE" baseline="0" dirty="0"/>
              <a:t> </a:t>
            </a:r>
            <a:r>
              <a:rPr lang="de-DE" baseline="0" dirty="0" err="1"/>
              <a:t>collaboration</a:t>
            </a:r>
            <a:r>
              <a:rPr lang="de-DE" baseline="0" dirty="0"/>
              <a:t> a </a:t>
            </a:r>
            <a:r>
              <a:rPr lang="de-DE" baseline="0" dirty="0" err="1"/>
              <a:t>sustainable</a:t>
            </a:r>
            <a:r>
              <a:rPr lang="de-DE" baseline="0" dirty="0"/>
              <a:t> </a:t>
            </a:r>
            <a:r>
              <a:rPr lang="de-DE" baseline="0" dirty="0" err="1"/>
              <a:t>way</a:t>
            </a:r>
            <a:r>
              <a:rPr lang="de-DE" baseline="0" dirty="0"/>
              <a:t>).</a:t>
            </a:r>
          </a:p>
          <a:p>
            <a:pPr marL="171450" indent="-171450">
              <a:buFont typeface="Arial" panose="020B0604020202020204" pitchFamily="34" charset="0"/>
              <a:buChar char="•"/>
            </a:pPr>
            <a:r>
              <a:rPr lang="de-DE" baseline="0" dirty="0"/>
              <a:t>I </a:t>
            </a:r>
            <a:r>
              <a:rPr lang="de-DE" baseline="0" dirty="0" err="1"/>
              <a:t>found</a:t>
            </a:r>
            <a:r>
              <a:rPr lang="de-DE" baseline="0" dirty="0"/>
              <a:t> </a:t>
            </a:r>
            <a:r>
              <a:rPr lang="de-DE" baseline="0" dirty="0" err="1"/>
              <a:t>that</a:t>
            </a:r>
            <a:r>
              <a:rPr lang="de-DE" baseline="0" dirty="0"/>
              <a:t> </a:t>
            </a:r>
            <a:r>
              <a:rPr lang="de-DE" baseline="0" dirty="0" err="1"/>
              <a:t>instructionally</a:t>
            </a:r>
            <a:r>
              <a:rPr lang="de-DE" baseline="0" dirty="0"/>
              <a:t> </a:t>
            </a:r>
            <a:r>
              <a:rPr lang="de-DE" baseline="0" dirty="0" err="1"/>
              <a:t>supporting</a:t>
            </a:r>
            <a:r>
              <a:rPr lang="de-DE" baseline="0" dirty="0"/>
              <a:t> </a:t>
            </a:r>
            <a:r>
              <a:rPr lang="de-DE" baseline="0" dirty="0" err="1"/>
              <a:t>collaborative</a:t>
            </a:r>
            <a:r>
              <a:rPr lang="de-DE" baseline="0" dirty="0"/>
              <a:t> </a:t>
            </a:r>
            <a:r>
              <a:rPr lang="de-DE" baseline="0" dirty="0" err="1"/>
              <a:t>learning</a:t>
            </a:r>
            <a:r>
              <a:rPr lang="de-DE" baseline="0" dirty="0"/>
              <a:t> </a:t>
            </a:r>
            <a:r>
              <a:rPr lang="de-DE" baseline="0" dirty="0" err="1"/>
              <a:t>can</a:t>
            </a:r>
            <a:r>
              <a:rPr lang="de-DE" baseline="0" dirty="0"/>
              <a:t> </a:t>
            </a:r>
            <a:r>
              <a:rPr lang="de-DE" baseline="0" dirty="0" err="1"/>
              <a:t>be</a:t>
            </a:r>
            <a:r>
              <a:rPr lang="de-DE" baseline="0" dirty="0"/>
              <a:t> </a:t>
            </a:r>
            <a:r>
              <a:rPr lang="de-DE" baseline="0" dirty="0" err="1"/>
              <a:t>very</a:t>
            </a:r>
            <a:r>
              <a:rPr lang="de-DE" baseline="0" dirty="0"/>
              <a:t> </a:t>
            </a:r>
            <a:r>
              <a:rPr lang="de-DE" baseline="0" dirty="0" err="1"/>
              <a:t>effective</a:t>
            </a:r>
            <a:r>
              <a:rPr lang="de-DE" baseline="0" dirty="0"/>
              <a:t>, but </a:t>
            </a:r>
            <a:r>
              <a:rPr lang="de-DE" baseline="0" dirty="0" err="1"/>
              <a:t>that</a:t>
            </a:r>
            <a:r>
              <a:rPr lang="de-DE" baseline="0" dirty="0"/>
              <a:t> </a:t>
            </a:r>
            <a:r>
              <a:rPr lang="de-DE" baseline="0" dirty="0" err="1"/>
              <a:t>it</a:t>
            </a:r>
            <a:r>
              <a:rPr lang="de-DE" baseline="0" dirty="0"/>
              <a:t> </a:t>
            </a:r>
            <a:r>
              <a:rPr lang="de-DE" baseline="0" dirty="0" err="1"/>
              <a:t>is</a:t>
            </a:r>
            <a:r>
              <a:rPr lang="de-DE" baseline="0" dirty="0"/>
              <a:t> also </a:t>
            </a:r>
            <a:r>
              <a:rPr lang="de-DE" baseline="0" dirty="0" err="1"/>
              <a:t>difficult</a:t>
            </a:r>
            <a:r>
              <a:rPr lang="de-DE" baseline="0" dirty="0"/>
              <a:t> </a:t>
            </a:r>
            <a:r>
              <a:rPr lang="de-DE" baseline="0" dirty="0" err="1"/>
              <a:t>to</a:t>
            </a:r>
            <a:r>
              <a:rPr lang="de-DE" baseline="0" dirty="0"/>
              <a:t> </a:t>
            </a:r>
            <a:r>
              <a:rPr lang="de-DE" baseline="0" dirty="0" err="1"/>
              <a:t>tailor</a:t>
            </a:r>
            <a:r>
              <a:rPr lang="de-DE" baseline="0" dirty="0"/>
              <a:t> </a:t>
            </a:r>
            <a:r>
              <a:rPr lang="de-DE" baseline="0" dirty="0" err="1"/>
              <a:t>the</a:t>
            </a:r>
            <a:r>
              <a:rPr lang="de-DE" baseline="0" dirty="0"/>
              <a:t> </a:t>
            </a:r>
            <a:r>
              <a:rPr lang="de-DE" baseline="0" dirty="0" err="1"/>
              <a:t>support</a:t>
            </a:r>
            <a:r>
              <a:rPr lang="de-DE" baseline="0" dirty="0"/>
              <a:t> </a:t>
            </a:r>
            <a:r>
              <a:rPr lang="de-DE" baseline="0" dirty="0" err="1"/>
              <a:t>to</a:t>
            </a:r>
            <a:r>
              <a:rPr lang="de-DE" baseline="0" dirty="0"/>
              <a:t> </a:t>
            </a:r>
            <a:r>
              <a:rPr lang="de-DE" baseline="0" dirty="0" err="1"/>
              <a:t>students</a:t>
            </a:r>
            <a:r>
              <a:rPr lang="de-DE" baseline="0" dirty="0"/>
              <a:t> </a:t>
            </a:r>
            <a:r>
              <a:rPr lang="de-DE" baseline="0" dirty="0" err="1"/>
              <a:t>needs</a:t>
            </a:r>
            <a:r>
              <a:rPr lang="de-DE" baseline="0" dirty="0"/>
              <a:t>. I </a:t>
            </a:r>
            <a:r>
              <a:rPr lang="de-DE" baseline="0" dirty="0" err="1"/>
              <a:t>thus</a:t>
            </a:r>
            <a:r>
              <a:rPr lang="de-DE" baseline="0" dirty="0"/>
              <a:t> </a:t>
            </a:r>
            <a:r>
              <a:rPr lang="de-DE" baseline="0" dirty="0" err="1"/>
              <a:t>partnered</a:t>
            </a:r>
            <a:r>
              <a:rPr lang="de-DE" baseline="0" dirty="0"/>
              <a:t> </a:t>
            </a:r>
            <a:r>
              <a:rPr lang="de-DE" baseline="0" dirty="0" err="1"/>
              <a:t>up</a:t>
            </a:r>
            <a:r>
              <a:rPr lang="de-DE" baseline="0" dirty="0"/>
              <a:t> </a:t>
            </a:r>
            <a:r>
              <a:rPr lang="de-DE" baseline="0" dirty="0" err="1"/>
              <a:t>with</a:t>
            </a:r>
            <a:r>
              <a:rPr lang="de-DE" baseline="0" dirty="0"/>
              <a:t> a </a:t>
            </a:r>
            <a:r>
              <a:rPr lang="de-DE" baseline="0" dirty="0" err="1"/>
              <a:t>group</a:t>
            </a:r>
            <a:r>
              <a:rPr lang="de-DE" baseline="0" dirty="0"/>
              <a:t> </a:t>
            </a:r>
            <a:r>
              <a:rPr lang="de-DE" baseline="0" dirty="0" err="1"/>
              <a:t>of</a:t>
            </a:r>
            <a:r>
              <a:rPr lang="de-DE" baseline="0" dirty="0"/>
              <a:t> </a:t>
            </a:r>
            <a:r>
              <a:rPr lang="de-DE" baseline="0" dirty="0" err="1"/>
              <a:t>colleagues</a:t>
            </a:r>
            <a:r>
              <a:rPr lang="de-DE" baseline="0" dirty="0"/>
              <a:t> at CMU (Pittsburgh) </a:t>
            </a:r>
            <a:r>
              <a:rPr lang="de-DE" baseline="0" dirty="0" err="1"/>
              <a:t>who</a:t>
            </a:r>
            <a:r>
              <a:rPr lang="de-DE" baseline="0" dirty="0"/>
              <a:t> </a:t>
            </a:r>
            <a:r>
              <a:rPr lang="de-DE" baseline="0" dirty="0" err="1"/>
              <a:t>have</a:t>
            </a:r>
            <a:r>
              <a:rPr lang="de-DE" baseline="0" dirty="0"/>
              <a:t> </a:t>
            </a:r>
            <a:r>
              <a:rPr lang="de-DE" baseline="0" dirty="0" err="1"/>
              <a:t>been</a:t>
            </a:r>
            <a:r>
              <a:rPr lang="de-DE" baseline="0" dirty="0"/>
              <a:t> </a:t>
            </a:r>
            <a:r>
              <a:rPr lang="de-DE" baseline="0" dirty="0" err="1"/>
              <a:t>very</a:t>
            </a:r>
            <a:r>
              <a:rPr lang="de-DE" baseline="0" dirty="0"/>
              <a:t> </a:t>
            </a:r>
            <a:r>
              <a:rPr lang="de-DE" baseline="0" dirty="0" err="1"/>
              <a:t>successful</a:t>
            </a:r>
            <a:r>
              <a:rPr lang="de-DE" baseline="0" dirty="0"/>
              <a:t> at </a:t>
            </a:r>
            <a:r>
              <a:rPr lang="de-DE" baseline="0" dirty="0" err="1"/>
              <a:t>developing</a:t>
            </a:r>
            <a:r>
              <a:rPr lang="de-DE" baseline="0" dirty="0"/>
              <a:t> intelligent </a:t>
            </a:r>
            <a:r>
              <a:rPr lang="de-DE" baseline="0" dirty="0" err="1"/>
              <a:t>tutoring</a:t>
            </a:r>
            <a:r>
              <a:rPr lang="de-DE" baseline="0" dirty="0"/>
              <a:t> </a:t>
            </a:r>
            <a:r>
              <a:rPr lang="de-DE" baseline="0" dirty="0" err="1"/>
              <a:t>systems</a:t>
            </a:r>
            <a:r>
              <a:rPr lang="de-DE" baseline="0" dirty="0"/>
              <a:t>. The </a:t>
            </a:r>
            <a:r>
              <a:rPr lang="de-DE" baseline="0" dirty="0" err="1"/>
              <a:t>behind</a:t>
            </a:r>
            <a:r>
              <a:rPr lang="de-DE" baseline="0" dirty="0"/>
              <a:t> </a:t>
            </a:r>
            <a:r>
              <a:rPr lang="de-DE" baseline="0" dirty="0" err="1"/>
              <a:t>our</a:t>
            </a:r>
            <a:r>
              <a:rPr lang="de-DE" baseline="0" dirty="0"/>
              <a:t> </a:t>
            </a:r>
            <a:r>
              <a:rPr lang="de-DE" baseline="0" dirty="0" err="1"/>
              <a:t>joint</a:t>
            </a:r>
            <a:r>
              <a:rPr lang="de-DE" baseline="0" dirty="0"/>
              <a:t> </a:t>
            </a:r>
            <a:r>
              <a:rPr lang="de-DE" baseline="0" dirty="0" err="1"/>
              <a:t>work</a:t>
            </a:r>
            <a:r>
              <a:rPr lang="de-DE" baseline="0" dirty="0"/>
              <a:t> was </a:t>
            </a:r>
            <a:r>
              <a:rPr lang="de-DE" baseline="0" dirty="0" err="1"/>
              <a:t>to</a:t>
            </a:r>
            <a:r>
              <a:rPr lang="de-DE" baseline="0" dirty="0"/>
              <a:t> </a:t>
            </a:r>
            <a:r>
              <a:rPr lang="de-DE" baseline="0" dirty="0" err="1"/>
              <a:t>provide</a:t>
            </a:r>
            <a:r>
              <a:rPr lang="de-DE" baseline="0" dirty="0"/>
              <a:t> adaptive </a:t>
            </a:r>
            <a:r>
              <a:rPr lang="de-DE" baseline="0" dirty="0" err="1"/>
              <a:t>support</a:t>
            </a:r>
            <a:r>
              <a:rPr lang="de-DE" baseline="0" dirty="0"/>
              <a:t> </a:t>
            </a:r>
            <a:r>
              <a:rPr lang="de-DE" baseline="0" dirty="0" err="1"/>
              <a:t>that</a:t>
            </a:r>
            <a:r>
              <a:rPr lang="de-DE" baseline="0" dirty="0"/>
              <a:t> </a:t>
            </a:r>
            <a:r>
              <a:rPr lang="de-DE" baseline="0" dirty="0" err="1"/>
              <a:t>automatically</a:t>
            </a:r>
            <a:r>
              <a:rPr lang="de-DE" baseline="0" dirty="0"/>
              <a:t> </a:t>
            </a:r>
            <a:r>
              <a:rPr lang="de-DE" baseline="0" dirty="0" err="1"/>
              <a:t>adjusts</a:t>
            </a:r>
            <a:r>
              <a:rPr lang="de-DE" baseline="0" dirty="0"/>
              <a:t> </a:t>
            </a:r>
            <a:r>
              <a:rPr lang="de-DE" baseline="0" dirty="0" err="1"/>
              <a:t>to</a:t>
            </a:r>
            <a:r>
              <a:rPr lang="de-DE" baseline="0" dirty="0"/>
              <a:t> </a:t>
            </a:r>
            <a:r>
              <a:rPr lang="de-DE" baseline="0" dirty="0" err="1"/>
              <a:t>the</a:t>
            </a:r>
            <a:r>
              <a:rPr lang="de-DE" baseline="0" dirty="0"/>
              <a:t> </a:t>
            </a:r>
            <a:r>
              <a:rPr lang="de-DE" baseline="0" dirty="0" err="1"/>
              <a:t>needs</a:t>
            </a:r>
            <a:r>
              <a:rPr lang="de-DE" baseline="0" dirty="0"/>
              <a:t> </a:t>
            </a:r>
            <a:r>
              <a:rPr lang="de-DE" baseline="0" dirty="0" err="1"/>
              <a:t>of</a:t>
            </a:r>
            <a:r>
              <a:rPr lang="de-DE" baseline="0" dirty="0"/>
              <a:t> </a:t>
            </a:r>
            <a:r>
              <a:rPr lang="de-DE" baseline="0" dirty="0" err="1"/>
              <a:t>the</a:t>
            </a:r>
            <a:r>
              <a:rPr lang="de-DE" baseline="0" dirty="0"/>
              <a:t> (</a:t>
            </a:r>
            <a:r>
              <a:rPr lang="de-DE" baseline="0" dirty="0" err="1"/>
              <a:t>collaborative</a:t>
            </a:r>
            <a:r>
              <a:rPr lang="de-DE" baseline="0" dirty="0"/>
              <a:t>) </a:t>
            </a:r>
            <a:r>
              <a:rPr lang="de-DE" baseline="0" dirty="0" err="1"/>
              <a:t>learners</a:t>
            </a:r>
            <a:r>
              <a:rPr lang="de-DE" baseline="0" dirty="0"/>
              <a:t>.</a:t>
            </a:r>
          </a:p>
          <a:p>
            <a:pPr marL="171450" indent="-171450">
              <a:buFont typeface="Arial" panose="020B0604020202020204" pitchFamily="34" charset="0"/>
              <a:buChar char="•"/>
            </a:pPr>
            <a:r>
              <a:rPr lang="de-DE" baseline="0" dirty="0"/>
              <a:t>At </a:t>
            </a:r>
            <a:r>
              <a:rPr lang="de-DE" baseline="0" dirty="0" err="1"/>
              <a:t>the</a:t>
            </a:r>
            <a:r>
              <a:rPr lang="de-DE" baseline="0" dirty="0"/>
              <a:t> same time I </a:t>
            </a:r>
            <a:r>
              <a:rPr lang="de-DE" baseline="0" dirty="0" err="1"/>
              <a:t>began</a:t>
            </a:r>
            <a:r>
              <a:rPr lang="de-DE" baseline="0" dirty="0"/>
              <a:t> a </a:t>
            </a:r>
            <a:r>
              <a:rPr lang="de-DE" baseline="0" dirty="0" err="1"/>
              <a:t>second</a:t>
            </a:r>
            <a:r>
              <a:rPr lang="de-DE" baseline="0" dirty="0"/>
              <a:t> </a:t>
            </a:r>
            <a:r>
              <a:rPr lang="de-DE" baseline="0" dirty="0" err="1"/>
              <a:t>strand</a:t>
            </a:r>
            <a:r>
              <a:rPr lang="de-DE" baseline="0" dirty="0"/>
              <a:t> </a:t>
            </a:r>
            <a:r>
              <a:rPr lang="de-DE" baseline="0" dirty="0" err="1"/>
              <a:t>of</a:t>
            </a:r>
            <a:r>
              <a:rPr lang="de-DE" baseline="0" dirty="0"/>
              <a:t> </a:t>
            </a:r>
            <a:r>
              <a:rPr lang="de-DE" baseline="0" dirty="0" err="1"/>
              <a:t>research</a:t>
            </a:r>
            <a:r>
              <a:rPr lang="de-DE" baseline="0" dirty="0"/>
              <a:t> </a:t>
            </a:r>
            <a:r>
              <a:rPr lang="de-DE" baseline="0" dirty="0" err="1"/>
              <a:t>focusing</a:t>
            </a:r>
            <a:r>
              <a:rPr lang="de-DE" baseline="0" dirty="0"/>
              <a:t> on </a:t>
            </a:r>
            <a:r>
              <a:rPr lang="de-DE" baseline="0" dirty="0" err="1"/>
              <a:t>the</a:t>
            </a:r>
            <a:r>
              <a:rPr lang="de-DE" baseline="0" dirty="0"/>
              <a:t> </a:t>
            </a:r>
            <a:r>
              <a:rPr lang="de-DE" baseline="0" dirty="0" err="1"/>
              <a:t>challenges</a:t>
            </a:r>
            <a:r>
              <a:rPr lang="de-DE" baseline="0" dirty="0"/>
              <a:t> </a:t>
            </a:r>
            <a:r>
              <a:rPr lang="de-DE" baseline="0" dirty="0" err="1"/>
              <a:t>that</a:t>
            </a:r>
            <a:r>
              <a:rPr lang="de-DE" baseline="0" dirty="0"/>
              <a:t> </a:t>
            </a:r>
            <a:r>
              <a:rPr lang="de-DE" baseline="0" dirty="0" err="1"/>
              <a:t>teachers</a:t>
            </a:r>
            <a:r>
              <a:rPr lang="de-DE" baseline="0" dirty="0"/>
              <a:t> </a:t>
            </a:r>
            <a:r>
              <a:rPr lang="de-DE" baseline="0" dirty="0" err="1"/>
              <a:t>and</a:t>
            </a:r>
            <a:r>
              <a:rPr lang="de-DE" baseline="0" dirty="0"/>
              <a:t> </a:t>
            </a:r>
            <a:r>
              <a:rPr lang="de-DE" baseline="0" dirty="0" err="1"/>
              <a:t>educators</a:t>
            </a:r>
            <a:r>
              <a:rPr lang="de-DE" baseline="0" dirty="0"/>
              <a:t> </a:t>
            </a:r>
            <a:r>
              <a:rPr lang="de-DE" baseline="0" dirty="0" err="1"/>
              <a:t>experience</a:t>
            </a:r>
            <a:r>
              <a:rPr lang="de-DE" baseline="0" dirty="0"/>
              <a:t> </a:t>
            </a:r>
            <a:r>
              <a:rPr lang="de-DE" baseline="0" dirty="0" err="1"/>
              <a:t>when</a:t>
            </a:r>
            <a:r>
              <a:rPr lang="de-DE" baseline="0" dirty="0"/>
              <a:t> </a:t>
            </a:r>
            <a:r>
              <a:rPr lang="de-DE" baseline="0" dirty="0" err="1"/>
              <a:t>they</a:t>
            </a:r>
            <a:r>
              <a:rPr lang="de-DE" baseline="0" dirty="0"/>
              <a:t> </a:t>
            </a:r>
            <a:r>
              <a:rPr lang="de-DE" baseline="0" dirty="0" err="1"/>
              <a:t>implement</a:t>
            </a:r>
            <a:r>
              <a:rPr lang="de-DE" baseline="0" dirty="0"/>
              <a:t> </a:t>
            </a:r>
            <a:r>
              <a:rPr lang="de-DE" baseline="0" dirty="0" err="1"/>
              <a:t>collaborative</a:t>
            </a:r>
            <a:r>
              <a:rPr lang="de-DE" baseline="0" dirty="0"/>
              <a:t> </a:t>
            </a:r>
            <a:r>
              <a:rPr lang="de-DE" baseline="0" dirty="0" err="1"/>
              <a:t>learning</a:t>
            </a:r>
            <a:r>
              <a:rPr lang="de-DE" baseline="0" dirty="0"/>
              <a:t> in </a:t>
            </a:r>
            <a:r>
              <a:rPr lang="de-DE" baseline="0" dirty="0" err="1"/>
              <a:t>their</a:t>
            </a:r>
            <a:r>
              <a:rPr lang="de-DE" baseline="0" dirty="0"/>
              <a:t> </a:t>
            </a:r>
            <a:r>
              <a:rPr lang="de-DE" baseline="0" dirty="0" err="1"/>
              <a:t>classrooms</a:t>
            </a:r>
            <a:r>
              <a:rPr lang="de-DE" baseline="0" dirty="0"/>
              <a:t>, </a:t>
            </a:r>
            <a:r>
              <a:rPr lang="de-DE" baseline="0" dirty="0" err="1"/>
              <a:t>and</a:t>
            </a:r>
            <a:r>
              <a:rPr lang="de-DE" baseline="0" dirty="0"/>
              <a:t> on </a:t>
            </a:r>
            <a:r>
              <a:rPr lang="de-DE" baseline="0" dirty="0" err="1"/>
              <a:t>exploring</a:t>
            </a:r>
            <a:r>
              <a:rPr lang="de-DE" baseline="0" dirty="0"/>
              <a:t> </a:t>
            </a:r>
            <a:r>
              <a:rPr lang="de-DE" baseline="0" dirty="0" err="1"/>
              <a:t>the</a:t>
            </a:r>
            <a:r>
              <a:rPr lang="de-DE" baseline="0" dirty="0"/>
              <a:t> </a:t>
            </a:r>
            <a:r>
              <a:rPr lang="de-DE" baseline="0" dirty="0" err="1"/>
              <a:t>role</a:t>
            </a:r>
            <a:r>
              <a:rPr lang="de-DE" baseline="0" dirty="0"/>
              <a:t> </a:t>
            </a:r>
            <a:r>
              <a:rPr lang="de-DE" baseline="0" dirty="0" err="1"/>
              <a:t>that</a:t>
            </a:r>
            <a:r>
              <a:rPr lang="de-DE" baseline="0" dirty="0"/>
              <a:t> </a:t>
            </a:r>
            <a:r>
              <a:rPr lang="de-DE" baseline="0" dirty="0" err="1"/>
              <a:t>technology</a:t>
            </a:r>
            <a:r>
              <a:rPr lang="de-DE" baseline="0" dirty="0"/>
              <a:t> </a:t>
            </a:r>
            <a:r>
              <a:rPr lang="de-DE" baseline="0" dirty="0" err="1"/>
              <a:t>can</a:t>
            </a:r>
            <a:r>
              <a:rPr lang="de-DE" baseline="0" dirty="0"/>
              <a:t> </a:t>
            </a:r>
            <a:r>
              <a:rPr lang="de-DE" baseline="0" dirty="0" err="1"/>
              <a:t>play</a:t>
            </a:r>
            <a:r>
              <a:rPr lang="de-DE" baseline="0" dirty="0"/>
              <a:t> in </a:t>
            </a:r>
            <a:r>
              <a:rPr lang="de-DE" baseline="0" dirty="0" err="1"/>
              <a:t>this</a:t>
            </a:r>
            <a:r>
              <a:rPr lang="de-DE" baseline="0" dirty="0"/>
              <a:t> (</a:t>
            </a:r>
            <a:r>
              <a:rPr lang="de-DE" baseline="0" dirty="0" err="1"/>
              <a:t>teacher</a:t>
            </a:r>
            <a:r>
              <a:rPr lang="de-DE" baseline="0" dirty="0"/>
              <a:t> </a:t>
            </a:r>
            <a:r>
              <a:rPr lang="de-DE" baseline="0" dirty="0" err="1"/>
              <a:t>dashboards</a:t>
            </a:r>
            <a:r>
              <a:rPr lang="de-DE" baseline="0" dirty="0"/>
              <a:t>).</a:t>
            </a:r>
          </a:p>
          <a:p>
            <a:pPr marL="171450" indent="-171450">
              <a:buFont typeface="Arial" panose="020B0604020202020204" pitchFamily="34" charset="0"/>
              <a:buChar char="•"/>
            </a:pPr>
            <a:r>
              <a:rPr lang="de-DE" baseline="0" dirty="0" err="1"/>
              <a:t>Very</a:t>
            </a:r>
            <a:r>
              <a:rPr lang="de-DE" baseline="0" dirty="0"/>
              <a:t> </a:t>
            </a:r>
            <a:r>
              <a:rPr lang="de-DE" baseline="0" dirty="0" err="1"/>
              <a:t>recently</a:t>
            </a:r>
            <a:r>
              <a:rPr lang="de-DE" baseline="0" dirty="0"/>
              <a:t> – </a:t>
            </a:r>
            <a:r>
              <a:rPr lang="de-DE" baseline="0" dirty="0" err="1"/>
              <a:t>and</a:t>
            </a:r>
            <a:r>
              <a:rPr lang="de-DE" baseline="0" dirty="0"/>
              <a:t> I will </a:t>
            </a:r>
            <a:r>
              <a:rPr lang="de-DE" baseline="0" dirty="0" err="1"/>
              <a:t>tell</a:t>
            </a:r>
            <a:r>
              <a:rPr lang="de-DE" baseline="0" dirty="0"/>
              <a:t> </a:t>
            </a:r>
            <a:r>
              <a:rPr lang="de-DE" baseline="0" dirty="0" err="1"/>
              <a:t>you</a:t>
            </a:r>
            <a:r>
              <a:rPr lang="de-DE" baseline="0" dirty="0"/>
              <a:t> a </a:t>
            </a:r>
            <a:r>
              <a:rPr lang="de-DE" baseline="0" dirty="0" err="1"/>
              <a:t>little</a:t>
            </a:r>
            <a:r>
              <a:rPr lang="de-DE" baseline="0" dirty="0"/>
              <a:t> </a:t>
            </a:r>
            <a:r>
              <a:rPr lang="de-DE" baseline="0" dirty="0" err="1"/>
              <a:t>bit</a:t>
            </a:r>
            <a:r>
              <a:rPr lang="de-DE" baseline="0" dirty="0"/>
              <a:t> </a:t>
            </a:r>
            <a:r>
              <a:rPr lang="de-DE" baseline="0" dirty="0" err="1"/>
              <a:t>about</a:t>
            </a:r>
            <a:r>
              <a:rPr lang="de-DE" baseline="0" dirty="0"/>
              <a:t> </a:t>
            </a:r>
            <a:r>
              <a:rPr lang="de-DE" baseline="0" dirty="0" err="1"/>
              <a:t>this</a:t>
            </a:r>
            <a:r>
              <a:rPr lang="de-DE" baseline="0" dirty="0"/>
              <a:t> </a:t>
            </a:r>
            <a:r>
              <a:rPr lang="de-DE" baseline="0" dirty="0" err="1"/>
              <a:t>work</a:t>
            </a:r>
            <a:r>
              <a:rPr lang="de-DE" baseline="0" dirty="0"/>
              <a:t> in </a:t>
            </a:r>
            <a:r>
              <a:rPr lang="de-DE" baseline="0" dirty="0" err="1"/>
              <a:t>the</a:t>
            </a:r>
            <a:r>
              <a:rPr lang="de-DE" baseline="0" dirty="0"/>
              <a:t> </a:t>
            </a:r>
            <a:r>
              <a:rPr lang="de-DE" baseline="0" dirty="0" err="1"/>
              <a:t>outlook</a:t>
            </a:r>
            <a:r>
              <a:rPr lang="de-DE" baseline="0" dirty="0"/>
              <a:t> </a:t>
            </a:r>
            <a:r>
              <a:rPr lang="de-DE" baseline="0" dirty="0" err="1"/>
              <a:t>this</a:t>
            </a:r>
            <a:r>
              <a:rPr lang="de-DE" baseline="0" dirty="0"/>
              <a:t> </a:t>
            </a:r>
            <a:r>
              <a:rPr lang="de-DE" baseline="0" dirty="0" err="1"/>
              <a:t>afternoon</a:t>
            </a:r>
            <a:r>
              <a:rPr lang="de-DE" baseline="0" dirty="0"/>
              <a:t> – </a:t>
            </a:r>
            <a:r>
              <a:rPr lang="de-DE" baseline="0" dirty="0" err="1"/>
              <a:t>we</a:t>
            </a:r>
            <a:r>
              <a:rPr lang="de-DE" baseline="0" dirty="0"/>
              <a:t> </a:t>
            </a:r>
            <a:r>
              <a:rPr lang="de-DE" baseline="0" dirty="0" err="1"/>
              <a:t>have</a:t>
            </a:r>
            <a:r>
              <a:rPr lang="de-DE" baseline="0" dirty="0"/>
              <a:t> </a:t>
            </a:r>
            <a:r>
              <a:rPr lang="de-DE" baseline="0" dirty="0" err="1"/>
              <a:t>begun</a:t>
            </a:r>
            <a:r>
              <a:rPr lang="de-DE" baseline="0" dirty="0"/>
              <a:t> </a:t>
            </a:r>
            <a:r>
              <a:rPr lang="de-DE" baseline="0" dirty="0" err="1"/>
              <a:t>to</a:t>
            </a:r>
            <a:r>
              <a:rPr lang="de-DE" baseline="0" dirty="0"/>
              <a:t> </a:t>
            </a:r>
            <a:r>
              <a:rPr lang="de-DE" baseline="0" dirty="0" err="1"/>
              <a:t>to</a:t>
            </a:r>
            <a:r>
              <a:rPr lang="de-DE" baseline="0" dirty="0"/>
              <a:t> pull </a:t>
            </a:r>
            <a:r>
              <a:rPr lang="de-DE" baseline="0" dirty="0" err="1"/>
              <a:t>both</a:t>
            </a:r>
            <a:r>
              <a:rPr lang="de-DE" baseline="0" dirty="0"/>
              <a:t> </a:t>
            </a:r>
            <a:r>
              <a:rPr lang="de-DE" baseline="0" dirty="0" err="1"/>
              <a:t>threads</a:t>
            </a:r>
            <a:r>
              <a:rPr lang="de-DE" baseline="0" dirty="0"/>
              <a:t> </a:t>
            </a:r>
            <a:r>
              <a:rPr lang="de-DE" baseline="0" dirty="0" err="1"/>
              <a:t>together</a:t>
            </a:r>
            <a:r>
              <a:rPr lang="de-DE" baseline="0" dirty="0"/>
              <a:t>: intelligent, adaptive </a:t>
            </a:r>
            <a:r>
              <a:rPr lang="de-DE" baseline="0" dirty="0" err="1"/>
              <a:t>support</a:t>
            </a:r>
            <a:r>
              <a:rPr lang="de-DE" baseline="0" dirty="0"/>
              <a:t> </a:t>
            </a:r>
            <a:r>
              <a:rPr lang="de-DE" baseline="0" dirty="0" err="1"/>
              <a:t>for</a:t>
            </a:r>
            <a:r>
              <a:rPr lang="de-DE" baseline="0" dirty="0"/>
              <a:t> </a:t>
            </a:r>
            <a:r>
              <a:rPr lang="de-DE" baseline="0" dirty="0" err="1"/>
              <a:t>students</a:t>
            </a:r>
            <a:r>
              <a:rPr lang="de-DE" baseline="0" dirty="0"/>
              <a:t> </a:t>
            </a:r>
            <a:r>
              <a:rPr lang="de-DE" baseline="0" dirty="0" err="1"/>
              <a:t>and</a:t>
            </a:r>
            <a:r>
              <a:rPr lang="de-DE" baseline="0" dirty="0"/>
              <a:t> </a:t>
            </a:r>
            <a:r>
              <a:rPr lang="de-DE" baseline="0" dirty="0" err="1"/>
              <a:t>for</a:t>
            </a:r>
            <a:r>
              <a:rPr lang="de-DE" baseline="0" dirty="0"/>
              <a:t> </a:t>
            </a:r>
            <a:r>
              <a:rPr lang="de-DE" baseline="0" dirty="0" err="1"/>
              <a:t>small</a:t>
            </a:r>
            <a:r>
              <a:rPr lang="de-DE" baseline="0" dirty="0"/>
              <a:t> </a:t>
            </a:r>
            <a:r>
              <a:rPr lang="de-DE" baseline="0" dirty="0" err="1"/>
              <a:t>group</a:t>
            </a:r>
            <a:r>
              <a:rPr lang="de-DE" baseline="0" dirty="0"/>
              <a:t> </a:t>
            </a:r>
            <a:r>
              <a:rPr lang="de-DE" baseline="0" dirty="0" err="1"/>
              <a:t>collaboration</a:t>
            </a:r>
            <a:r>
              <a:rPr lang="de-DE" baseline="0" dirty="0"/>
              <a:t>, </a:t>
            </a:r>
            <a:r>
              <a:rPr lang="de-DE" baseline="0" dirty="0" err="1"/>
              <a:t>and</a:t>
            </a:r>
            <a:r>
              <a:rPr lang="de-DE" baseline="0" dirty="0"/>
              <a:t> </a:t>
            </a:r>
            <a:r>
              <a:rPr lang="de-DE" baseline="0" dirty="0" err="1"/>
              <a:t>technology</a:t>
            </a:r>
            <a:r>
              <a:rPr lang="de-DE" baseline="0" dirty="0"/>
              <a:t> </a:t>
            </a:r>
            <a:r>
              <a:rPr lang="de-DE" baseline="0" dirty="0" err="1"/>
              <a:t>support</a:t>
            </a:r>
            <a:r>
              <a:rPr lang="de-DE" baseline="0" dirty="0"/>
              <a:t> </a:t>
            </a:r>
            <a:r>
              <a:rPr lang="de-DE" baseline="0" dirty="0" err="1"/>
              <a:t>for</a:t>
            </a:r>
            <a:r>
              <a:rPr lang="de-DE" baseline="0" dirty="0"/>
              <a:t> </a:t>
            </a:r>
            <a:r>
              <a:rPr lang="de-DE" baseline="0" dirty="0" err="1"/>
              <a:t>teachers</a:t>
            </a:r>
            <a:r>
              <a:rPr lang="de-DE" baseline="0" dirty="0"/>
              <a:t> </a:t>
            </a:r>
            <a:r>
              <a:rPr lang="de-DE" baseline="0" dirty="0" err="1"/>
              <a:t>to</a:t>
            </a:r>
            <a:r>
              <a:rPr lang="de-DE" baseline="0" dirty="0"/>
              <a:t> </a:t>
            </a:r>
            <a:r>
              <a:rPr lang="de-DE" baseline="0" dirty="0" err="1"/>
              <a:t>orchestrate</a:t>
            </a:r>
            <a:r>
              <a:rPr lang="de-DE" baseline="0" dirty="0"/>
              <a:t> </a:t>
            </a:r>
            <a:r>
              <a:rPr lang="de-DE" baseline="0" dirty="0" err="1"/>
              <a:t>this</a:t>
            </a:r>
            <a:r>
              <a:rPr lang="de-DE" baseline="0" dirty="0"/>
              <a:t> </a:t>
            </a:r>
            <a:r>
              <a:rPr lang="de-DE" baseline="0" dirty="0" err="1"/>
              <a:t>complext</a:t>
            </a:r>
            <a:r>
              <a:rPr lang="de-DE" baseline="0" dirty="0"/>
              <a:t> </a:t>
            </a:r>
            <a:r>
              <a:rPr lang="de-DE" baseline="0" dirty="0" err="1"/>
              <a:t>situation</a:t>
            </a:r>
            <a:r>
              <a:rPr lang="de-DE" baseline="0" dirty="0"/>
              <a:t> </a:t>
            </a:r>
            <a:r>
              <a:rPr lang="de-DE" baseline="0" dirty="0" err="1"/>
              <a:t>with</a:t>
            </a:r>
            <a:r>
              <a:rPr lang="de-DE" baseline="0" dirty="0"/>
              <a:t> </a:t>
            </a:r>
            <a:r>
              <a:rPr lang="de-DE" baseline="0" dirty="0" err="1"/>
              <a:t>its</a:t>
            </a:r>
            <a:r>
              <a:rPr lang="de-DE" baseline="0" dirty="0"/>
              <a:t> </a:t>
            </a:r>
            <a:r>
              <a:rPr lang="de-DE" baseline="0" dirty="0" err="1"/>
              <a:t>many</a:t>
            </a:r>
            <a:r>
              <a:rPr lang="de-DE" baseline="0" dirty="0"/>
              <a:t> </a:t>
            </a:r>
            <a:r>
              <a:rPr lang="de-DE" baseline="0" dirty="0" err="1"/>
              <a:t>facets</a:t>
            </a:r>
            <a:r>
              <a:rPr lang="de-DE" baseline="0" dirty="0"/>
              <a:t>…..</a:t>
            </a:r>
            <a:endParaRPr lang="de-DE" dirty="0"/>
          </a:p>
        </p:txBody>
      </p:sp>
      <p:sp>
        <p:nvSpPr>
          <p:cNvPr id="4" name="Foliennummernplatzhalter 3"/>
          <p:cNvSpPr>
            <a:spLocks noGrp="1"/>
          </p:cNvSpPr>
          <p:nvPr>
            <p:ph type="sldNum" sz="quarter" idx="10"/>
          </p:nvPr>
        </p:nvSpPr>
        <p:spPr/>
        <p:txBody>
          <a:bodyPr/>
          <a:lstStyle/>
          <a:p>
            <a:fld id="{A51C0C35-A9A2-4EFD-9BAF-1E52E29E03D1}" type="slidenum">
              <a:rPr lang="de-CH" smtClean="0"/>
              <a:t>2</a:t>
            </a:fld>
            <a:endParaRPr lang="de-CH"/>
          </a:p>
        </p:txBody>
      </p:sp>
    </p:spTree>
    <p:extLst>
      <p:ext uri="{BB962C8B-B14F-4D97-AF65-F5344CB8AC3E}">
        <p14:creationId xmlns:p14="http://schemas.microsoft.com/office/powerpoint/2010/main" val="3394317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32</a:t>
            </a:fld>
            <a:endParaRPr lang="de-CH"/>
          </a:p>
        </p:txBody>
      </p:sp>
    </p:spTree>
    <p:extLst>
      <p:ext uri="{BB962C8B-B14F-4D97-AF65-F5344CB8AC3E}">
        <p14:creationId xmlns:p14="http://schemas.microsoft.com/office/powerpoint/2010/main" val="335724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“Effectiveness” always depends on the targeted outcomes, with the aim in educational context typically being individual, conceptual learning beyond the concrete CL situation (i.e., transfer).</a:t>
            </a:r>
          </a:p>
          <a:p>
            <a:endParaRPr lang="en-US" baseline="0" dirty="0"/>
          </a:p>
          <a:p>
            <a:r>
              <a:rPr lang="en-US" baseline="0" dirty="0"/>
              <a:t>Learning processes explain why CL is effective (or not). Motivational and social factors play an important role here, in addition to cognitive processes.</a:t>
            </a:r>
          </a:p>
          <a:p>
            <a:endParaRPr lang="en-US" baseline="0" dirty="0"/>
          </a:p>
          <a:p>
            <a:r>
              <a:rPr lang="en-US" baseline="0" dirty="0"/>
              <a:t>Finally, designers / teachers aim to design conditions (learning environments, instructional communication, tasks, scaffolds,…) that will make effective learning processes more likely. This also includes adaptive support during CL (i.e., this is a conceptual diagram, not a sequence).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33</a:t>
            </a:fld>
            <a:endParaRPr lang="de-CH"/>
          </a:p>
        </p:txBody>
      </p:sp>
    </p:spTree>
    <p:extLst>
      <p:ext uri="{BB962C8B-B14F-4D97-AF65-F5344CB8AC3E}">
        <p14:creationId xmlns:p14="http://schemas.microsoft.com/office/powerpoint/2010/main" val="158647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Skripte helfen, solche «unvollständigen» Erzählungen zu verstehen!</a:t>
            </a:r>
            <a:endParaRPr lang="en-GB" dirty="0"/>
          </a:p>
        </p:txBody>
      </p:sp>
      <p:sp>
        <p:nvSpPr>
          <p:cNvPr id="4" name="Foliennummernplatzhalter 3"/>
          <p:cNvSpPr>
            <a:spLocks noGrp="1"/>
          </p:cNvSpPr>
          <p:nvPr>
            <p:ph type="sldNum" sz="quarter" idx="10"/>
          </p:nvPr>
        </p:nvSpPr>
        <p:spPr/>
        <p:txBody>
          <a:bodyPr/>
          <a:lstStyle/>
          <a:p>
            <a:fld id="{A51C0C35-A9A2-4EFD-9BAF-1E52E29E03D1}" type="slidenum">
              <a:rPr lang="de-CH" smtClean="0"/>
              <a:t>35</a:t>
            </a:fld>
            <a:endParaRPr lang="de-CH"/>
          </a:p>
        </p:txBody>
      </p:sp>
    </p:spTree>
    <p:extLst>
      <p:ext uri="{BB962C8B-B14F-4D97-AF65-F5344CB8AC3E}">
        <p14:creationId xmlns:p14="http://schemas.microsoft.com/office/powerpoint/2010/main" val="1816096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700" dirty="0"/>
              <a:t>Speicherung von typischen Abläufen im Gedächtnis als «Skript» </a:t>
            </a:r>
            <a:r>
              <a:rPr lang="de-DE" altLang="en-US" sz="1700" dirty="0"/>
              <a:t>(Schank &amp; </a:t>
            </a:r>
            <a:r>
              <a:rPr lang="de-DE" altLang="en-US" sz="1700" dirty="0" err="1"/>
              <a:t>Abelson</a:t>
            </a:r>
            <a:r>
              <a:rPr lang="de-DE" altLang="en-US" sz="1700" dirty="0"/>
              <a:t>, 1977)</a:t>
            </a:r>
            <a:endParaRPr lang="de-CH" sz="1700" dirty="0"/>
          </a:p>
          <a:p>
            <a:pPr lvl="1"/>
            <a:r>
              <a:rPr lang="de-CH" sz="1500" dirty="0"/>
              <a:t>z.B.: Restaurantbesuch, Flugzeug besteigen, ein Buch lesen,</a:t>
            </a:r>
            <a:br>
              <a:rPr lang="de-CH" sz="1500" dirty="0"/>
            </a:br>
            <a:r>
              <a:rPr lang="de-CH" sz="1500" dirty="0"/>
              <a:t>in einem Gruppenpuzzle mitarbeiten, Argumente formulieren…</a:t>
            </a:r>
          </a:p>
          <a:p>
            <a:pPr lvl="1"/>
            <a:r>
              <a:rPr lang="de-CH" sz="1500" dirty="0"/>
              <a:t>bietet Orientierung, ist aber flexibel anpassbar</a:t>
            </a:r>
          </a:p>
          <a:p>
            <a:endParaRPr lang="de-CH" dirty="0"/>
          </a:p>
          <a:p>
            <a:pPr marL="0" lvl="1" defTabSz="882168">
              <a:defRPr/>
            </a:pPr>
            <a:r>
              <a:rPr lang="de-CH" sz="1500" dirty="0"/>
              <a:t>ähnlich wie ein Drehbuch (engl. «</a:t>
            </a:r>
            <a:r>
              <a:rPr lang="de-CH" sz="1500" dirty="0" err="1"/>
              <a:t>movie</a:t>
            </a:r>
            <a:r>
              <a:rPr lang="de-CH" sz="1500" dirty="0"/>
              <a:t> </a:t>
            </a:r>
            <a:r>
              <a:rPr lang="de-CH" sz="1500" dirty="0" err="1"/>
              <a:t>script</a:t>
            </a:r>
            <a:r>
              <a:rPr lang="de-CH" sz="1500" dirty="0"/>
              <a:t>»)…</a:t>
            </a:r>
          </a:p>
          <a:p>
            <a:pPr marL="0" lvl="1" defTabSz="882168">
              <a:defRPr/>
            </a:pPr>
            <a:endParaRPr lang="de-CH" sz="1500" dirty="0"/>
          </a:p>
          <a:p>
            <a:pPr>
              <a:defRPr/>
            </a:pPr>
            <a:r>
              <a:rPr lang="de-DE" sz="1900" dirty="0"/>
              <a:t>Schemata und Skripte werden für Schlussfolgerungen genutzt und erleichtern somit das Verstehen</a:t>
            </a:r>
          </a:p>
          <a:p>
            <a:pPr lvl="1">
              <a:buFont typeface="Wingdings" pitchFamily="2" charset="2"/>
              <a:buChar char="à"/>
              <a:defRPr/>
            </a:pPr>
            <a:r>
              <a:rPr lang="de-DE" sz="1700" dirty="0">
                <a:sym typeface="Wingdings" pitchFamily="2" charset="2"/>
              </a:rPr>
              <a:t> bestimmen unsere Erwartungen, z.B. an einen Text, oder daran, was als nächstes passieren wird</a:t>
            </a:r>
          </a:p>
          <a:p>
            <a:pPr lvl="1">
              <a:buFont typeface="Wingdings" pitchFamily="2" charset="2"/>
              <a:buChar char="à"/>
              <a:defRPr/>
            </a:pPr>
            <a:r>
              <a:rPr lang="de-DE" sz="1700" dirty="0">
                <a:sym typeface="Wingdings" pitchFamily="2" charset="2"/>
              </a:rPr>
              <a:t> neue Information kann schnell eingeordnet werden, wenn ein passendes Schema gefunden wird</a:t>
            </a:r>
          </a:p>
          <a:p>
            <a:pPr lvl="1">
              <a:buFont typeface="Wingdings" pitchFamily="2" charset="2"/>
              <a:buChar char="à"/>
              <a:defRPr/>
            </a:pPr>
            <a:r>
              <a:rPr lang="de-DE" sz="1700" dirty="0">
                <a:sym typeface="Wingdings" pitchFamily="2" charset="2"/>
              </a:rPr>
              <a:t> Schemata werden genutzt, um </a:t>
            </a:r>
            <a:r>
              <a:rPr lang="de-DE" sz="1700" dirty="0" err="1">
                <a:sym typeface="Wingdings" pitchFamily="2" charset="2"/>
              </a:rPr>
              <a:t>Verstehenslücken</a:t>
            </a:r>
            <a:r>
              <a:rPr lang="de-DE" sz="1700" dirty="0">
                <a:sym typeface="Wingdings" pitchFamily="2" charset="2"/>
              </a:rPr>
              <a:t> zu </a:t>
            </a:r>
            <a:r>
              <a:rPr lang="de-DE" sz="1700" dirty="0" err="1">
                <a:sym typeface="Wingdings" pitchFamily="2" charset="2"/>
              </a:rPr>
              <a:t>schliessen</a:t>
            </a:r>
            <a:endParaRPr lang="de-DE" sz="1700" dirty="0"/>
          </a:p>
          <a:p>
            <a:pPr marL="0" lvl="1" defTabSz="882168">
              <a:defRPr/>
            </a:pPr>
            <a:endParaRPr lang="de-CH" sz="1500" dirty="0"/>
          </a:p>
          <a:p>
            <a:endParaRPr lang="en-GB" dirty="0"/>
          </a:p>
        </p:txBody>
      </p:sp>
      <p:sp>
        <p:nvSpPr>
          <p:cNvPr id="4" name="Foliennummernplatzhalter 3"/>
          <p:cNvSpPr>
            <a:spLocks noGrp="1"/>
          </p:cNvSpPr>
          <p:nvPr>
            <p:ph type="sldNum" sz="quarter" idx="10"/>
          </p:nvPr>
        </p:nvSpPr>
        <p:spPr/>
        <p:txBody>
          <a:bodyPr/>
          <a:lstStyle/>
          <a:p>
            <a:fld id="{A51C0C35-A9A2-4EFD-9BAF-1E52E29E03D1}" type="slidenum">
              <a:rPr lang="de-CH" smtClean="0">
                <a:solidFill>
                  <a:prstClr val="black"/>
                </a:solidFill>
              </a:rPr>
              <a:pPr/>
              <a:t>37</a:t>
            </a:fld>
            <a:endParaRPr lang="de-CH">
              <a:solidFill>
                <a:prstClr val="black"/>
              </a:solidFill>
            </a:endParaRPr>
          </a:p>
        </p:txBody>
      </p:sp>
    </p:spTree>
    <p:extLst>
      <p:ext uri="{BB962C8B-B14F-4D97-AF65-F5344CB8AC3E}">
        <p14:creationId xmlns:p14="http://schemas.microsoft.com/office/powerpoint/2010/main" val="1252097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Welches Skript / welche Skripts müssen die </a:t>
            </a:r>
            <a:r>
              <a:rPr lang="de-CH" dirty="0" err="1"/>
              <a:t>SuS</a:t>
            </a:r>
            <a:r>
              <a:rPr lang="de-CH" dirty="0"/>
              <a:t> beherrschen,</a:t>
            </a:r>
            <a:r>
              <a:rPr lang="de-CH" baseline="0" dirty="0"/>
              <a:t> um diesen Arbeitsauftrag zu verstehen bzw. ihm nachzukommen?</a:t>
            </a:r>
          </a:p>
          <a:p>
            <a:endParaRPr lang="de-CH" baseline="0" dirty="0"/>
          </a:p>
          <a:p>
            <a:r>
              <a:rPr lang="de-CH" baseline="0" dirty="0"/>
              <a:t>«Skripte» dafür, wie</a:t>
            </a:r>
          </a:p>
          <a:p>
            <a:pPr marL="165407" indent="-165407">
              <a:buFont typeface="Arial" panose="020B0604020202020204" pitchFamily="34" charset="0"/>
              <a:buChar char="•"/>
            </a:pPr>
            <a:r>
              <a:rPr lang="de-CH" baseline="0" dirty="0"/>
              <a:t>man einen Text liest</a:t>
            </a:r>
          </a:p>
          <a:p>
            <a:pPr marL="165407" indent="-165407">
              <a:buFont typeface="Arial" panose="020B0604020202020204" pitchFamily="34" charset="0"/>
              <a:buChar char="•"/>
            </a:pPr>
            <a:r>
              <a:rPr lang="de-CH" baseline="0" dirty="0"/>
              <a:t>In Kleingruppen einen Text bespricht (plus diverse Unterskripte, z.B. für «eine für andere verständliche Aussage zum Text formulieren», «das Wort ergreifen», «Zustimmung ausdrücken»,…)</a:t>
            </a:r>
          </a:p>
          <a:p>
            <a:pPr marL="165407" indent="-165407">
              <a:buFont typeface="Arial" panose="020B0604020202020204" pitchFamily="34" charset="0"/>
              <a:buChar char="•"/>
            </a:pPr>
            <a:r>
              <a:rPr lang="de-CH" baseline="0" dirty="0"/>
              <a:t>eine </a:t>
            </a:r>
            <a:r>
              <a:rPr lang="de-CH" baseline="0" dirty="0" err="1"/>
              <a:t>MindMap</a:t>
            </a:r>
            <a:r>
              <a:rPr lang="de-CH" baseline="0" dirty="0"/>
              <a:t> erstellt</a:t>
            </a:r>
          </a:p>
          <a:p>
            <a:pPr marL="165407" indent="-165407">
              <a:buFont typeface="Arial" panose="020B0604020202020204" pitchFamily="34" charset="0"/>
              <a:buChar char="•"/>
            </a:pPr>
            <a:r>
              <a:rPr lang="de-CH" baseline="0" dirty="0"/>
              <a:t>eine gestalterische Aufgabe in einer Gruppe angeht (Arbeitsteilung, Koordination,…)</a:t>
            </a:r>
          </a:p>
          <a:p>
            <a:pPr marL="165407" indent="-165407">
              <a:buFont typeface="Arial" panose="020B0604020202020204" pitchFamily="34" charset="0"/>
              <a:buChar char="•"/>
            </a:pPr>
            <a:r>
              <a:rPr lang="de-CH" baseline="0" dirty="0"/>
              <a:t>mit anderen zusammenarbeitet (z.B. um Hilfe fragen, einen Vorschlag machen,…)</a:t>
            </a:r>
          </a:p>
          <a:p>
            <a:endParaRPr lang="en-GB" dirty="0"/>
          </a:p>
        </p:txBody>
      </p:sp>
      <p:sp>
        <p:nvSpPr>
          <p:cNvPr id="4" name="Foliennummernplatzhalter 3"/>
          <p:cNvSpPr>
            <a:spLocks noGrp="1"/>
          </p:cNvSpPr>
          <p:nvPr>
            <p:ph type="sldNum" sz="quarter" idx="10"/>
          </p:nvPr>
        </p:nvSpPr>
        <p:spPr/>
        <p:txBody>
          <a:bodyPr/>
          <a:lstStyle/>
          <a:p>
            <a:fld id="{A51C0C35-A9A2-4EFD-9BAF-1E52E29E03D1}" type="slidenum">
              <a:rPr lang="de-CH" smtClean="0">
                <a:solidFill>
                  <a:prstClr val="black"/>
                </a:solidFill>
              </a:rPr>
              <a:pPr/>
              <a:t>38</a:t>
            </a:fld>
            <a:endParaRPr lang="de-CH">
              <a:solidFill>
                <a:prstClr val="black"/>
              </a:solidFill>
            </a:endParaRPr>
          </a:p>
        </p:txBody>
      </p:sp>
    </p:spTree>
    <p:extLst>
      <p:ext uri="{BB962C8B-B14F-4D97-AF65-F5344CB8AC3E}">
        <p14:creationId xmlns:p14="http://schemas.microsoft.com/office/powerpoint/2010/main" val="93428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students</a:t>
            </a:r>
            <a:r>
              <a:rPr lang="en-US" baseline="0" dirty="0"/>
              <a:t> are supposed to learn how news articles, and headlines and bylines, are typically structured</a:t>
            </a:r>
          </a:p>
          <a:p>
            <a:r>
              <a:rPr lang="en-US" baseline="0" dirty="0"/>
              <a:t>After discussing the main principles in class, you use Jigsaw to let students look at real news articles from different newspapers, that they study in expert groups first and then present to the members of their home group. The task for their </a:t>
            </a:r>
            <a:r>
              <a:rPr lang="en-US" baseline="0" dirty="0" err="1"/>
              <a:t>homegroup</a:t>
            </a:r>
            <a:r>
              <a:rPr lang="en-US" baseline="0" dirty="0"/>
              <a:t> then is to find commonalities and differences between these examples.</a:t>
            </a:r>
            <a:endParaRPr lang="en-US"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39</a:t>
            </a:fld>
            <a:endParaRPr lang="de-CH"/>
          </a:p>
        </p:txBody>
      </p:sp>
    </p:spTree>
    <p:extLst>
      <p:ext uri="{BB962C8B-B14F-4D97-AF65-F5344CB8AC3E}">
        <p14:creationId xmlns:p14="http://schemas.microsoft.com/office/powerpoint/2010/main" val="84329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51C0C35-A9A2-4EFD-9BAF-1E52E29E03D1}" type="slidenum">
              <a:rPr lang="de-CH" smtClean="0"/>
              <a:t>40</a:t>
            </a:fld>
            <a:endParaRPr lang="de-CH"/>
          </a:p>
        </p:txBody>
      </p:sp>
    </p:spTree>
    <p:extLst>
      <p:ext uri="{BB962C8B-B14F-4D97-AF65-F5344CB8AC3E}">
        <p14:creationId xmlns:p14="http://schemas.microsoft.com/office/powerpoint/2010/main" val="750482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1008035" rtl="0" eaLnBrk="1" fontAlgn="auto" latinLnBrk="0" hangingPunct="1">
              <a:lnSpc>
                <a:spcPct val="100000"/>
              </a:lnSpc>
              <a:spcBef>
                <a:spcPct val="0"/>
              </a:spcBef>
              <a:spcAft>
                <a:spcPts val="0"/>
              </a:spcAft>
              <a:buClrTx/>
              <a:buSzTx/>
              <a:buFontTx/>
              <a:buNone/>
              <a:tabLst/>
              <a:defRPr/>
            </a:pPr>
            <a:r>
              <a:rPr lang="en-US" dirty="0">
                <a:latin typeface="Calibri" pitchFamily="34" charset="0"/>
                <a:sym typeface="Wingdings" pitchFamily="2" charset="2"/>
              </a:rPr>
              <a:t>What are collaboration</a:t>
            </a:r>
            <a:r>
              <a:rPr lang="en-US" baseline="0" dirty="0">
                <a:latin typeface="Calibri" pitchFamily="34" charset="0"/>
                <a:sym typeface="Wingdings" pitchFamily="2" charset="2"/>
              </a:rPr>
              <a:t> script?</a:t>
            </a:r>
          </a:p>
          <a:p>
            <a:pPr marL="0" marR="0" indent="0" algn="l" defTabSz="1008035" rtl="0" eaLnBrk="1" fontAlgn="auto" latinLnBrk="0" hangingPunct="1">
              <a:lnSpc>
                <a:spcPct val="100000"/>
              </a:lnSpc>
              <a:spcBef>
                <a:spcPct val="0"/>
              </a:spcBef>
              <a:spcAft>
                <a:spcPts val="0"/>
              </a:spcAft>
              <a:buClrTx/>
              <a:buSzTx/>
              <a:buFontTx/>
              <a:buNone/>
              <a:tabLst/>
              <a:defRPr/>
            </a:pPr>
            <a:endParaRPr lang="de-DE" sz="2200" dirty="0">
              <a:latin typeface="Calibri" pitchFamily="34" charset="0"/>
            </a:endParaRPr>
          </a:p>
          <a:p>
            <a:pPr marL="0" marR="0" indent="0" algn="l" defTabSz="1008035" rtl="0" eaLnBrk="1" fontAlgn="auto" latinLnBrk="0" hangingPunct="1">
              <a:lnSpc>
                <a:spcPct val="100000"/>
              </a:lnSpc>
              <a:spcBef>
                <a:spcPct val="0"/>
              </a:spcBef>
              <a:spcAft>
                <a:spcPts val="0"/>
              </a:spcAft>
              <a:buClrTx/>
              <a:buSzTx/>
              <a:buFontTx/>
              <a:buNone/>
              <a:tabLst/>
              <a:defRPr/>
            </a:pPr>
            <a:r>
              <a:rPr lang="de-DE" sz="2200" dirty="0" err="1">
                <a:latin typeface="Calibri" pitchFamily="34" charset="0"/>
              </a:rPr>
              <a:t>Collaboration</a:t>
            </a:r>
            <a:r>
              <a:rPr lang="de-DE" sz="2200" dirty="0">
                <a:latin typeface="Calibri" pitchFamily="34" charset="0"/>
              </a:rPr>
              <a:t> </a:t>
            </a:r>
            <a:r>
              <a:rPr lang="de-DE" sz="2200" dirty="0" err="1">
                <a:latin typeface="Calibri" pitchFamily="34" charset="0"/>
              </a:rPr>
              <a:t>scripts</a:t>
            </a:r>
            <a:r>
              <a:rPr lang="de-DE" sz="2200" dirty="0">
                <a:latin typeface="Calibri" pitchFamily="34" charset="0"/>
              </a:rPr>
              <a:t> </a:t>
            </a:r>
            <a:r>
              <a:rPr lang="de-DE" sz="2200" dirty="0" err="1">
                <a:latin typeface="Calibri" pitchFamily="34" charset="0"/>
              </a:rPr>
              <a:t>guide</a:t>
            </a:r>
            <a:r>
              <a:rPr lang="de-DE" sz="2200" dirty="0">
                <a:latin typeface="Calibri" pitchFamily="34" charset="0"/>
              </a:rPr>
              <a:t> </a:t>
            </a:r>
            <a:r>
              <a:rPr lang="de-DE" sz="2200" dirty="0" err="1">
                <a:latin typeface="Calibri" pitchFamily="34" charset="0"/>
              </a:rPr>
              <a:t>learners</a:t>
            </a:r>
            <a:r>
              <a:rPr lang="de-DE" sz="2200" dirty="0">
                <a:latin typeface="Calibri" pitchFamily="34" charset="0"/>
              </a:rPr>
              <a:t> </a:t>
            </a:r>
            <a:r>
              <a:rPr lang="de-DE" sz="2200" dirty="0" err="1">
                <a:latin typeface="Calibri" pitchFamily="34" charset="0"/>
              </a:rPr>
              <a:t>during</a:t>
            </a:r>
            <a:r>
              <a:rPr lang="de-DE" sz="2200" dirty="0">
                <a:latin typeface="Calibri" pitchFamily="34" charset="0"/>
              </a:rPr>
              <a:t> </a:t>
            </a:r>
            <a:r>
              <a:rPr lang="de-DE" sz="2200" dirty="0" err="1">
                <a:latin typeface="Calibri" pitchFamily="34" charset="0"/>
              </a:rPr>
              <a:t>collaboration</a:t>
            </a:r>
            <a:r>
              <a:rPr lang="de-DE" sz="2200" dirty="0">
                <a:latin typeface="Calibri" pitchFamily="34" charset="0"/>
              </a:rPr>
              <a:t> </a:t>
            </a:r>
            <a:r>
              <a:rPr lang="de-DE" sz="2200" dirty="0" err="1">
                <a:latin typeface="Calibri" pitchFamily="34" charset="0"/>
              </a:rPr>
              <a:t>by</a:t>
            </a:r>
            <a:r>
              <a:rPr lang="de-DE" sz="2200" dirty="0">
                <a:latin typeface="Calibri" pitchFamily="34" charset="0"/>
              </a:rPr>
              <a:t>:</a:t>
            </a:r>
          </a:p>
          <a:p>
            <a:pPr marL="342900" marR="0" indent="-342900" algn="l" defTabSz="10080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sz="2200" dirty="0" err="1">
                <a:latin typeface="Calibri" pitchFamily="34" charset="0"/>
              </a:rPr>
              <a:t>Specifying</a:t>
            </a:r>
            <a:r>
              <a:rPr lang="de-DE" sz="2200" dirty="0">
                <a:latin typeface="Calibri" pitchFamily="34" charset="0"/>
              </a:rPr>
              <a:t> </a:t>
            </a:r>
            <a:r>
              <a:rPr lang="de-DE" sz="2200" dirty="0" err="1">
                <a:latin typeface="Calibri" pitchFamily="34" charset="0"/>
              </a:rPr>
              <a:t>and</a:t>
            </a:r>
            <a:r>
              <a:rPr lang="de-DE" sz="2200" dirty="0">
                <a:latin typeface="Calibri" pitchFamily="34" charset="0"/>
              </a:rPr>
              <a:t> </a:t>
            </a:r>
            <a:r>
              <a:rPr lang="de-DE" sz="2200" dirty="0" err="1">
                <a:latin typeface="Calibri" pitchFamily="34" charset="0"/>
              </a:rPr>
              <a:t>prompting</a:t>
            </a:r>
            <a:r>
              <a:rPr lang="de-DE" sz="2200" dirty="0">
                <a:latin typeface="Calibri" pitchFamily="34" charset="0"/>
              </a:rPr>
              <a:t> </a:t>
            </a:r>
            <a:r>
              <a:rPr lang="de-DE" sz="2200" dirty="0" err="1">
                <a:latin typeface="Calibri" pitchFamily="34" charset="0"/>
              </a:rPr>
              <a:t>of</a:t>
            </a:r>
            <a:r>
              <a:rPr lang="de-DE" sz="2200" dirty="0">
                <a:latin typeface="Calibri" pitchFamily="34" charset="0"/>
              </a:rPr>
              <a:t> </a:t>
            </a:r>
            <a:r>
              <a:rPr lang="de-DE" sz="2200" dirty="0" err="1">
                <a:latin typeface="Calibri" pitchFamily="34" charset="0"/>
              </a:rPr>
              <a:t>learning</a:t>
            </a:r>
            <a:r>
              <a:rPr lang="de-DE" sz="2200" dirty="0">
                <a:latin typeface="Calibri" pitchFamily="34" charset="0"/>
              </a:rPr>
              <a:t> </a:t>
            </a:r>
            <a:r>
              <a:rPr lang="de-DE" sz="2200" dirty="0" err="1">
                <a:latin typeface="Calibri" pitchFamily="34" charset="0"/>
              </a:rPr>
              <a:t>activities</a:t>
            </a:r>
            <a:r>
              <a:rPr lang="de-DE" sz="2200" dirty="0">
                <a:latin typeface="Calibri" pitchFamily="34" charset="0"/>
              </a:rPr>
              <a:t> </a:t>
            </a:r>
            <a:r>
              <a:rPr lang="de-DE" sz="2200" dirty="0" err="1">
                <a:latin typeface="Calibri" pitchFamily="34" charset="0"/>
              </a:rPr>
              <a:t>and</a:t>
            </a:r>
            <a:r>
              <a:rPr lang="de-DE" sz="2200" dirty="0">
                <a:latin typeface="Calibri" pitchFamily="34" charset="0"/>
              </a:rPr>
              <a:t>/</a:t>
            </a:r>
            <a:r>
              <a:rPr lang="de-DE" sz="2200" dirty="0" err="1">
                <a:latin typeface="Calibri" pitchFamily="34" charset="0"/>
              </a:rPr>
              <a:t>or</a:t>
            </a:r>
            <a:r>
              <a:rPr lang="de-DE" sz="2200" dirty="0">
                <a:latin typeface="Calibri" pitchFamily="34" charset="0"/>
              </a:rPr>
              <a:t> </a:t>
            </a:r>
            <a:r>
              <a:rPr lang="de-DE" sz="2200" dirty="0" err="1">
                <a:latin typeface="Calibri" pitchFamily="34" charset="0"/>
              </a:rPr>
              <a:t>roles</a:t>
            </a:r>
            <a:endParaRPr lang="de-DE" sz="2200" dirty="0">
              <a:latin typeface="Calibri" pitchFamily="34" charset="0"/>
            </a:endParaRPr>
          </a:p>
          <a:p>
            <a:pPr marL="342900" marR="0" indent="-342900" algn="l" defTabSz="100803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sz="2200" dirty="0" err="1">
                <a:latin typeface="Calibri" pitchFamily="34" charset="0"/>
              </a:rPr>
              <a:t>Sequencing</a:t>
            </a:r>
            <a:r>
              <a:rPr lang="de-DE" sz="2200" dirty="0">
                <a:latin typeface="Calibri" pitchFamily="34" charset="0"/>
              </a:rPr>
              <a:t> </a:t>
            </a:r>
            <a:r>
              <a:rPr lang="de-DE" sz="2200" dirty="0" err="1">
                <a:latin typeface="Calibri" pitchFamily="34" charset="0"/>
              </a:rPr>
              <a:t>learning</a:t>
            </a:r>
            <a:r>
              <a:rPr lang="de-DE" sz="2200" dirty="0">
                <a:latin typeface="Calibri" pitchFamily="34" charset="0"/>
              </a:rPr>
              <a:t> </a:t>
            </a:r>
            <a:r>
              <a:rPr lang="de-DE" sz="2200" dirty="0" err="1">
                <a:latin typeface="Calibri" pitchFamily="34" charset="0"/>
              </a:rPr>
              <a:t>activities</a:t>
            </a:r>
            <a:r>
              <a:rPr lang="de-DE" sz="2200" dirty="0">
                <a:latin typeface="Calibri" pitchFamily="34" charset="0"/>
              </a:rPr>
              <a:t> </a:t>
            </a:r>
            <a:r>
              <a:rPr lang="de-DE" sz="2200" dirty="0" err="1">
                <a:latin typeface="Calibri" pitchFamily="34" charset="0"/>
              </a:rPr>
              <a:t>and</a:t>
            </a:r>
            <a:r>
              <a:rPr lang="de-DE" sz="2200" dirty="0">
                <a:latin typeface="Calibri" pitchFamily="34" charset="0"/>
              </a:rPr>
              <a:t>/</a:t>
            </a:r>
            <a:r>
              <a:rPr lang="de-DE" sz="2200" dirty="0" err="1">
                <a:latin typeface="Calibri" pitchFamily="34" charset="0"/>
              </a:rPr>
              <a:t>or</a:t>
            </a:r>
            <a:r>
              <a:rPr lang="de-DE" sz="2200" dirty="0">
                <a:latin typeface="Calibri" pitchFamily="34" charset="0"/>
              </a:rPr>
              <a:t> </a:t>
            </a:r>
            <a:r>
              <a:rPr lang="de-DE" sz="2200" dirty="0" err="1">
                <a:latin typeface="Calibri" pitchFamily="34" charset="0"/>
              </a:rPr>
              <a:t>roles</a:t>
            </a:r>
            <a:endParaRPr lang="en-US" sz="2200" dirty="0">
              <a:latin typeface="Calibri" pitchFamily="34" charset="0"/>
              <a:sym typeface="Wingdings" pitchFamily="2" charset="2"/>
            </a:endParaRPr>
          </a:p>
          <a:p>
            <a:pPr marL="0" marR="0" indent="0" algn="l" defTabSz="1008035" rtl="0" eaLnBrk="1" fontAlgn="auto" latinLnBrk="0" hangingPunct="1">
              <a:lnSpc>
                <a:spcPct val="100000"/>
              </a:lnSpc>
              <a:spcBef>
                <a:spcPct val="0"/>
              </a:spcBef>
              <a:spcAft>
                <a:spcPts val="0"/>
              </a:spcAft>
              <a:buClrTx/>
              <a:buSzTx/>
              <a:buFontTx/>
              <a:buNone/>
              <a:tabLst/>
              <a:defRPr/>
            </a:pPr>
            <a:endParaRPr lang="en-US" dirty="0">
              <a:latin typeface="Calibri" pitchFamily="34" charset="0"/>
              <a:sym typeface="Wingdings" pitchFamily="2" charset="2"/>
            </a:endParaRPr>
          </a:p>
          <a:p>
            <a:pPr marL="0" marR="0" indent="0" algn="l" defTabSz="1008035" rtl="0" eaLnBrk="1" fontAlgn="auto" latinLnBrk="0" hangingPunct="1">
              <a:lnSpc>
                <a:spcPct val="100000"/>
              </a:lnSpc>
              <a:spcBef>
                <a:spcPct val="0"/>
              </a:spcBef>
              <a:spcAft>
                <a:spcPts val="0"/>
              </a:spcAft>
              <a:buClrTx/>
              <a:buSzTx/>
              <a:buFontTx/>
              <a:buNone/>
              <a:tabLst/>
              <a:defRPr/>
            </a:pPr>
            <a:r>
              <a:rPr lang="en-US" dirty="0">
                <a:latin typeface="Calibri" pitchFamily="34" charset="0"/>
                <a:sym typeface="Wingdings" pitchFamily="2" charset="2"/>
              </a:rPr>
              <a:t>(Fischer, </a:t>
            </a:r>
            <a:r>
              <a:rPr lang="en-US" dirty="0" err="1">
                <a:latin typeface="Calibri" pitchFamily="34" charset="0"/>
                <a:sym typeface="Wingdings" pitchFamily="2" charset="2"/>
              </a:rPr>
              <a:t>Kollar</a:t>
            </a:r>
            <a:r>
              <a:rPr lang="en-US" dirty="0">
                <a:latin typeface="Calibri" pitchFamily="34" charset="0"/>
                <a:sym typeface="Wingdings" pitchFamily="2" charset="2"/>
              </a:rPr>
              <a:t>, </a:t>
            </a:r>
            <a:r>
              <a:rPr lang="en-US" dirty="0" err="1">
                <a:latin typeface="Calibri" pitchFamily="34" charset="0"/>
                <a:sym typeface="Wingdings" pitchFamily="2" charset="2"/>
              </a:rPr>
              <a:t>Stegmann</a:t>
            </a:r>
            <a:r>
              <a:rPr lang="en-US" dirty="0">
                <a:latin typeface="Calibri" pitchFamily="34" charset="0"/>
                <a:sym typeface="Wingdings" pitchFamily="2" charset="2"/>
              </a:rPr>
              <a:t> &amp; </a:t>
            </a:r>
            <a:r>
              <a:rPr lang="en-US" dirty="0" err="1">
                <a:latin typeface="Calibri" pitchFamily="34" charset="0"/>
                <a:sym typeface="Wingdings" pitchFamily="2" charset="2"/>
              </a:rPr>
              <a:t>Wecker</a:t>
            </a:r>
            <a:r>
              <a:rPr lang="en-US" dirty="0">
                <a:latin typeface="Calibri" pitchFamily="34" charset="0"/>
                <a:sym typeface="Wingdings" pitchFamily="2" charset="2"/>
              </a:rPr>
              <a:t>, 2013; Rummel &amp; </a:t>
            </a:r>
            <a:r>
              <a:rPr lang="en-US" dirty="0" err="1">
                <a:latin typeface="Calibri" pitchFamily="34" charset="0"/>
                <a:sym typeface="Wingdings" pitchFamily="2" charset="2"/>
              </a:rPr>
              <a:t>Spada</a:t>
            </a:r>
            <a:r>
              <a:rPr lang="en-US" dirty="0">
                <a:latin typeface="Calibri" pitchFamily="34" charset="0"/>
                <a:sym typeface="Wingdings" pitchFamily="2" charset="2"/>
              </a:rPr>
              <a:t>, 2005)</a:t>
            </a:r>
          </a:p>
          <a:p>
            <a:pPr eaLnBrk="1" hangingPunct="1">
              <a:spcBef>
                <a:spcPct val="0"/>
              </a:spcBef>
            </a:pPr>
            <a:endParaRPr lang="de-DE" dirty="0"/>
          </a:p>
        </p:txBody>
      </p:sp>
      <p:sp>
        <p:nvSpPr>
          <p:cNvPr id="37891" name="Foliennummernplatzhalt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B2EF6E0-65F8-4101-A0AC-046FC53E9186}" type="slidenum">
              <a:rPr lang="de-DE" sz="1200">
                <a:latin typeface="Calibri" pitchFamily="34" charset="0"/>
              </a:rPr>
              <a:pPr algn="r"/>
              <a:t>41</a:t>
            </a:fld>
            <a:endParaRPr lang="de-DE" sz="1200">
              <a:latin typeface="Calibri" pitchFamily="34" charset="0"/>
            </a:endParaRPr>
          </a:p>
        </p:txBody>
      </p:sp>
    </p:spTree>
    <p:extLst>
      <p:ext uri="{BB962C8B-B14F-4D97-AF65-F5344CB8AC3E}">
        <p14:creationId xmlns:p14="http://schemas.microsoft.com/office/powerpoint/2010/main" val="3083073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700" dirty="0"/>
              <a:t>je komplexer, desto aufwändiger die Einführung</a:t>
            </a:r>
          </a:p>
          <a:p>
            <a:endParaRPr lang="de-CH" sz="1700" dirty="0"/>
          </a:p>
          <a:p>
            <a:r>
              <a:rPr lang="de-CH" sz="1700" dirty="0">
                <a:sym typeface="Wingdings" panose="05000000000000000000" pitchFamily="2" charset="2"/>
              </a:rPr>
              <a:t>zu Beginn braucht es “externe” Skripts</a:t>
            </a:r>
          </a:p>
          <a:p>
            <a:pPr lvl="1"/>
            <a:r>
              <a:rPr lang="de-CH" sz="1400" dirty="0">
                <a:sym typeface="Wingdings" panose="05000000000000000000" pitchFamily="2" charset="2"/>
              </a:rPr>
              <a:t>klare Arbeitsanweisungen</a:t>
            </a:r>
          </a:p>
          <a:p>
            <a:pPr lvl="1"/>
            <a:r>
              <a:rPr lang="de-CH" sz="1400" dirty="0">
                <a:sym typeface="Wingdings" panose="05000000000000000000" pitchFamily="2" charset="2"/>
              </a:rPr>
              <a:t>Visualisierungen, Ablaufschemata</a:t>
            </a:r>
          </a:p>
          <a:p>
            <a:pPr lvl="1"/>
            <a:r>
              <a:rPr lang="de-CH" sz="1400" dirty="0">
                <a:sym typeface="Wingdings" panose="05000000000000000000" pitchFamily="2" charset="2"/>
              </a:rPr>
              <a:t>Lehrperson als Modell</a:t>
            </a:r>
          </a:p>
          <a:p>
            <a:pPr lvl="1"/>
            <a:r>
              <a:rPr lang="de-CH" sz="1400" dirty="0">
                <a:sym typeface="Wingdings" panose="05000000000000000000" pitchFamily="2" charset="2"/>
              </a:rPr>
              <a:t>…</a:t>
            </a:r>
          </a:p>
          <a:p>
            <a:pPr lvl="1"/>
            <a:endParaRPr lang="de-CH" sz="1400" dirty="0">
              <a:sym typeface="Wingdings" panose="05000000000000000000" pitchFamily="2" charset="2"/>
            </a:endParaRPr>
          </a:p>
          <a:p>
            <a:r>
              <a:rPr lang="de-CH" sz="1700" dirty="0">
                <a:sym typeface="Wingdings" panose="05000000000000000000" pitchFamily="2" charset="2"/>
              </a:rPr>
              <a:t>zur «Internalisierung» braucht es reflektiertes Üben</a:t>
            </a:r>
          </a:p>
          <a:p>
            <a:pPr lvl="1"/>
            <a:r>
              <a:rPr lang="de-CH" sz="1400" dirty="0">
                <a:sym typeface="Wingdings" panose="05000000000000000000" pitchFamily="2" charset="2"/>
              </a:rPr>
              <a:t>Feedback (durch Lehrperson, durch </a:t>
            </a:r>
            <a:r>
              <a:rPr lang="de-CH" sz="1400" dirty="0" err="1">
                <a:sym typeface="Wingdings" panose="05000000000000000000" pitchFamily="2" charset="2"/>
              </a:rPr>
              <a:t>MitschülerInnen</a:t>
            </a:r>
            <a:r>
              <a:rPr lang="de-CH" sz="1400" dirty="0">
                <a:sym typeface="Wingdings" panose="05000000000000000000" pitchFamily="2" charset="2"/>
              </a:rPr>
              <a:t>, selbst)</a:t>
            </a:r>
          </a:p>
          <a:p>
            <a:pPr lvl="1"/>
            <a:r>
              <a:rPr lang="de-CH" sz="1400" dirty="0">
                <a:sym typeface="Wingdings" panose="05000000000000000000" pitchFamily="2" charset="2"/>
              </a:rPr>
              <a:t>Reflektion der Kooperation(</a:t>
            </a:r>
            <a:r>
              <a:rPr lang="de-CH" sz="1400" dirty="0" err="1">
                <a:sym typeface="Wingdings" panose="05000000000000000000" pitchFamily="2" charset="2"/>
              </a:rPr>
              <a:t>smethode</a:t>
            </a:r>
            <a:r>
              <a:rPr lang="de-CH" sz="1400" dirty="0">
                <a:sym typeface="Wingdings" panose="05000000000000000000" pitchFamily="2" charset="2"/>
              </a:rPr>
              <a:t>), z.B. anhand von Checklisten / Fragebögen</a:t>
            </a:r>
          </a:p>
          <a:p>
            <a:pPr lvl="1"/>
            <a:r>
              <a:rPr lang="de-CH" sz="1400" dirty="0">
                <a:sym typeface="Wingdings" panose="05000000000000000000" pitchFamily="2" charset="2"/>
              </a:rPr>
              <a:t>Wiederholung! Nicht ständig eine neue Methode</a:t>
            </a:r>
          </a:p>
          <a:p>
            <a:pPr lvl="1"/>
            <a:endParaRPr lang="de-CH" sz="1400"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solidFill>
                  <a:prstClr val="black"/>
                </a:solidFill>
              </a:rPr>
              <a:pPr/>
              <a:t>42</a:t>
            </a:fld>
            <a:endParaRPr lang="de-CH">
              <a:solidFill>
                <a:prstClr val="black"/>
              </a:solidFill>
            </a:endParaRPr>
          </a:p>
        </p:txBody>
      </p:sp>
    </p:spTree>
    <p:extLst>
      <p:ext uri="{BB962C8B-B14F-4D97-AF65-F5344CB8AC3E}">
        <p14:creationId xmlns:p14="http://schemas.microsoft.com/office/powerpoint/2010/main" val="2309913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Übergang:</a:t>
            </a:r>
            <a:r>
              <a:rPr lang="de-DE" baseline="0" dirty="0"/>
              <a:t> </a:t>
            </a:r>
            <a:r>
              <a:rPr lang="de-DE" dirty="0"/>
              <a:t>Much </a:t>
            </a:r>
            <a:r>
              <a:rPr lang="de-DE" dirty="0" err="1"/>
              <a:t>of</a:t>
            </a:r>
            <a:r>
              <a:rPr lang="de-DE" dirty="0"/>
              <a:t> </a:t>
            </a:r>
            <a:r>
              <a:rPr lang="de-DE" dirty="0" err="1"/>
              <a:t>the</a:t>
            </a:r>
            <a:r>
              <a:rPr lang="de-DE" dirty="0"/>
              <a:t> </a:t>
            </a:r>
            <a:r>
              <a:rPr lang="de-DE" dirty="0" err="1"/>
              <a:t>research</a:t>
            </a:r>
            <a:r>
              <a:rPr lang="de-DE" dirty="0"/>
              <a:t> on </a:t>
            </a:r>
            <a:r>
              <a:rPr lang="de-DE" dirty="0" err="1"/>
              <a:t>collaboration</a:t>
            </a:r>
            <a:r>
              <a:rPr lang="de-DE" dirty="0"/>
              <a:t> </a:t>
            </a:r>
            <a:r>
              <a:rPr lang="de-DE" dirty="0" err="1"/>
              <a:t>scripts</a:t>
            </a:r>
            <a:r>
              <a:rPr lang="de-DE" dirty="0"/>
              <a:t> </a:t>
            </a:r>
            <a:r>
              <a:rPr lang="de-DE" dirty="0" err="1"/>
              <a:t>has</a:t>
            </a:r>
            <a:r>
              <a:rPr lang="de-DE" dirty="0"/>
              <a:t> </a:t>
            </a:r>
            <a:r>
              <a:rPr lang="de-DE" dirty="0" err="1"/>
              <a:t>been</a:t>
            </a:r>
            <a:r>
              <a:rPr lang="de-DE" dirty="0"/>
              <a:t> </a:t>
            </a:r>
            <a:r>
              <a:rPr lang="de-DE" dirty="0" err="1"/>
              <a:t>conducted</a:t>
            </a:r>
            <a:r>
              <a:rPr lang="de-DE" dirty="0"/>
              <a:t> in CSCL </a:t>
            </a:r>
            <a:r>
              <a:rPr lang="de-DE" dirty="0" err="1"/>
              <a:t>settings</a:t>
            </a:r>
            <a:r>
              <a:rPr lang="de-DE" dirty="0"/>
              <a:t> </a:t>
            </a:r>
            <a:r>
              <a:rPr lang="de-DE" dirty="0" err="1"/>
              <a:t>as</a:t>
            </a:r>
            <a:r>
              <a:rPr lang="de-DE" dirty="0"/>
              <a:t> </a:t>
            </a:r>
            <a:r>
              <a:rPr lang="de-DE" dirty="0" err="1"/>
              <a:t>these</a:t>
            </a:r>
            <a:r>
              <a:rPr lang="de-DE" dirty="0"/>
              <a:t> </a:t>
            </a:r>
            <a:r>
              <a:rPr lang="de-DE" dirty="0" err="1"/>
              <a:t>settings</a:t>
            </a:r>
            <a:r>
              <a:rPr lang="de-DE" dirty="0"/>
              <a:t> </a:t>
            </a:r>
            <a:r>
              <a:rPr lang="de-DE" dirty="0" err="1"/>
              <a:t>enable</a:t>
            </a:r>
            <a:r>
              <a:rPr lang="de-DE" dirty="0"/>
              <a:t> </a:t>
            </a:r>
            <a:r>
              <a:rPr lang="de-DE" dirty="0" err="1"/>
              <a:t>special</a:t>
            </a:r>
            <a:r>
              <a:rPr lang="de-DE" baseline="0" dirty="0"/>
              <a:t> </a:t>
            </a:r>
            <a:r>
              <a:rPr lang="de-DE" baseline="0" dirty="0" err="1"/>
              <a:t>opportunities</a:t>
            </a:r>
            <a:r>
              <a:rPr lang="de-DE" baseline="0" dirty="0"/>
              <a:t> </a:t>
            </a:r>
            <a:r>
              <a:rPr lang="de-DE" baseline="0" dirty="0" err="1"/>
              <a:t>for</a:t>
            </a:r>
            <a:r>
              <a:rPr lang="de-DE" baseline="0" dirty="0"/>
              <a:t> </a:t>
            </a:r>
            <a:r>
              <a:rPr lang="de-DE" baseline="0" dirty="0" err="1"/>
              <a:t>implementing</a:t>
            </a:r>
            <a:r>
              <a:rPr lang="de-DE" baseline="0" dirty="0"/>
              <a:t> </a:t>
            </a:r>
            <a:r>
              <a:rPr lang="de-DE" baseline="0" dirty="0" err="1"/>
              <a:t>scripts</a:t>
            </a:r>
            <a:endParaRPr lang="de-DE" dirty="0"/>
          </a:p>
        </p:txBody>
      </p:sp>
      <p:sp>
        <p:nvSpPr>
          <p:cNvPr id="4" name="Foliennummernplatzhalter 3"/>
          <p:cNvSpPr>
            <a:spLocks noGrp="1"/>
          </p:cNvSpPr>
          <p:nvPr>
            <p:ph type="sldNum" sz="quarter" idx="10"/>
          </p:nvPr>
        </p:nvSpPr>
        <p:spPr/>
        <p:txBody>
          <a:bodyPr/>
          <a:lstStyle/>
          <a:p>
            <a:fld id="{A51C0C35-A9A2-4EFD-9BAF-1E52E29E03D1}" type="slidenum">
              <a:rPr lang="de-CH" smtClean="0"/>
              <a:t>43</a:t>
            </a:fld>
            <a:endParaRPr lang="de-CH"/>
          </a:p>
        </p:txBody>
      </p:sp>
    </p:spTree>
    <p:extLst>
      <p:ext uri="{BB962C8B-B14F-4D97-AF65-F5344CB8AC3E}">
        <p14:creationId xmlns:p14="http://schemas.microsoft.com/office/powerpoint/2010/main" val="145074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research in collaborative learning initially came from a project in which aimed to find ways to determine the quality of interdisciplinary collaboration (together with </a:t>
            </a:r>
            <a:r>
              <a:rPr lang="en-US" dirty="0" err="1"/>
              <a:t>Nikol</a:t>
            </a:r>
            <a:r>
              <a:rPr lang="en-US" dirty="0"/>
              <a:t>). It’s clear that good collaboration is “good” on multiple dimensions – cognitive, communicative, social, motivational – and we developed a rating scheme to assess collaboration quality that aims to cover a broad range of dimensions.</a:t>
            </a:r>
          </a:p>
          <a:p>
            <a:endParaRPr lang="en-US" dirty="0"/>
          </a:p>
          <a:p>
            <a:r>
              <a:rPr lang="en-US" dirty="0"/>
              <a:t>In my later</a:t>
            </a:r>
            <a:r>
              <a:rPr lang="en-US" baseline="0" dirty="0"/>
              <a:t> work, I have, however, focused on the cognitive dimension in particular, because I became interested in how dialog with peers has the potential for the individual to see new connections, draw new inferences, and reach new insights. One interesting field of study, for example, is how transactive dialogue, i.e. dialogue in which students build extensively on one another’s contributions, can contribute to individual conceptual learning. For example, in a recent study together with my colleague Lennart Schalk at ETH, we could show that an intervention to facilitate collaborative learning increased individual conceptual knowledge (in a Mathematics topic), but only to the extent that it helped students discuss in a more transactive way.</a:t>
            </a:r>
          </a:p>
          <a:p>
            <a:endParaRPr lang="en-US" baseline="0" dirty="0"/>
          </a:p>
          <a:p>
            <a:r>
              <a:rPr lang="en-US" baseline="0" dirty="0"/>
              <a:t>Another interest of mine is to see how knowledge interdependence affects collaborative processes and individual learning outcomes. Knowledge interdependence is what you establish in a group jigsaw, for example. We could show that distributing core learning content does increase interdependence, but can also decrease transactive talk and decrease learning. Also, a meta-analysis that we are currently doing on studies that have systematically tested the effectiveness of the jigsaw method shows that it is less effective than one might think (given that it is advocated in so many methods books for educators), and that other form of CL are often more effective.</a:t>
            </a:r>
          </a:p>
          <a:p>
            <a:endParaRPr lang="en-US" baseline="0" dirty="0"/>
          </a:p>
          <a:p>
            <a:r>
              <a:rPr lang="en-US" baseline="0" dirty="0"/>
              <a:t>Finally, I am also a teacher educator, and I am interested in how children acquire knowledge about science and scientific methods, with and without collaborative learning; so many of the examples that I talk about are from the STEM fields.</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a:t>
            </a:fld>
            <a:endParaRPr lang="de-CH"/>
          </a:p>
        </p:txBody>
      </p:sp>
    </p:spTree>
    <p:extLst>
      <p:ext uri="{BB962C8B-B14F-4D97-AF65-F5344CB8AC3E}">
        <p14:creationId xmlns:p14="http://schemas.microsoft.com/office/powerpoint/2010/main" val="3901271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51C0C35-A9A2-4EFD-9BAF-1E52E29E03D1}" type="slidenum">
              <a:rPr lang="de-CH" smtClean="0"/>
              <a:t>44</a:t>
            </a:fld>
            <a:endParaRPr lang="de-CH"/>
          </a:p>
        </p:txBody>
      </p:sp>
    </p:spTree>
    <p:extLst>
      <p:ext uri="{BB962C8B-B14F-4D97-AF65-F5344CB8AC3E}">
        <p14:creationId xmlns:p14="http://schemas.microsoft.com/office/powerpoint/2010/main" val="161340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a:t>In</a:t>
            </a:r>
            <a:r>
              <a:rPr lang="de-DE" baseline="0" dirty="0"/>
              <a:t> </a:t>
            </a:r>
            <a:r>
              <a:rPr lang="de-DE" baseline="0" dirty="0" err="1"/>
              <a:t>two</a:t>
            </a:r>
            <a:r>
              <a:rPr lang="de-DE" baseline="0" dirty="0"/>
              <a:t> </a:t>
            </a:r>
            <a:r>
              <a:rPr lang="de-DE" baseline="0" dirty="0" err="1"/>
              <a:t>studies</a:t>
            </a:r>
            <a:r>
              <a:rPr lang="de-DE" baseline="0" dirty="0"/>
              <a:t> </a:t>
            </a:r>
            <a:r>
              <a:rPr lang="de-DE" baseline="0" dirty="0" err="1"/>
              <a:t>we</a:t>
            </a:r>
            <a:r>
              <a:rPr lang="de-DE" baseline="0" dirty="0"/>
              <a:t> </a:t>
            </a:r>
            <a:r>
              <a:rPr lang="de-DE" baseline="0" dirty="0" err="1"/>
              <a:t>found</a:t>
            </a:r>
            <a:r>
              <a:rPr lang="de-DE" baseline="0" dirty="0"/>
              <a:t> </a:t>
            </a:r>
            <a:r>
              <a:rPr lang="de-DE" baseline="0" dirty="0" err="1"/>
              <a:t>empirical</a:t>
            </a:r>
            <a:r>
              <a:rPr lang="de-DE" baseline="0" dirty="0"/>
              <a:t> </a:t>
            </a:r>
            <a:r>
              <a:rPr lang="de-DE" baseline="0" dirty="0" err="1"/>
              <a:t>evidence</a:t>
            </a:r>
            <a:r>
              <a:rPr lang="de-DE" baseline="0" dirty="0"/>
              <a:t> </a:t>
            </a:r>
            <a:r>
              <a:rPr lang="de-DE" baseline="0" dirty="0" err="1"/>
              <a:t>that</a:t>
            </a:r>
            <a:r>
              <a:rPr lang="de-DE" baseline="0" dirty="0"/>
              <a:t> </a:t>
            </a:r>
            <a:r>
              <a:rPr lang="de-DE" baseline="0" dirty="0" err="1"/>
              <a:t>our</a:t>
            </a:r>
            <a:r>
              <a:rPr lang="de-DE" baseline="0" dirty="0"/>
              <a:t> </a:t>
            </a:r>
            <a:r>
              <a:rPr lang="de-DE" baseline="0" dirty="0" err="1"/>
              <a:t>collaboration</a:t>
            </a:r>
            <a:r>
              <a:rPr lang="de-DE" baseline="0" dirty="0"/>
              <a:t> </a:t>
            </a:r>
            <a:r>
              <a:rPr lang="de-DE" baseline="0" dirty="0" err="1"/>
              <a:t>script</a:t>
            </a:r>
            <a:r>
              <a:rPr lang="de-DE" baseline="0" dirty="0"/>
              <a:t> </a:t>
            </a:r>
            <a:r>
              <a:rPr lang="de-DE" baseline="0" dirty="0" err="1"/>
              <a:t>supported</a:t>
            </a:r>
            <a:r>
              <a:rPr lang="de-DE" baseline="0" dirty="0"/>
              <a:t> </a:t>
            </a:r>
            <a:r>
              <a:rPr lang="de-DE" baseline="0" dirty="0" err="1"/>
              <a:t>the</a:t>
            </a:r>
            <a:r>
              <a:rPr lang="de-DE" baseline="0" dirty="0"/>
              <a:t> </a:t>
            </a:r>
            <a:r>
              <a:rPr lang="de-DE" baseline="0" dirty="0" err="1"/>
              <a:t>interdisciplinary</a:t>
            </a:r>
            <a:r>
              <a:rPr lang="de-DE" baseline="0" dirty="0"/>
              <a:t> </a:t>
            </a:r>
            <a:r>
              <a:rPr lang="de-DE" baseline="0" dirty="0" err="1"/>
              <a:t>dyads</a:t>
            </a:r>
            <a:r>
              <a:rPr lang="de-DE" baseline="0" dirty="0"/>
              <a:t> in </a:t>
            </a:r>
            <a:r>
              <a:rPr lang="de-DE" baseline="0" dirty="0" err="1"/>
              <a:t>the</a:t>
            </a:r>
            <a:r>
              <a:rPr lang="de-DE" baseline="0" dirty="0"/>
              <a:t> </a:t>
            </a:r>
            <a:r>
              <a:rPr lang="de-DE" baseline="0" dirty="0" err="1"/>
              <a:t>collaborative</a:t>
            </a:r>
            <a:r>
              <a:rPr lang="de-DE" baseline="0" dirty="0"/>
              <a:t> problem-</a:t>
            </a:r>
            <a:r>
              <a:rPr lang="de-DE" baseline="0" dirty="0" err="1"/>
              <a:t>solving</a:t>
            </a:r>
            <a:r>
              <a:rPr lang="de-DE" baseline="0" dirty="0"/>
              <a:t> (i.e. in </a:t>
            </a:r>
            <a:r>
              <a:rPr lang="de-DE" baseline="0" dirty="0" err="1"/>
              <a:t>developing</a:t>
            </a:r>
            <a:r>
              <a:rPr lang="de-DE" baseline="0" dirty="0"/>
              <a:t> a </a:t>
            </a:r>
            <a:r>
              <a:rPr lang="de-DE" baseline="0" dirty="0" err="1"/>
              <a:t>joint</a:t>
            </a:r>
            <a:r>
              <a:rPr lang="de-DE" baseline="0" dirty="0"/>
              <a:t> </a:t>
            </a:r>
            <a:r>
              <a:rPr lang="de-DE" baseline="0" dirty="0" err="1"/>
              <a:t>solution</a:t>
            </a:r>
            <a:r>
              <a:rPr lang="de-DE" baseline="0" dirty="0"/>
              <a:t> </a:t>
            </a:r>
            <a:r>
              <a:rPr lang="de-DE" baseline="0" dirty="0" err="1"/>
              <a:t>for</a:t>
            </a:r>
            <a:r>
              <a:rPr lang="de-DE" baseline="0" dirty="0"/>
              <a:t> </a:t>
            </a:r>
            <a:r>
              <a:rPr lang="de-DE" baseline="0" dirty="0" err="1"/>
              <a:t>the</a:t>
            </a:r>
            <a:r>
              <a:rPr lang="de-DE" baseline="0" dirty="0"/>
              <a:t> </a:t>
            </a:r>
            <a:r>
              <a:rPr lang="de-DE" baseline="0" dirty="0" err="1"/>
              <a:t>case</a:t>
            </a:r>
            <a:r>
              <a:rPr lang="de-DE" baseline="0" dirty="0"/>
              <a:t> at </a:t>
            </a:r>
            <a:r>
              <a:rPr lang="de-DE" baseline="0" dirty="0" err="1"/>
              <a:t>hand</a:t>
            </a:r>
            <a:r>
              <a:rPr lang="de-DE" baseline="0" dirty="0"/>
              <a:t>).</a:t>
            </a:r>
          </a:p>
          <a:p>
            <a:r>
              <a:rPr lang="de-DE" baseline="0" dirty="0" err="1"/>
              <a:t>However</a:t>
            </a:r>
            <a:r>
              <a:rPr lang="de-DE" baseline="0" dirty="0"/>
              <a:t>, </a:t>
            </a:r>
            <a:r>
              <a:rPr lang="de-DE" baseline="0" dirty="0" err="1"/>
              <a:t>the</a:t>
            </a:r>
            <a:r>
              <a:rPr lang="de-DE" baseline="0" dirty="0"/>
              <a:t> </a:t>
            </a:r>
            <a:r>
              <a:rPr lang="de-DE" baseline="0" dirty="0" err="1"/>
              <a:t>benefits</a:t>
            </a:r>
            <a:r>
              <a:rPr lang="de-DE" baseline="0" dirty="0"/>
              <a:t> </a:t>
            </a:r>
            <a:r>
              <a:rPr lang="de-DE" baseline="0" dirty="0" err="1"/>
              <a:t>were</a:t>
            </a:r>
            <a:r>
              <a:rPr lang="de-DE" baseline="0" dirty="0"/>
              <a:t> </a:t>
            </a:r>
            <a:r>
              <a:rPr lang="de-DE" dirty="0" err="1"/>
              <a:t>strongest</a:t>
            </a:r>
            <a:r>
              <a:rPr lang="de-DE" dirty="0"/>
              <a:t> </a:t>
            </a:r>
            <a:r>
              <a:rPr lang="de-DE" dirty="0" err="1"/>
              <a:t>for</a:t>
            </a:r>
            <a:r>
              <a:rPr lang="de-DE" dirty="0"/>
              <a:t> </a:t>
            </a:r>
            <a:r>
              <a:rPr lang="de-DE" dirty="0" err="1"/>
              <a:t>collaboration</a:t>
            </a:r>
            <a:r>
              <a:rPr lang="de-DE" dirty="0"/>
              <a:t> </a:t>
            </a:r>
            <a:r>
              <a:rPr lang="de-DE" dirty="0" err="1"/>
              <a:t>skills</a:t>
            </a:r>
            <a:r>
              <a:rPr lang="de-DE" baseline="0" dirty="0"/>
              <a:t> (</a:t>
            </a:r>
            <a:r>
              <a:rPr lang="de-DE" baseline="0" dirty="0" err="1"/>
              <a:t>both</a:t>
            </a:r>
            <a:r>
              <a:rPr lang="de-DE" baseline="0" dirty="0"/>
              <a:t>: </a:t>
            </a:r>
            <a:r>
              <a:rPr lang="de-DE" baseline="0" dirty="0" err="1"/>
              <a:t>displayed</a:t>
            </a:r>
            <a:r>
              <a:rPr lang="de-DE" baseline="0" dirty="0"/>
              <a:t> in </a:t>
            </a:r>
            <a:r>
              <a:rPr lang="de-DE" baseline="0" dirty="0" err="1"/>
              <a:t>behavior</a:t>
            </a:r>
            <a:r>
              <a:rPr lang="de-DE" baseline="0" dirty="0"/>
              <a:t> and </a:t>
            </a:r>
            <a:r>
              <a:rPr lang="de-DE" baseline="0" dirty="0" err="1"/>
              <a:t>knowledge</a:t>
            </a:r>
            <a:r>
              <a:rPr lang="de-DE" baseline="0" dirty="0"/>
              <a:t> </a:t>
            </a:r>
            <a:r>
              <a:rPr lang="de-DE" baseline="0" dirty="0" err="1"/>
              <a:t>about</a:t>
            </a:r>
            <a:r>
              <a:rPr lang="de-DE" baseline="0" dirty="0"/>
              <a:t> </a:t>
            </a:r>
            <a:r>
              <a:rPr lang="de-DE" baseline="0" dirty="0" err="1"/>
              <a:t>good</a:t>
            </a:r>
            <a:r>
              <a:rPr lang="de-DE" baseline="0" dirty="0"/>
              <a:t> </a:t>
            </a:r>
            <a:r>
              <a:rPr lang="de-DE" baseline="0" dirty="0" err="1"/>
              <a:t>collaboration</a:t>
            </a:r>
            <a:r>
              <a:rPr lang="de-DE" baseline="0" dirty="0"/>
              <a:t>)</a:t>
            </a:r>
            <a:endParaRPr lang="de-DE" dirty="0"/>
          </a:p>
          <a:p>
            <a:pPr eaLnBrk="1" hangingPunct="1">
              <a:spcBef>
                <a:spcPct val="0"/>
              </a:spcBef>
            </a:pPr>
            <a:endParaRPr lang="de-DE" dirty="0"/>
          </a:p>
        </p:txBody>
      </p:sp>
      <p:sp>
        <p:nvSpPr>
          <p:cNvPr id="37891" name="Foliennummernplatzhalt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B2EF6E0-65F8-4101-A0AC-046FC53E9186}" type="slidenum">
              <a:rPr lang="de-DE" sz="1200">
                <a:latin typeface="Calibri" pitchFamily="34" charset="0"/>
              </a:rPr>
              <a:pPr algn="r"/>
              <a:t>46</a:t>
            </a:fld>
            <a:endParaRPr lang="de-DE" sz="1200">
              <a:latin typeface="Calibri" pitchFamily="34" charset="0"/>
            </a:endParaRPr>
          </a:p>
        </p:txBody>
      </p:sp>
    </p:spTree>
    <p:extLst>
      <p:ext uri="{BB962C8B-B14F-4D97-AF65-F5344CB8AC3E}">
        <p14:creationId xmlns:p14="http://schemas.microsoft.com/office/powerpoint/2010/main" val="404650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err="1"/>
              <a:t>Here‘s</a:t>
            </a:r>
            <a:r>
              <a:rPr lang="de-DE" dirty="0"/>
              <a:t> an </a:t>
            </a:r>
            <a:r>
              <a:rPr lang="de-DE" dirty="0" err="1"/>
              <a:t>example</a:t>
            </a:r>
            <a:r>
              <a:rPr lang="de-DE" dirty="0"/>
              <a:t> </a:t>
            </a:r>
            <a:r>
              <a:rPr lang="de-DE" dirty="0" err="1"/>
              <a:t>of</a:t>
            </a:r>
            <a:r>
              <a:rPr lang="de-DE" dirty="0"/>
              <a:t> a computer-</a:t>
            </a:r>
            <a:r>
              <a:rPr lang="de-DE" dirty="0" err="1"/>
              <a:t>supported</a:t>
            </a:r>
            <a:r>
              <a:rPr lang="de-DE" baseline="0" dirty="0"/>
              <a:t> </a:t>
            </a:r>
            <a:r>
              <a:rPr lang="de-DE" dirty="0" err="1"/>
              <a:t>collaboration</a:t>
            </a:r>
            <a:r>
              <a:rPr lang="de-DE" dirty="0"/>
              <a:t> </a:t>
            </a:r>
            <a:r>
              <a:rPr lang="de-DE" dirty="0" err="1"/>
              <a:t>script</a:t>
            </a:r>
            <a:r>
              <a:rPr lang="de-DE" dirty="0"/>
              <a:t> </a:t>
            </a:r>
            <a:r>
              <a:rPr lang="de-DE" dirty="0" err="1"/>
              <a:t>from</a:t>
            </a:r>
            <a:r>
              <a:rPr lang="de-DE" baseline="0" dirty="0"/>
              <a:t> </a:t>
            </a:r>
            <a:r>
              <a:rPr lang="de-DE" baseline="0" dirty="0" err="1"/>
              <a:t>my</a:t>
            </a:r>
            <a:r>
              <a:rPr lang="de-DE" baseline="0" dirty="0"/>
              <a:t> </a:t>
            </a:r>
            <a:r>
              <a:rPr lang="de-DE" baseline="0" dirty="0" err="1"/>
              <a:t>own</a:t>
            </a:r>
            <a:r>
              <a:rPr lang="de-DE" baseline="0" dirty="0"/>
              <a:t> </a:t>
            </a:r>
            <a:r>
              <a:rPr lang="de-DE" baseline="0" dirty="0" err="1"/>
              <a:t>research</a:t>
            </a:r>
            <a:r>
              <a:rPr lang="de-DE" baseline="0" dirty="0"/>
              <a:t>.</a:t>
            </a:r>
          </a:p>
          <a:p>
            <a:pPr eaLnBrk="1" hangingPunct="1">
              <a:spcBef>
                <a:spcPct val="0"/>
              </a:spcBef>
            </a:pPr>
            <a:r>
              <a:rPr lang="de-DE" baseline="0" dirty="0" err="1"/>
              <a:t>Phases</a:t>
            </a:r>
            <a:r>
              <a:rPr lang="de-DE" baseline="0" dirty="0"/>
              <a:t>: </a:t>
            </a:r>
            <a:r>
              <a:rPr lang="de-DE" baseline="0" dirty="0" err="1"/>
              <a:t>coll</a:t>
            </a:r>
            <a:r>
              <a:rPr lang="de-DE" baseline="0" dirty="0"/>
              <a:t>, </a:t>
            </a:r>
            <a:r>
              <a:rPr lang="de-DE" baseline="0" dirty="0" err="1"/>
              <a:t>ind</a:t>
            </a:r>
            <a:endParaRPr lang="de-DE" baseline="0" dirty="0"/>
          </a:p>
          <a:p>
            <a:pPr eaLnBrk="1" hangingPunct="1">
              <a:spcBef>
                <a:spcPct val="0"/>
              </a:spcBef>
            </a:pPr>
            <a:r>
              <a:rPr lang="de-DE" baseline="0" dirty="0" err="1"/>
              <a:t>Instructions</a:t>
            </a:r>
            <a:r>
              <a:rPr lang="de-DE" baseline="0" dirty="0"/>
              <a:t> </a:t>
            </a:r>
            <a:r>
              <a:rPr lang="de-DE" baseline="0" dirty="0" err="1"/>
              <a:t>for</a:t>
            </a:r>
            <a:r>
              <a:rPr lang="de-DE" baseline="0" dirty="0"/>
              <a:t> </a:t>
            </a:r>
            <a:r>
              <a:rPr lang="de-DE" baseline="0" dirty="0" err="1"/>
              <a:t>each</a:t>
            </a:r>
            <a:r>
              <a:rPr lang="de-DE" baseline="0" dirty="0"/>
              <a:t> </a:t>
            </a:r>
            <a:r>
              <a:rPr lang="de-DE" baseline="0" dirty="0" err="1"/>
              <a:t>phase</a:t>
            </a:r>
            <a:r>
              <a:rPr lang="de-DE" baseline="0" dirty="0"/>
              <a:t>: </a:t>
            </a:r>
            <a:r>
              <a:rPr lang="de-DE" baseline="0" dirty="0" err="1"/>
              <a:t>tasks</a:t>
            </a:r>
            <a:r>
              <a:rPr lang="de-DE" baseline="0" dirty="0"/>
              <a:t>, </a:t>
            </a:r>
            <a:r>
              <a:rPr lang="de-DE" baseline="0" dirty="0" err="1"/>
              <a:t>timing</a:t>
            </a:r>
            <a:endParaRPr lang="de-DE" baseline="0" dirty="0"/>
          </a:p>
          <a:p>
            <a:pPr eaLnBrk="1" hangingPunct="1">
              <a:spcBef>
                <a:spcPct val="0"/>
              </a:spcBef>
            </a:pPr>
            <a:endParaRPr lang="de-DE" dirty="0"/>
          </a:p>
          <a:p>
            <a:pPr eaLnBrk="1" hangingPunct="1">
              <a:spcBef>
                <a:spcPct val="0"/>
              </a:spcBef>
            </a:pPr>
            <a:endParaRPr lang="de-DE" dirty="0"/>
          </a:p>
          <a:p>
            <a:pPr eaLnBrk="1" hangingPunct="1">
              <a:spcBef>
                <a:spcPct val="0"/>
              </a:spcBef>
            </a:pPr>
            <a:r>
              <a:rPr lang="de-DE" dirty="0"/>
              <a:t>(</a:t>
            </a:r>
            <a:r>
              <a:rPr lang="de-DE" dirty="0" err="1"/>
              <a:t>Roles</a:t>
            </a:r>
            <a:r>
              <a:rPr lang="de-DE" dirty="0"/>
              <a:t>: </a:t>
            </a:r>
            <a:r>
              <a:rPr lang="de-DE" dirty="0" err="1"/>
              <a:t>medical</a:t>
            </a:r>
            <a:r>
              <a:rPr lang="de-DE" dirty="0"/>
              <a:t> </a:t>
            </a:r>
            <a:r>
              <a:rPr lang="de-DE" dirty="0" err="1"/>
              <a:t>students</a:t>
            </a:r>
            <a:r>
              <a:rPr lang="de-DE" dirty="0"/>
              <a:t>,</a:t>
            </a:r>
            <a:r>
              <a:rPr lang="de-DE" baseline="0" dirty="0"/>
              <a:t> </a:t>
            </a:r>
            <a:r>
              <a:rPr lang="de-DE" baseline="0" dirty="0" err="1"/>
              <a:t>student</a:t>
            </a:r>
            <a:r>
              <a:rPr lang="de-DE" baseline="0" dirty="0"/>
              <a:t> </a:t>
            </a:r>
            <a:r>
              <a:rPr lang="de-DE" baseline="0" dirty="0" err="1"/>
              <a:t>of</a:t>
            </a:r>
            <a:r>
              <a:rPr lang="de-DE" baseline="0" dirty="0"/>
              <a:t> </a:t>
            </a:r>
            <a:r>
              <a:rPr lang="de-DE" baseline="0" dirty="0" err="1"/>
              <a:t>psychology</a:t>
            </a:r>
            <a:r>
              <a:rPr lang="de-DE" baseline="0" dirty="0"/>
              <a:t> -&gt; </a:t>
            </a:r>
            <a:r>
              <a:rPr lang="de-DE" baseline="0" dirty="0" err="1"/>
              <a:t>natural</a:t>
            </a:r>
            <a:r>
              <a:rPr lang="de-DE" baseline="0" dirty="0"/>
              <a:t> </a:t>
            </a:r>
            <a:r>
              <a:rPr lang="de-DE" baseline="0" dirty="0" err="1"/>
              <a:t>distribution</a:t>
            </a:r>
            <a:r>
              <a:rPr lang="de-DE" baseline="0" dirty="0"/>
              <a:t> </a:t>
            </a:r>
            <a:r>
              <a:rPr lang="de-DE" baseline="0" dirty="0" err="1"/>
              <a:t>of</a:t>
            </a:r>
            <a:r>
              <a:rPr lang="de-DE" baseline="0" dirty="0"/>
              <a:t> </a:t>
            </a:r>
            <a:r>
              <a:rPr lang="de-DE" baseline="0" dirty="0" err="1"/>
              <a:t>information</a:t>
            </a:r>
            <a:r>
              <a:rPr lang="de-DE" baseline="0" dirty="0"/>
              <a:t>)</a:t>
            </a:r>
            <a:endParaRPr lang="de-DE" dirty="0"/>
          </a:p>
          <a:p>
            <a:pPr eaLnBrk="1" hangingPunct="1">
              <a:spcBef>
                <a:spcPct val="0"/>
              </a:spcBef>
            </a:pPr>
            <a:endParaRPr lang="de-DE" dirty="0"/>
          </a:p>
        </p:txBody>
      </p:sp>
      <p:sp>
        <p:nvSpPr>
          <p:cNvPr id="37891" name="Foliennummernplatzhalt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B2EF6E0-65F8-4101-A0AC-046FC53E9186}" type="slidenum">
              <a:rPr lang="de-DE" sz="1200">
                <a:latin typeface="Calibri" pitchFamily="34" charset="0"/>
              </a:rPr>
              <a:pPr algn="r"/>
              <a:t>47</a:t>
            </a:fld>
            <a:endParaRPr lang="de-DE" sz="1200">
              <a:latin typeface="Calibri" pitchFamily="34" charset="0"/>
            </a:endParaRPr>
          </a:p>
        </p:txBody>
      </p:sp>
    </p:spTree>
    <p:extLst>
      <p:ext uri="{BB962C8B-B14F-4D97-AF65-F5344CB8AC3E}">
        <p14:creationId xmlns:p14="http://schemas.microsoft.com/office/powerpoint/2010/main" val="2420007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a:t>Not </a:t>
            </a:r>
            <a:r>
              <a:rPr lang="de-DE" dirty="0" err="1"/>
              <a:t>only</a:t>
            </a:r>
            <a:r>
              <a:rPr lang="de-DE" dirty="0"/>
              <a:t> </a:t>
            </a:r>
            <a:r>
              <a:rPr lang="de-DE" dirty="0" err="1"/>
              <a:t>we</a:t>
            </a:r>
            <a:r>
              <a:rPr lang="de-DE" dirty="0"/>
              <a:t> </a:t>
            </a:r>
            <a:r>
              <a:rPr lang="de-DE" dirty="0" err="1"/>
              <a:t>found</a:t>
            </a:r>
            <a:r>
              <a:rPr lang="de-DE" dirty="0"/>
              <a:t> </a:t>
            </a:r>
            <a:r>
              <a:rPr lang="de-DE" dirty="0" err="1"/>
              <a:t>benefits</a:t>
            </a:r>
            <a:r>
              <a:rPr lang="de-DE" dirty="0"/>
              <a:t> </a:t>
            </a:r>
            <a:r>
              <a:rPr lang="de-DE" dirty="0" err="1"/>
              <a:t>of</a:t>
            </a:r>
            <a:r>
              <a:rPr lang="de-DE" dirty="0"/>
              <a:t> </a:t>
            </a:r>
            <a:r>
              <a:rPr lang="de-DE" dirty="0" err="1"/>
              <a:t>supporting</a:t>
            </a:r>
            <a:r>
              <a:rPr lang="de-DE" baseline="0" dirty="0"/>
              <a:t> CSCL </a:t>
            </a:r>
            <a:r>
              <a:rPr lang="de-DE" baseline="0" dirty="0" err="1"/>
              <a:t>with</a:t>
            </a:r>
            <a:r>
              <a:rPr lang="de-DE" baseline="0" dirty="0"/>
              <a:t> </a:t>
            </a:r>
            <a:r>
              <a:rPr lang="de-DE" baseline="0" dirty="0" err="1"/>
              <a:t>collaboration</a:t>
            </a:r>
            <a:r>
              <a:rPr lang="de-DE" baseline="0" dirty="0"/>
              <a:t> </a:t>
            </a:r>
            <a:r>
              <a:rPr lang="de-DE" baseline="0" dirty="0" err="1"/>
              <a:t>scripts</a:t>
            </a:r>
            <a:r>
              <a:rPr lang="de-DE" baseline="0" dirty="0"/>
              <a:t>.</a:t>
            </a:r>
          </a:p>
          <a:p>
            <a:r>
              <a:rPr lang="de-DE" baseline="0" dirty="0"/>
              <a:t>In a </a:t>
            </a:r>
            <a:r>
              <a:rPr lang="de-DE" baseline="0" dirty="0" err="1"/>
              <a:t>recent</a:t>
            </a:r>
            <a:r>
              <a:rPr lang="de-DE" baseline="0" dirty="0"/>
              <a:t> meta-analysis Vogel and </a:t>
            </a:r>
            <a:r>
              <a:rPr lang="de-DE" baseline="0" dirty="0" err="1"/>
              <a:t>colleagues</a:t>
            </a:r>
            <a:r>
              <a:rPr lang="de-DE" baseline="0" dirty="0"/>
              <a:t> </a:t>
            </a:r>
            <a:r>
              <a:rPr lang="de-DE" baseline="0" dirty="0" err="1"/>
              <a:t>looked</a:t>
            </a:r>
            <a:r>
              <a:rPr lang="de-DE" baseline="0" dirty="0"/>
              <a:t> at </a:t>
            </a:r>
            <a:r>
              <a:rPr lang="en-US" sz="1300" b="0" i="0" u="none" strike="noStrike" kern="1200" baseline="0" dirty="0">
                <a:solidFill>
                  <a:schemeClr val="tx1"/>
                </a:solidFill>
                <a:latin typeface="+mn-lt"/>
                <a:ea typeface="+mn-ea"/>
                <a:cs typeface="+mn-cs"/>
              </a:rPr>
              <a:t>22 articles (published between 2005 and 2012) and found benefits for scripted collaboration on both domain-specific knowledge and collaboration skills (again this second effect was particularly strong)</a:t>
            </a:r>
          </a:p>
          <a:p>
            <a:endParaRPr lang="en-US" sz="13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So </a:t>
            </a:r>
            <a:r>
              <a:rPr lang="de-DE" sz="1400" dirty="0" err="1"/>
              <a:t>collaboration</a:t>
            </a:r>
            <a:r>
              <a:rPr lang="de-DE" sz="1400" dirty="0"/>
              <a:t> </a:t>
            </a:r>
            <a:r>
              <a:rPr lang="de-DE" sz="1400" dirty="0" err="1"/>
              <a:t>scripts</a:t>
            </a:r>
            <a:r>
              <a:rPr lang="de-DE" sz="1400" baseline="0" dirty="0"/>
              <a:t> </a:t>
            </a:r>
            <a:r>
              <a:rPr lang="de-DE" sz="1400" baseline="0" dirty="0" err="1"/>
              <a:t>are</a:t>
            </a:r>
            <a:r>
              <a:rPr lang="de-DE" sz="1400" baseline="0" dirty="0"/>
              <a:t> </a:t>
            </a:r>
            <a:r>
              <a:rPr lang="de-DE" sz="1400" baseline="0" dirty="0" err="1"/>
              <a:t>conducive</a:t>
            </a:r>
            <a:r>
              <a:rPr lang="de-DE" sz="1400" baseline="0" dirty="0"/>
              <a:t> </a:t>
            </a:r>
            <a:r>
              <a:rPr lang="de-DE" sz="1400" baseline="0" dirty="0" err="1"/>
              <a:t>to</a:t>
            </a:r>
            <a:r>
              <a:rPr lang="de-DE" sz="1400" baseline="0" dirty="0"/>
              <a:t> </a:t>
            </a:r>
            <a:r>
              <a:rPr lang="de-DE" sz="1400" baseline="0" dirty="0" err="1"/>
              <a:t>supporting</a:t>
            </a:r>
            <a:r>
              <a:rPr lang="de-DE" sz="1400" baseline="0" dirty="0"/>
              <a:t> (CS)CL. But </a:t>
            </a:r>
            <a:r>
              <a:rPr lang="de-DE" sz="1400" baseline="0" dirty="0" err="1"/>
              <a:t>what</a:t>
            </a:r>
            <a:r>
              <a:rPr lang="de-DE" sz="1400" baseline="0" dirty="0"/>
              <a:t> do </a:t>
            </a:r>
            <a:r>
              <a:rPr lang="de-DE" sz="1400" baseline="0" dirty="0" err="1"/>
              <a:t>we</a:t>
            </a:r>
            <a:r>
              <a:rPr lang="de-DE" sz="1400" baseline="0" dirty="0"/>
              <a:t> </a:t>
            </a:r>
            <a:r>
              <a:rPr lang="de-DE" sz="1400" baseline="0" dirty="0" err="1"/>
              <a:t>need</a:t>
            </a:r>
            <a:r>
              <a:rPr lang="de-DE" sz="1400" baseline="0" dirty="0"/>
              <a:t> </a:t>
            </a:r>
            <a:r>
              <a:rPr lang="de-DE" sz="1400" baseline="0" dirty="0" err="1"/>
              <a:t>to</a:t>
            </a:r>
            <a:r>
              <a:rPr lang="de-DE" sz="1400" baseline="0" dirty="0"/>
              <a:t> </a:t>
            </a:r>
            <a:r>
              <a:rPr lang="de-DE" sz="1400" baseline="0" dirty="0" err="1"/>
              <a:t>pay</a:t>
            </a:r>
            <a:r>
              <a:rPr lang="de-DE" sz="1400" baseline="0" dirty="0"/>
              <a:t> </a:t>
            </a:r>
            <a:r>
              <a:rPr lang="de-DE" sz="1400" baseline="0" dirty="0" err="1"/>
              <a:t>attention</a:t>
            </a:r>
            <a:r>
              <a:rPr lang="de-DE" sz="1400" baseline="0" dirty="0"/>
              <a:t> </a:t>
            </a:r>
            <a:r>
              <a:rPr lang="de-DE" sz="1400" baseline="0" dirty="0" err="1"/>
              <a:t>to</a:t>
            </a:r>
            <a:r>
              <a:rPr lang="de-DE" sz="1400" baseline="0" dirty="0"/>
              <a:t> </a:t>
            </a:r>
            <a:r>
              <a:rPr lang="de-DE" sz="1400" baseline="0" dirty="0" err="1"/>
              <a:t>when</a:t>
            </a:r>
            <a:r>
              <a:rPr lang="de-DE" sz="1400" baseline="0" dirty="0"/>
              <a:t> </a:t>
            </a:r>
            <a:r>
              <a:rPr lang="de-DE" sz="1400" baseline="0" dirty="0" err="1"/>
              <a:t>designing</a:t>
            </a:r>
            <a:r>
              <a:rPr lang="de-DE" sz="1400" baseline="0" dirty="0"/>
              <a:t> </a:t>
            </a:r>
            <a:r>
              <a:rPr lang="de-DE" sz="1400" baseline="0" dirty="0" err="1"/>
              <a:t>and</a:t>
            </a:r>
            <a:r>
              <a:rPr lang="de-DE" sz="1400" baseline="0" dirty="0"/>
              <a:t> </a:t>
            </a:r>
            <a:r>
              <a:rPr lang="de-DE" sz="1400" baseline="0" dirty="0" err="1"/>
              <a:t>implementing</a:t>
            </a:r>
            <a:r>
              <a:rPr lang="de-DE" sz="1400" baseline="0" dirty="0"/>
              <a:t> </a:t>
            </a:r>
            <a:r>
              <a:rPr lang="de-DE" sz="1400" baseline="0" dirty="0" err="1"/>
              <a:t>them</a:t>
            </a:r>
            <a:r>
              <a:rPr lang="de-DE" sz="1400" baseline="0" dirty="0"/>
              <a:t>?</a:t>
            </a:r>
          </a:p>
          <a:p>
            <a:endParaRPr lang="en-US" sz="1300" b="0" i="0" u="none" strike="noStrike" kern="1200" baseline="0" dirty="0">
              <a:solidFill>
                <a:schemeClr val="tx1"/>
              </a:solidFill>
              <a:latin typeface="+mn-lt"/>
              <a:ea typeface="+mn-ea"/>
              <a:cs typeface="+mn-cs"/>
            </a:endParaRPr>
          </a:p>
          <a:p>
            <a:endParaRPr lang="en-US" sz="1300" b="0" i="0" u="none" strike="noStrike" kern="1200" baseline="0" dirty="0">
              <a:solidFill>
                <a:schemeClr val="tx1"/>
              </a:solidFill>
              <a:latin typeface="+mn-lt"/>
              <a:ea typeface="+mn-ea"/>
              <a:cs typeface="+mn-cs"/>
            </a:endParaRPr>
          </a:p>
          <a:p>
            <a:endParaRPr lang="de-DE" baseline="0" dirty="0"/>
          </a:p>
          <a:p>
            <a:r>
              <a:rPr lang="de-DE" dirty="0"/>
              <a:t>Vogel, F., Wecker, C., Kollar, I., &amp; Fischer, F. (2016). </a:t>
            </a:r>
            <a:r>
              <a:rPr lang="de-DE" dirty="0" err="1"/>
              <a:t>Socio-Cognitive</a:t>
            </a:r>
            <a:r>
              <a:rPr lang="de-DE" dirty="0"/>
              <a:t> </a:t>
            </a:r>
            <a:r>
              <a:rPr lang="de-DE" dirty="0" err="1"/>
              <a:t>Scaffolding</a:t>
            </a:r>
            <a:r>
              <a:rPr lang="de-DE" dirty="0"/>
              <a:t> </a:t>
            </a:r>
            <a:r>
              <a:rPr lang="de-DE" dirty="0" err="1"/>
              <a:t>with</a:t>
            </a:r>
            <a:r>
              <a:rPr lang="de-DE" dirty="0"/>
              <a:t> Computer-</a:t>
            </a:r>
            <a:r>
              <a:rPr lang="de-DE" dirty="0" err="1"/>
              <a:t>Supported</a:t>
            </a:r>
            <a:r>
              <a:rPr lang="de-DE" dirty="0"/>
              <a:t> </a:t>
            </a:r>
            <a:r>
              <a:rPr lang="de-DE" dirty="0" err="1"/>
              <a:t>Collaboration</a:t>
            </a:r>
            <a:r>
              <a:rPr lang="de-DE" dirty="0"/>
              <a:t> Scripts: a Meta-Analysis. </a:t>
            </a:r>
            <a:r>
              <a:rPr lang="de-DE" i="1" dirty="0"/>
              <a:t>Educational </a:t>
            </a:r>
            <a:r>
              <a:rPr lang="de-DE" i="1" dirty="0" err="1"/>
              <a:t>Psychology</a:t>
            </a:r>
            <a:r>
              <a:rPr lang="de-DE" i="1" dirty="0"/>
              <a:t> Review</a:t>
            </a:r>
            <a:r>
              <a:rPr lang="de-DE" dirty="0"/>
              <a:t>, 1–35.</a:t>
            </a:r>
          </a:p>
          <a:p>
            <a:endParaRPr lang="de-DE" sz="1300" b="0" i="0" u="none" strike="noStrike" kern="1200" baseline="0" dirty="0">
              <a:solidFill>
                <a:schemeClr val="tx1"/>
              </a:solidFill>
              <a:latin typeface="+mn-lt"/>
              <a:ea typeface="+mn-ea"/>
              <a:cs typeface="+mn-cs"/>
            </a:endParaRPr>
          </a:p>
          <a:p>
            <a:endParaRPr lang="en-US" sz="1300" b="0" i="0" u="none" strike="noStrike" kern="1200" baseline="0" dirty="0">
              <a:solidFill>
                <a:schemeClr val="tx1"/>
              </a:solidFill>
              <a:latin typeface="+mn-lt"/>
              <a:ea typeface="+mn-ea"/>
              <a:cs typeface="+mn-cs"/>
            </a:endParaRPr>
          </a:p>
          <a:p>
            <a:r>
              <a:rPr lang="en-US" sz="1300" b="0" i="0" u="none" strike="noStrike" kern="1200" baseline="0" dirty="0">
                <a:solidFill>
                  <a:schemeClr val="tx1"/>
                </a:solidFill>
                <a:latin typeface="+mn-lt"/>
                <a:ea typeface="+mn-ea"/>
                <a:cs typeface="+mn-cs"/>
              </a:rPr>
              <a:t>The 22 articles (published between 2005 and 2012) that were finally included</a:t>
            </a:r>
          </a:p>
          <a:p>
            <a:r>
              <a:rPr lang="en-US" sz="1300" b="0" i="0" u="none" strike="noStrike" kern="1200" baseline="0" dirty="0">
                <a:solidFill>
                  <a:schemeClr val="tx1"/>
                </a:solidFill>
                <a:latin typeface="+mn-lt"/>
                <a:ea typeface="+mn-ea"/>
                <a:cs typeface="+mn-cs"/>
              </a:rPr>
              <a:t>comprised 24 studies containing 34 comparisons, from which 45 effect sizes were estimated.</a:t>
            </a:r>
          </a:p>
          <a:p>
            <a:r>
              <a:rPr lang="en-US" sz="1300" b="0" i="0" u="none" strike="noStrike" kern="1200" baseline="0" dirty="0">
                <a:solidFill>
                  <a:schemeClr val="tx1"/>
                </a:solidFill>
                <a:latin typeface="+mn-lt"/>
                <a:ea typeface="+mn-ea"/>
                <a:cs typeface="+mn-cs"/>
              </a:rPr>
              <a:t>Overall, the studies included had 2,825 participants (</a:t>
            </a:r>
            <a:r>
              <a:rPr lang="en-US" sz="1300" b="0" i="1" u="none" strike="noStrike" kern="1200" baseline="0" dirty="0">
                <a:solidFill>
                  <a:schemeClr val="tx1"/>
                </a:solidFill>
                <a:latin typeface="+mn-lt"/>
                <a:ea typeface="+mn-ea"/>
                <a:cs typeface="+mn-cs"/>
              </a:rPr>
              <a:t>M</a:t>
            </a:r>
            <a:r>
              <a:rPr lang="en-US" sz="1300" b="0" i="0" u="none" strike="noStrike" kern="1200" baseline="0" dirty="0">
                <a:solidFill>
                  <a:schemeClr val="tx1"/>
                </a:solidFill>
                <a:latin typeface="+mn-lt"/>
                <a:ea typeface="+mn-ea"/>
                <a:cs typeface="+mn-cs"/>
              </a:rPr>
              <a:t>N = 101; </a:t>
            </a:r>
            <a:r>
              <a:rPr lang="en-US" sz="1300" b="0" i="1" u="none" strike="noStrike" kern="1200" baseline="0" dirty="0">
                <a:solidFill>
                  <a:schemeClr val="tx1"/>
                </a:solidFill>
                <a:latin typeface="+mn-lt"/>
                <a:ea typeface="+mn-ea"/>
                <a:cs typeface="+mn-cs"/>
              </a:rPr>
              <a:t>SD</a:t>
            </a:r>
            <a:r>
              <a:rPr lang="en-US" sz="1300" b="0" i="0" u="none" strike="noStrike" kern="1200" baseline="0" dirty="0">
                <a:solidFill>
                  <a:schemeClr val="tx1"/>
                </a:solidFill>
                <a:latin typeface="+mn-lt"/>
                <a:ea typeface="+mn-ea"/>
                <a:cs typeface="+mn-cs"/>
              </a:rPr>
              <a:t>N = 99.85), whose mean</a:t>
            </a:r>
          </a:p>
          <a:p>
            <a:r>
              <a:rPr lang="en-US" sz="1300" b="0" i="0" u="none" strike="noStrike" kern="1200" baseline="0" dirty="0">
                <a:solidFill>
                  <a:schemeClr val="tx1"/>
                </a:solidFill>
                <a:latin typeface="+mn-lt"/>
                <a:ea typeface="+mn-ea"/>
                <a:cs typeface="+mn-cs"/>
              </a:rPr>
              <a:t>age was on average 20 years (</a:t>
            </a:r>
            <a:r>
              <a:rPr lang="en-US" sz="1300" b="0" i="1" u="none" strike="noStrike" kern="1200" baseline="0" dirty="0">
                <a:solidFill>
                  <a:schemeClr val="tx1"/>
                </a:solidFill>
                <a:latin typeface="+mn-lt"/>
                <a:ea typeface="+mn-ea"/>
                <a:cs typeface="+mn-cs"/>
              </a:rPr>
              <a:t>M</a:t>
            </a:r>
            <a:r>
              <a:rPr lang="en-US" sz="1300" b="0" i="0" u="none" strike="noStrike" kern="1200" baseline="0" dirty="0">
                <a:solidFill>
                  <a:schemeClr val="tx1"/>
                </a:solidFill>
                <a:latin typeface="+mn-lt"/>
                <a:ea typeface="+mn-ea"/>
                <a:cs typeface="+mn-cs"/>
              </a:rPr>
              <a:t>age = 20.17; </a:t>
            </a:r>
            <a:r>
              <a:rPr lang="en-US" sz="1300" b="0" i="1" u="none" strike="noStrike" kern="1200" baseline="0" dirty="0" err="1">
                <a:solidFill>
                  <a:schemeClr val="tx1"/>
                </a:solidFill>
                <a:latin typeface="+mn-lt"/>
                <a:ea typeface="+mn-ea"/>
                <a:cs typeface="+mn-cs"/>
              </a:rPr>
              <a:t>SD</a:t>
            </a:r>
            <a:r>
              <a:rPr lang="en-US" sz="1300" b="0" i="0" u="none" strike="noStrike" kern="1200" baseline="0" dirty="0" err="1">
                <a:solidFill>
                  <a:schemeClr val="tx1"/>
                </a:solidFill>
                <a:latin typeface="+mn-lt"/>
                <a:ea typeface="+mn-ea"/>
                <a:cs typeface="+mn-cs"/>
              </a:rPr>
              <a:t>age</a:t>
            </a:r>
            <a:r>
              <a:rPr lang="en-US" sz="1300" b="0" i="0" u="none" strike="noStrike" kern="1200" baseline="0" dirty="0">
                <a:solidFill>
                  <a:schemeClr val="tx1"/>
                </a:solidFill>
                <a:latin typeface="+mn-lt"/>
                <a:ea typeface="+mn-ea"/>
                <a:cs typeface="+mn-cs"/>
              </a:rPr>
              <a:t> = 4.85).</a:t>
            </a:r>
          </a:p>
          <a:p>
            <a:r>
              <a:rPr lang="en-US" sz="1300" b="0" i="0" u="none" strike="noStrike" kern="1200" baseline="0" dirty="0">
                <a:solidFill>
                  <a:schemeClr val="tx1"/>
                </a:solidFill>
                <a:latin typeface="+mn-lt"/>
                <a:ea typeface="+mn-ea"/>
                <a:cs typeface="+mn-cs"/>
              </a:rPr>
              <a:t>In 21 of the articles, personal computers were used as electronic devices and in only one article mobile devices were used</a:t>
            </a:r>
          </a:p>
          <a:p>
            <a:r>
              <a:rPr lang="en-US" sz="1300" b="0" i="0" u="none" strike="noStrike" kern="1200" baseline="0" dirty="0">
                <a:solidFill>
                  <a:schemeClr val="tx1"/>
                </a:solidFill>
                <a:latin typeface="+mn-lt"/>
                <a:ea typeface="+mn-ea"/>
                <a:cs typeface="+mn-cs"/>
              </a:rPr>
              <a:t>(Huang, Wu, &amp; Chen 2012). The average time that the participants worked with support from</a:t>
            </a:r>
          </a:p>
          <a:p>
            <a:r>
              <a:rPr lang="en-US" sz="1300" b="0" i="0" u="none" strike="noStrike" kern="1200" baseline="0" dirty="0">
                <a:solidFill>
                  <a:schemeClr val="tx1"/>
                </a:solidFill>
                <a:latin typeface="+mn-lt"/>
                <a:ea typeface="+mn-ea"/>
                <a:cs typeface="+mn-cs"/>
              </a:rPr>
              <a:t>the treatment was about four hours (</a:t>
            </a:r>
            <a:r>
              <a:rPr lang="en-US" sz="1300" b="0" i="1" u="none" strike="noStrike" kern="1200" baseline="0" dirty="0" err="1">
                <a:solidFill>
                  <a:schemeClr val="tx1"/>
                </a:solidFill>
                <a:latin typeface="+mn-lt"/>
                <a:ea typeface="+mn-ea"/>
                <a:cs typeface="+mn-cs"/>
              </a:rPr>
              <a:t>M</a:t>
            </a:r>
            <a:r>
              <a:rPr lang="en-US" sz="1300" b="0" i="0" u="none" strike="noStrike" kern="1200" baseline="0" dirty="0" err="1">
                <a:solidFill>
                  <a:schemeClr val="tx1"/>
                </a:solidFill>
                <a:latin typeface="+mn-lt"/>
                <a:ea typeface="+mn-ea"/>
                <a:cs typeface="+mn-cs"/>
              </a:rPr>
              <a:t>duration</a:t>
            </a:r>
            <a:r>
              <a:rPr lang="en-US" sz="1300" b="0" i="0" u="none" strike="noStrike" kern="1200" baseline="0" dirty="0">
                <a:solidFill>
                  <a:schemeClr val="tx1"/>
                </a:solidFill>
                <a:latin typeface="+mn-lt"/>
                <a:ea typeface="+mn-ea"/>
                <a:cs typeface="+mn-cs"/>
              </a:rPr>
              <a:t> = 239.08 minutes; </a:t>
            </a:r>
            <a:r>
              <a:rPr lang="en-US" sz="1300" b="0" i="1" u="none" strike="noStrike" kern="1200" baseline="0" dirty="0" err="1">
                <a:solidFill>
                  <a:schemeClr val="tx1"/>
                </a:solidFill>
                <a:latin typeface="+mn-lt"/>
                <a:ea typeface="+mn-ea"/>
                <a:cs typeface="+mn-cs"/>
              </a:rPr>
              <a:t>SD</a:t>
            </a:r>
            <a:r>
              <a:rPr lang="en-US" sz="1300" b="0" i="0" u="none" strike="noStrike" kern="1200" baseline="0" dirty="0" err="1">
                <a:solidFill>
                  <a:schemeClr val="tx1"/>
                </a:solidFill>
                <a:latin typeface="+mn-lt"/>
                <a:ea typeface="+mn-ea"/>
                <a:cs typeface="+mn-cs"/>
              </a:rPr>
              <a:t>duration</a:t>
            </a:r>
            <a:r>
              <a:rPr lang="en-US" sz="1300" b="0" i="0" u="none" strike="noStrike" kern="1200" baseline="0" dirty="0">
                <a:solidFill>
                  <a:schemeClr val="tx1"/>
                </a:solidFill>
                <a:latin typeface="+mn-lt"/>
                <a:ea typeface="+mn-ea"/>
                <a:cs typeface="+mn-cs"/>
              </a:rPr>
              <a:t> = 341.45). The</a:t>
            </a:r>
          </a:p>
          <a:p>
            <a:r>
              <a:rPr lang="en-US" sz="1300" b="0" i="0" u="none" strike="noStrike" kern="1200" baseline="0" dirty="0">
                <a:solidFill>
                  <a:schemeClr val="tx1"/>
                </a:solidFill>
                <a:latin typeface="+mn-lt"/>
                <a:ea typeface="+mn-ea"/>
                <a:cs typeface="+mn-cs"/>
              </a:rPr>
              <a:t>shortest overall learning time supported by the treatment in a study was 12 minutes (Molinari</a:t>
            </a:r>
          </a:p>
          <a:p>
            <a:r>
              <a:rPr lang="en-US" sz="1300" b="0" i="0" u="none" strike="noStrike" kern="1200" baseline="0" dirty="0">
                <a:solidFill>
                  <a:schemeClr val="tx1"/>
                </a:solidFill>
                <a:latin typeface="+mn-lt"/>
                <a:ea typeface="+mn-ea"/>
                <a:cs typeface="+mn-cs"/>
              </a:rPr>
              <a:t>et al. 2009), and the longest was about 24 hours (</a:t>
            </a:r>
            <a:r>
              <a:rPr lang="en-US" sz="1300" b="0" i="0" u="none" strike="noStrike" kern="1200" baseline="0" dirty="0" err="1">
                <a:solidFill>
                  <a:schemeClr val="tx1"/>
                </a:solidFill>
                <a:latin typeface="+mn-lt"/>
                <a:ea typeface="+mn-ea"/>
                <a:cs typeface="+mn-cs"/>
              </a:rPr>
              <a:t>Haake</a:t>
            </a:r>
            <a:r>
              <a:rPr lang="en-US" sz="1300" b="0" i="0" u="none" strike="noStrike" kern="1200" baseline="0" dirty="0">
                <a:solidFill>
                  <a:schemeClr val="tx1"/>
                </a:solidFill>
                <a:latin typeface="+mn-lt"/>
                <a:ea typeface="+mn-ea"/>
                <a:cs typeface="+mn-cs"/>
              </a:rPr>
              <a:t> &amp; Pfister 2010). The studies included</a:t>
            </a:r>
          </a:p>
          <a:p>
            <a:r>
              <a:rPr lang="en-US" sz="1300" b="0" i="0" u="none" strike="noStrike" kern="1200" baseline="0" dirty="0">
                <a:solidFill>
                  <a:schemeClr val="tx1"/>
                </a:solidFill>
                <a:latin typeface="+mn-lt"/>
                <a:ea typeface="+mn-ea"/>
                <a:cs typeface="+mn-cs"/>
              </a:rPr>
              <a:t>represent a certain bandwidth of further characteristics, such as the educational background of</a:t>
            </a:r>
          </a:p>
          <a:p>
            <a:r>
              <a:rPr lang="en-US" sz="1300" b="0" i="0" u="none" strike="noStrike" kern="1200" baseline="0" dirty="0">
                <a:solidFill>
                  <a:schemeClr val="tx1"/>
                </a:solidFill>
                <a:latin typeface="+mn-lt"/>
                <a:ea typeface="+mn-ea"/>
                <a:cs typeface="+mn-cs"/>
              </a:rPr>
              <a:t>the participant or the subject discipline in which the study was conducted, as shown in</a:t>
            </a:r>
          </a:p>
          <a:p>
            <a:r>
              <a:rPr lang="de-DE" sz="1300" b="0" i="0" u="none" strike="noStrike" kern="1200" baseline="0" dirty="0">
                <a:solidFill>
                  <a:schemeClr val="tx1"/>
                </a:solidFill>
                <a:latin typeface="+mn-lt"/>
                <a:ea typeface="+mn-ea"/>
                <a:cs typeface="+mn-cs"/>
              </a:rPr>
              <a:t>Table 1.</a:t>
            </a:r>
          </a:p>
          <a:p>
            <a:endParaRPr lang="de-DE" sz="1300" b="0" i="0" u="none" strike="noStrike" kern="1200" baseline="0" dirty="0">
              <a:solidFill>
                <a:schemeClr val="tx1"/>
              </a:solidFill>
              <a:latin typeface="+mn-lt"/>
              <a:ea typeface="+mn-ea"/>
              <a:cs typeface="+mn-cs"/>
            </a:endParaRPr>
          </a:p>
          <a:p>
            <a:r>
              <a:rPr lang="en-US" sz="1300" b="0" i="0" u="none" strike="noStrike" kern="1200" baseline="0" dirty="0">
                <a:solidFill>
                  <a:schemeClr val="tx1"/>
                </a:solidFill>
                <a:latin typeface="+mn-lt"/>
                <a:ea typeface="+mn-ea"/>
                <a:cs typeface="+mn-cs"/>
              </a:rPr>
              <a:t>The chosen </a:t>
            </a:r>
            <a:r>
              <a:rPr lang="en-US" sz="1300" b="1" i="0" u="none" strike="noStrike" kern="1200" baseline="0" dirty="0">
                <a:solidFill>
                  <a:schemeClr val="tx1"/>
                </a:solidFill>
                <a:latin typeface="+mn-lt"/>
                <a:ea typeface="+mn-ea"/>
                <a:cs typeface="+mn-cs"/>
              </a:rPr>
              <a:t>index of effect size was the unbiased estimate of the standardized mean</a:t>
            </a:r>
          </a:p>
          <a:p>
            <a:r>
              <a:rPr lang="en-US" sz="1300" b="1" i="0" u="none" strike="noStrike" kern="1200" baseline="0" dirty="0">
                <a:solidFill>
                  <a:schemeClr val="tx1"/>
                </a:solidFill>
                <a:latin typeface="+mn-lt"/>
                <a:ea typeface="+mn-ea"/>
                <a:cs typeface="+mn-cs"/>
              </a:rPr>
              <a:t>difference between experimental and control conditions with pooled standard deviations</a:t>
            </a:r>
          </a:p>
          <a:p>
            <a:r>
              <a:rPr lang="en-US" sz="1300" b="1" i="0" u="none" strike="noStrike" kern="1200" baseline="0" dirty="0">
                <a:solidFill>
                  <a:schemeClr val="tx1"/>
                </a:solidFill>
                <a:latin typeface="+mn-lt"/>
                <a:ea typeface="+mn-ea"/>
                <a:cs typeface="+mn-cs"/>
              </a:rPr>
              <a:t>across groups </a:t>
            </a:r>
            <a:r>
              <a:rPr lang="en-US" sz="1300" b="0" i="0" u="none" strike="noStrike" kern="1200" baseline="0" dirty="0">
                <a:solidFill>
                  <a:schemeClr val="tx1"/>
                </a:solidFill>
                <a:latin typeface="+mn-lt"/>
                <a:ea typeface="+mn-ea"/>
                <a:cs typeface="+mn-cs"/>
              </a:rPr>
              <a:t>(Hedges 1981; Hedges &amp; </a:t>
            </a:r>
            <a:r>
              <a:rPr lang="en-US" sz="1300" b="0" i="0" u="none" strike="noStrike" kern="1200" baseline="0" dirty="0" err="1">
                <a:solidFill>
                  <a:schemeClr val="tx1"/>
                </a:solidFill>
                <a:latin typeface="+mn-lt"/>
                <a:ea typeface="+mn-ea"/>
                <a:cs typeface="+mn-cs"/>
              </a:rPr>
              <a:t>Olkin</a:t>
            </a:r>
            <a:r>
              <a:rPr lang="en-US" sz="1300" b="0" i="0" u="none" strike="noStrike" kern="1200" baseline="0" dirty="0">
                <a:solidFill>
                  <a:schemeClr val="tx1"/>
                </a:solidFill>
                <a:latin typeface="+mn-lt"/>
                <a:ea typeface="+mn-ea"/>
                <a:cs typeface="+mn-cs"/>
              </a:rPr>
              <a:t> 1985). Following Cohen’s (1988) suggestion,</a:t>
            </a:r>
          </a:p>
          <a:p>
            <a:r>
              <a:rPr lang="en-US" sz="1300" b="0" i="0" u="none" strike="noStrike" kern="1200" baseline="0" dirty="0">
                <a:solidFill>
                  <a:schemeClr val="tx1"/>
                </a:solidFill>
                <a:latin typeface="+mn-lt"/>
                <a:ea typeface="+mn-ea"/>
                <a:cs typeface="+mn-cs"/>
              </a:rPr>
              <a:t>effect sizes of </a:t>
            </a:r>
            <a:r>
              <a:rPr lang="en-US" sz="1300" b="0" i="1" u="none" strike="noStrike" kern="1200" baseline="0" dirty="0">
                <a:solidFill>
                  <a:schemeClr val="tx1"/>
                </a:solidFill>
                <a:latin typeface="+mn-lt"/>
                <a:ea typeface="+mn-ea"/>
                <a:cs typeface="+mn-cs"/>
              </a:rPr>
              <a:t>d </a:t>
            </a:r>
            <a:r>
              <a:rPr lang="en-US" sz="1300" b="0" i="0" u="none" strike="noStrike" kern="1200" baseline="0" dirty="0">
                <a:solidFill>
                  <a:schemeClr val="tx1"/>
                </a:solidFill>
                <a:latin typeface="+mn-lt"/>
                <a:ea typeface="+mn-ea"/>
                <a:cs typeface="+mn-cs"/>
              </a:rPr>
              <a:t>= 0.20‒0.49 are considered as small effects, effect sizes of </a:t>
            </a:r>
            <a:r>
              <a:rPr lang="en-US" sz="1300" b="0" i="1" u="none" strike="noStrike" kern="1200" baseline="0" dirty="0">
                <a:solidFill>
                  <a:schemeClr val="tx1"/>
                </a:solidFill>
                <a:latin typeface="+mn-lt"/>
                <a:ea typeface="+mn-ea"/>
                <a:cs typeface="+mn-cs"/>
              </a:rPr>
              <a:t>d </a:t>
            </a:r>
            <a:r>
              <a:rPr lang="en-US" sz="1300" b="0" i="0" u="none" strike="noStrike" kern="1200" baseline="0" dirty="0">
                <a:solidFill>
                  <a:schemeClr val="tx1"/>
                </a:solidFill>
                <a:latin typeface="+mn-lt"/>
                <a:ea typeface="+mn-ea"/>
                <a:cs typeface="+mn-cs"/>
              </a:rPr>
              <a:t>= 0.50‒0.79 as</a:t>
            </a:r>
          </a:p>
          <a:p>
            <a:r>
              <a:rPr lang="en-US" sz="1300" b="0" i="0" u="none" strike="noStrike" kern="1200" baseline="0" dirty="0">
                <a:solidFill>
                  <a:schemeClr val="tx1"/>
                </a:solidFill>
                <a:latin typeface="+mn-lt"/>
                <a:ea typeface="+mn-ea"/>
                <a:cs typeface="+mn-cs"/>
              </a:rPr>
              <a:t>medium effects, and effect sizes of </a:t>
            </a:r>
            <a:r>
              <a:rPr lang="en-US" sz="1300" b="0" i="1" u="none" strike="noStrike" kern="1200" baseline="0" dirty="0">
                <a:solidFill>
                  <a:schemeClr val="tx1"/>
                </a:solidFill>
                <a:latin typeface="+mn-lt"/>
                <a:ea typeface="+mn-ea"/>
                <a:cs typeface="+mn-cs"/>
              </a:rPr>
              <a:t>d </a:t>
            </a:r>
            <a:r>
              <a:rPr lang="en-US" sz="1300" b="0" i="0" u="none" strike="noStrike" kern="1200" baseline="0" dirty="0">
                <a:solidFill>
                  <a:schemeClr val="tx1"/>
                </a:solidFill>
                <a:latin typeface="+mn-lt"/>
                <a:ea typeface="+mn-ea"/>
                <a:cs typeface="+mn-cs"/>
              </a:rPr>
              <a:t>= .80 and higher as large effects (Cohen 1988).</a:t>
            </a:r>
          </a:p>
          <a:p>
            <a:pPr marL="0" marR="0" lvl="1" indent="0" algn="l" defTabSz="1008035" rtl="0" eaLnBrk="1" fontAlgn="auto" latinLnBrk="0" hangingPunct="1">
              <a:lnSpc>
                <a:spcPct val="100000"/>
              </a:lnSpc>
              <a:spcBef>
                <a:spcPts val="0"/>
              </a:spcBef>
              <a:spcAft>
                <a:spcPts val="0"/>
              </a:spcAft>
              <a:buClrTx/>
              <a:buSzTx/>
              <a:buFontTx/>
              <a:buNone/>
              <a:tabLst/>
              <a:defRPr/>
            </a:pPr>
            <a:r>
              <a:rPr lang="en-US" dirty="0">
                <a:latin typeface="Calibri" pitchFamily="34" charset="0"/>
                <a:sym typeface="Wingdings" pitchFamily="2" charset="2"/>
              </a:rPr>
              <a:t>effect on collaboration skills significantly greater than on domain-specific knowledge (</a:t>
            </a:r>
            <a:r>
              <a:rPr lang="en-US" dirty="0" err="1">
                <a:latin typeface="Calibri" pitchFamily="34" charset="0"/>
                <a:sym typeface="Wingdings" pitchFamily="2" charset="2"/>
              </a:rPr>
              <a:t>ZDiff</a:t>
            </a:r>
            <a:r>
              <a:rPr lang="en-US" dirty="0">
                <a:latin typeface="Calibri" pitchFamily="34" charset="0"/>
                <a:sym typeface="Wingdings" pitchFamily="2" charset="2"/>
              </a:rPr>
              <a:t> = 3.24; p &lt; .01, two-tailed).</a:t>
            </a:r>
          </a:p>
          <a:p>
            <a:endParaRPr lang="de-DE" dirty="0"/>
          </a:p>
          <a:p>
            <a:pPr eaLnBrk="1" hangingPunct="1">
              <a:spcBef>
                <a:spcPct val="0"/>
              </a:spcBef>
            </a:pPr>
            <a:endParaRPr lang="de-DE" dirty="0"/>
          </a:p>
        </p:txBody>
      </p:sp>
      <p:sp>
        <p:nvSpPr>
          <p:cNvPr id="37891" name="Foliennummernplatzhalt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B2EF6E0-65F8-4101-A0AC-046FC53E9186}" type="slidenum">
              <a:rPr lang="de-DE" sz="1200">
                <a:latin typeface="Calibri" pitchFamily="34" charset="0"/>
              </a:rPr>
              <a:pPr algn="r"/>
              <a:t>48</a:t>
            </a:fld>
            <a:endParaRPr lang="de-DE" sz="1200">
              <a:latin typeface="Calibri" pitchFamily="34" charset="0"/>
            </a:endParaRPr>
          </a:p>
        </p:txBody>
      </p:sp>
    </p:spTree>
    <p:extLst>
      <p:ext uri="{BB962C8B-B14F-4D97-AF65-F5344CB8AC3E}">
        <p14:creationId xmlns:p14="http://schemas.microsoft.com/office/powerpoint/2010/main" val="3799206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the</a:t>
            </a:r>
            <a:r>
              <a:rPr lang="de-DE" dirty="0"/>
              <a:t> </a:t>
            </a:r>
            <a:r>
              <a:rPr lang="de-DE" dirty="0" err="1"/>
              <a:t>remaining</a:t>
            </a:r>
            <a:r>
              <a:rPr lang="de-DE" dirty="0"/>
              <a:t> time </a:t>
            </a:r>
            <a:r>
              <a:rPr lang="de-DE" dirty="0" err="1"/>
              <a:t>of</a:t>
            </a:r>
            <a:r>
              <a:rPr lang="de-DE" dirty="0"/>
              <a:t> </a:t>
            </a:r>
            <a:r>
              <a:rPr lang="de-DE" dirty="0" err="1"/>
              <a:t>this</a:t>
            </a:r>
            <a:r>
              <a:rPr lang="de-DE" dirty="0"/>
              <a:t> </a:t>
            </a:r>
            <a:r>
              <a:rPr lang="de-DE" dirty="0" err="1"/>
              <a:t>morning</a:t>
            </a:r>
            <a:r>
              <a:rPr lang="de-DE" dirty="0"/>
              <a:t> </a:t>
            </a:r>
            <a:r>
              <a:rPr lang="de-DE" dirty="0" err="1"/>
              <a:t>keynote</a:t>
            </a:r>
            <a:r>
              <a:rPr lang="de-DE" baseline="0" dirty="0"/>
              <a:t> I </a:t>
            </a:r>
            <a:r>
              <a:rPr lang="de-DE" baseline="0" dirty="0" err="1"/>
              <a:t>would</a:t>
            </a:r>
            <a:r>
              <a:rPr lang="de-DE" baseline="0" dirty="0"/>
              <a:t> like </a:t>
            </a:r>
            <a:r>
              <a:rPr lang="de-DE" baseline="0" dirty="0" err="1"/>
              <a:t>to</a:t>
            </a:r>
            <a:r>
              <a:rPr lang="de-DE" baseline="0" dirty="0"/>
              <a:t> </a:t>
            </a:r>
            <a:r>
              <a:rPr lang="de-DE" baseline="0" dirty="0" err="1"/>
              <a:t>introduce</a:t>
            </a:r>
            <a:r>
              <a:rPr lang="de-DE" baseline="0" dirty="0"/>
              <a:t> a </a:t>
            </a:r>
            <a:r>
              <a:rPr lang="de-DE" baseline="0" dirty="0" err="1"/>
              <a:t>framework</a:t>
            </a:r>
            <a:r>
              <a:rPr lang="de-DE" baseline="0" dirty="0"/>
              <a:t> </a:t>
            </a:r>
            <a:r>
              <a:rPr lang="de-DE" baseline="0" dirty="0" err="1"/>
              <a:t>of</a:t>
            </a:r>
            <a:r>
              <a:rPr lang="de-DE" baseline="0" dirty="0"/>
              <a:t> </a:t>
            </a:r>
            <a:r>
              <a:rPr lang="de-DE" baseline="0" dirty="0" err="1"/>
              <a:t>support</a:t>
            </a:r>
            <a:r>
              <a:rPr lang="de-DE" baseline="0" dirty="0"/>
              <a:t> </a:t>
            </a:r>
            <a:r>
              <a:rPr lang="de-DE" baseline="0" dirty="0" err="1"/>
              <a:t>dimensions</a:t>
            </a:r>
            <a:r>
              <a:rPr lang="de-DE" baseline="0" dirty="0"/>
              <a:t> </a:t>
            </a:r>
            <a:r>
              <a:rPr lang="de-DE" baseline="0" dirty="0" err="1"/>
              <a:t>that</a:t>
            </a:r>
            <a:r>
              <a:rPr lang="de-DE" baseline="0" dirty="0"/>
              <a:t> </a:t>
            </a:r>
            <a:r>
              <a:rPr lang="de-DE" baseline="0" dirty="0" err="1"/>
              <a:t>can</a:t>
            </a:r>
            <a:r>
              <a:rPr lang="de-DE" baseline="0" dirty="0"/>
              <a:t> </a:t>
            </a:r>
            <a:r>
              <a:rPr lang="de-DE" baseline="0" dirty="0" err="1"/>
              <a:t>guide</a:t>
            </a:r>
            <a:r>
              <a:rPr lang="de-DE" baseline="0" dirty="0"/>
              <a:t> </a:t>
            </a:r>
            <a:r>
              <a:rPr lang="de-DE" baseline="0" dirty="0" err="1"/>
              <a:t>you</a:t>
            </a:r>
            <a:r>
              <a:rPr lang="de-DE" baseline="0" dirty="0"/>
              <a:t> in </a:t>
            </a:r>
            <a:r>
              <a:rPr lang="de-DE" baseline="0" dirty="0" err="1"/>
              <a:t>reflecting</a:t>
            </a:r>
            <a:r>
              <a:rPr lang="de-DE" baseline="0" dirty="0"/>
              <a:t> on </a:t>
            </a:r>
            <a:r>
              <a:rPr lang="de-DE" baseline="0" dirty="0" err="1"/>
              <a:t>your</a:t>
            </a:r>
            <a:r>
              <a:rPr lang="de-DE" baseline="0" dirty="0"/>
              <a:t> </a:t>
            </a:r>
            <a:r>
              <a:rPr lang="de-DE" baseline="0" dirty="0" err="1"/>
              <a:t>teaching</a:t>
            </a:r>
            <a:r>
              <a:rPr lang="de-DE" baseline="0" dirty="0"/>
              <a:t> </a:t>
            </a:r>
            <a:r>
              <a:rPr lang="de-DE" baseline="0" dirty="0" err="1"/>
              <a:t>with</a:t>
            </a:r>
            <a:r>
              <a:rPr lang="de-DE" baseline="0" dirty="0"/>
              <a:t> CL </a:t>
            </a:r>
            <a:r>
              <a:rPr lang="de-DE" baseline="0" dirty="0" err="1"/>
              <a:t>and</a:t>
            </a:r>
            <a:r>
              <a:rPr lang="de-DE" baseline="0" dirty="0"/>
              <a:t> </a:t>
            </a:r>
            <a:r>
              <a:rPr lang="de-DE" baseline="0" dirty="0" err="1"/>
              <a:t>guide</a:t>
            </a:r>
            <a:r>
              <a:rPr lang="de-DE" baseline="0" dirty="0"/>
              <a:t> </a:t>
            </a:r>
            <a:r>
              <a:rPr lang="de-DE" baseline="0" dirty="0" err="1"/>
              <a:t>you</a:t>
            </a:r>
            <a:r>
              <a:rPr lang="de-DE" baseline="0" dirty="0"/>
              <a:t> in </a:t>
            </a:r>
            <a:r>
              <a:rPr lang="de-DE" baseline="0" dirty="0" err="1"/>
              <a:t>designing</a:t>
            </a:r>
            <a:r>
              <a:rPr lang="de-DE" baseline="0" dirty="0"/>
              <a:t> </a:t>
            </a:r>
            <a:r>
              <a:rPr lang="de-DE" baseline="0" dirty="0" err="1"/>
              <a:t>for</a:t>
            </a:r>
            <a:r>
              <a:rPr lang="de-DE" baseline="0" dirty="0"/>
              <a:t> CL. </a:t>
            </a:r>
            <a:r>
              <a:rPr lang="de-DE" baseline="0" dirty="0" err="1"/>
              <a:t>We</a:t>
            </a:r>
            <a:r>
              <a:rPr lang="de-DE" baseline="0" dirty="0"/>
              <a:t> </a:t>
            </a:r>
            <a:r>
              <a:rPr lang="de-DE" baseline="0" dirty="0" err="1"/>
              <a:t>have</a:t>
            </a:r>
            <a:r>
              <a:rPr lang="de-DE" baseline="0" dirty="0"/>
              <a:t> also </a:t>
            </a:r>
            <a:r>
              <a:rPr lang="de-DE" baseline="0" dirty="0" err="1"/>
              <a:t>prepared</a:t>
            </a:r>
            <a:r>
              <a:rPr lang="de-DE" baseline="0" dirty="0"/>
              <a:t> a </a:t>
            </a:r>
            <a:r>
              <a:rPr lang="de-DE" baseline="0" dirty="0" err="1"/>
              <a:t>handout</a:t>
            </a:r>
            <a:r>
              <a:rPr lang="de-DE" baseline="0" dirty="0"/>
              <a:t> </a:t>
            </a:r>
            <a:r>
              <a:rPr lang="de-DE" baseline="0" dirty="0" err="1"/>
              <a:t>for</a:t>
            </a:r>
            <a:r>
              <a:rPr lang="de-DE" baseline="0" dirty="0"/>
              <a:t> </a:t>
            </a:r>
            <a:r>
              <a:rPr lang="de-DE" baseline="0" dirty="0" err="1"/>
              <a:t>you</a:t>
            </a:r>
            <a:r>
              <a:rPr lang="de-DE" baseline="0" dirty="0"/>
              <a:t> </a:t>
            </a:r>
            <a:r>
              <a:rPr lang="de-DE" baseline="0" dirty="0" err="1"/>
              <a:t>to</a:t>
            </a:r>
            <a:r>
              <a:rPr lang="de-DE" baseline="0" dirty="0"/>
              <a:t> </a:t>
            </a:r>
            <a:r>
              <a:rPr lang="de-DE" baseline="0" dirty="0" err="1"/>
              <a:t>take</a:t>
            </a:r>
            <a:r>
              <a:rPr lang="de-DE" baseline="0" dirty="0"/>
              <a:t> </a:t>
            </a:r>
            <a:r>
              <a:rPr lang="de-DE" baseline="0" dirty="0" err="1"/>
              <a:t>with</a:t>
            </a:r>
            <a:r>
              <a:rPr lang="de-DE" baseline="0" dirty="0"/>
              <a:t> </a:t>
            </a:r>
            <a:r>
              <a:rPr lang="de-DE" baseline="0" dirty="0" err="1"/>
              <a:t>you</a:t>
            </a:r>
            <a:r>
              <a:rPr lang="de-DE" baseline="0" dirty="0"/>
              <a:t> </a:t>
            </a:r>
            <a:r>
              <a:rPr lang="de-DE" baseline="0" dirty="0" err="1"/>
              <a:t>into</a:t>
            </a:r>
            <a:r>
              <a:rPr lang="de-DE" baseline="0" dirty="0"/>
              <a:t> </a:t>
            </a:r>
            <a:r>
              <a:rPr lang="de-DE" baseline="0" dirty="0" err="1"/>
              <a:t>today‘s</a:t>
            </a:r>
            <a:r>
              <a:rPr lang="de-DE" baseline="0" dirty="0"/>
              <a:t> </a:t>
            </a:r>
            <a:r>
              <a:rPr lang="de-DE" baseline="0" dirty="0" err="1"/>
              <a:t>sessions</a:t>
            </a:r>
            <a:r>
              <a:rPr lang="de-DE" baseline="0" dirty="0"/>
              <a:t> </a:t>
            </a:r>
            <a:r>
              <a:rPr lang="de-DE" baseline="0" dirty="0" err="1"/>
              <a:t>or</a:t>
            </a:r>
            <a:r>
              <a:rPr lang="de-DE" baseline="0" dirty="0"/>
              <a:t> back </a:t>
            </a:r>
            <a:r>
              <a:rPr lang="de-DE" baseline="0" dirty="0" err="1"/>
              <a:t>to</a:t>
            </a:r>
            <a:r>
              <a:rPr lang="de-DE" baseline="0" dirty="0"/>
              <a:t> </a:t>
            </a:r>
            <a:r>
              <a:rPr lang="de-DE" baseline="0" dirty="0" err="1"/>
              <a:t>your</a:t>
            </a:r>
            <a:r>
              <a:rPr lang="de-DE" baseline="0" dirty="0"/>
              <a:t> </a:t>
            </a:r>
            <a:r>
              <a:rPr lang="de-DE" baseline="0" dirty="0" err="1"/>
              <a:t>workplace</a:t>
            </a:r>
            <a:r>
              <a:rPr lang="de-DE" baseline="0" dirty="0"/>
              <a:t>.</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A51C0C35-A9A2-4EFD-9BAF-1E52E29E03D1}" type="slidenum">
              <a:rPr lang="de-CH" smtClean="0"/>
              <a:t>49</a:t>
            </a:fld>
            <a:endParaRPr lang="de-CH"/>
          </a:p>
        </p:txBody>
      </p:sp>
    </p:spTree>
    <p:extLst>
      <p:ext uri="{BB962C8B-B14F-4D97-AF65-F5344CB8AC3E}">
        <p14:creationId xmlns:p14="http://schemas.microsoft.com/office/powerpoint/2010/main" val="666767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de-DE" baseline="0" dirty="0"/>
              <a:t>The </a:t>
            </a:r>
            <a:r>
              <a:rPr lang="de-DE" baseline="0" dirty="0" err="1"/>
              <a:t>framework</a:t>
            </a:r>
            <a:r>
              <a:rPr lang="de-DE" baseline="0" dirty="0"/>
              <a:t> </a:t>
            </a:r>
            <a:r>
              <a:rPr lang="de-DE" baseline="0" dirty="0" err="1"/>
              <a:t>originates</a:t>
            </a:r>
            <a:r>
              <a:rPr lang="de-DE" baseline="0" dirty="0"/>
              <a:t> </a:t>
            </a:r>
            <a:r>
              <a:rPr lang="de-DE" baseline="0" dirty="0" err="1"/>
              <a:t>from</a:t>
            </a:r>
            <a:r>
              <a:rPr lang="de-DE" baseline="0" dirty="0"/>
              <a:t> an </a:t>
            </a:r>
            <a:r>
              <a:rPr lang="de-DE" baseline="0" dirty="0" err="1"/>
              <a:t>attempt</a:t>
            </a:r>
            <a:r>
              <a:rPr lang="de-DE" baseline="0" dirty="0"/>
              <a:t> </a:t>
            </a:r>
            <a:r>
              <a:rPr lang="de-DE" baseline="0" dirty="0" err="1"/>
              <a:t>to</a:t>
            </a:r>
            <a:r>
              <a:rPr lang="de-DE" baseline="0" dirty="0"/>
              <a:t> </a:t>
            </a:r>
            <a:r>
              <a:rPr lang="de-DE" baseline="0" dirty="0" err="1"/>
              <a:t>summarize</a:t>
            </a:r>
            <a:r>
              <a:rPr lang="de-DE" baseline="0" dirty="0"/>
              <a:t> </a:t>
            </a:r>
            <a:r>
              <a:rPr lang="de-DE" baseline="0" dirty="0" err="1"/>
              <a:t>and</a:t>
            </a:r>
            <a:r>
              <a:rPr lang="de-DE" baseline="0" dirty="0"/>
              <a:t> </a:t>
            </a:r>
            <a:r>
              <a:rPr lang="de-DE" baseline="0" dirty="0" err="1"/>
              <a:t>structure</a:t>
            </a:r>
            <a:r>
              <a:rPr lang="de-DE" baseline="0" dirty="0"/>
              <a:t> </a:t>
            </a:r>
            <a:r>
              <a:rPr lang="de-DE" baseline="0" dirty="0" err="1"/>
              <a:t>the</a:t>
            </a:r>
            <a:r>
              <a:rPr lang="de-DE" baseline="0" dirty="0"/>
              <a:t> </a:t>
            </a:r>
            <a:r>
              <a:rPr lang="de-DE" baseline="0" dirty="0" err="1"/>
              <a:t>research</a:t>
            </a:r>
            <a:r>
              <a:rPr lang="de-DE" baseline="0" dirty="0"/>
              <a:t> </a:t>
            </a:r>
            <a:r>
              <a:rPr lang="de-DE" baseline="0" dirty="0" err="1"/>
              <a:t>that</a:t>
            </a:r>
            <a:r>
              <a:rPr lang="de-DE" baseline="0" dirty="0"/>
              <a:t> </a:t>
            </a:r>
            <a:r>
              <a:rPr lang="de-DE" baseline="0" dirty="0" err="1"/>
              <a:t>has</a:t>
            </a:r>
            <a:r>
              <a:rPr lang="de-DE" baseline="0" dirty="0"/>
              <a:t> </a:t>
            </a:r>
            <a:r>
              <a:rPr lang="de-DE" baseline="0" dirty="0" err="1"/>
              <a:t>been</a:t>
            </a:r>
            <a:r>
              <a:rPr lang="de-DE" baseline="0" dirty="0"/>
              <a:t> </a:t>
            </a:r>
            <a:r>
              <a:rPr lang="de-DE" baseline="0" dirty="0" err="1"/>
              <a:t>conducted</a:t>
            </a:r>
            <a:r>
              <a:rPr lang="de-DE" baseline="0" dirty="0"/>
              <a:t> on </a:t>
            </a:r>
            <a:r>
              <a:rPr lang="de-DE" baseline="0" dirty="0" err="1"/>
              <a:t>effects</a:t>
            </a:r>
            <a:r>
              <a:rPr lang="de-DE" baseline="0" dirty="0"/>
              <a:t> </a:t>
            </a:r>
            <a:r>
              <a:rPr lang="de-DE" baseline="0" dirty="0" err="1"/>
              <a:t>of</a:t>
            </a:r>
            <a:r>
              <a:rPr lang="de-DE" baseline="0" dirty="0"/>
              <a:t> </a:t>
            </a:r>
            <a:r>
              <a:rPr lang="de-DE" baseline="0" dirty="0" err="1"/>
              <a:t>collaboration</a:t>
            </a:r>
            <a:r>
              <a:rPr lang="de-DE" baseline="0" dirty="0"/>
              <a:t> </a:t>
            </a:r>
            <a:r>
              <a:rPr lang="de-DE" baseline="0" dirty="0" err="1"/>
              <a:t>support</a:t>
            </a:r>
            <a:r>
              <a:rPr lang="de-DE" baseline="0" dirty="0"/>
              <a:t>, </a:t>
            </a:r>
            <a:r>
              <a:rPr lang="de-DE" baseline="0" dirty="0" err="1"/>
              <a:t>particularly</a:t>
            </a:r>
            <a:r>
              <a:rPr lang="de-DE" baseline="0" dirty="0"/>
              <a:t> </a:t>
            </a:r>
            <a:r>
              <a:rPr lang="de-DE" baseline="0" dirty="0" err="1"/>
              <a:t>collaboration</a:t>
            </a:r>
            <a:r>
              <a:rPr lang="de-DE" baseline="0" dirty="0"/>
              <a:t> </a:t>
            </a:r>
            <a:r>
              <a:rPr lang="de-DE" baseline="0" dirty="0" err="1"/>
              <a:t>scripts</a:t>
            </a:r>
            <a:r>
              <a:rPr lang="de-DE" baseline="0" dirty="0"/>
              <a:t>. </a:t>
            </a:r>
            <a:r>
              <a:rPr lang="de-DE" baseline="0" dirty="0" err="1"/>
              <a:t>It</a:t>
            </a:r>
            <a:r>
              <a:rPr lang="de-DE" baseline="0" dirty="0"/>
              <a:t> </a:t>
            </a:r>
            <a:r>
              <a:rPr lang="de-DE" baseline="0" dirty="0" err="1"/>
              <a:t>can</a:t>
            </a:r>
            <a:r>
              <a:rPr lang="de-DE" baseline="0" dirty="0"/>
              <a:t> </a:t>
            </a:r>
            <a:r>
              <a:rPr lang="de-DE" baseline="0" dirty="0" err="1"/>
              <a:t>thus</a:t>
            </a:r>
            <a:r>
              <a:rPr lang="de-DE" baseline="0" dirty="0"/>
              <a:t> </a:t>
            </a:r>
            <a:r>
              <a:rPr lang="de-DE" baseline="0" dirty="0" err="1"/>
              <a:t>help</a:t>
            </a:r>
            <a:r>
              <a:rPr lang="de-DE" baseline="0" dirty="0"/>
              <a:t> CSCL </a:t>
            </a:r>
            <a:r>
              <a:rPr lang="de-DE" baseline="0" dirty="0" err="1"/>
              <a:t>reseachers</a:t>
            </a:r>
            <a:r>
              <a:rPr lang="de-DE" baseline="0" dirty="0"/>
              <a:t> in </a:t>
            </a:r>
            <a:r>
              <a:rPr lang="de-DE" baseline="0" dirty="0" err="1"/>
              <a:t>describing</a:t>
            </a:r>
            <a:r>
              <a:rPr lang="de-DE" baseline="0" dirty="0"/>
              <a:t> </a:t>
            </a:r>
            <a:r>
              <a:rPr lang="de-DE" baseline="0" dirty="0" err="1"/>
              <a:t>their</a:t>
            </a:r>
            <a:r>
              <a:rPr lang="de-DE" baseline="0" dirty="0"/>
              <a:t> </a:t>
            </a:r>
            <a:r>
              <a:rPr lang="de-DE" baseline="0" dirty="0" err="1"/>
              <a:t>work</a:t>
            </a:r>
            <a:r>
              <a:rPr lang="de-DE" baseline="0" dirty="0"/>
              <a:t> </a:t>
            </a:r>
            <a:r>
              <a:rPr lang="de-DE" baseline="0" dirty="0" err="1"/>
              <a:t>and</a:t>
            </a:r>
            <a:r>
              <a:rPr lang="de-DE" baseline="0" dirty="0"/>
              <a:t> also </a:t>
            </a:r>
            <a:r>
              <a:rPr lang="de-DE" baseline="0" dirty="0" err="1"/>
              <a:t>help</a:t>
            </a:r>
            <a:r>
              <a:rPr lang="de-DE" baseline="0" dirty="0"/>
              <a:t> </a:t>
            </a:r>
            <a:r>
              <a:rPr lang="de-DE" baseline="0" dirty="0" err="1"/>
              <a:t>the</a:t>
            </a:r>
            <a:r>
              <a:rPr lang="de-DE" baseline="0" dirty="0"/>
              <a:t> </a:t>
            </a:r>
            <a:r>
              <a:rPr lang="de-DE" baseline="0" dirty="0" err="1"/>
              <a:t>field</a:t>
            </a:r>
            <a:r>
              <a:rPr lang="de-DE" baseline="0" dirty="0"/>
              <a:t> </a:t>
            </a:r>
            <a:r>
              <a:rPr lang="de-DE" baseline="0" dirty="0" err="1"/>
              <a:t>to</a:t>
            </a:r>
            <a:r>
              <a:rPr lang="de-DE" baseline="0" dirty="0"/>
              <a:t> </a:t>
            </a:r>
            <a:r>
              <a:rPr lang="de-DE" baseline="0" dirty="0" err="1"/>
              <a:t>gain</a:t>
            </a:r>
            <a:r>
              <a:rPr lang="de-DE" baseline="0" dirty="0"/>
              <a:t> a </a:t>
            </a:r>
            <a:r>
              <a:rPr lang="de-DE" baseline="0" dirty="0" err="1"/>
              <a:t>more</a:t>
            </a:r>
            <a:r>
              <a:rPr lang="de-DE" baseline="0" dirty="0"/>
              <a:t> </a:t>
            </a:r>
            <a:r>
              <a:rPr lang="de-DE" baseline="0" dirty="0" err="1"/>
              <a:t>systematic</a:t>
            </a:r>
            <a:r>
              <a:rPr lang="de-DE" baseline="0" dirty="0"/>
              <a:t> </a:t>
            </a:r>
            <a:r>
              <a:rPr lang="de-DE" baseline="0" dirty="0" err="1"/>
              <a:t>overview</a:t>
            </a:r>
            <a:r>
              <a:rPr lang="de-DE" baseline="0" dirty="0"/>
              <a:t> </a:t>
            </a:r>
            <a:r>
              <a:rPr lang="de-DE" baseline="0" dirty="0" err="1"/>
              <a:t>of</a:t>
            </a:r>
            <a:r>
              <a:rPr lang="de-DE" baseline="0" dirty="0"/>
              <a:t> </a:t>
            </a:r>
            <a:r>
              <a:rPr lang="de-DE" baseline="0" dirty="0" err="1"/>
              <a:t>findings</a:t>
            </a:r>
            <a:r>
              <a:rPr lang="de-DE" baseline="0" dirty="0"/>
              <a:t> </a:t>
            </a:r>
            <a:r>
              <a:rPr lang="de-DE" baseline="0" dirty="0" err="1"/>
              <a:t>that</a:t>
            </a:r>
            <a:r>
              <a:rPr lang="de-DE" baseline="0" dirty="0"/>
              <a:t> </a:t>
            </a:r>
            <a:r>
              <a:rPr lang="de-DE" baseline="0" dirty="0" err="1"/>
              <a:t>allows</a:t>
            </a:r>
            <a:r>
              <a:rPr lang="de-DE" baseline="0" dirty="0"/>
              <a:t> </a:t>
            </a:r>
            <a:r>
              <a:rPr lang="de-DE" baseline="0" dirty="0" err="1"/>
              <a:t>us</a:t>
            </a:r>
            <a:r>
              <a:rPr lang="de-DE" baseline="0" dirty="0"/>
              <a:t> </a:t>
            </a:r>
            <a:r>
              <a:rPr lang="de-DE" baseline="0" dirty="0" err="1"/>
              <a:t>to</a:t>
            </a:r>
            <a:r>
              <a:rPr lang="de-DE" baseline="0" dirty="0"/>
              <a:t> </a:t>
            </a:r>
            <a:r>
              <a:rPr lang="de-DE" baseline="0" dirty="0" err="1"/>
              <a:t>draw</a:t>
            </a:r>
            <a:r>
              <a:rPr lang="de-DE" baseline="0" dirty="0"/>
              <a:t> </a:t>
            </a:r>
            <a:r>
              <a:rPr lang="de-DE" baseline="0" dirty="0" err="1"/>
              <a:t>more</a:t>
            </a:r>
            <a:r>
              <a:rPr lang="de-DE" baseline="0" dirty="0"/>
              <a:t> valid </a:t>
            </a:r>
            <a:r>
              <a:rPr lang="de-DE" baseline="0" dirty="0" err="1"/>
              <a:t>conclusions</a:t>
            </a:r>
            <a:r>
              <a:rPr lang="de-DE" baseline="0" dirty="0"/>
              <a:t>. </a:t>
            </a:r>
          </a:p>
          <a:p>
            <a:pPr marL="0" indent="0">
              <a:buNone/>
            </a:pPr>
            <a:r>
              <a:rPr lang="de-DE" baseline="0" dirty="0"/>
              <a:t>But </a:t>
            </a:r>
            <a:r>
              <a:rPr lang="de-DE" baseline="0" dirty="0" err="1"/>
              <a:t>it</a:t>
            </a:r>
            <a:r>
              <a:rPr lang="de-DE" baseline="0" dirty="0"/>
              <a:t> </a:t>
            </a:r>
            <a:r>
              <a:rPr lang="de-DE" baseline="0" dirty="0" err="1"/>
              <a:t>can</a:t>
            </a:r>
            <a:r>
              <a:rPr lang="de-DE" baseline="0" dirty="0"/>
              <a:t> also </a:t>
            </a:r>
            <a:r>
              <a:rPr lang="de-DE" baseline="0" dirty="0" err="1"/>
              <a:t>be</a:t>
            </a:r>
            <a:r>
              <a:rPr lang="de-DE" baseline="0" dirty="0"/>
              <a:t> </a:t>
            </a:r>
            <a:r>
              <a:rPr lang="de-DE" baseline="0" dirty="0" err="1"/>
              <a:t>used</a:t>
            </a:r>
            <a:r>
              <a:rPr lang="de-DE" baseline="0" dirty="0"/>
              <a:t> </a:t>
            </a:r>
            <a:r>
              <a:rPr lang="de-DE" baseline="0" dirty="0" err="1"/>
              <a:t>to</a:t>
            </a:r>
            <a:r>
              <a:rPr lang="de-DE" baseline="0" dirty="0"/>
              <a:t> </a:t>
            </a:r>
            <a:r>
              <a:rPr lang="de-DE" baseline="0" dirty="0" err="1"/>
              <a:t>help</a:t>
            </a:r>
            <a:r>
              <a:rPr lang="de-DE" baseline="0" dirty="0"/>
              <a:t> </a:t>
            </a:r>
            <a:r>
              <a:rPr lang="de-DE" baseline="0" dirty="0" err="1"/>
              <a:t>guide</a:t>
            </a:r>
            <a:r>
              <a:rPr lang="de-DE" baseline="0" dirty="0"/>
              <a:t> design </a:t>
            </a:r>
            <a:r>
              <a:rPr lang="de-DE" baseline="0" dirty="0" err="1"/>
              <a:t>of</a:t>
            </a:r>
            <a:r>
              <a:rPr lang="de-DE" baseline="0" dirty="0"/>
              <a:t> </a:t>
            </a:r>
            <a:r>
              <a:rPr lang="de-DE" baseline="0" dirty="0" err="1"/>
              <a:t>and</a:t>
            </a:r>
            <a:r>
              <a:rPr lang="de-DE" baseline="0" dirty="0"/>
              <a:t> </a:t>
            </a:r>
            <a:r>
              <a:rPr lang="de-DE" baseline="0" dirty="0" err="1"/>
              <a:t>reflection</a:t>
            </a:r>
            <a:r>
              <a:rPr lang="de-DE" baseline="0" dirty="0"/>
              <a:t> </a:t>
            </a:r>
            <a:r>
              <a:rPr lang="de-DE" baseline="0" dirty="0" err="1"/>
              <a:t>about</a:t>
            </a:r>
            <a:r>
              <a:rPr lang="de-DE" baseline="0" dirty="0"/>
              <a:t> </a:t>
            </a:r>
            <a:r>
              <a:rPr lang="de-DE" baseline="0" dirty="0" err="1"/>
              <a:t>collaborative</a:t>
            </a:r>
            <a:r>
              <a:rPr lang="de-DE" baseline="0" dirty="0"/>
              <a:t> </a:t>
            </a:r>
            <a:r>
              <a:rPr lang="de-DE" baseline="0" dirty="0" err="1"/>
              <a:t>learning</a:t>
            </a:r>
            <a:r>
              <a:rPr lang="de-DE" baseline="0" dirty="0"/>
              <a:t> </a:t>
            </a:r>
            <a:r>
              <a:rPr lang="de-DE" baseline="0" dirty="0" err="1"/>
              <a:t>practices</a:t>
            </a:r>
            <a:r>
              <a:rPr lang="de-DE" baseline="0" dirty="0"/>
              <a:t>.</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50</a:t>
            </a:fld>
            <a:endParaRPr lang="de-CH"/>
          </a:p>
        </p:txBody>
      </p:sp>
    </p:spTree>
    <p:extLst>
      <p:ext uri="{BB962C8B-B14F-4D97-AF65-F5344CB8AC3E}">
        <p14:creationId xmlns:p14="http://schemas.microsoft.com/office/powerpoint/2010/main" val="1708747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Explain</a:t>
            </a:r>
            <a:r>
              <a:rPr lang="de-DE" dirty="0"/>
              <a:t> </a:t>
            </a:r>
            <a:r>
              <a:rPr lang="de-DE" dirty="0" err="1"/>
              <a:t>difference</a:t>
            </a:r>
            <a:r>
              <a:rPr lang="de-DE" dirty="0"/>
              <a:t> </a:t>
            </a:r>
            <a:r>
              <a:rPr lang="de-DE" dirty="0" err="1"/>
              <a:t>between</a:t>
            </a:r>
            <a:r>
              <a:rPr lang="de-DE" baseline="0" dirty="0"/>
              <a:t> </a:t>
            </a:r>
            <a:r>
              <a:rPr lang="de-DE" baseline="0" dirty="0" err="1"/>
              <a:t>dimension</a:t>
            </a:r>
            <a:r>
              <a:rPr lang="de-DE" baseline="0" dirty="0"/>
              <a:t> „</a:t>
            </a:r>
            <a:r>
              <a:rPr lang="de-DE" baseline="0" dirty="0" err="1"/>
              <a:t>goal</a:t>
            </a:r>
            <a:r>
              <a:rPr lang="de-DE" baseline="0" dirty="0"/>
              <a:t>“ and </a:t>
            </a:r>
            <a:r>
              <a:rPr lang="de-DE" baseline="0" dirty="0" err="1"/>
              <a:t>dimension</a:t>
            </a:r>
            <a:r>
              <a:rPr lang="de-DE" baseline="0" dirty="0"/>
              <a:t> „</a:t>
            </a:r>
            <a:r>
              <a:rPr lang="de-DE" baseline="0" dirty="0" err="1"/>
              <a:t>targeted</a:t>
            </a:r>
            <a:r>
              <a:rPr lang="de-DE" baseline="0" dirty="0"/>
              <a:t> </a:t>
            </a:r>
            <a:r>
              <a:rPr lang="de-DE" baseline="0" dirty="0" err="1"/>
              <a:t>aspects</a:t>
            </a:r>
            <a:r>
              <a:rPr lang="de-DE" baseline="0" dirty="0"/>
              <a:t>“</a:t>
            </a:r>
            <a:endParaRPr lang="de-DE"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52</a:t>
            </a:fld>
            <a:endParaRPr lang="de-CH"/>
          </a:p>
        </p:txBody>
      </p:sp>
    </p:spTree>
    <p:extLst>
      <p:ext uri="{BB962C8B-B14F-4D97-AF65-F5344CB8AC3E}">
        <p14:creationId xmlns:p14="http://schemas.microsoft.com/office/powerpoint/2010/main" val="2542263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53</a:t>
            </a:fld>
            <a:endParaRPr lang="de-CH"/>
          </a:p>
        </p:txBody>
      </p:sp>
    </p:spTree>
    <p:extLst>
      <p:ext uri="{BB962C8B-B14F-4D97-AF65-F5344CB8AC3E}">
        <p14:creationId xmlns:p14="http://schemas.microsoft.com/office/powerpoint/2010/main" val="3637639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54</a:t>
            </a:fld>
            <a:endParaRPr lang="de-CH"/>
          </a:p>
        </p:txBody>
      </p:sp>
    </p:spTree>
    <p:extLst>
      <p:ext uri="{BB962C8B-B14F-4D97-AF65-F5344CB8AC3E}">
        <p14:creationId xmlns:p14="http://schemas.microsoft.com/office/powerpoint/2010/main" val="2543527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55</a:t>
            </a:fld>
            <a:endParaRPr lang="de-CH"/>
          </a:p>
        </p:txBody>
      </p:sp>
    </p:spTree>
    <p:extLst>
      <p:ext uri="{BB962C8B-B14F-4D97-AF65-F5344CB8AC3E}">
        <p14:creationId xmlns:p14="http://schemas.microsoft.com/office/powerpoint/2010/main" val="189368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4</a:t>
            </a:fld>
            <a:endParaRPr lang="de-CH"/>
          </a:p>
        </p:txBody>
      </p:sp>
    </p:spTree>
    <p:extLst>
      <p:ext uri="{BB962C8B-B14F-4D97-AF65-F5344CB8AC3E}">
        <p14:creationId xmlns:p14="http://schemas.microsoft.com/office/powerpoint/2010/main" val="3560352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56</a:t>
            </a:fld>
            <a:endParaRPr lang="de-CH"/>
          </a:p>
        </p:txBody>
      </p:sp>
    </p:spTree>
    <p:extLst>
      <p:ext uri="{BB962C8B-B14F-4D97-AF65-F5344CB8AC3E}">
        <p14:creationId xmlns:p14="http://schemas.microsoft.com/office/powerpoint/2010/main" val="504493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57</a:t>
            </a:fld>
            <a:endParaRPr lang="de-CH"/>
          </a:p>
        </p:txBody>
      </p:sp>
    </p:spTree>
    <p:extLst>
      <p:ext uri="{BB962C8B-B14F-4D97-AF65-F5344CB8AC3E}">
        <p14:creationId xmlns:p14="http://schemas.microsoft.com/office/powerpoint/2010/main" val="4181593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58</a:t>
            </a:fld>
            <a:endParaRPr lang="de-CH"/>
          </a:p>
        </p:txBody>
      </p:sp>
    </p:spTree>
    <p:extLst>
      <p:ext uri="{BB962C8B-B14F-4D97-AF65-F5344CB8AC3E}">
        <p14:creationId xmlns:p14="http://schemas.microsoft.com/office/powerpoint/2010/main" val="2833165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59</a:t>
            </a:fld>
            <a:endParaRPr lang="de-CH"/>
          </a:p>
        </p:txBody>
      </p:sp>
    </p:spTree>
    <p:extLst>
      <p:ext uri="{BB962C8B-B14F-4D97-AF65-F5344CB8AC3E}">
        <p14:creationId xmlns:p14="http://schemas.microsoft.com/office/powerpoint/2010/main" val="84027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60</a:t>
            </a:fld>
            <a:endParaRPr lang="de-CH"/>
          </a:p>
        </p:txBody>
      </p:sp>
    </p:spTree>
    <p:extLst>
      <p:ext uri="{BB962C8B-B14F-4D97-AF65-F5344CB8AC3E}">
        <p14:creationId xmlns:p14="http://schemas.microsoft.com/office/powerpoint/2010/main" val="3649927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61</a:t>
            </a:fld>
            <a:endParaRPr lang="de-CH"/>
          </a:p>
        </p:txBody>
      </p:sp>
    </p:spTree>
    <p:extLst>
      <p:ext uri="{BB962C8B-B14F-4D97-AF65-F5344CB8AC3E}">
        <p14:creationId xmlns:p14="http://schemas.microsoft.com/office/powerpoint/2010/main" val="2096443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62</a:t>
            </a:fld>
            <a:endParaRPr lang="de-CH"/>
          </a:p>
        </p:txBody>
      </p:sp>
    </p:spTree>
    <p:extLst>
      <p:ext uri="{BB962C8B-B14F-4D97-AF65-F5344CB8AC3E}">
        <p14:creationId xmlns:p14="http://schemas.microsoft.com/office/powerpoint/2010/main" val="1808712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64</a:t>
            </a:fld>
            <a:endParaRPr lang="de-CH"/>
          </a:p>
        </p:txBody>
      </p:sp>
    </p:spTree>
    <p:extLst>
      <p:ext uri="{BB962C8B-B14F-4D97-AF65-F5344CB8AC3E}">
        <p14:creationId xmlns:p14="http://schemas.microsoft.com/office/powerpoint/2010/main" val="2636373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65</a:t>
            </a:fld>
            <a:endParaRPr lang="de-CH"/>
          </a:p>
        </p:txBody>
      </p:sp>
    </p:spTree>
    <p:extLst>
      <p:ext uri="{BB962C8B-B14F-4D97-AF65-F5344CB8AC3E}">
        <p14:creationId xmlns:p14="http://schemas.microsoft.com/office/powerpoint/2010/main" val="24672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interactions can take various forms; here are just a few examples of processes during CL</a:t>
            </a:r>
          </a:p>
          <a:p>
            <a:r>
              <a:rPr lang="en-US" dirty="0"/>
              <a:t>As you will se throughout our talk, CL, to us, is not so much about specific instructional methods, or about specific technical tools, but about what students are doing.</a:t>
            </a:r>
          </a:p>
        </p:txBody>
      </p:sp>
      <p:sp>
        <p:nvSpPr>
          <p:cNvPr id="4" name="Slide Number Placeholder 3"/>
          <p:cNvSpPr>
            <a:spLocks noGrp="1"/>
          </p:cNvSpPr>
          <p:nvPr>
            <p:ph type="sldNum" sz="quarter" idx="10"/>
          </p:nvPr>
        </p:nvSpPr>
        <p:spPr/>
        <p:txBody>
          <a:bodyPr/>
          <a:lstStyle/>
          <a:p>
            <a:fld id="{A51C0C35-A9A2-4EFD-9BAF-1E52E29E03D1}" type="slidenum">
              <a:rPr lang="de-CH" smtClean="0"/>
              <a:t>5</a:t>
            </a:fld>
            <a:endParaRPr lang="de-CH"/>
          </a:p>
        </p:txBody>
      </p:sp>
    </p:spTree>
    <p:extLst>
      <p:ext uri="{BB962C8B-B14F-4D97-AF65-F5344CB8AC3E}">
        <p14:creationId xmlns:p14="http://schemas.microsoft.com/office/powerpoint/2010/main" val="169626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9</a:t>
            </a:fld>
            <a:endParaRPr lang="de-CH"/>
          </a:p>
        </p:txBody>
      </p:sp>
    </p:spTree>
    <p:extLst>
      <p:ext uri="{BB962C8B-B14F-4D97-AF65-F5344CB8AC3E}">
        <p14:creationId xmlns:p14="http://schemas.microsoft.com/office/powerpoint/2010/main" val="65145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10</a:t>
            </a:fld>
            <a:endParaRPr lang="de-CH"/>
          </a:p>
        </p:txBody>
      </p:sp>
    </p:spTree>
    <p:extLst>
      <p:ext uri="{BB962C8B-B14F-4D97-AF65-F5344CB8AC3E}">
        <p14:creationId xmlns:p14="http://schemas.microsoft.com/office/powerpoint/2010/main" val="5572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a:t>
            </a:r>
            <a:r>
              <a:rPr lang="en-US" baseline="0" dirty="0"/>
              <a:t> vs. individualistic learning d= .59</a:t>
            </a:r>
            <a:endParaRPr lang="en-US" dirty="0"/>
          </a:p>
          <a:p>
            <a:r>
              <a:rPr lang="en-US" dirty="0"/>
              <a:t>Peer tutoring d= .55</a:t>
            </a:r>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12</a:t>
            </a:fld>
            <a:endParaRPr lang="de-CH"/>
          </a:p>
        </p:txBody>
      </p:sp>
    </p:spTree>
    <p:extLst>
      <p:ext uri="{BB962C8B-B14F-4D97-AF65-F5344CB8AC3E}">
        <p14:creationId xmlns:p14="http://schemas.microsoft.com/office/powerpoint/2010/main" val="329901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13</a:t>
            </a:fld>
            <a:endParaRPr lang="de-CH"/>
          </a:p>
        </p:txBody>
      </p:sp>
    </p:spTree>
    <p:extLst>
      <p:ext uri="{BB962C8B-B14F-4D97-AF65-F5344CB8AC3E}">
        <p14:creationId xmlns:p14="http://schemas.microsoft.com/office/powerpoint/2010/main" val="198187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4563876"/>
            <a:ext cx="8496300" cy="1673412"/>
          </a:xfrm>
          <a:solidFill>
            <a:schemeClr val="bg2"/>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92BF4FBE-0522-49A2-A01E-13F521B4C0B7}" type="datetime1">
              <a:rPr lang="de-DE" smtClean="0"/>
              <a:t>06.11.2018</a:t>
            </a:fld>
            <a:endParaRPr lang="de-DE"/>
          </a:p>
        </p:txBody>
      </p:sp>
      <p:sp>
        <p:nvSpPr>
          <p:cNvPr id="5" name="Fußzeilenplatzhalter 4"/>
          <p:cNvSpPr>
            <a:spLocks noGrp="1"/>
          </p:cNvSpPr>
          <p:nvPr>
            <p:ph type="ftr" sz="quarter" idx="11"/>
          </p:nvPr>
        </p:nvSpPr>
        <p:spPr/>
        <p:txBody>
          <a:bodyPr/>
          <a:lstStyle>
            <a:lvl1pPr>
              <a:defRPr/>
            </a:lvl1p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2" name="Titel 1"/>
          <p:cNvSpPr>
            <a:spLocks noGrp="1"/>
          </p:cNvSpPr>
          <p:nvPr>
            <p:ph type="ctrTitle"/>
          </p:nvPr>
        </p:nvSpPr>
        <p:spPr>
          <a:xfrm>
            <a:off x="323850" y="3429000"/>
            <a:ext cx="8496300" cy="1152128"/>
          </a:xfrm>
          <a:solidFill>
            <a:schemeClr val="bg2"/>
          </a:solidFill>
        </p:spPr>
        <p:txBody>
          <a:bodyPr wrap="square" lIns="144000" tIns="72000" anchor="t" anchorCtr="0"/>
          <a:lstStyle>
            <a:lvl1pPr>
              <a:lnSpc>
                <a:spcPct val="100000"/>
              </a:lnSpc>
              <a:spcBef>
                <a:spcPts val="0"/>
              </a:spcBef>
              <a:defRPr sz="3200">
                <a:solidFill>
                  <a:schemeClr val="bg1"/>
                </a:solidFill>
              </a:defRPr>
            </a:lvl1pPr>
          </a:lstStyle>
          <a:p>
            <a:r>
              <a:rPr lang="de-DE"/>
              <a:t>Titelmasterformat durch Klicken bearbeiten</a:t>
            </a:r>
            <a:endParaRPr lang="de-DE" dirty="0"/>
          </a:p>
        </p:txBody>
      </p:sp>
      <p:pic>
        <p:nvPicPr>
          <p:cNvPr id="1026" name="Picture 2" descr="Gruppenpuzzle. (Bild: iStockphot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1" y="586860"/>
            <a:ext cx="8496300" cy="285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850" y="612000"/>
            <a:ext cx="8496300" cy="5616575"/>
          </a:xfrm>
          <a:solidFill>
            <a:schemeClr val="tx1"/>
          </a:solidFill>
        </p:spPr>
        <p:txBody>
          <a:bodyPr lIns="144000" tIns="450000" bIns="0" anchor="t" anchorCtr="0"/>
          <a:lstStyle>
            <a:lvl1pPr>
              <a:lnSpc>
                <a:spcPct val="113000"/>
              </a:lnSpc>
              <a:defRPr sz="3200" baseline="0">
                <a:solidFill>
                  <a:schemeClr val="bg1"/>
                </a:solidFill>
              </a:defRPr>
            </a:lvl1pPr>
          </a:lstStyle>
          <a:p>
            <a:r>
              <a:rPr lang="de-DE" dirty="0"/>
              <a:t>Titel und Hintergrundfarbe bearbeiten</a:t>
            </a:r>
          </a:p>
        </p:txBody>
      </p:sp>
      <p:sp>
        <p:nvSpPr>
          <p:cNvPr id="3" name="Datumsplatzhalter 2"/>
          <p:cNvSpPr>
            <a:spLocks noGrp="1"/>
          </p:cNvSpPr>
          <p:nvPr>
            <p:ph type="dt" sz="half" idx="10"/>
          </p:nvPr>
        </p:nvSpPr>
        <p:spPr/>
        <p:txBody>
          <a:bodyPr/>
          <a:lstStyle/>
          <a:p>
            <a:fld id="{681F6098-E9E1-42B4-9C80-2F52B9453439}" type="datetime1">
              <a:rPr lang="de-DE" smtClean="0"/>
              <a:t>06.11.2018</a:t>
            </a:fld>
            <a:endParaRPr lang="de-DE"/>
          </a:p>
        </p:txBody>
      </p:sp>
      <p:sp>
        <p:nvSpPr>
          <p:cNvPr id="4" name="Fußzeilenplatzhalter 3"/>
          <p:cNvSpPr>
            <a:spLocks noGrp="1"/>
          </p:cNvSpPr>
          <p:nvPr>
            <p:ph type="ftr" sz="quarter" idx="11"/>
          </p:nvPr>
        </p:nvSpPr>
        <p:spPr/>
        <p:txBody>
          <a:bodyPr/>
          <a:lstStyle/>
          <a:p>
            <a:r>
              <a:rPr lang="de-DE" dirty="0"/>
              <a:t>Nikol Rummel, Anne Deiglmayr</a:t>
            </a:r>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7480441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a:xfrm>
            <a:off x="7937624" y="6308726"/>
            <a:ext cx="612068" cy="468312"/>
          </a:xfrm>
          <a:prstGeom prst="rect">
            <a:avLst/>
          </a:prstGeom>
        </p:spPr>
        <p:txBody>
          <a:bodyPr/>
          <a:lstStyle>
            <a:lvl1pPr>
              <a:defRPr/>
            </a:lvl1pPr>
          </a:lstStyle>
          <a:p>
            <a:r>
              <a:rPr lang="en-US">
                <a:solidFill>
                  <a:prstClr val="black"/>
                </a:solidFill>
              </a:rPr>
              <a:t>04.02.2014</a:t>
            </a:r>
            <a:endParaRPr lang="de-DE">
              <a:solidFill>
                <a:prstClr val="black"/>
              </a:solidFill>
            </a:endParaRPr>
          </a:p>
        </p:txBody>
      </p:sp>
      <p:sp>
        <p:nvSpPr>
          <p:cNvPr id="5" name="Foliennummernplatzhalter 4"/>
          <p:cNvSpPr>
            <a:spLocks noGrp="1"/>
          </p:cNvSpPr>
          <p:nvPr>
            <p:ph type="sldNum" sz="quarter" idx="11"/>
          </p:nvPr>
        </p:nvSpPr>
        <p:spPr/>
        <p:txBody>
          <a:bodyPr/>
          <a:lstStyle>
            <a:lvl1pPr>
              <a:defRPr/>
            </a:lvl1pPr>
          </a:lstStyle>
          <a:p>
            <a:fld id="{B69F85DD-1765-4155-BE31-DCDCF098BCB6}" type="slidenum">
              <a:rPr lang="de-DE">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7875162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solidFill>
            <a:schemeClr val="bg2"/>
          </a:solidFill>
        </p:spPr>
        <p:txBody>
          <a:bodyPr wrap="square" lIns="144000" tIns="108000" anchor="t" anchorCtr="0"/>
          <a:lstStyle>
            <a:lvl1pPr>
              <a:lnSpc>
                <a:spcPct val="100000"/>
              </a:lnSpc>
              <a:spcBef>
                <a:spcPts val="0"/>
              </a:spcBef>
              <a:defRPr sz="2800" baseline="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323850" y="5809753"/>
            <a:ext cx="8496300" cy="427535"/>
          </a:xfrm>
          <a:solidFill>
            <a:schemeClr val="bg2"/>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0" name="Bildplatzhalter 9"/>
          <p:cNvSpPr>
            <a:spLocks noGrp="1"/>
          </p:cNvSpPr>
          <p:nvPr>
            <p:ph type="pic" sz="quarter" idx="13"/>
          </p:nvPr>
        </p:nvSpPr>
        <p:spPr>
          <a:xfrm>
            <a:off x="323850" y="620713"/>
            <a:ext cx="8496300" cy="4204512"/>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0" name="Bildplatzhalter 9"/>
          <p:cNvSpPr>
            <a:spLocks noGrp="1"/>
          </p:cNvSpPr>
          <p:nvPr>
            <p:ph type="pic" sz="quarter" idx="13"/>
          </p:nvPr>
        </p:nvSpPr>
        <p:spPr>
          <a:xfrm>
            <a:off x="323850" y="620713"/>
            <a:ext cx="8496300" cy="4204513"/>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14902917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620714"/>
            <a:ext cx="8496298" cy="465726"/>
          </a:xfrm>
          <a:solidFill>
            <a:schemeClr val="bg1"/>
          </a:solid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6" name="Gruppieren 5"/>
          <p:cNvGrpSpPr/>
          <p:nvPr userDrawn="1"/>
        </p:nvGrpSpPr>
        <p:grpSpPr>
          <a:xfrm>
            <a:off x="142875" y="152400"/>
            <a:ext cx="8858250" cy="612775"/>
            <a:chOff x="142875" y="152400"/>
            <a:chExt cx="8858250" cy="612775"/>
          </a:xfrm>
        </p:grpSpPr>
        <p:sp>
          <p:nvSpPr>
            <p:cNvPr id="7" name="Rechteck 6"/>
            <p:cNvSpPr/>
            <p:nvPr userDrawn="1"/>
          </p:nvSpPr>
          <p:spPr>
            <a:xfrm>
              <a:off x="142875" y="152400"/>
              <a:ext cx="8858250" cy="468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142875" y="597694"/>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userDrawn="1"/>
          </p:nvSpPr>
          <p:spPr>
            <a:xfrm>
              <a:off x="8820150" y="597693"/>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Bild 18" descr="g_eth_logo_kurz_neg_Schutzrau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grpSp>
      <p:sp>
        <p:nvSpPr>
          <p:cNvPr id="2" name="Titel 1"/>
          <p:cNvSpPr>
            <a:spLocks noGrp="1"/>
          </p:cNvSpPr>
          <p:nvPr>
            <p:ph type="ctrTitle"/>
          </p:nvPr>
        </p:nvSpPr>
        <p:spPr>
          <a:xfrm>
            <a:off x="323850" y="1063254"/>
            <a:ext cx="8496299" cy="960809"/>
          </a:xfrm>
          <a:solidFill>
            <a:schemeClr val="bg1"/>
          </a:solidFill>
        </p:spPr>
        <p:txBody>
          <a:bodyPr wrap="square" lIns="144000" tIns="0" anchor="t" anchorCtr="0"/>
          <a:lstStyle>
            <a:lvl1pPr>
              <a:lnSpc>
                <a:spcPct val="100000"/>
              </a:lnSpc>
              <a:spcBef>
                <a:spcPts val="0"/>
              </a:spcBef>
              <a:defRPr sz="2800"/>
            </a:lvl1pPr>
          </a:lstStyle>
          <a:p>
            <a:r>
              <a:rPr lang="de-DE"/>
              <a:t>Titelmasterformat durch Klicken bearbeiten</a:t>
            </a:r>
            <a:endParaRPr lang="de-DE" dirty="0"/>
          </a:p>
        </p:txBody>
      </p:sp>
    </p:spTree>
    <p:extLst>
      <p:ext uri="{BB962C8B-B14F-4D97-AF65-F5344CB8AC3E}">
        <p14:creationId xmlns:p14="http://schemas.microsoft.com/office/powerpoint/2010/main" val="1980723131"/>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524000"/>
            <a:ext cx="8496300" cy="471011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3B2F6CB8-9391-4BED-909F-C47A979AE1C4}"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itel 6"/>
          <p:cNvSpPr>
            <a:spLocks noGrp="1"/>
          </p:cNvSpPr>
          <p:nvPr>
            <p:ph type="title"/>
          </p:nvPr>
        </p:nvSpPr>
        <p:spPr>
          <a:solidFill>
            <a:schemeClr val="bg1"/>
          </a:solidFill>
        </p:spPr>
        <p:txBody>
          <a:bodyPr/>
          <a:lstStyle/>
          <a:p>
            <a:r>
              <a:rPr lang="de-DE" dirty="0"/>
              <a:t>Titelmasterformat durch Klicken bearbeiten</a:t>
            </a:r>
            <a:endParaRPr lang="de-CH"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p>
            <a:fld id="{C6A1628A-2A40-4B37-B167-309C0EBB4BBF}" type="datetime1">
              <a:rPr lang="de-DE" smtClean="0"/>
              <a:t>06.11.2018</a:t>
            </a:fld>
            <a:endParaRPr lang="de-DE"/>
          </a:p>
        </p:txBody>
      </p:sp>
      <p:sp>
        <p:nvSpPr>
          <p:cNvPr id="6" name="Fußzeilenplatzhalter 5"/>
          <p:cNvSpPr>
            <a:spLocks noGrp="1"/>
          </p:cNvSpPr>
          <p:nvPr>
            <p:ph type="ftr" sz="quarter" idx="11"/>
          </p:nvPr>
        </p:nvSpPr>
        <p:spPr/>
        <p:txBody>
          <a:bodyPr/>
          <a:lstStyle/>
          <a:p>
            <a:r>
              <a:rPr lang="de-DE" dirty="0"/>
              <a:t>Nikol Rummel, Anne Deiglmayr</a:t>
            </a:r>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
        <p:nvSpPr>
          <p:cNvPr id="8" name="Titel 7"/>
          <p:cNvSpPr>
            <a:spLocks noGrp="1"/>
          </p:cNvSpPr>
          <p:nvPr>
            <p:ph type="title"/>
          </p:nvPr>
        </p:nvSpPr>
        <p:spPr>
          <a:solidFill>
            <a:schemeClr val="bg1"/>
          </a:solidFill>
        </p:spPr>
        <p:txBody>
          <a:bodyPr/>
          <a:lstStyle/>
          <a:p>
            <a:r>
              <a:rPr lang="de-DE"/>
              <a:t>Titelmasterformat durch Klicken bearbeiten</a:t>
            </a:r>
            <a:endParaRPr lang="de-CH"/>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AE1E89-2EE0-4320-B5A2-F15E505D5862}" type="datetime1">
              <a:rPr lang="de-DE" smtClean="0"/>
              <a:t>06.11.2018</a:t>
            </a:fld>
            <a:endParaRPr lang="de-DE"/>
          </a:p>
        </p:txBody>
      </p:sp>
      <p:sp>
        <p:nvSpPr>
          <p:cNvPr id="3" name="Fußzeilenplatzhalter 2"/>
          <p:cNvSpPr>
            <a:spLocks noGrp="1"/>
          </p:cNvSpPr>
          <p:nvPr>
            <p:ph type="ftr" sz="quarter" idx="11"/>
          </p:nvPr>
        </p:nvSpPr>
        <p:spPr/>
        <p:txBody>
          <a:bodyPr/>
          <a:lstStyle/>
          <a:p>
            <a:r>
              <a:rPr lang="de-DE" dirty="0"/>
              <a:t>Nikol Rummel, Anne Deiglmayr</a:t>
            </a:r>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
        <p:nvSpPr>
          <p:cNvPr id="5" name="Titel 4"/>
          <p:cNvSpPr>
            <a:spLocks noGrp="1"/>
          </p:cNvSpPr>
          <p:nvPr>
            <p:ph type="title"/>
          </p:nvPr>
        </p:nvSpPr>
        <p:spPr/>
        <p:txBody>
          <a:bodyPr/>
          <a:lstStyle/>
          <a:p>
            <a:r>
              <a:rPr lang="de-DE"/>
              <a:t>Titelmasterformat durch Klicken bearbeiten</a:t>
            </a:r>
            <a:endParaRPr lang="de-CH"/>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D860B62-60FD-48EF-B2F4-6E7265AD3459}"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0" name="Bildplatzhalter 9"/>
          <p:cNvSpPr>
            <a:spLocks noGrp="1"/>
          </p:cNvSpPr>
          <p:nvPr>
            <p:ph type="pic" sz="quarter" idx="13"/>
          </p:nvPr>
        </p:nvSpPr>
        <p:spPr>
          <a:xfrm>
            <a:off x="323850" y="620713"/>
            <a:ext cx="8496300" cy="5607860"/>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8" name="Inhaltsplatzhalter 7"/>
          <p:cNvSpPr>
            <a:spLocks noGrp="1"/>
          </p:cNvSpPr>
          <p:nvPr>
            <p:ph sz="quarter" idx="13" hasCustomPrompt="1"/>
          </p:nvPr>
        </p:nvSpPr>
        <p:spPr>
          <a:xfrm>
            <a:off x="323850" y="1565138"/>
            <a:ext cx="8496300" cy="4672150"/>
          </a:xfrm>
          <a:solidFill>
            <a:schemeClr val="tx1"/>
          </a:solidFill>
        </p:spPr>
        <p:txBody>
          <a:bodyPr lIns="144000" tIns="450000"/>
          <a:lstStyle>
            <a:lvl1pPr marL="0" indent="0">
              <a:lnSpc>
                <a:spcPct val="114000"/>
              </a:lnSpc>
              <a:buNone/>
              <a:defRPr sz="2000">
                <a:solidFill>
                  <a:schemeClr val="bg1"/>
                </a:solidFill>
              </a:defRPr>
            </a:lvl1pPr>
          </a:lstStyle>
          <a:p>
            <a:pPr lvl="0"/>
            <a:r>
              <a:rPr lang="de-DE" dirty="0"/>
              <a:t>Inhalt und Hintergrundfarbe bearbeiten</a:t>
            </a:r>
          </a:p>
        </p:txBody>
      </p:sp>
      <p:sp>
        <p:nvSpPr>
          <p:cNvPr id="2" name="Titel 1"/>
          <p:cNvSpPr>
            <a:spLocks noGrp="1"/>
          </p:cNvSpPr>
          <p:nvPr>
            <p:ph type="title" hasCustomPrompt="1"/>
          </p:nvPr>
        </p:nvSpPr>
        <p:spPr>
          <a:xfrm>
            <a:off x="323850" y="612000"/>
            <a:ext cx="8496300" cy="972000"/>
          </a:xfrm>
          <a:solidFill>
            <a:schemeClr val="tx1"/>
          </a:solidFill>
        </p:spPr>
        <p:txBody>
          <a:bodyPr lIns="140400"/>
          <a:lstStyle>
            <a:lvl1pPr>
              <a:lnSpc>
                <a:spcPct val="100000"/>
              </a:lnSpc>
              <a:defRPr sz="2800" baseline="0">
                <a:solidFill>
                  <a:schemeClr val="bg1"/>
                </a:solidFill>
              </a:defRPr>
            </a:lvl1pPr>
          </a:lstStyle>
          <a:p>
            <a:r>
              <a:rPr lang="de-DE" dirty="0"/>
              <a:t>Titel und Hintergrundfarbe bearbeiten</a:t>
            </a:r>
          </a:p>
        </p:txBody>
      </p:sp>
    </p:spTree>
    <p:extLst>
      <p:ext uri="{BB962C8B-B14F-4D97-AF65-F5344CB8AC3E}">
        <p14:creationId xmlns:p14="http://schemas.microsoft.com/office/powerpoint/2010/main" val="32629627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hteck 23"/>
          <p:cNvSpPr/>
          <p:nvPr userDrawn="1"/>
        </p:nvSpPr>
        <p:spPr>
          <a:xfrm>
            <a:off x="142875" y="152400"/>
            <a:ext cx="8859600" cy="4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p:cNvSpPr/>
          <p:nvPr userDrawn="1"/>
        </p:nvSpPr>
        <p:spPr>
          <a:xfrm>
            <a:off x="142874" y="597694"/>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u="none"/>
          </a:p>
        </p:txBody>
      </p:sp>
      <p:sp>
        <p:nvSpPr>
          <p:cNvPr id="26" name="Rechteck 25"/>
          <p:cNvSpPr/>
          <p:nvPr userDrawn="1"/>
        </p:nvSpPr>
        <p:spPr>
          <a:xfrm>
            <a:off x="8814997" y="597693"/>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Datumsplatzhalter 3"/>
          <p:cNvSpPr>
            <a:spLocks noGrp="1"/>
          </p:cNvSpPr>
          <p:nvPr>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fld id="{BD23B19E-8C35-419D-B8B2-87612A89E43F}" type="datetime1">
              <a:rPr lang="de-DE" smtClean="0"/>
              <a:t>06.11.2018</a:t>
            </a:fld>
            <a:endParaRPr lang="de-DE" dirty="0"/>
          </a:p>
        </p:txBody>
      </p:sp>
      <p:sp>
        <p:nvSpPr>
          <p:cNvPr id="5" name="Fußzeilenplatzhalter 4"/>
          <p:cNvSpPr>
            <a:spLocks noGrp="1"/>
          </p:cNvSpPr>
          <p:nvPr>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de-DE" dirty="0"/>
              <a:t>Nikol Rummel, Anne Deiglmayr</a:t>
            </a:r>
          </a:p>
        </p:txBody>
      </p:sp>
      <p:sp>
        <p:nvSpPr>
          <p:cNvPr id="6" name="Foliennummernplatzhalter 5"/>
          <p:cNvSpPr>
            <a:spLocks noGrp="1"/>
          </p:cNvSpPr>
          <p:nvPr>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de-DE" smtClean="0"/>
              <a:pPr/>
              <a:t>‹nr.›</a:t>
            </a:fld>
            <a:endParaRPr lang="de-DE"/>
          </a:p>
        </p:txBody>
      </p:sp>
      <p:sp>
        <p:nvSpPr>
          <p:cNvPr id="3" name="Textplatzhalter 2"/>
          <p:cNvSpPr>
            <a:spLocks noGrp="1"/>
          </p:cNvSpPr>
          <p:nvPr>
            <p:ph type="body" idx="1"/>
          </p:nvPr>
        </p:nvSpPr>
        <p:spPr>
          <a:xfrm>
            <a:off x="323850" y="1714500"/>
            <a:ext cx="8483938" cy="4522788"/>
          </a:xfrm>
          <a:prstGeom prst="rect">
            <a:avLst/>
          </a:prstGeom>
        </p:spPr>
        <p:txBody>
          <a:bodyPr vert="horz" lIns="140400" tIns="0" rIns="14400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feld 15"/>
          <p:cNvSpPr txBox="1"/>
          <p:nvPr/>
        </p:nvSpPr>
        <p:spPr>
          <a:xfrm>
            <a:off x="8559849" y="6300190"/>
            <a:ext cx="105958" cy="468312"/>
          </a:xfrm>
          <a:prstGeom prst="rect">
            <a:avLst/>
          </a:prstGeom>
          <a:noFill/>
        </p:spPr>
        <p:txBody>
          <a:bodyPr wrap="none" lIns="36000" rIns="36000" rtlCol="0" anchor="ctr" anchorCtr="0">
            <a:noAutofit/>
          </a:bodyPr>
          <a:lstStyle/>
          <a:p>
            <a:pPr algn="ctr"/>
            <a:r>
              <a:rPr lang="de-CH" sz="800" dirty="0"/>
              <a:t>|</a:t>
            </a:r>
          </a:p>
        </p:txBody>
      </p:sp>
      <p:sp>
        <p:nvSpPr>
          <p:cNvPr id="18" name="Textfeld 17"/>
          <p:cNvSpPr txBox="1"/>
          <p:nvPr/>
        </p:nvSpPr>
        <p:spPr>
          <a:xfrm>
            <a:off x="7834508" y="6300189"/>
            <a:ext cx="105958" cy="468312"/>
          </a:xfrm>
          <a:prstGeom prst="rect">
            <a:avLst/>
          </a:prstGeom>
          <a:noFill/>
        </p:spPr>
        <p:txBody>
          <a:bodyPr wrap="none" lIns="36000" rIns="36000" rtlCol="0" anchor="ctr" anchorCtr="0">
            <a:noAutofit/>
          </a:bodyPr>
          <a:lstStyle/>
          <a:p>
            <a:pPr algn="ctr"/>
            <a:r>
              <a:rPr lang="de-CH" sz="800" dirty="0"/>
              <a:t>|</a:t>
            </a:r>
          </a:p>
        </p:txBody>
      </p:sp>
      <p:sp>
        <p:nvSpPr>
          <p:cNvPr id="2" name="Titelplatzhalter 1"/>
          <p:cNvSpPr>
            <a:spLocks noGrp="1"/>
          </p:cNvSpPr>
          <p:nvPr>
            <p:ph type="title"/>
          </p:nvPr>
        </p:nvSpPr>
        <p:spPr>
          <a:xfrm>
            <a:off x="323850" y="620714"/>
            <a:ext cx="8496300" cy="608011"/>
          </a:xfrm>
          <a:prstGeom prst="rect">
            <a:avLst/>
          </a:prstGeom>
          <a:solidFill>
            <a:schemeClr val="bg1"/>
          </a:solidFill>
        </p:spPr>
        <p:txBody>
          <a:bodyPr vert="horz" lIns="140400" tIns="0" rIns="144000" bIns="0" rtlCol="0" anchor="b" anchorCtr="0">
            <a:noAutofit/>
          </a:bodyPr>
          <a:lstStyle/>
          <a:p>
            <a:r>
              <a:rPr lang="de-DE" dirty="0"/>
              <a:t>Titelmasterformat durch Klicken bearbeiten</a:t>
            </a:r>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3504" y="138174"/>
            <a:ext cx="505125" cy="505125"/>
          </a:xfrm>
          <a:prstGeom prst="rect">
            <a:avLst/>
          </a:prstGeom>
        </p:spPr>
      </p:pic>
      <p:pic>
        <p:nvPicPr>
          <p:cNvPr id="13" name="Bild 18" descr="g_eth_logo_kurz_neg_Schutzraum.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08177" y="390668"/>
            <a:ext cx="971061" cy="158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4" r:id="rId9"/>
    <p:sldLayoutId id="2147483663" r:id="rId10"/>
    <p:sldLayoutId id="2147483668" r:id="rId11"/>
  </p:sldLayoutIdLst>
  <p:transition>
    <p:fade/>
  </p:transition>
  <p:hf hdr="0"/>
  <p:txStyles>
    <p:titleStyle>
      <a:lvl1pPr algn="l" defTabSz="914400" rtl="0" eaLnBrk="1" latinLnBrk="0" hangingPunct="1">
        <a:lnSpc>
          <a:spcPct val="100000"/>
        </a:lnSpc>
        <a:spcBef>
          <a:spcPct val="0"/>
        </a:spcBef>
        <a:buNone/>
        <a:defRPr sz="2800" b="1" i="0" u="none"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0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tertitel 17"/>
          <p:cNvSpPr>
            <a:spLocks noGrp="1"/>
          </p:cNvSpPr>
          <p:nvPr>
            <p:ph type="subTitle" idx="1"/>
          </p:nvPr>
        </p:nvSpPr>
        <p:spPr/>
        <p:txBody>
          <a:bodyPr/>
          <a:lstStyle/>
          <a:p>
            <a:pPr algn="ctr"/>
            <a:r>
              <a:rPr lang="de-CH" sz="2000" b="1" dirty="0"/>
              <a:t>Nikol Rummel			Anne Deiglmayr</a:t>
            </a:r>
          </a:p>
          <a:p>
            <a:pPr algn="ctr"/>
            <a:r>
              <a:rPr lang="de-CH" sz="2000" dirty="0"/>
              <a:t>Ruhr-Universität Bochum	ETH </a:t>
            </a:r>
            <a:r>
              <a:rPr lang="de-CH" sz="2000" dirty="0" err="1"/>
              <a:t>Zurich</a:t>
            </a:r>
            <a:r>
              <a:rPr lang="de-CH" sz="2000" dirty="0"/>
              <a:t> / University </a:t>
            </a:r>
            <a:r>
              <a:rPr lang="de-CH" sz="2000" dirty="0" err="1"/>
              <a:t>of</a:t>
            </a:r>
            <a:r>
              <a:rPr lang="de-CH" sz="2000" dirty="0"/>
              <a:t> Leipzig</a:t>
            </a:r>
            <a:endParaRPr lang="en-GB" sz="2000" dirty="0"/>
          </a:p>
        </p:txBody>
      </p:sp>
      <p:sp>
        <p:nvSpPr>
          <p:cNvPr id="3" name="Datumsplatzhalter 2"/>
          <p:cNvSpPr>
            <a:spLocks noGrp="1"/>
          </p:cNvSpPr>
          <p:nvPr>
            <p:ph type="dt" sz="half" idx="10"/>
          </p:nvPr>
        </p:nvSpPr>
        <p:spPr/>
        <p:txBody>
          <a:bodyPr/>
          <a:lstStyle/>
          <a:p>
            <a:fld id="{92BF4FBE-0522-49A2-A01E-13F521B4C0B7}" type="datetime1">
              <a:rPr lang="de-DE" smtClean="0"/>
              <a:pPr/>
              <a:t>06.11.2018</a:t>
            </a:fld>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pPr/>
              <a:t>1</a:t>
            </a:fld>
            <a:endParaRPr lang="de-DE" dirty="0"/>
          </a:p>
        </p:txBody>
      </p:sp>
      <p:sp>
        <p:nvSpPr>
          <p:cNvPr id="17" name="Titel 16"/>
          <p:cNvSpPr>
            <a:spLocks noGrp="1"/>
          </p:cNvSpPr>
          <p:nvPr>
            <p:ph type="ctrTitle"/>
          </p:nvPr>
        </p:nvSpPr>
        <p:spPr/>
        <p:txBody>
          <a:bodyPr/>
          <a:lstStyle/>
          <a:p>
            <a:r>
              <a:rPr lang="en-US" sz="2400" dirty="0"/>
              <a:t>Collaborative Learning in Higher Education:</a:t>
            </a:r>
            <a:br>
              <a:rPr lang="en-US" sz="2400" dirty="0"/>
            </a:br>
            <a:r>
              <a:rPr lang="en-US" sz="2400" dirty="0"/>
              <a:t>Relevant Dimensions</a:t>
            </a:r>
          </a:p>
        </p:txBody>
      </p:sp>
    </p:spTree>
    <p:extLst>
      <p:ext uri="{BB962C8B-B14F-4D97-AF65-F5344CB8AC3E}">
        <p14:creationId xmlns:p14="http://schemas.microsoft.com/office/powerpoint/2010/main" val="2273610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10</a:t>
            </a:fld>
            <a:endParaRPr lang="de-DE"/>
          </a:p>
        </p:txBody>
      </p:sp>
      <p:sp>
        <p:nvSpPr>
          <p:cNvPr id="6" name="Title 5"/>
          <p:cNvSpPr>
            <a:spLocks noGrp="1"/>
          </p:cNvSpPr>
          <p:nvPr>
            <p:ph type="title"/>
          </p:nvPr>
        </p:nvSpPr>
        <p:spPr/>
        <p:txBody>
          <a:bodyPr/>
          <a:lstStyle/>
          <a:p>
            <a:r>
              <a:rPr lang="en-US" dirty="0"/>
              <a:t>Typically targeted CL outcomes</a:t>
            </a:r>
          </a:p>
        </p:txBody>
      </p:sp>
      <p:graphicFrame>
        <p:nvGraphicFramePr>
          <p:cNvPr id="9" name="Content Placeholder 8"/>
          <p:cNvGraphicFramePr>
            <a:graphicFrameLocks noGrp="1"/>
          </p:cNvGraphicFramePr>
          <p:nvPr>
            <p:ph idx="1"/>
            <p:extLst/>
          </p:nvPr>
        </p:nvGraphicFramePr>
        <p:xfrm>
          <a:off x="316492" y="1790641"/>
          <a:ext cx="8496300" cy="4120924"/>
        </p:xfrm>
        <a:graphic>
          <a:graphicData uri="http://schemas.openxmlformats.org/drawingml/2006/table">
            <a:tbl>
              <a:tblPr firstRow="1" bandRow="1">
                <a:tableStyleId>{7DF18680-E054-41AD-8BC1-D1AEF772440D}</a:tableStyleId>
              </a:tblPr>
              <a:tblGrid>
                <a:gridCol w="1523804">
                  <a:extLst>
                    <a:ext uri="{9D8B030D-6E8A-4147-A177-3AD203B41FA5}">
                      <a16:colId xmlns:a16="http://schemas.microsoft.com/office/drawing/2014/main" val="2543099040"/>
                    </a:ext>
                  </a:extLst>
                </a:gridCol>
                <a:gridCol w="3280527">
                  <a:extLst>
                    <a:ext uri="{9D8B030D-6E8A-4147-A177-3AD203B41FA5}">
                      <a16:colId xmlns:a16="http://schemas.microsoft.com/office/drawing/2014/main" val="2674402059"/>
                    </a:ext>
                  </a:extLst>
                </a:gridCol>
                <a:gridCol w="3691969">
                  <a:extLst>
                    <a:ext uri="{9D8B030D-6E8A-4147-A177-3AD203B41FA5}">
                      <a16:colId xmlns:a16="http://schemas.microsoft.com/office/drawing/2014/main" val="3003178547"/>
                    </a:ext>
                  </a:extLst>
                </a:gridCol>
              </a:tblGrid>
              <a:tr h="458459">
                <a:tc>
                  <a:txBody>
                    <a:bodyPr/>
                    <a:lstStyle/>
                    <a:p>
                      <a:endParaRPr lang="en-US" dirty="0"/>
                    </a:p>
                  </a:txBody>
                  <a:tcPr/>
                </a:tc>
                <a:tc>
                  <a:txBody>
                    <a:bodyPr/>
                    <a:lstStyle/>
                    <a:p>
                      <a:r>
                        <a:rPr lang="en-US" dirty="0"/>
                        <a:t>Group</a:t>
                      </a:r>
                    </a:p>
                  </a:txBody>
                  <a:tcPr/>
                </a:tc>
                <a:tc>
                  <a:txBody>
                    <a:bodyPr/>
                    <a:lstStyle/>
                    <a:p>
                      <a:r>
                        <a:rPr lang="en-US" dirty="0"/>
                        <a:t>Individual</a:t>
                      </a:r>
                    </a:p>
                  </a:txBody>
                  <a:tcPr/>
                </a:tc>
                <a:extLst>
                  <a:ext uri="{0D108BD9-81ED-4DB2-BD59-A6C34878D82A}">
                    <a16:rowId xmlns:a16="http://schemas.microsoft.com/office/drawing/2014/main" val="2273555529"/>
                  </a:ext>
                </a:extLst>
              </a:tr>
              <a:tr h="1992962">
                <a:tc>
                  <a:txBody>
                    <a:bodyPr/>
                    <a:lstStyle/>
                    <a:p>
                      <a:r>
                        <a:rPr lang="en-US" dirty="0"/>
                        <a:t>now </a:t>
                      </a:r>
                    </a:p>
                  </a:txBody>
                  <a:tcPr/>
                </a:tc>
                <a:tc>
                  <a:txBody>
                    <a:bodyPr/>
                    <a:lstStyle/>
                    <a:p>
                      <a:r>
                        <a:rPr lang="en-US" sz="1600" dirty="0"/>
                        <a:t>high-quality </a:t>
                      </a:r>
                      <a:r>
                        <a:rPr lang="en-US" sz="1600" b="1" dirty="0"/>
                        <a:t>group</a:t>
                      </a:r>
                      <a:r>
                        <a:rPr lang="en-US" sz="1600" b="1" baseline="0" dirty="0"/>
                        <a:t> product</a:t>
                      </a:r>
                      <a:endParaRPr lang="en-US" sz="1600" baseline="0" dirty="0"/>
                    </a:p>
                    <a:p>
                      <a:endParaRPr lang="en-US" sz="1600" b="1" baseline="0" dirty="0"/>
                    </a:p>
                    <a:p>
                      <a:r>
                        <a:rPr lang="en-US" sz="1600" b="1" baseline="0" dirty="0"/>
                        <a:t>motivational, </a:t>
                      </a:r>
                      <a:r>
                        <a:rPr lang="en-US" sz="1600" b="0" baseline="0" dirty="0"/>
                        <a:t>e.g. team formation, group cohesion</a:t>
                      </a:r>
                    </a:p>
                    <a:p>
                      <a:endParaRPr lang="en-US" sz="1600" b="0" baseline="0" dirty="0"/>
                    </a:p>
                    <a:p>
                      <a:r>
                        <a:rPr lang="en-US" sz="1600" b="1" baseline="0" dirty="0"/>
                        <a:t>affective, </a:t>
                      </a:r>
                      <a:r>
                        <a:rPr lang="en-US" sz="1600" b="0" baseline="0" dirty="0"/>
                        <a:t>e.g. positive team climate</a:t>
                      </a:r>
                    </a:p>
                    <a:p>
                      <a:endParaRPr lang="en-US" sz="1600" baseline="0" dirty="0"/>
                    </a:p>
                  </a:txBody>
                  <a:tcPr/>
                </a:tc>
                <a:tc>
                  <a:txBody>
                    <a:bodyPr/>
                    <a:lstStyle/>
                    <a:p>
                      <a:r>
                        <a:rPr lang="en-US" sz="1600" dirty="0"/>
                        <a:t>high-quality </a:t>
                      </a:r>
                      <a:r>
                        <a:rPr lang="en-US" sz="1600" b="1" dirty="0"/>
                        <a:t>individual contributions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motivation</a:t>
                      </a:r>
                      <a:r>
                        <a:rPr lang="en-US" sz="1600" dirty="0"/>
                        <a:t> to collaborate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affective, e.g. </a:t>
                      </a:r>
                      <a:r>
                        <a:rPr lang="en-US" sz="1600" b="0" dirty="0"/>
                        <a:t>satisfaction with group work;</a:t>
                      </a:r>
                      <a:r>
                        <a:rPr lang="en-US" sz="1600" b="0" baseline="0" dirty="0"/>
                        <a:t> </a:t>
                      </a:r>
                      <a:r>
                        <a:rPr lang="en-US" sz="1600" b="0" dirty="0"/>
                        <a:t>liking of other group members</a:t>
                      </a:r>
                    </a:p>
                  </a:txBody>
                  <a:tcPr/>
                </a:tc>
                <a:extLst>
                  <a:ext uri="{0D108BD9-81ED-4DB2-BD59-A6C34878D82A}">
                    <a16:rowId xmlns:a16="http://schemas.microsoft.com/office/drawing/2014/main" val="772470222"/>
                  </a:ext>
                </a:extLst>
              </a:tr>
              <a:tr h="1620305">
                <a:tc>
                  <a:txBody>
                    <a:bodyPr/>
                    <a:lstStyle/>
                    <a:p>
                      <a:r>
                        <a:rPr lang="en-US" dirty="0"/>
                        <a:t>future</a:t>
                      </a:r>
                    </a:p>
                    <a:p>
                      <a:r>
                        <a:rPr lang="en-US" dirty="0"/>
                        <a:t>(</a:t>
                      </a:r>
                      <a:r>
                        <a:rPr lang="en-US" dirty="0">
                          <a:sym typeface="Wingdings" panose="05000000000000000000" pitchFamily="2" charset="2"/>
                        </a:rPr>
                        <a:t> transfer)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t>improved collaboration as a team </a:t>
                      </a:r>
                      <a:r>
                        <a:rPr lang="en-US" sz="1600" b="0" baseline="0" dirty="0"/>
                        <a:t>on future tasks</a:t>
                      </a:r>
                      <a:endParaRPr lang="en-US" sz="1600" b="0" dirty="0"/>
                    </a:p>
                  </a:txBody>
                  <a:tcPr/>
                </a:tc>
                <a:tc>
                  <a:txBody>
                    <a:bodyPr/>
                    <a:lstStyle/>
                    <a:p>
                      <a:pPr>
                        <a:spcAft>
                          <a:spcPts val="600"/>
                        </a:spcAft>
                      </a:pPr>
                      <a:r>
                        <a:rPr lang="en-US" sz="1600" b="0" dirty="0"/>
                        <a:t>improved performance in </a:t>
                      </a:r>
                    </a:p>
                    <a:p>
                      <a:pPr marL="285750" indent="-285750">
                        <a:spcAft>
                          <a:spcPts val="600"/>
                        </a:spcAft>
                        <a:buFontTx/>
                        <a:buChar char="-"/>
                      </a:pPr>
                      <a:r>
                        <a:rPr lang="en-US" sz="1600" b="0" dirty="0"/>
                        <a:t>related individual tasks:</a:t>
                      </a:r>
                      <a:r>
                        <a:rPr lang="en-US" sz="1600" b="0" baseline="0" dirty="0"/>
                        <a:t> </a:t>
                      </a:r>
                      <a:r>
                        <a:rPr lang="en-US" sz="1600" b="1" dirty="0"/>
                        <a:t>individual domain knowledge &amp; skills</a:t>
                      </a:r>
                      <a:endParaRPr lang="en-US" sz="1600" b="0" dirty="0"/>
                    </a:p>
                    <a:p>
                      <a:pPr marL="285750" indent="-285750">
                        <a:spcAft>
                          <a:spcPts val="600"/>
                        </a:spcAft>
                        <a:buFontTx/>
                        <a:buChar char="-"/>
                      </a:pPr>
                      <a:r>
                        <a:rPr lang="en-US" sz="1600" b="0" dirty="0"/>
                        <a:t>other collaborative tasks:</a:t>
                      </a:r>
                      <a:r>
                        <a:rPr lang="en-US" sz="1600" b="0" baseline="0" dirty="0"/>
                        <a:t> </a:t>
                      </a:r>
                      <a:r>
                        <a:rPr lang="en-US" sz="1600" b="1" dirty="0"/>
                        <a:t>social skills</a:t>
                      </a:r>
                      <a:endParaRPr lang="en-US" sz="1600" b="0" dirty="0"/>
                    </a:p>
                  </a:txBody>
                  <a:tcPr/>
                </a:tc>
                <a:extLst>
                  <a:ext uri="{0D108BD9-81ED-4DB2-BD59-A6C34878D82A}">
                    <a16:rowId xmlns:a16="http://schemas.microsoft.com/office/drawing/2014/main" val="2797922500"/>
                  </a:ext>
                </a:extLst>
              </a:tr>
            </a:tbl>
          </a:graphicData>
        </a:graphic>
      </p:graphicFrame>
      <p:grpSp>
        <p:nvGrpSpPr>
          <p:cNvPr id="10" name="Group 5"/>
          <p:cNvGrpSpPr>
            <a:grpSpLocks noChangeAspect="1"/>
          </p:cNvGrpSpPr>
          <p:nvPr/>
        </p:nvGrpSpPr>
        <p:grpSpPr bwMode="auto">
          <a:xfrm>
            <a:off x="3837163" y="1245772"/>
            <a:ext cx="1281407" cy="954687"/>
            <a:chOff x="3915" y="2626"/>
            <a:chExt cx="1233" cy="918"/>
          </a:xfrm>
        </p:grpSpPr>
        <p:sp>
          <p:nvSpPr>
            <p:cNvPr id="11" name="AutoShape 6"/>
            <p:cNvSpPr>
              <a:spLocks noChangeAspect="1" noChangeArrowheads="1" noTextEdit="1"/>
            </p:cNvSpPr>
            <p:nvPr/>
          </p:nvSpPr>
          <p:spPr bwMode="auto">
            <a:xfrm>
              <a:off x="3915" y="2626"/>
              <a:ext cx="1233"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2" name="Group 7"/>
            <p:cNvGrpSpPr>
              <a:grpSpLocks noChangeAspect="1"/>
            </p:cNvGrpSpPr>
            <p:nvPr/>
          </p:nvGrpSpPr>
          <p:grpSpPr bwMode="auto">
            <a:xfrm>
              <a:off x="3918" y="2630"/>
              <a:ext cx="1224" cy="910"/>
              <a:chOff x="3918" y="2630"/>
              <a:chExt cx="1224" cy="910"/>
            </a:xfrm>
          </p:grpSpPr>
          <p:sp>
            <p:nvSpPr>
              <p:cNvPr id="18" name="Freeform 8"/>
              <p:cNvSpPr>
                <a:spLocks noChangeAspect="1"/>
              </p:cNvSpPr>
              <p:nvPr/>
            </p:nvSpPr>
            <p:spPr bwMode="auto">
              <a:xfrm>
                <a:off x="3918" y="2630"/>
                <a:ext cx="1173" cy="908"/>
              </a:xfrm>
              <a:custGeom>
                <a:avLst/>
                <a:gdLst>
                  <a:gd name="T0" fmla="*/ 1173 w 1173"/>
                  <a:gd name="T1" fmla="*/ 834 h 908"/>
                  <a:gd name="T2" fmla="*/ 1173 w 1173"/>
                  <a:gd name="T3" fmla="*/ 834 h 908"/>
                  <a:gd name="T4" fmla="*/ 1173 w 1173"/>
                  <a:gd name="T5" fmla="*/ 849 h 908"/>
                  <a:gd name="T6" fmla="*/ 1169 w 1173"/>
                  <a:gd name="T7" fmla="*/ 863 h 908"/>
                  <a:gd name="T8" fmla="*/ 1160 w 1173"/>
                  <a:gd name="T9" fmla="*/ 876 h 908"/>
                  <a:gd name="T10" fmla="*/ 1152 w 1173"/>
                  <a:gd name="T11" fmla="*/ 887 h 908"/>
                  <a:gd name="T12" fmla="*/ 1141 w 1173"/>
                  <a:gd name="T13" fmla="*/ 895 h 908"/>
                  <a:gd name="T14" fmla="*/ 1128 w 1173"/>
                  <a:gd name="T15" fmla="*/ 904 h 908"/>
                  <a:gd name="T16" fmla="*/ 1114 w 1173"/>
                  <a:gd name="T17" fmla="*/ 908 h 908"/>
                  <a:gd name="T18" fmla="*/ 1099 w 1173"/>
                  <a:gd name="T19" fmla="*/ 908 h 908"/>
                  <a:gd name="T20" fmla="*/ 74 w 1173"/>
                  <a:gd name="T21" fmla="*/ 908 h 908"/>
                  <a:gd name="T22" fmla="*/ 74 w 1173"/>
                  <a:gd name="T23" fmla="*/ 908 h 908"/>
                  <a:gd name="T24" fmla="*/ 59 w 1173"/>
                  <a:gd name="T25" fmla="*/ 908 h 908"/>
                  <a:gd name="T26" fmla="*/ 44 w 1173"/>
                  <a:gd name="T27" fmla="*/ 904 h 908"/>
                  <a:gd name="T28" fmla="*/ 32 w 1173"/>
                  <a:gd name="T29" fmla="*/ 895 h 908"/>
                  <a:gd name="T30" fmla="*/ 21 w 1173"/>
                  <a:gd name="T31" fmla="*/ 887 h 908"/>
                  <a:gd name="T32" fmla="*/ 12 w 1173"/>
                  <a:gd name="T33" fmla="*/ 876 h 908"/>
                  <a:gd name="T34" fmla="*/ 6 w 1173"/>
                  <a:gd name="T35" fmla="*/ 863 h 908"/>
                  <a:gd name="T36" fmla="*/ 0 w 1173"/>
                  <a:gd name="T37" fmla="*/ 849 h 908"/>
                  <a:gd name="T38" fmla="*/ 0 w 1173"/>
                  <a:gd name="T39" fmla="*/ 834 h 908"/>
                  <a:gd name="T40" fmla="*/ 0 w 1173"/>
                  <a:gd name="T41" fmla="*/ 74 h 908"/>
                  <a:gd name="T42" fmla="*/ 0 w 1173"/>
                  <a:gd name="T43" fmla="*/ 74 h 908"/>
                  <a:gd name="T44" fmla="*/ 0 w 1173"/>
                  <a:gd name="T45" fmla="*/ 59 h 908"/>
                  <a:gd name="T46" fmla="*/ 6 w 1173"/>
                  <a:gd name="T47" fmla="*/ 47 h 908"/>
                  <a:gd name="T48" fmla="*/ 12 w 1173"/>
                  <a:gd name="T49" fmla="*/ 34 h 908"/>
                  <a:gd name="T50" fmla="*/ 21 w 1173"/>
                  <a:gd name="T51" fmla="*/ 24 h 908"/>
                  <a:gd name="T52" fmla="*/ 32 w 1173"/>
                  <a:gd name="T53" fmla="*/ 13 h 908"/>
                  <a:gd name="T54" fmla="*/ 44 w 1173"/>
                  <a:gd name="T55" fmla="*/ 7 h 908"/>
                  <a:gd name="T56" fmla="*/ 59 w 1173"/>
                  <a:gd name="T57" fmla="*/ 2 h 908"/>
                  <a:gd name="T58" fmla="*/ 74 w 1173"/>
                  <a:gd name="T59" fmla="*/ 0 h 908"/>
                  <a:gd name="T60" fmla="*/ 1099 w 1173"/>
                  <a:gd name="T61" fmla="*/ 0 h 908"/>
                  <a:gd name="T62" fmla="*/ 1099 w 1173"/>
                  <a:gd name="T63" fmla="*/ 0 h 908"/>
                  <a:gd name="T64" fmla="*/ 1114 w 1173"/>
                  <a:gd name="T65" fmla="*/ 2 h 908"/>
                  <a:gd name="T66" fmla="*/ 1128 w 1173"/>
                  <a:gd name="T67" fmla="*/ 7 h 908"/>
                  <a:gd name="T68" fmla="*/ 1141 w 1173"/>
                  <a:gd name="T69" fmla="*/ 13 h 908"/>
                  <a:gd name="T70" fmla="*/ 1152 w 1173"/>
                  <a:gd name="T71" fmla="*/ 24 h 908"/>
                  <a:gd name="T72" fmla="*/ 1160 w 1173"/>
                  <a:gd name="T73" fmla="*/ 34 h 908"/>
                  <a:gd name="T74" fmla="*/ 1169 w 1173"/>
                  <a:gd name="T75" fmla="*/ 47 h 908"/>
                  <a:gd name="T76" fmla="*/ 1173 w 1173"/>
                  <a:gd name="T77" fmla="*/ 59 h 908"/>
                  <a:gd name="T78" fmla="*/ 1173 w 1173"/>
                  <a:gd name="T79" fmla="*/ 74 h 908"/>
                  <a:gd name="T80" fmla="*/ 1173 w 1173"/>
                  <a:gd name="T81" fmla="*/ 834 h 9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3" h="908">
                    <a:moveTo>
                      <a:pt x="1173" y="834"/>
                    </a:moveTo>
                    <a:lnTo>
                      <a:pt x="1173" y="834"/>
                    </a:lnTo>
                    <a:lnTo>
                      <a:pt x="1173" y="849"/>
                    </a:lnTo>
                    <a:lnTo>
                      <a:pt x="1169" y="863"/>
                    </a:lnTo>
                    <a:lnTo>
                      <a:pt x="1160" y="876"/>
                    </a:lnTo>
                    <a:lnTo>
                      <a:pt x="1152" y="887"/>
                    </a:lnTo>
                    <a:lnTo>
                      <a:pt x="1141" y="895"/>
                    </a:lnTo>
                    <a:lnTo>
                      <a:pt x="1128" y="904"/>
                    </a:lnTo>
                    <a:lnTo>
                      <a:pt x="1114" y="908"/>
                    </a:lnTo>
                    <a:lnTo>
                      <a:pt x="1099" y="908"/>
                    </a:lnTo>
                    <a:lnTo>
                      <a:pt x="74" y="908"/>
                    </a:lnTo>
                    <a:lnTo>
                      <a:pt x="59" y="908"/>
                    </a:lnTo>
                    <a:lnTo>
                      <a:pt x="44" y="904"/>
                    </a:lnTo>
                    <a:lnTo>
                      <a:pt x="32" y="895"/>
                    </a:lnTo>
                    <a:lnTo>
                      <a:pt x="21" y="887"/>
                    </a:lnTo>
                    <a:lnTo>
                      <a:pt x="12" y="876"/>
                    </a:lnTo>
                    <a:lnTo>
                      <a:pt x="6" y="863"/>
                    </a:lnTo>
                    <a:lnTo>
                      <a:pt x="0" y="849"/>
                    </a:lnTo>
                    <a:lnTo>
                      <a:pt x="0" y="834"/>
                    </a:lnTo>
                    <a:lnTo>
                      <a:pt x="0" y="74"/>
                    </a:lnTo>
                    <a:lnTo>
                      <a:pt x="0" y="59"/>
                    </a:lnTo>
                    <a:lnTo>
                      <a:pt x="6" y="47"/>
                    </a:lnTo>
                    <a:lnTo>
                      <a:pt x="12" y="34"/>
                    </a:lnTo>
                    <a:lnTo>
                      <a:pt x="21" y="24"/>
                    </a:lnTo>
                    <a:lnTo>
                      <a:pt x="32" y="13"/>
                    </a:lnTo>
                    <a:lnTo>
                      <a:pt x="44" y="7"/>
                    </a:lnTo>
                    <a:lnTo>
                      <a:pt x="59" y="2"/>
                    </a:lnTo>
                    <a:lnTo>
                      <a:pt x="74" y="0"/>
                    </a:lnTo>
                    <a:lnTo>
                      <a:pt x="1099" y="0"/>
                    </a:lnTo>
                    <a:lnTo>
                      <a:pt x="1114" y="2"/>
                    </a:lnTo>
                    <a:lnTo>
                      <a:pt x="1128" y="7"/>
                    </a:lnTo>
                    <a:lnTo>
                      <a:pt x="1141" y="13"/>
                    </a:lnTo>
                    <a:lnTo>
                      <a:pt x="1152" y="24"/>
                    </a:lnTo>
                    <a:lnTo>
                      <a:pt x="1160" y="34"/>
                    </a:lnTo>
                    <a:lnTo>
                      <a:pt x="1169" y="47"/>
                    </a:lnTo>
                    <a:lnTo>
                      <a:pt x="1173" y="59"/>
                    </a:lnTo>
                    <a:lnTo>
                      <a:pt x="1173" y="74"/>
                    </a:lnTo>
                    <a:lnTo>
                      <a:pt x="1173" y="834"/>
                    </a:lnTo>
                    <a:close/>
                  </a:path>
                </a:pathLst>
              </a:custGeom>
              <a:solidFill>
                <a:srgbClr val="9CC5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9"/>
              <p:cNvSpPr>
                <a:spLocks noChangeAspect="1"/>
              </p:cNvSpPr>
              <p:nvPr/>
            </p:nvSpPr>
            <p:spPr bwMode="auto">
              <a:xfrm>
                <a:off x="4411" y="2639"/>
                <a:ext cx="278" cy="277"/>
              </a:xfrm>
              <a:custGeom>
                <a:avLst/>
                <a:gdLst>
                  <a:gd name="T0" fmla="*/ 127 w 278"/>
                  <a:gd name="T1" fmla="*/ 0 h 277"/>
                  <a:gd name="T2" fmla="*/ 102 w 278"/>
                  <a:gd name="T3" fmla="*/ 4 h 277"/>
                  <a:gd name="T4" fmla="*/ 78 w 278"/>
                  <a:gd name="T5" fmla="*/ 12 h 277"/>
                  <a:gd name="T6" fmla="*/ 57 w 278"/>
                  <a:gd name="T7" fmla="*/ 25 h 277"/>
                  <a:gd name="T8" fmla="*/ 38 w 278"/>
                  <a:gd name="T9" fmla="*/ 42 h 277"/>
                  <a:gd name="T10" fmla="*/ 23 w 278"/>
                  <a:gd name="T11" fmla="*/ 61 h 277"/>
                  <a:gd name="T12" fmla="*/ 10 w 278"/>
                  <a:gd name="T13" fmla="*/ 82 h 277"/>
                  <a:gd name="T14" fmla="*/ 4 w 278"/>
                  <a:gd name="T15" fmla="*/ 105 h 277"/>
                  <a:gd name="T16" fmla="*/ 0 w 278"/>
                  <a:gd name="T17" fmla="*/ 131 h 277"/>
                  <a:gd name="T18" fmla="*/ 2 w 278"/>
                  <a:gd name="T19" fmla="*/ 156 h 277"/>
                  <a:gd name="T20" fmla="*/ 6 w 278"/>
                  <a:gd name="T21" fmla="*/ 180 h 277"/>
                  <a:gd name="T22" fmla="*/ 17 w 278"/>
                  <a:gd name="T23" fmla="*/ 203 h 277"/>
                  <a:gd name="T24" fmla="*/ 30 w 278"/>
                  <a:gd name="T25" fmla="*/ 224 h 277"/>
                  <a:gd name="T26" fmla="*/ 47 w 278"/>
                  <a:gd name="T27" fmla="*/ 243 h 277"/>
                  <a:gd name="T28" fmla="*/ 68 w 278"/>
                  <a:gd name="T29" fmla="*/ 256 h 277"/>
                  <a:gd name="T30" fmla="*/ 91 w 278"/>
                  <a:gd name="T31" fmla="*/ 268 h 277"/>
                  <a:gd name="T32" fmla="*/ 115 w 278"/>
                  <a:gd name="T33" fmla="*/ 275 h 277"/>
                  <a:gd name="T34" fmla="*/ 140 w 278"/>
                  <a:gd name="T35" fmla="*/ 277 h 277"/>
                  <a:gd name="T36" fmla="*/ 164 w 278"/>
                  <a:gd name="T37" fmla="*/ 275 h 277"/>
                  <a:gd name="T38" fmla="*/ 189 w 278"/>
                  <a:gd name="T39" fmla="*/ 268 h 277"/>
                  <a:gd name="T40" fmla="*/ 210 w 278"/>
                  <a:gd name="T41" fmla="*/ 256 h 277"/>
                  <a:gd name="T42" fmla="*/ 232 w 278"/>
                  <a:gd name="T43" fmla="*/ 243 h 277"/>
                  <a:gd name="T44" fmla="*/ 249 w 278"/>
                  <a:gd name="T45" fmla="*/ 224 h 277"/>
                  <a:gd name="T46" fmla="*/ 261 w 278"/>
                  <a:gd name="T47" fmla="*/ 203 h 277"/>
                  <a:gd name="T48" fmla="*/ 272 w 278"/>
                  <a:gd name="T49" fmla="*/ 180 h 277"/>
                  <a:gd name="T50" fmla="*/ 278 w 278"/>
                  <a:gd name="T51" fmla="*/ 156 h 277"/>
                  <a:gd name="T52" fmla="*/ 278 w 278"/>
                  <a:gd name="T53" fmla="*/ 131 h 277"/>
                  <a:gd name="T54" fmla="*/ 276 w 278"/>
                  <a:gd name="T55" fmla="*/ 105 h 277"/>
                  <a:gd name="T56" fmla="*/ 268 w 278"/>
                  <a:gd name="T57" fmla="*/ 82 h 277"/>
                  <a:gd name="T58" fmla="*/ 255 w 278"/>
                  <a:gd name="T59" fmla="*/ 61 h 277"/>
                  <a:gd name="T60" fmla="*/ 240 w 278"/>
                  <a:gd name="T61" fmla="*/ 42 h 277"/>
                  <a:gd name="T62" fmla="*/ 221 w 278"/>
                  <a:gd name="T63" fmla="*/ 25 h 277"/>
                  <a:gd name="T64" fmla="*/ 200 w 278"/>
                  <a:gd name="T65" fmla="*/ 12 h 277"/>
                  <a:gd name="T66" fmla="*/ 176 w 278"/>
                  <a:gd name="T67" fmla="*/ 4 h 277"/>
                  <a:gd name="T68" fmla="*/ 153 w 278"/>
                  <a:gd name="T69" fmla="*/ 0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8" h="277">
                    <a:moveTo>
                      <a:pt x="140" y="40"/>
                    </a:moveTo>
                    <a:lnTo>
                      <a:pt x="127" y="0"/>
                    </a:lnTo>
                    <a:lnTo>
                      <a:pt x="121" y="42"/>
                    </a:lnTo>
                    <a:lnTo>
                      <a:pt x="102" y="4"/>
                    </a:lnTo>
                    <a:lnTo>
                      <a:pt x="104" y="46"/>
                    </a:lnTo>
                    <a:lnTo>
                      <a:pt x="78" y="12"/>
                    </a:lnTo>
                    <a:lnTo>
                      <a:pt x="89" y="55"/>
                    </a:lnTo>
                    <a:lnTo>
                      <a:pt x="57" y="25"/>
                    </a:lnTo>
                    <a:lnTo>
                      <a:pt x="74" y="63"/>
                    </a:lnTo>
                    <a:lnTo>
                      <a:pt x="38" y="42"/>
                    </a:lnTo>
                    <a:lnTo>
                      <a:pt x="64" y="76"/>
                    </a:lnTo>
                    <a:lnTo>
                      <a:pt x="23" y="61"/>
                    </a:lnTo>
                    <a:lnTo>
                      <a:pt x="53" y="91"/>
                    </a:lnTo>
                    <a:lnTo>
                      <a:pt x="10" y="82"/>
                    </a:lnTo>
                    <a:lnTo>
                      <a:pt x="47" y="108"/>
                    </a:lnTo>
                    <a:lnTo>
                      <a:pt x="4" y="105"/>
                    </a:lnTo>
                    <a:lnTo>
                      <a:pt x="42" y="125"/>
                    </a:lnTo>
                    <a:lnTo>
                      <a:pt x="0" y="131"/>
                    </a:lnTo>
                    <a:lnTo>
                      <a:pt x="42" y="141"/>
                    </a:lnTo>
                    <a:lnTo>
                      <a:pt x="2" y="156"/>
                    </a:lnTo>
                    <a:lnTo>
                      <a:pt x="44" y="158"/>
                    </a:lnTo>
                    <a:lnTo>
                      <a:pt x="6" y="180"/>
                    </a:lnTo>
                    <a:lnTo>
                      <a:pt x="49" y="175"/>
                    </a:lnTo>
                    <a:lnTo>
                      <a:pt x="17" y="203"/>
                    </a:lnTo>
                    <a:lnTo>
                      <a:pt x="57" y="190"/>
                    </a:lnTo>
                    <a:lnTo>
                      <a:pt x="30" y="224"/>
                    </a:lnTo>
                    <a:lnTo>
                      <a:pt x="68" y="205"/>
                    </a:lnTo>
                    <a:lnTo>
                      <a:pt x="47" y="243"/>
                    </a:lnTo>
                    <a:lnTo>
                      <a:pt x="83" y="215"/>
                    </a:lnTo>
                    <a:lnTo>
                      <a:pt x="68" y="256"/>
                    </a:lnTo>
                    <a:lnTo>
                      <a:pt x="98" y="226"/>
                    </a:lnTo>
                    <a:lnTo>
                      <a:pt x="91" y="268"/>
                    </a:lnTo>
                    <a:lnTo>
                      <a:pt x="112" y="230"/>
                    </a:lnTo>
                    <a:lnTo>
                      <a:pt x="115" y="275"/>
                    </a:lnTo>
                    <a:lnTo>
                      <a:pt x="132" y="235"/>
                    </a:lnTo>
                    <a:lnTo>
                      <a:pt x="140" y="277"/>
                    </a:lnTo>
                    <a:lnTo>
                      <a:pt x="149" y="235"/>
                    </a:lnTo>
                    <a:lnTo>
                      <a:pt x="164" y="275"/>
                    </a:lnTo>
                    <a:lnTo>
                      <a:pt x="166" y="230"/>
                    </a:lnTo>
                    <a:lnTo>
                      <a:pt x="189" y="268"/>
                    </a:lnTo>
                    <a:lnTo>
                      <a:pt x="183" y="226"/>
                    </a:lnTo>
                    <a:lnTo>
                      <a:pt x="210" y="256"/>
                    </a:lnTo>
                    <a:lnTo>
                      <a:pt x="198" y="215"/>
                    </a:lnTo>
                    <a:lnTo>
                      <a:pt x="232" y="243"/>
                    </a:lnTo>
                    <a:lnTo>
                      <a:pt x="210" y="205"/>
                    </a:lnTo>
                    <a:lnTo>
                      <a:pt x="249" y="224"/>
                    </a:lnTo>
                    <a:lnTo>
                      <a:pt x="221" y="190"/>
                    </a:lnTo>
                    <a:lnTo>
                      <a:pt x="261" y="203"/>
                    </a:lnTo>
                    <a:lnTo>
                      <a:pt x="229" y="175"/>
                    </a:lnTo>
                    <a:lnTo>
                      <a:pt x="272" y="180"/>
                    </a:lnTo>
                    <a:lnTo>
                      <a:pt x="234" y="158"/>
                    </a:lnTo>
                    <a:lnTo>
                      <a:pt x="278" y="156"/>
                    </a:lnTo>
                    <a:lnTo>
                      <a:pt x="238" y="141"/>
                    </a:lnTo>
                    <a:lnTo>
                      <a:pt x="278" y="131"/>
                    </a:lnTo>
                    <a:lnTo>
                      <a:pt x="236" y="125"/>
                    </a:lnTo>
                    <a:lnTo>
                      <a:pt x="276" y="105"/>
                    </a:lnTo>
                    <a:lnTo>
                      <a:pt x="232" y="108"/>
                    </a:lnTo>
                    <a:lnTo>
                      <a:pt x="268" y="82"/>
                    </a:lnTo>
                    <a:lnTo>
                      <a:pt x="225" y="91"/>
                    </a:lnTo>
                    <a:lnTo>
                      <a:pt x="255" y="61"/>
                    </a:lnTo>
                    <a:lnTo>
                      <a:pt x="217" y="76"/>
                    </a:lnTo>
                    <a:lnTo>
                      <a:pt x="240" y="42"/>
                    </a:lnTo>
                    <a:lnTo>
                      <a:pt x="204" y="63"/>
                    </a:lnTo>
                    <a:lnTo>
                      <a:pt x="221" y="25"/>
                    </a:lnTo>
                    <a:lnTo>
                      <a:pt x="189" y="55"/>
                    </a:lnTo>
                    <a:lnTo>
                      <a:pt x="200" y="12"/>
                    </a:lnTo>
                    <a:lnTo>
                      <a:pt x="174" y="46"/>
                    </a:lnTo>
                    <a:lnTo>
                      <a:pt x="176" y="4"/>
                    </a:lnTo>
                    <a:lnTo>
                      <a:pt x="157" y="42"/>
                    </a:lnTo>
                    <a:lnTo>
                      <a:pt x="153" y="0"/>
                    </a:lnTo>
                    <a:lnTo>
                      <a:pt x="140" y="40"/>
                    </a:lnTo>
                    <a:close/>
                  </a:path>
                </a:pathLst>
              </a:custGeom>
              <a:solidFill>
                <a:srgbClr val="CD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0"/>
              <p:cNvSpPr>
                <a:spLocks noChangeAspect="1"/>
              </p:cNvSpPr>
              <p:nvPr/>
            </p:nvSpPr>
            <p:spPr bwMode="auto">
              <a:xfrm>
                <a:off x="4541" y="2715"/>
                <a:ext cx="57" cy="57"/>
              </a:xfrm>
              <a:custGeom>
                <a:avLst/>
                <a:gdLst>
                  <a:gd name="T0" fmla="*/ 0 w 57"/>
                  <a:gd name="T1" fmla="*/ 29 h 57"/>
                  <a:gd name="T2" fmla="*/ 0 w 57"/>
                  <a:gd name="T3" fmla="*/ 29 h 57"/>
                  <a:gd name="T4" fmla="*/ 2 w 57"/>
                  <a:gd name="T5" fmla="*/ 40 h 57"/>
                  <a:gd name="T6" fmla="*/ 8 w 57"/>
                  <a:gd name="T7" fmla="*/ 49 h 57"/>
                  <a:gd name="T8" fmla="*/ 19 w 57"/>
                  <a:gd name="T9" fmla="*/ 55 h 57"/>
                  <a:gd name="T10" fmla="*/ 29 w 57"/>
                  <a:gd name="T11" fmla="*/ 57 h 57"/>
                  <a:gd name="T12" fmla="*/ 29 w 57"/>
                  <a:gd name="T13" fmla="*/ 57 h 57"/>
                  <a:gd name="T14" fmla="*/ 40 w 57"/>
                  <a:gd name="T15" fmla="*/ 55 h 57"/>
                  <a:gd name="T16" fmla="*/ 48 w 57"/>
                  <a:gd name="T17" fmla="*/ 49 h 57"/>
                  <a:gd name="T18" fmla="*/ 55 w 57"/>
                  <a:gd name="T19" fmla="*/ 38 h 57"/>
                  <a:gd name="T20" fmla="*/ 57 w 57"/>
                  <a:gd name="T21" fmla="*/ 27 h 57"/>
                  <a:gd name="T22" fmla="*/ 57 w 57"/>
                  <a:gd name="T23" fmla="*/ 27 h 57"/>
                  <a:gd name="T24" fmla="*/ 55 w 57"/>
                  <a:gd name="T25" fmla="*/ 17 h 57"/>
                  <a:gd name="T26" fmla="*/ 48 w 57"/>
                  <a:gd name="T27" fmla="*/ 8 h 57"/>
                  <a:gd name="T28" fmla="*/ 40 w 57"/>
                  <a:gd name="T29" fmla="*/ 2 h 57"/>
                  <a:gd name="T30" fmla="*/ 27 w 57"/>
                  <a:gd name="T31" fmla="*/ 0 h 57"/>
                  <a:gd name="T32" fmla="*/ 27 w 57"/>
                  <a:gd name="T33" fmla="*/ 0 h 57"/>
                  <a:gd name="T34" fmla="*/ 17 w 57"/>
                  <a:gd name="T35" fmla="*/ 2 h 57"/>
                  <a:gd name="T36" fmla="*/ 8 w 57"/>
                  <a:gd name="T37" fmla="*/ 8 h 57"/>
                  <a:gd name="T38" fmla="*/ 2 w 57"/>
                  <a:gd name="T39" fmla="*/ 19 h 57"/>
                  <a:gd name="T40" fmla="*/ 0 w 57"/>
                  <a:gd name="T41" fmla="*/ 29 h 57"/>
                  <a:gd name="T42" fmla="*/ 0 w 57"/>
                  <a:gd name="T43" fmla="*/ 29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57">
                    <a:moveTo>
                      <a:pt x="0" y="29"/>
                    </a:moveTo>
                    <a:lnTo>
                      <a:pt x="0" y="29"/>
                    </a:lnTo>
                    <a:lnTo>
                      <a:pt x="2" y="40"/>
                    </a:lnTo>
                    <a:lnTo>
                      <a:pt x="8" y="49"/>
                    </a:lnTo>
                    <a:lnTo>
                      <a:pt x="19" y="55"/>
                    </a:lnTo>
                    <a:lnTo>
                      <a:pt x="29" y="57"/>
                    </a:lnTo>
                    <a:lnTo>
                      <a:pt x="40" y="55"/>
                    </a:lnTo>
                    <a:lnTo>
                      <a:pt x="48" y="49"/>
                    </a:lnTo>
                    <a:lnTo>
                      <a:pt x="55" y="38"/>
                    </a:lnTo>
                    <a:lnTo>
                      <a:pt x="57" y="27"/>
                    </a:lnTo>
                    <a:lnTo>
                      <a:pt x="55" y="17"/>
                    </a:lnTo>
                    <a:lnTo>
                      <a:pt x="48" y="8"/>
                    </a:lnTo>
                    <a:lnTo>
                      <a:pt x="40" y="2"/>
                    </a:lnTo>
                    <a:lnTo>
                      <a:pt x="27" y="0"/>
                    </a:lnTo>
                    <a:lnTo>
                      <a:pt x="17" y="2"/>
                    </a:lnTo>
                    <a:lnTo>
                      <a:pt x="8" y="8"/>
                    </a:lnTo>
                    <a:lnTo>
                      <a:pt x="2" y="1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1"/>
              <p:cNvSpPr>
                <a:spLocks noChangeAspect="1"/>
              </p:cNvSpPr>
              <p:nvPr/>
            </p:nvSpPr>
            <p:spPr bwMode="auto">
              <a:xfrm>
                <a:off x="4551" y="2725"/>
                <a:ext cx="36" cy="36"/>
              </a:xfrm>
              <a:custGeom>
                <a:avLst/>
                <a:gdLst>
                  <a:gd name="T0" fmla="*/ 0 w 36"/>
                  <a:gd name="T1" fmla="*/ 19 h 36"/>
                  <a:gd name="T2" fmla="*/ 0 w 36"/>
                  <a:gd name="T3" fmla="*/ 19 h 36"/>
                  <a:gd name="T4" fmla="*/ 2 w 36"/>
                  <a:gd name="T5" fmla="*/ 26 h 36"/>
                  <a:gd name="T6" fmla="*/ 7 w 36"/>
                  <a:gd name="T7" fmla="*/ 30 h 36"/>
                  <a:gd name="T8" fmla="*/ 11 w 36"/>
                  <a:gd name="T9" fmla="*/ 34 h 36"/>
                  <a:gd name="T10" fmla="*/ 19 w 36"/>
                  <a:gd name="T11" fmla="*/ 36 h 36"/>
                  <a:gd name="T12" fmla="*/ 19 w 36"/>
                  <a:gd name="T13" fmla="*/ 36 h 36"/>
                  <a:gd name="T14" fmla="*/ 26 w 36"/>
                  <a:gd name="T15" fmla="*/ 34 h 36"/>
                  <a:gd name="T16" fmla="*/ 32 w 36"/>
                  <a:gd name="T17" fmla="*/ 30 h 36"/>
                  <a:gd name="T18" fmla="*/ 34 w 36"/>
                  <a:gd name="T19" fmla="*/ 26 h 36"/>
                  <a:gd name="T20" fmla="*/ 36 w 36"/>
                  <a:gd name="T21" fmla="*/ 17 h 36"/>
                  <a:gd name="T22" fmla="*/ 36 w 36"/>
                  <a:gd name="T23" fmla="*/ 17 h 36"/>
                  <a:gd name="T24" fmla="*/ 34 w 36"/>
                  <a:gd name="T25" fmla="*/ 11 h 36"/>
                  <a:gd name="T26" fmla="*/ 30 w 36"/>
                  <a:gd name="T27" fmla="*/ 7 h 36"/>
                  <a:gd name="T28" fmla="*/ 26 w 36"/>
                  <a:gd name="T29" fmla="*/ 3 h 36"/>
                  <a:gd name="T30" fmla="*/ 17 w 36"/>
                  <a:gd name="T31" fmla="*/ 0 h 36"/>
                  <a:gd name="T32" fmla="*/ 17 w 36"/>
                  <a:gd name="T33" fmla="*/ 0 h 36"/>
                  <a:gd name="T34" fmla="*/ 11 w 36"/>
                  <a:gd name="T35" fmla="*/ 3 h 36"/>
                  <a:gd name="T36" fmla="*/ 7 w 36"/>
                  <a:gd name="T37" fmla="*/ 7 h 36"/>
                  <a:gd name="T38" fmla="*/ 2 w 36"/>
                  <a:gd name="T39" fmla="*/ 11 h 36"/>
                  <a:gd name="T40" fmla="*/ 0 w 36"/>
                  <a:gd name="T41" fmla="*/ 19 h 36"/>
                  <a:gd name="T42" fmla="*/ 0 w 36"/>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36">
                    <a:moveTo>
                      <a:pt x="0" y="19"/>
                    </a:moveTo>
                    <a:lnTo>
                      <a:pt x="0" y="19"/>
                    </a:lnTo>
                    <a:lnTo>
                      <a:pt x="2" y="26"/>
                    </a:lnTo>
                    <a:lnTo>
                      <a:pt x="7" y="30"/>
                    </a:lnTo>
                    <a:lnTo>
                      <a:pt x="11" y="34"/>
                    </a:lnTo>
                    <a:lnTo>
                      <a:pt x="19" y="36"/>
                    </a:lnTo>
                    <a:lnTo>
                      <a:pt x="26" y="34"/>
                    </a:lnTo>
                    <a:lnTo>
                      <a:pt x="32" y="30"/>
                    </a:lnTo>
                    <a:lnTo>
                      <a:pt x="34" y="26"/>
                    </a:lnTo>
                    <a:lnTo>
                      <a:pt x="36" y="17"/>
                    </a:lnTo>
                    <a:lnTo>
                      <a:pt x="34" y="11"/>
                    </a:lnTo>
                    <a:lnTo>
                      <a:pt x="30" y="7"/>
                    </a:lnTo>
                    <a:lnTo>
                      <a:pt x="26" y="3"/>
                    </a:lnTo>
                    <a:lnTo>
                      <a:pt x="17" y="0"/>
                    </a:lnTo>
                    <a:lnTo>
                      <a:pt x="11" y="3"/>
                    </a:lnTo>
                    <a:lnTo>
                      <a:pt x="7" y="7"/>
                    </a:lnTo>
                    <a:lnTo>
                      <a:pt x="2" y="11"/>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
              <p:cNvSpPr>
                <a:spLocks noChangeAspect="1"/>
              </p:cNvSpPr>
              <p:nvPr/>
            </p:nvSpPr>
            <p:spPr bwMode="auto">
              <a:xfrm>
                <a:off x="4551" y="2757"/>
                <a:ext cx="325" cy="468"/>
              </a:xfrm>
              <a:custGeom>
                <a:avLst/>
                <a:gdLst>
                  <a:gd name="T0" fmla="*/ 145 w 325"/>
                  <a:gd name="T1" fmla="*/ 381 h 468"/>
                  <a:gd name="T2" fmla="*/ 145 w 325"/>
                  <a:gd name="T3" fmla="*/ 381 h 468"/>
                  <a:gd name="T4" fmla="*/ 177 w 325"/>
                  <a:gd name="T5" fmla="*/ 404 h 468"/>
                  <a:gd name="T6" fmla="*/ 206 w 325"/>
                  <a:gd name="T7" fmla="*/ 421 h 468"/>
                  <a:gd name="T8" fmla="*/ 236 w 325"/>
                  <a:gd name="T9" fmla="*/ 438 h 468"/>
                  <a:gd name="T10" fmla="*/ 262 w 325"/>
                  <a:gd name="T11" fmla="*/ 449 h 468"/>
                  <a:gd name="T12" fmla="*/ 302 w 325"/>
                  <a:gd name="T13" fmla="*/ 463 h 468"/>
                  <a:gd name="T14" fmla="*/ 319 w 325"/>
                  <a:gd name="T15" fmla="*/ 468 h 468"/>
                  <a:gd name="T16" fmla="*/ 325 w 325"/>
                  <a:gd name="T17" fmla="*/ 436 h 468"/>
                  <a:gd name="T18" fmla="*/ 325 w 325"/>
                  <a:gd name="T19" fmla="*/ 436 h 468"/>
                  <a:gd name="T20" fmla="*/ 310 w 325"/>
                  <a:gd name="T21" fmla="*/ 432 h 468"/>
                  <a:gd name="T22" fmla="*/ 272 w 325"/>
                  <a:gd name="T23" fmla="*/ 419 h 468"/>
                  <a:gd name="T24" fmla="*/ 249 w 325"/>
                  <a:gd name="T25" fmla="*/ 408 h 468"/>
                  <a:gd name="T26" fmla="*/ 221 w 325"/>
                  <a:gd name="T27" fmla="*/ 394 h 468"/>
                  <a:gd name="T28" fmla="*/ 194 w 325"/>
                  <a:gd name="T29" fmla="*/ 377 h 468"/>
                  <a:gd name="T30" fmla="*/ 164 w 325"/>
                  <a:gd name="T31" fmla="*/ 356 h 468"/>
                  <a:gd name="T32" fmla="*/ 164 w 325"/>
                  <a:gd name="T33" fmla="*/ 356 h 468"/>
                  <a:gd name="T34" fmla="*/ 145 w 325"/>
                  <a:gd name="T35" fmla="*/ 339 h 468"/>
                  <a:gd name="T36" fmla="*/ 128 w 325"/>
                  <a:gd name="T37" fmla="*/ 322 h 468"/>
                  <a:gd name="T38" fmla="*/ 113 w 325"/>
                  <a:gd name="T39" fmla="*/ 305 h 468"/>
                  <a:gd name="T40" fmla="*/ 98 w 325"/>
                  <a:gd name="T41" fmla="*/ 286 h 468"/>
                  <a:gd name="T42" fmla="*/ 85 w 325"/>
                  <a:gd name="T43" fmla="*/ 267 h 468"/>
                  <a:gd name="T44" fmla="*/ 72 w 325"/>
                  <a:gd name="T45" fmla="*/ 248 h 468"/>
                  <a:gd name="T46" fmla="*/ 64 w 325"/>
                  <a:gd name="T47" fmla="*/ 227 h 468"/>
                  <a:gd name="T48" fmla="*/ 53 w 325"/>
                  <a:gd name="T49" fmla="*/ 205 h 468"/>
                  <a:gd name="T50" fmla="*/ 47 w 325"/>
                  <a:gd name="T51" fmla="*/ 182 h 468"/>
                  <a:gd name="T52" fmla="*/ 41 w 325"/>
                  <a:gd name="T53" fmla="*/ 159 h 468"/>
                  <a:gd name="T54" fmla="*/ 36 w 325"/>
                  <a:gd name="T55" fmla="*/ 136 h 468"/>
                  <a:gd name="T56" fmla="*/ 34 w 325"/>
                  <a:gd name="T57" fmla="*/ 110 h 468"/>
                  <a:gd name="T58" fmla="*/ 32 w 325"/>
                  <a:gd name="T59" fmla="*/ 85 h 468"/>
                  <a:gd name="T60" fmla="*/ 32 w 325"/>
                  <a:gd name="T61" fmla="*/ 59 h 468"/>
                  <a:gd name="T62" fmla="*/ 32 w 325"/>
                  <a:gd name="T63" fmla="*/ 32 h 468"/>
                  <a:gd name="T64" fmla="*/ 34 w 325"/>
                  <a:gd name="T65" fmla="*/ 4 h 468"/>
                  <a:gd name="T66" fmla="*/ 4 w 325"/>
                  <a:gd name="T67" fmla="*/ 0 h 468"/>
                  <a:gd name="T68" fmla="*/ 4 w 325"/>
                  <a:gd name="T69" fmla="*/ 0 h 468"/>
                  <a:gd name="T70" fmla="*/ 0 w 325"/>
                  <a:gd name="T71" fmla="*/ 36 h 468"/>
                  <a:gd name="T72" fmla="*/ 0 w 325"/>
                  <a:gd name="T73" fmla="*/ 72 h 468"/>
                  <a:gd name="T74" fmla="*/ 2 w 325"/>
                  <a:gd name="T75" fmla="*/ 104 h 468"/>
                  <a:gd name="T76" fmla="*/ 4 w 325"/>
                  <a:gd name="T77" fmla="*/ 136 h 468"/>
                  <a:gd name="T78" fmla="*/ 11 w 325"/>
                  <a:gd name="T79" fmla="*/ 165 h 468"/>
                  <a:gd name="T80" fmla="*/ 17 w 325"/>
                  <a:gd name="T81" fmla="*/ 193 h 468"/>
                  <a:gd name="T82" fmla="*/ 26 w 325"/>
                  <a:gd name="T83" fmla="*/ 218 h 468"/>
                  <a:gd name="T84" fmla="*/ 36 w 325"/>
                  <a:gd name="T85" fmla="*/ 243 h 468"/>
                  <a:gd name="T86" fmla="*/ 47 w 325"/>
                  <a:gd name="T87" fmla="*/ 265 h 468"/>
                  <a:gd name="T88" fmla="*/ 60 w 325"/>
                  <a:gd name="T89" fmla="*/ 286 h 468"/>
                  <a:gd name="T90" fmla="*/ 72 w 325"/>
                  <a:gd name="T91" fmla="*/ 305 h 468"/>
                  <a:gd name="T92" fmla="*/ 87 w 325"/>
                  <a:gd name="T93" fmla="*/ 324 h 468"/>
                  <a:gd name="T94" fmla="*/ 115 w 325"/>
                  <a:gd name="T95" fmla="*/ 353 h 468"/>
                  <a:gd name="T96" fmla="*/ 145 w 325"/>
                  <a:gd name="T97" fmla="*/ 381 h 468"/>
                  <a:gd name="T98" fmla="*/ 145 w 325"/>
                  <a:gd name="T99" fmla="*/ 381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5" h="468">
                    <a:moveTo>
                      <a:pt x="145" y="381"/>
                    </a:moveTo>
                    <a:lnTo>
                      <a:pt x="145" y="381"/>
                    </a:lnTo>
                    <a:lnTo>
                      <a:pt x="177" y="404"/>
                    </a:lnTo>
                    <a:lnTo>
                      <a:pt x="206" y="421"/>
                    </a:lnTo>
                    <a:lnTo>
                      <a:pt x="236" y="438"/>
                    </a:lnTo>
                    <a:lnTo>
                      <a:pt x="262" y="449"/>
                    </a:lnTo>
                    <a:lnTo>
                      <a:pt x="302" y="463"/>
                    </a:lnTo>
                    <a:lnTo>
                      <a:pt x="319" y="468"/>
                    </a:lnTo>
                    <a:lnTo>
                      <a:pt x="325" y="436"/>
                    </a:lnTo>
                    <a:lnTo>
                      <a:pt x="310" y="432"/>
                    </a:lnTo>
                    <a:lnTo>
                      <a:pt x="272" y="419"/>
                    </a:lnTo>
                    <a:lnTo>
                      <a:pt x="249" y="408"/>
                    </a:lnTo>
                    <a:lnTo>
                      <a:pt x="221" y="394"/>
                    </a:lnTo>
                    <a:lnTo>
                      <a:pt x="194" y="377"/>
                    </a:lnTo>
                    <a:lnTo>
                      <a:pt x="164" y="356"/>
                    </a:lnTo>
                    <a:lnTo>
                      <a:pt x="145" y="339"/>
                    </a:lnTo>
                    <a:lnTo>
                      <a:pt x="128" y="322"/>
                    </a:lnTo>
                    <a:lnTo>
                      <a:pt x="113" y="305"/>
                    </a:lnTo>
                    <a:lnTo>
                      <a:pt x="98" y="286"/>
                    </a:lnTo>
                    <a:lnTo>
                      <a:pt x="85" y="267"/>
                    </a:lnTo>
                    <a:lnTo>
                      <a:pt x="72" y="248"/>
                    </a:lnTo>
                    <a:lnTo>
                      <a:pt x="64" y="227"/>
                    </a:lnTo>
                    <a:lnTo>
                      <a:pt x="53" y="205"/>
                    </a:lnTo>
                    <a:lnTo>
                      <a:pt x="47" y="182"/>
                    </a:lnTo>
                    <a:lnTo>
                      <a:pt x="41" y="159"/>
                    </a:lnTo>
                    <a:lnTo>
                      <a:pt x="36" y="136"/>
                    </a:lnTo>
                    <a:lnTo>
                      <a:pt x="34" y="110"/>
                    </a:lnTo>
                    <a:lnTo>
                      <a:pt x="32" y="85"/>
                    </a:lnTo>
                    <a:lnTo>
                      <a:pt x="32" y="59"/>
                    </a:lnTo>
                    <a:lnTo>
                      <a:pt x="32" y="32"/>
                    </a:lnTo>
                    <a:lnTo>
                      <a:pt x="34" y="4"/>
                    </a:lnTo>
                    <a:lnTo>
                      <a:pt x="4" y="0"/>
                    </a:lnTo>
                    <a:lnTo>
                      <a:pt x="0" y="36"/>
                    </a:lnTo>
                    <a:lnTo>
                      <a:pt x="0" y="72"/>
                    </a:lnTo>
                    <a:lnTo>
                      <a:pt x="2" y="104"/>
                    </a:lnTo>
                    <a:lnTo>
                      <a:pt x="4" y="136"/>
                    </a:lnTo>
                    <a:lnTo>
                      <a:pt x="11" y="165"/>
                    </a:lnTo>
                    <a:lnTo>
                      <a:pt x="17" y="193"/>
                    </a:lnTo>
                    <a:lnTo>
                      <a:pt x="26" y="218"/>
                    </a:lnTo>
                    <a:lnTo>
                      <a:pt x="36" y="243"/>
                    </a:lnTo>
                    <a:lnTo>
                      <a:pt x="47" y="265"/>
                    </a:lnTo>
                    <a:lnTo>
                      <a:pt x="60" y="286"/>
                    </a:lnTo>
                    <a:lnTo>
                      <a:pt x="72" y="305"/>
                    </a:lnTo>
                    <a:lnTo>
                      <a:pt x="87" y="324"/>
                    </a:lnTo>
                    <a:lnTo>
                      <a:pt x="115" y="353"/>
                    </a:lnTo>
                    <a:lnTo>
                      <a:pt x="145" y="3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3"/>
              <p:cNvSpPr>
                <a:spLocks noChangeAspect="1"/>
              </p:cNvSpPr>
              <p:nvPr/>
            </p:nvSpPr>
            <p:spPr bwMode="auto">
              <a:xfrm>
                <a:off x="4896" y="3149"/>
                <a:ext cx="29" cy="67"/>
              </a:xfrm>
              <a:custGeom>
                <a:avLst/>
                <a:gdLst>
                  <a:gd name="T0" fmla="*/ 29 w 29"/>
                  <a:gd name="T1" fmla="*/ 65 h 67"/>
                  <a:gd name="T2" fmla="*/ 14 w 29"/>
                  <a:gd name="T3" fmla="*/ 67 h 67"/>
                  <a:gd name="T4" fmla="*/ 0 w 29"/>
                  <a:gd name="T5" fmla="*/ 2 h 67"/>
                  <a:gd name="T6" fmla="*/ 12 w 29"/>
                  <a:gd name="T7" fmla="*/ 0 h 67"/>
                  <a:gd name="T8" fmla="*/ 29 w 29"/>
                  <a:gd name="T9" fmla="*/ 6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7">
                    <a:moveTo>
                      <a:pt x="29" y="65"/>
                    </a:moveTo>
                    <a:lnTo>
                      <a:pt x="14" y="67"/>
                    </a:lnTo>
                    <a:lnTo>
                      <a:pt x="0" y="2"/>
                    </a:lnTo>
                    <a:lnTo>
                      <a:pt x="12" y="0"/>
                    </a:lnTo>
                    <a:lnTo>
                      <a:pt x="2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4"/>
              <p:cNvSpPr>
                <a:spLocks noChangeAspect="1"/>
              </p:cNvSpPr>
              <p:nvPr/>
            </p:nvSpPr>
            <p:spPr bwMode="auto">
              <a:xfrm>
                <a:off x="4738" y="3113"/>
                <a:ext cx="92" cy="55"/>
              </a:xfrm>
              <a:custGeom>
                <a:avLst/>
                <a:gdLst>
                  <a:gd name="T0" fmla="*/ 21 w 92"/>
                  <a:gd name="T1" fmla="*/ 0 h 55"/>
                  <a:gd name="T2" fmla="*/ 21 w 92"/>
                  <a:gd name="T3" fmla="*/ 0 h 55"/>
                  <a:gd name="T4" fmla="*/ 21 w 92"/>
                  <a:gd name="T5" fmla="*/ 4 h 55"/>
                  <a:gd name="T6" fmla="*/ 19 w 92"/>
                  <a:gd name="T7" fmla="*/ 10 h 55"/>
                  <a:gd name="T8" fmla="*/ 17 w 92"/>
                  <a:gd name="T9" fmla="*/ 14 h 55"/>
                  <a:gd name="T10" fmla="*/ 15 w 92"/>
                  <a:gd name="T11" fmla="*/ 16 h 55"/>
                  <a:gd name="T12" fmla="*/ 9 w 92"/>
                  <a:gd name="T13" fmla="*/ 19 h 55"/>
                  <a:gd name="T14" fmla="*/ 0 w 92"/>
                  <a:gd name="T15" fmla="*/ 19 h 55"/>
                  <a:gd name="T16" fmla="*/ 0 w 92"/>
                  <a:gd name="T17" fmla="*/ 19 h 55"/>
                  <a:gd name="T18" fmla="*/ 7 w 92"/>
                  <a:gd name="T19" fmla="*/ 29 h 55"/>
                  <a:gd name="T20" fmla="*/ 13 w 92"/>
                  <a:gd name="T21" fmla="*/ 38 h 55"/>
                  <a:gd name="T22" fmla="*/ 21 w 92"/>
                  <a:gd name="T23" fmla="*/ 46 h 55"/>
                  <a:gd name="T24" fmla="*/ 32 w 92"/>
                  <a:gd name="T25" fmla="*/ 52 h 55"/>
                  <a:gd name="T26" fmla="*/ 38 w 92"/>
                  <a:gd name="T27" fmla="*/ 55 h 55"/>
                  <a:gd name="T28" fmla="*/ 47 w 92"/>
                  <a:gd name="T29" fmla="*/ 55 h 55"/>
                  <a:gd name="T30" fmla="*/ 55 w 92"/>
                  <a:gd name="T31" fmla="*/ 55 h 55"/>
                  <a:gd name="T32" fmla="*/ 64 w 92"/>
                  <a:gd name="T33" fmla="*/ 50 h 55"/>
                  <a:gd name="T34" fmla="*/ 72 w 92"/>
                  <a:gd name="T35" fmla="*/ 46 h 55"/>
                  <a:gd name="T36" fmla="*/ 83 w 92"/>
                  <a:gd name="T37" fmla="*/ 40 h 55"/>
                  <a:gd name="T38" fmla="*/ 83 w 92"/>
                  <a:gd name="T39" fmla="*/ 40 h 55"/>
                  <a:gd name="T40" fmla="*/ 89 w 92"/>
                  <a:gd name="T41" fmla="*/ 36 h 55"/>
                  <a:gd name="T42" fmla="*/ 92 w 92"/>
                  <a:gd name="T43" fmla="*/ 31 h 55"/>
                  <a:gd name="T44" fmla="*/ 92 w 92"/>
                  <a:gd name="T45" fmla="*/ 27 h 55"/>
                  <a:gd name="T46" fmla="*/ 92 w 92"/>
                  <a:gd name="T47" fmla="*/ 25 h 55"/>
                  <a:gd name="T48" fmla="*/ 85 w 92"/>
                  <a:gd name="T49" fmla="*/ 19 h 55"/>
                  <a:gd name="T50" fmla="*/ 72 w 92"/>
                  <a:gd name="T51" fmla="*/ 12 h 55"/>
                  <a:gd name="T52" fmla="*/ 60 w 92"/>
                  <a:gd name="T53" fmla="*/ 8 h 55"/>
                  <a:gd name="T54" fmla="*/ 45 w 92"/>
                  <a:gd name="T55" fmla="*/ 4 h 55"/>
                  <a:gd name="T56" fmla="*/ 21 w 92"/>
                  <a:gd name="T57" fmla="*/ 0 h 55"/>
                  <a:gd name="T58" fmla="*/ 21 w 92"/>
                  <a:gd name="T59" fmla="*/ 0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2" h="55">
                    <a:moveTo>
                      <a:pt x="21" y="0"/>
                    </a:moveTo>
                    <a:lnTo>
                      <a:pt x="21" y="0"/>
                    </a:lnTo>
                    <a:lnTo>
                      <a:pt x="21" y="4"/>
                    </a:lnTo>
                    <a:lnTo>
                      <a:pt x="19" y="10"/>
                    </a:lnTo>
                    <a:lnTo>
                      <a:pt x="17" y="14"/>
                    </a:lnTo>
                    <a:lnTo>
                      <a:pt x="15" y="16"/>
                    </a:lnTo>
                    <a:lnTo>
                      <a:pt x="9" y="19"/>
                    </a:lnTo>
                    <a:lnTo>
                      <a:pt x="0" y="19"/>
                    </a:lnTo>
                    <a:lnTo>
                      <a:pt x="7" y="29"/>
                    </a:lnTo>
                    <a:lnTo>
                      <a:pt x="13" y="38"/>
                    </a:lnTo>
                    <a:lnTo>
                      <a:pt x="21" y="46"/>
                    </a:lnTo>
                    <a:lnTo>
                      <a:pt x="32" y="52"/>
                    </a:lnTo>
                    <a:lnTo>
                      <a:pt x="38" y="55"/>
                    </a:lnTo>
                    <a:lnTo>
                      <a:pt x="47" y="55"/>
                    </a:lnTo>
                    <a:lnTo>
                      <a:pt x="55" y="55"/>
                    </a:lnTo>
                    <a:lnTo>
                      <a:pt x="64" y="50"/>
                    </a:lnTo>
                    <a:lnTo>
                      <a:pt x="72" y="46"/>
                    </a:lnTo>
                    <a:lnTo>
                      <a:pt x="83" y="40"/>
                    </a:lnTo>
                    <a:lnTo>
                      <a:pt x="89" y="36"/>
                    </a:lnTo>
                    <a:lnTo>
                      <a:pt x="92" y="31"/>
                    </a:lnTo>
                    <a:lnTo>
                      <a:pt x="92" y="27"/>
                    </a:lnTo>
                    <a:lnTo>
                      <a:pt x="92" y="25"/>
                    </a:lnTo>
                    <a:lnTo>
                      <a:pt x="85" y="19"/>
                    </a:lnTo>
                    <a:lnTo>
                      <a:pt x="72" y="12"/>
                    </a:lnTo>
                    <a:lnTo>
                      <a:pt x="60" y="8"/>
                    </a:lnTo>
                    <a:lnTo>
                      <a:pt x="45" y="4"/>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5"/>
              <p:cNvSpPr>
                <a:spLocks noChangeAspect="1"/>
              </p:cNvSpPr>
              <p:nvPr/>
            </p:nvSpPr>
            <p:spPr bwMode="auto">
              <a:xfrm>
                <a:off x="4723" y="2905"/>
                <a:ext cx="364" cy="271"/>
              </a:xfrm>
              <a:custGeom>
                <a:avLst/>
                <a:gdLst>
                  <a:gd name="T0" fmla="*/ 0 w 364"/>
                  <a:gd name="T1" fmla="*/ 146 h 271"/>
                  <a:gd name="T2" fmla="*/ 7 w 364"/>
                  <a:gd name="T3" fmla="*/ 174 h 271"/>
                  <a:gd name="T4" fmla="*/ 17 w 364"/>
                  <a:gd name="T5" fmla="*/ 197 h 271"/>
                  <a:gd name="T6" fmla="*/ 36 w 364"/>
                  <a:gd name="T7" fmla="*/ 220 h 271"/>
                  <a:gd name="T8" fmla="*/ 60 w 364"/>
                  <a:gd name="T9" fmla="*/ 239 h 271"/>
                  <a:gd name="T10" fmla="*/ 87 w 364"/>
                  <a:gd name="T11" fmla="*/ 254 h 271"/>
                  <a:gd name="T12" fmla="*/ 119 w 364"/>
                  <a:gd name="T13" fmla="*/ 263 h 271"/>
                  <a:gd name="T14" fmla="*/ 153 w 364"/>
                  <a:gd name="T15" fmla="*/ 269 h 271"/>
                  <a:gd name="T16" fmla="*/ 190 w 364"/>
                  <a:gd name="T17" fmla="*/ 269 h 271"/>
                  <a:gd name="T18" fmla="*/ 209 w 364"/>
                  <a:gd name="T19" fmla="*/ 267 h 271"/>
                  <a:gd name="T20" fmla="*/ 245 w 364"/>
                  <a:gd name="T21" fmla="*/ 260 h 271"/>
                  <a:gd name="T22" fmla="*/ 277 w 364"/>
                  <a:gd name="T23" fmla="*/ 248 h 271"/>
                  <a:gd name="T24" fmla="*/ 304 w 364"/>
                  <a:gd name="T25" fmla="*/ 231 h 271"/>
                  <a:gd name="T26" fmla="*/ 328 w 364"/>
                  <a:gd name="T27" fmla="*/ 212 h 271"/>
                  <a:gd name="T28" fmla="*/ 345 w 364"/>
                  <a:gd name="T29" fmla="*/ 189 h 271"/>
                  <a:gd name="T30" fmla="*/ 357 w 364"/>
                  <a:gd name="T31" fmla="*/ 165 h 271"/>
                  <a:gd name="T32" fmla="*/ 364 w 364"/>
                  <a:gd name="T33" fmla="*/ 138 h 271"/>
                  <a:gd name="T34" fmla="*/ 364 w 364"/>
                  <a:gd name="T35" fmla="*/ 123 h 271"/>
                  <a:gd name="T36" fmla="*/ 357 w 364"/>
                  <a:gd name="T37" fmla="*/ 98 h 271"/>
                  <a:gd name="T38" fmla="*/ 345 w 364"/>
                  <a:gd name="T39" fmla="*/ 72 h 271"/>
                  <a:gd name="T40" fmla="*/ 328 w 364"/>
                  <a:gd name="T41" fmla="*/ 51 h 271"/>
                  <a:gd name="T42" fmla="*/ 304 w 364"/>
                  <a:gd name="T43" fmla="*/ 32 h 271"/>
                  <a:gd name="T44" fmla="*/ 277 w 364"/>
                  <a:gd name="T45" fmla="*/ 17 h 271"/>
                  <a:gd name="T46" fmla="*/ 245 w 364"/>
                  <a:gd name="T47" fmla="*/ 7 h 271"/>
                  <a:gd name="T48" fmla="*/ 211 w 364"/>
                  <a:gd name="T49" fmla="*/ 0 h 271"/>
                  <a:gd name="T50" fmla="*/ 173 w 364"/>
                  <a:gd name="T51" fmla="*/ 0 h 271"/>
                  <a:gd name="T52" fmla="*/ 155 w 364"/>
                  <a:gd name="T53" fmla="*/ 2 h 271"/>
                  <a:gd name="T54" fmla="*/ 119 w 364"/>
                  <a:gd name="T55" fmla="*/ 11 h 271"/>
                  <a:gd name="T56" fmla="*/ 87 w 364"/>
                  <a:gd name="T57" fmla="*/ 21 h 271"/>
                  <a:gd name="T58" fmla="*/ 60 w 364"/>
                  <a:gd name="T59" fmla="*/ 38 h 271"/>
                  <a:gd name="T60" fmla="*/ 36 w 364"/>
                  <a:gd name="T61" fmla="*/ 57 h 271"/>
                  <a:gd name="T62" fmla="*/ 19 w 364"/>
                  <a:gd name="T63" fmla="*/ 81 h 271"/>
                  <a:gd name="T64" fmla="*/ 7 w 364"/>
                  <a:gd name="T65" fmla="*/ 106 h 271"/>
                  <a:gd name="T66" fmla="*/ 0 w 364"/>
                  <a:gd name="T67" fmla="*/ 134 h 271"/>
                  <a:gd name="T68" fmla="*/ 0 w 364"/>
                  <a:gd name="T69" fmla="*/ 146 h 2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4" h="271">
                    <a:moveTo>
                      <a:pt x="0" y="146"/>
                    </a:moveTo>
                    <a:lnTo>
                      <a:pt x="0" y="146"/>
                    </a:lnTo>
                    <a:lnTo>
                      <a:pt x="2" y="161"/>
                    </a:lnTo>
                    <a:lnTo>
                      <a:pt x="7" y="174"/>
                    </a:lnTo>
                    <a:lnTo>
                      <a:pt x="11" y="186"/>
                    </a:lnTo>
                    <a:lnTo>
                      <a:pt x="17" y="197"/>
                    </a:lnTo>
                    <a:lnTo>
                      <a:pt x="26" y="210"/>
                    </a:lnTo>
                    <a:lnTo>
                      <a:pt x="36" y="220"/>
                    </a:lnTo>
                    <a:lnTo>
                      <a:pt x="47" y="229"/>
                    </a:lnTo>
                    <a:lnTo>
                      <a:pt x="60" y="239"/>
                    </a:lnTo>
                    <a:lnTo>
                      <a:pt x="73" y="246"/>
                    </a:lnTo>
                    <a:lnTo>
                      <a:pt x="87" y="254"/>
                    </a:lnTo>
                    <a:lnTo>
                      <a:pt x="102" y="258"/>
                    </a:lnTo>
                    <a:lnTo>
                      <a:pt x="119" y="263"/>
                    </a:lnTo>
                    <a:lnTo>
                      <a:pt x="136" y="267"/>
                    </a:lnTo>
                    <a:lnTo>
                      <a:pt x="153" y="269"/>
                    </a:lnTo>
                    <a:lnTo>
                      <a:pt x="173" y="271"/>
                    </a:lnTo>
                    <a:lnTo>
                      <a:pt x="190" y="269"/>
                    </a:lnTo>
                    <a:lnTo>
                      <a:pt x="209" y="267"/>
                    </a:lnTo>
                    <a:lnTo>
                      <a:pt x="228" y="265"/>
                    </a:lnTo>
                    <a:lnTo>
                      <a:pt x="245" y="260"/>
                    </a:lnTo>
                    <a:lnTo>
                      <a:pt x="260" y="254"/>
                    </a:lnTo>
                    <a:lnTo>
                      <a:pt x="277" y="248"/>
                    </a:lnTo>
                    <a:lnTo>
                      <a:pt x="289" y="241"/>
                    </a:lnTo>
                    <a:lnTo>
                      <a:pt x="304" y="231"/>
                    </a:lnTo>
                    <a:lnTo>
                      <a:pt x="317" y="222"/>
                    </a:lnTo>
                    <a:lnTo>
                      <a:pt x="328" y="212"/>
                    </a:lnTo>
                    <a:lnTo>
                      <a:pt x="336" y="201"/>
                    </a:lnTo>
                    <a:lnTo>
                      <a:pt x="345" y="189"/>
                    </a:lnTo>
                    <a:lnTo>
                      <a:pt x="353" y="178"/>
                    </a:lnTo>
                    <a:lnTo>
                      <a:pt x="357" y="165"/>
                    </a:lnTo>
                    <a:lnTo>
                      <a:pt x="362" y="150"/>
                    </a:lnTo>
                    <a:lnTo>
                      <a:pt x="364" y="138"/>
                    </a:lnTo>
                    <a:lnTo>
                      <a:pt x="364" y="123"/>
                    </a:lnTo>
                    <a:lnTo>
                      <a:pt x="362" y="110"/>
                    </a:lnTo>
                    <a:lnTo>
                      <a:pt x="357" y="98"/>
                    </a:lnTo>
                    <a:lnTo>
                      <a:pt x="353" y="85"/>
                    </a:lnTo>
                    <a:lnTo>
                      <a:pt x="345" y="72"/>
                    </a:lnTo>
                    <a:lnTo>
                      <a:pt x="338" y="62"/>
                    </a:lnTo>
                    <a:lnTo>
                      <a:pt x="328" y="51"/>
                    </a:lnTo>
                    <a:lnTo>
                      <a:pt x="317" y="40"/>
                    </a:lnTo>
                    <a:lnTo>
                      <a:pt x="304" y="32"/>
                    </a:lnTo>
                    <a:lnTo>
                      <a:pt x="292" y="24"/>
                    </a:lnTo>
                    <a:lnTo>
                      <a:pt x="277" y="17"/>
                    </a:lnTo>
                    <a:lnTo>
                      <a:pt x="262" y="11"/>
                    </a:lnTo>
                    <a:lnTo>
                      <a:pt x="245" y="7"/>
                    </a:lnTo>
                    <a:lnTo>
                      <a:pt x="228" y="2"/>
                    </a:lnTo>
                    <a:lnTo>
                      <a:pt x="211" y="0"/>
                    </a:lnTo>
                    <a:lnTo>
                      <a:pt x="192" y="0"/>
                    </a:lnTo>
                    <a:lnTo>
                      <a:pt x="173" y="0"/>
                    </a:lnTo>
                    <a:lnTo>
                      <a:pt x="155" y="2"/>
                    </a:lnTo>
                    <a:lnTo>
                      <a:pt x="136" y="7"/>
                    </a:lnTo>
                    <a:lnTo>
                      <a:pt x="119" y="11"/>
                    </a:lnTo>
                    <a:lnTo>
                      <a:pt x="104" y="15"/>
                    </a:lnTo>
                    <a:lnTo>
                      <a:pt x="87" y="21"/>
                    </a:lnTo>
                    <a:lnTo>
                      <a:pt x="73" y="30"/>
                    </a:lnTo>
                    <a:lnTo>
                      <a:pt x="60" y="38"/>
                    </a:lnTo>
                    <a:lnTo>
                      <a:pt x="47" y="49"/>
                    </a:lnTo>
                    <a:lnTo>
                      <a:pt x="36" y="57"/>
                    </a:lnTo>
                    <a:lnTo>
                      <a:pt x="26" y="70"/>
                    </a:lnTo>
                    <a:lnTo>
                      <a:pt x="19" y="81"/>
                    </a:lnTo>
                    <a:lnTo>
                      <a:pt x="11" y="93"/>
                    </a:lnTo>
                    <a:lnTo>
                      <a:pt x="7" y="106"/>
                    </a:lnTo>
                    <a:lnTo>
                      <a:pt x="2" y="119"/>
                    </a:lnTo>
                    <a:lnTo>
                      <a:pt x="0" y="134"/>
                    </a:lnTo>
                    <a:lnTo>
                      <a:pt x="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6"/>
              <p:cNvSpPr>
                <a:spLocks noChangeAspect="1"/>
              </p:cNvSpPr>
              <p:nvPr/>
            </p:nvSpPr>
            <p:spPr bwMode="auto">
              <a:xfrm>
                <a:off x="4740" y="2918"/>
                <a:ext cx="330" cy="245"/>
              </a:xfrm>
              <a:custGeom>
                <a:avLst/>
                <a:gdLst>
                  <a:gd name="T0" fmla="*/ 0 w 330"/>
                  <a:gd name="T1" fmla="*/ 133 h 245"/>
                  <a:gd name="T2" fmla="*/ 0 w 330"/>
                  <a:gd name="T3" fmla="*/ 133 h 245"/>
                  <a:gd name="T4" fmla="*/ 2 w 330"/>
                  <a:gd name="T5" fmla="*/ 146 h 245"/>
                  <a:gd name="T6" fmla="*/ 5 w 330"/>
                  <a:gd name="T7" fmla="*/ 156 h 245"/>
                  <a:gd name="T8" fmla="*/ 11 w 330"/>
                  <a:gd name="T9" fmla="*/ 169 h 245"/>
                  <a:gd name="T10" fmla="*/ 17 w 330"/>
                  <a:gd name="T11" fmla="*/ 180 h 245"/>
                  <a:gd name="T12" fmla="*/ 24 w 330"/>
                  <a:gd name="T13" fmla="*/ 190 h 245"/>
                  <a:gd name="T14" fmla="*/ 32 w 330"/>
                  <a:gd name="T15" fmla="*/ 199 h 245"/>
                  <a:gd name="T16" fmla="*/ 43 w 330"/>
                  <a:gd name="T17" fmla="*/ 207 h 245"/>
                  <a:gd name="T18" fmla="*/ 53 w 330"/>
                  <a:gd name="T19" fmla="*/ 216 h 245"/>
                  <a:gd name="T20" fmla="*/ 79 w 330"/>
                  <a:gd name="T21" fmla="*/ 228 h 245"/>
                  <a:gd name="T22" fmla="*/ 109 w 330"/>
                  <a:gd name="T23" fmla="*/ 239 h 245"/>
                  <a:gd name="T24" fmla="*/ 138 w 330"/>
                  <a:gd name="T25" fmla="*/ 243 h 245"/>
                  <a:gd name="T26" fmla="*/ 156 w 330"/>
                  <a:gd name="T27" fmla="*/ 245 h 245"/>
                  <a:gd name="T28" fmla="*/ 173 w 330"/>
                  <a:gd name="T29" fmla="*/ 243 h 245"/>
                  <a:gd name="T30" fmla="*/ 173 w 330"/>
                  <a:gd name="T31" fmla="*/ 243 h 245"/>
                  <a:gd name="T32" fmla="*/ 190 w 330"/>
                  <a:gd name="T33" fmla="*/ 243 h 245"/>
                  <a:gd name="T34" fmla="*/ 207 w 330"/>
                  <a:gd name="T35" fmla="*/ 239 h 245"/>
                  <a:gd name="T36" fmla="*/ 236 w 330"/>
                  <a:gd name="T37" fmla="*/ 231 h 245"/>
                  <a:gd name="T38" fmla="*/ 264 w 330"/>
                  <a:gd name="T39" fmla="*/ 218 h 245"/>
                  <a:gd name="T40" fmla="*/ 287 w 330"/>
                  <a:gd name="T41" fmla="*/ 201 h 245"/>
                  <a:gd name="T42" fmla="*/ 296 w 330"/>
                  <a:gd name="T43" fmla="*/ 192 h 245"/>
                  <a:gd name="T44" fmla="*/ 306 w 330"/>
                  <a:gd name="T45" fmla="*/ 182 h 245"/>
                  <a:gd name="T46" fmla="*/ 313 w 330"/>
                  <a:gd name="T47" fmla="*/ 171 h 245"/>
                  <a:gd name="T48" fmla="*/ 319 w 330"/>
                  <a:gd name="T49" fmla="*/ 161 h 245"/>
                  <a:gd name="T50" fmla="*/ 323 w 330"/>
                  <a:gd name="T51" fmla="*/ 148 h 245"/>
                  <a:gd name="T52" fmla="*/ 328 w 330"/>
                  <a:gd name="T53" fmla="*/ 137 h 245"/>
                  <a:gd name="T54" fmla="*/ 330 w 330"/>
                  <a:gd name="T55" fmla="*/ 125 h 245"/>
                  <a:gd name="T56" fmla="*/ 330 w 330"/>
                  <a:gd name="T57" fmla="*/ 112 h 245"/>
                  <a:gd name="T58" fmla="*/ 330 w 330"/>
                  <a:gd name="T59" fmla="*/ 112 h 245"/>
                  <a:gd name="T60" fmla="*/ 328 w 330"/>
                  <a:gd name="T61" fmla="*/ 99 h 245"/>
                  <a:gd name="T62" fmla="*/ 326 w 330"/>
                  <a:gd name="T63" fmla="*/ 87 h 245"/>
                  <a:gd name="T64" fmla="*/ 319 w 330"/>
                  <a:gd name="T65" fmla="*/ 76 h 245"/>
                  <a:gd name="T66" fmla="*/ 313 w 330"/>
                  <a:gd name="T67" fmla="*/ 66 h 245"/>
                  <a:gd name="T68" fmla="*/ 306 w 330"/>
                  <a:gd name="T69" fmla="*/ 55 h 245"/>
                  <a:gd name="T70" fmla="*/ 298 w 330"/>
                  <a:gd name="T71" fmla="*/ 44 h 245"/>
                  <a:gd name="T72" fmla="*/ 287 w 330"/>
                  <a:gd name="T73" fmla="*/ 36 h 245"/>
                  <a:gd name="T74" fmla="*/ 277 w 330"/>
                  <a:gd name="T75" fmla="*/ 30 h 245"/>
                  <a:gd name="T76" fmla="*/ 251 w 330"/>
                  <a:gd name="T77" fmla="*/ 15 h 245"/>
                  <a:gd name="T78" fmla="*/ 221 w 330"/>
                  <a:gd name="T79" fmla="*/ 6 h 245"/>
                  <a:gd name="T80" fmla="*/ 190 w 330"/>
                  <a:gd name="T81" fmla="*/ 0 h 245"/>
                  <a:gd name="T82" fmla="*/ 175 w 330"/>
                  <a:gd name="T83" fmla="*/ 0 h 245"/>
                  <a:gd name="T84" fmla="*/ 158 w 330"/>
                  <a:gd name="T85" fmla="*/ 0 h 245"/>
                  <a:gd name="T86" fmla="*/ 158 w 330"/>
                  <a:gd name="T87" fmla="*/ 0 h 245"/>
                  <a:gd name="T88" fmla="*/ 141 w 330"/>
                  <a:gd name="T89" fmla="*/ 2 h 245"/>
                  <a:gd name="T90" fmla="*/ 124 w 330"/>
                  <a:gd name="T91" fmla="*/ 4 h 245"/>
                  <a:gd name="T92" fmla="*/ 94 w 330"/>
                  <a:gd name="T93" fmla="*/ 15 h 245"/>
                  <a:gd name="T94" fmla="*/ 66 w 330"/>
                  <a:gd name="T95" fmla="*/ 27 h 245"/>
                  <a:gd name="T96" fmla="*/ 43 w 330"/>
                  <a:gd name="T97" fmla="*/ 42 h 245"/>
                  <a:gd name="T98" fmla="*/ 32 w 330"/>
                  <a:gd name="T99" fmla="*/ 53 h 245"/>
                  <a:gd name="T100" fmla="*/ 24 w 330"/>
                  <a:gd name="T101" fmla="*/ 63 h 245"/>
                  <a:gd name="T102" fmla="*/ 17 w 330"/>
                  <a:gd name="T103" fmla="*/ 74 h 245"/>
                  <a:gd name="T104" fmla="*/ 11 w 330"/>
                  <a:gd name="T105" fmla="*/ 85 h 245"/>
                  <a:gd name="T106" fmla="*/ 5 w 330"/>
                  <a:gd name="T107" fmla="*/ 95 h 245"/>
                  <a:gd name="T108" fmla="*/ 2 w 330"/>
                  <a:gd name="T109" fmla="*/ 108 h 245"/>
                  <a:gd name="T110" fmla="*/ 0 w 330"/>
                  <a:gd name="T111" fmla="*/ 121 h 245"/>
                  <a:gd name="T112" fmla="*/ 0 w 330"/>
                  <a:gd name="T113" fmla="*/ 133 h 245"/>
                  <a:gd name="T114" fmla="*/ 0 w 330"/>
                  <a:gd name="T115" fmla="*/ 133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0" h="245">
                    <a:moveTo>
                      <a:pt x="0" y="133"/>
                    </a:moveTo>
                    <a:lnTo>
                      <a:pt x="0" y="133"/>
                    </a:lnTo>
                    <a:lnTo>
                      <a:pt x="2" y="146"/>
                    </a:lnTo>
                    <a:lnTo>
                      <a:pt x="5" y="156"/>
                    </a:lnTo>
                    <a:lnTo>
                      <a:pt x="11" y="169"/>
                    </a:lnTo>
                    <a:lnTo>
                      <a:pt x="17" y="180"/>
                    </a:lnTo>
                    <a:lnTo>
                      <a:pt x="24" y="190"/>
                    </a:lnTo>
                    <a:lnTo>
                      <a:pt x="32" y="199"/>
                    </a:lnTo>
                    <a:lnTo>
                      <a:pt x="43" y="207"/>
                    </a:lnTo>
                    <a:lnTo>
                      <a:pt x="53" y="216"/>
                    </a:lnTo>
                    <a:lnTo>
                      <a:pt x="79" y="228"/>
                    </a:lnTo>
                    <a:lnTo>
                      <a:pt x="109" y="239"/>
                    </a:lnTo>
                    <a:lnTo>
                      <a:pt x="138" y="243"/>
                    </a:lnTo>
                    <a:lnTo>
                      <a:pt x="156" y="245"/>
                    </a:lnTo>
                    <a:lnTo>
                      <a:pt x="173" y="243"/>
                    </a:lnTo>
                    <a:lnTo>
                      <a:pt x="190" y="243"/>
                    </a:lnTo>
                    <a:lnTo>
                      <a:pt x="207" y="239"/>
                    </a:lnTo>
                    <a:lnTo>
                      <a:pt x="236" y="231"/>
                    </a:lnTo>
                    <a:lnTo>
                      <a:pt x="264" y="218"/>
                    </a:lnTo>
                    <a:lnTo>
                      <a:pt x="287" y="201"/>
                    </a:lnTo>
                    <a:lnTo>
                      <a:pt x="296" y="192"/>
                    </a:lnTo>
                    <a:lnTo>
                      <a:pt x="306" y="182"/>
                    </a:lnTo>
                    <a:lnTo>
                      <a:pt x="313" y="171"/>
                    </a:lnTo>
                    <a:lnTo>
                      <a:pt x="319" y="161"/>
                    </a:lnTo>
                    <a:lnTo>
                      <a:pt x="323" y="148"/>
                    </a:lnTo>
                    <a:lnTo>
                      <a:pt x="328" y="137"/>
                    </a:lnTo>
                    <a:lnTo>
                      <a:pt x="330" y="125"/>
                    </a:lnTo>
                    <a:lnTo>
                      <a:pt x="330" y="112"/>
                    </a:lnTo>
                    <a:lnTo>
                      <a:pt x="328" y="99"/>
                    </a:lnTo>
                    <a:lnTo>
                      <a:pt x="326" y="87"/>
                    </a:lnTo>
                    <a:lnTo>
                      <a:pt x="319" y="76"/>
                    </a:lnTo>
                    <a:lnTo>
                      <a:pt x="313" y="66"/>
                    </a:lnTo>
                    <a:lnTo>
                      <a:pt x="306" y="55"/>
                    </a:lnTo>
                    <a:lnTo>
                      <a:pt x="298" y="44"/>
                    </a:lnTo>
                    <a:lnTo>
                      <a:pt x="287" y="36"/>
                    </a:lnTo>
                    <a:lnTo>
                      <a:pt x="277" y="30"/>
                    </a:lnTo>
                    <a:lnTo>
                      <a:pt x="251" y="15"/>
                    </a:lnTo>
                    <a:lnTo>
                      <a:pt x="221" y="6"/>
                    </a:lnTo>
                    <a:lnTo>
                      <a:pt x="190" y="0"/>
                    </a:lnTo>
                    <a:lnTo>
                      <a:pt x="175" y="0"/>
                    </a:lnTo>
                    <a:lnTo>
                      <a:pt x="158" y="0"/>
                    </a:lnTo>
                    <a:lnTo>
                      <a:pt x="141" y="2"/>
                    </a:lnTo>
                    <a:lnTo>
                      <a:pt x="124" y="4"/>
                    </a:lnTo>
                    <a:lnTo>
                      <a:pt x="94" y="15"/>
                    </a:lnTo>
                    <a:lnTo>
                      <a:pt x="66" y="27"/>
                    </a:lnTo>
                    <a:lnTo>
                      <a:pt x="43" y="42"/>
                    </a:lnTo>
                    <a:lnTo>
                      <a:pt x="32" y="53"/>
                    </a:lnTo>
                    <a:lnTo>
                      <a:pt x="24" y="63"/>
                    </a:lnTo>
                    <a:lnTo>
                      <a:pt x="17" y="74"/>
                    </a:lnTo>
                    <a:lnTo>
                      <a:pt x="11" y="85"/>
                    </a:lnTo>
                    <a:lnTo>
                      <a:pt x="5" y="95"/>
                    </a:lnTo>
                    <a:lnTo>
                      <a:pt x="2" y="108"/>
                    </a:lnTo>
                    <a:lnTo>
                      <a:pt x="0" y="121"/>
                    </a:lnTo>
                    <a:lnTo>
                      <a:pt x="0"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
              <p:cNvSpPr>
                <a:spLocks noChangeAspect="1"/>
              </p:cNvSpPr>
              <p:nvPr/>
            </p:nvSpPr>
            <p:spPr bwMode="auto">
              <a:xfrm>
                <a:off x="4740" y="2922"/>
                <a:ext cx="268" cy="241"/>
              </a:xfrm>
              <a:custGeom>
                <a:avLst/>
                <a:gdLst>
                  <a:gd name="T0" fmla="*/ 128 w 268"/>
                  <a:gd name="T1" fmla="*/ 0 h 241"/>
                  <a:gd name="T2" fmla="*/ 128 w 268"/>
                  <a:gd name="T3" fmla="*/ 0 h 241"/>
                  <a:gd name="T4" fmla="*/ 115 w 268"/>
                  <a:gd name="T5" fmla="*/ 9 h 241"/>
                  <a:gd name="T6" fmla="*/ 102 w 268"/>
                  <a:gd name="T7" fmla="*/ 21 h 241"/>
                  <a:gd name="T8" fmla="*/ 92 w 268"/>
                  <a:gd name="T9" fmla="*/ 32 h 241"/>
                  <a:gd name="T10" fmla="*/ 81 w 268"/>
                  <a:gd name="T11" fmla="*/ 45 h 241"/>
                  <a:gd name="T12" fmla="*/ 75 w 268"/>
                  <a:gd name="T13" fmla="*/ 59 h 241"/>
                  <a:gd name="T14" fmla="*/ 70 w 268"/>
                  <a:gd name="T15" fmla="*/ 72 h 241"/>
                  <a:gd name="T16" fmla="*/ 68 w 268"/>
                  <a:gd name="T17" fmla="*/ 87 h 241"/>
                  <a:gd name="T18" fmla="*/ 66 w 268"/>
                  <a:gd name="T19" fmla="*/ 104 h 241"/>
                  <a:gd name="T20" fmla="*/ 66 w 268"/>
                  <a:gd name="T21" fmla="*/ 104 h 241"/>
                  <a:gd name="T22" fmla="*/ 68 w 268"/>
                  <a:gd name="T23" fmla="*/ 114 h 241"/>
                  <a:gd name="T24" fmla="*/ 73 w 268"/>
                  <a:gd name="T25" fmla="*/ 127 h 241"/>
                  <a:gd name="T26" fmla="*/ 77 w 268"/>
                  <a:gd name="T27" fmla="*/ 138 h 241"/>
                  <a:gd name="T28" fmla="*/ 83 w 268"/>
                  <a:gd name="T29" fmla="*/ 150 h 241"/>
                  <a:gd name="T30" fmla="*/ 92 w 268"/>
                  <a:gd name="T31" fmla="*/ 159 h 241"/>
                  <a:gd name="T32" fmla="*/ 100 w 268"/>
                  <a:gd name="T33" fmla="*/ 169 h 241"/>
                  <a:gd name="T34" fmla="*/ 109 w 268"/>
                  <a:gd name="T35" fmla="*/ 178 h 241"/>
                  <a:gd name="T36" fmla="*/ 121 w 268"/>
                  <a:gd name="T37" fmla="*/ 186 h 241"/>
                  <a:gd name="T38" fmla="*/ 147 w 268"/>
                  <a:gd name="T39" fmla="*/ 199 h 241"/>
                  <a:gd name="T40" fmla="*/ 175 w 268"/>
                  <a:gd name="T41" fmla="*/ 210 h 241"/>
                  <a:gd name="T42" fmla="*/ 207 w 268"/>
                  <a:gd name="T43" fmla="*/ 214 h 241"/>
                  <a:gd name="T44" fmla="*/ 224 w 268"/>
                  <a:gd name="T45" fmla="*/ 216 h 241"/>
                  <a:gd name="T46" fmla="*/ 238 w 268"/>
                  <a:gd name="T47" fmla="*/ 214 h 241"/>
                  <a:gd name="T48" fmla="*/ 238 w 268"/>
                  <a:gd name="T49" fmla="*/ 214 h 241"/>
                  <a:gd name="T50" fmla="*/ 268 w 268"/>
                  <a:gd name="T51" fmla="*/ 212 h 241"/>
                  <a:gd name="T52" fmla="*/ 268 w 268"/>
                  <a:gd name="T53" fmla="*/ 212 h 241"/>
                  <a:gd name="T54" fmla="*/ 247 w 268"/>
                  <a:gd name="T55" fmla="*/ 222 h 241"/>
                  <a:gd name="T56" fmla="*/ 224 w 268"/>
                  <a:gd name="T57" fmla="*/ 231 h 241"/>
                  <a:gd name="T58" fmla="*/ 198 w 268"/>
                  <a:gd name="T59" fmla="*/ 237 h 241"/>
                  <a:gd name="T60" fmla="*/ 173 w 268"/>
                  <a:gd name="T61" fmla="*/ 239 h 241"/>
                  <a:gd name="T62" fmla="*/ 173 w 268"/>
                  <a:gd name="T63" fmla="*/ 239 h 241"/>
                  <a:gd name="T64" fmla="*/ 156 w 268"/>
                  <a:gd name="T65" fmla="*/ 241 h 241"/>
                  <a:gd name="T66" fmla="*/ 138 w 268"/>
                  <a:gd name="T67" fmla="*/ 239 h 241"/>
                  <a:gd name="T68" fmla="*/ 109 w 268"/>
                  <a:gd name="T69" fmla="*/ 235 h 241"/>
                  <a:gd name="T70" fmla="*/ 79 w 268"/>
                  <a:gd name="T71" fmla="*/ 224 h 241"/>
                  <a:gd name="T72" fmla="*/ 53 w 268"/>
                  <a:gd name="T73" fmla="*/ 212 h 241"/>
                  <a:gd name="T74" fmla="*/ 43 w 268"/>
                  <a:gd name="T75" fmla="*/ 203 h 241"/>
                  <a:gd name="T76" fmla="*/ 32 w 268"/>
                  <a:gd name="T77" fmla="*/ 195 h 241"/>
                  <a:gd name="T78" fmla="*/ 24 w 268"/>
                  <a:gd name="T79" fmla="*/ 186 h 241"/>
                  <a:gd name="T80" fmla="*/ 17 w 268"/>
                  <a:gd name="T81" fmla="*/ 176 h 241"/>
                  <a:gd name="T82" fmla="*/ 11 w 268"/>
                  <a:gd name="T83" fmla="*/ 165 h 241"/>
                  <a:gd name="T84" fmla="*/ 5 w 268"/>
                  <a:gd name="T85" fmla="*/ 152 h 241"/>
                  <a:gd name="T86" fmla="*/ 2 w 268"/>
                  <a:gd name="T87" fmla="*/ 142 h 241"/>
                  <a:gd name="T88" fmla="*/ 0 w 268"/>
                  <a:gd name="T89" fmla="*/ 129 h 241"/>
                  <a:gd name="T90" fmla="*/ 0 w 268"/>
                  <a:gd name="T91" fmla="*/ 129 h 241"/>
                  <a:gd name="T92" fmla="*/ 0 w 268"/>
                  <a:gd name="T93" fmla="*/ 117 h 241"/>
                  <a:gd name="T94" fmla="*/ 2 w 268"/>
                  <a:gd name="T95" fmla="*/ 106 h 241"/>
                  <a:gd name="T96" fmla="*/ 9 w 268"/>
                  <a:gd name="T97" fmla="*/ 85 h 241"/>
                  <a:gd name="T98" fmla="*/ 19 w 268"/>
                  <a:gd name="T99" fmla="*/ 66 h 241"/>
                  <a:gd name="T100" fmla="*/ 34 w 268"/>
                  <a:gd name="T101" fmla="*/ 47 h 241"/>
                  <a:gd name="T102" fmla="*/ 53 w 268"/>
                  <a:gd name="T103" fmla="*/ 32 h 241"/>
                  <a:gd name="T104" fmla="*/ 77 w 268"/>
                  <a:gd name="T105" fmla="*/ 17 h 241"/>
                  <a:gd name="T106" fmla="*/ 100 w 268"/>
                  <a:gd name="T107" fmla="*/ 7 h 241"/>
                  <a:gd name="T108" fmla="*/ 128 w 268"/>
                  <a:gd name="T109" fmla="*/ 0 h 241"/>
                  <a:gd name="T110" fmla="*/ 128 w 268"/>
                  <a:gd name="T111" fmla="*/ 0 h 2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8" h="241">
                    <a:moveTo>
                      <a:pt x="128" y="0"/>
                    </a:moveTo>
                    <a:lnTo>
                      <a:pt x="128" y="0"/>
                    </a:lnTo>
                    <a:lnTo>
                      <a:pt x="115" y="9"/>
                    </a:lnTo>
                    <a:lnTo>
                      <a:pt x="102" y="21"/>
                    </a:lnTo>
                    <a:lnTo>
                      <a:pt x="92" y="32"/>
                    </a:lnTo>
                    <a:lnTo>
                      <a:pt x="81" y="45"/>
                    </a:lnTo>
                    <a:lnTo>
                      <a:pt x="75" y="59"/>
                    </a:lnTo>
                    <a:lnTo>
                      <a:pt x="70" y="72"/>
                    </a:lnTo>
                    <a:lnTo>
                      <a:pt x="68" y="87"/>
                    </a:lnTo>
                    <a:lnTo>
                      <a:pt x="66" y="104"/>
                    </a:lnTo>
                    <a:lnTo>
                      <a:pt x="68" y="114"/>
                    </a:lnTo>
                    <a:lnTo>
                      <a:pt x="73" y="127"/>
                    </a:lnTo>
                    <a:lnTo>
                      <a:pt x="77" y="138"/>
                    </a:lnTo>
                    <a:lnTo>
                      <a:pt x="83" y="150"/>
                    </a:lnTo>
                    <a:lnTo>
                      <a:pt x="92" y="159"/>
                    </a:lnTo>
                    <a:lnTo>
                      <a:pt x="100" y="169"/>
                    </a:lnTo>
                    <a:lnTo>
                      <a:pt x="109" y="178"/>
                    </a:lnTo>
                    <a:lnTo>
                      <a:pt x="121" y="186"/>
                    </a:lnTo>
                    <a:lnTo>
                      <a:pt x="147" y="199"/>
                    </a:lnTo>
                    <a:lnTo>
                      <a:pt x="175" y="210"/>
                    </a:lnTo>
                    <a:lnTo>
                      <a:pt x="207" y="214"/>
                    </a:lnTo>
                    <a:lnTo>
                      <a:pt x="224" y="216"/>
                    </a:lnTo>
                    <a:lnTo>
                      <a:pt x="238" y="214"/>
                    </a:lnTo>
                    <a:lnTo>
                      <a:pt x="268" y="212"/>
                    </a:lnTo>
                    <a:lnTo>
                      <a:pt x="247" y="222"/>
                    </a:lnTo>
                    <a:lnTo>
                      <a:pt x="224" y="231"/>
                    </a:lnTo>
                    <a:lnTo>
                      <a:pt x="198" y="237"/>
                    </a:lnTo>
                    <a:lnTo>
                      <a:pt x="173" y="239"/>
                    </a:lnTo>
                    <a:lnTo>
                      <a:pt x="156" y="241"/>
                    </a:lnTo>
                    <a:lnTo>
                      <a:pt x="138" y="239"/>
                    </a:lnTo>
                    <a:lnTo>
                      <a:pt x="109" y="235"/>
                    </a:lnTo>
                    <a:lnTo>
                      <a:pt x="79" y="224"/>
                    </a:lnTo>
                    <a:lnTo>
                      <a:pt x="53" y="212"/>
                    </a:lnTo>
                    <a:lnTo>
                      <a:pt x="43" y="203"/>
                    </a:lnTo>
                    <a:lnTo>
                      <a:pt x="32" y="195"/>
                    </a:lnTo>
                    <a:lnTo>
                      <a:pt x="24" y="186"/>
                    </a:lnTo>
                    <a:lnTo>
                      <a:pt x="17" y="176"/>
                    </a:lnTo>
                    <a:lnTo>
                      <a:pt x="11" y="165"/>
                    </a:lnTo>
                    <a:lnTo>
                      <a:pt x="5" y="152"/>
                    </a:lnTo>
                    <a:lnTo>
                      <a:pt x="2" y="142"/>
                    </a:lnTo>
                    <a:lnTo>
                      <a:pt x="0" y="129"/>
                    </a:lnTo>
                    <a:lnTo>
                      <a:pt x="0" y="117"/>
                    </a:lnTo>
                    <a:lnTo>
                      <a:pt x="2" y="106"/>
                    </a:lnTo>
                    <a:lnTo>
                      <a:pt x="9" y="85"/>
                    </a:lnTo>
                    <a:lnTo>
                      <a:pt x="19" y="66"/>
                    </a:lnTo>
                    <a:lnTo>
                      <a:pt x="34" y="47"/>
                    </a:lnTo>
                    <a:lnTo>
                      <a:pt x="53" y="32"/>
                    </a:lnTo>
                    <a:lnTo>
                      <a:pt x="77" y="17"/>
                    </a:lnTo>
                    <a:lnTo>
                      <a:pt x="100" y="7"/>
                    </a:lnTo>
                    <a:lnTo>
                      <a:pt x="12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8"/>
              <p:cNvSpPr>
                <a:spLocks noChangeAspect="1"/>
              </p:cNvSpPr>
              <p:nvPr/>
            </p:nvSpPr>
            <p:spPr bwMode="auto">
              <a:xfrm>
                <a:off x="4789" y="3009"/>
                <a:ext cx="60" cy="30"/>
              </a:xfrm>
              <a:custGeom>
                <a:avLst/>
                <a:gdLst>
                  <a:gd name="T0" fmla="*/ 45 w 60"/>
                  <a:gd name="T1" fmla="*/ 30 h 30"/>
                  <a:gd name="T2" fmla="*/ 45 w 60"/>
                  <a:gd name="T3" fmla="*/ 30 h 30"/>
                  <a:gd name="T4" fmla="*/ 49 w 60"/>
                  <a:gd name="T5" fmla="*/ 30 h 30"/>
                  <a:gd name="T6" fmla="*/ 53 w 60"/>
                  <a:gd name="T7" fmla="*/ 27 h 30"/>
                  <a:gd name="T8" fmla="*/ 58 w 60"/>
                  <a:gd name="T9" fmla="*/ 25 h 30"/>
                  <a:gd name="T10" fmla="*/ 60 w 60"/>
                  <a:gd name="T11" fmla="*/ 21 h 30"/>
                  <a:gd name="T12" fmla="*/ 60 w 60"/>
                  <a:gd name="T13" fmla="*/ 21 h 30"/>
                  <a:gd name="T14" fmla="*/ 60 w 60"/>
                  <a:gd name="T15" fmla="*/ 21 h 30"/>
                  <a:gd name="T16" fmla="*/ 60 w 60"/>
                  <a:gd name="T17" fmla="*/ 17 h 30"/>
                  <a:gd name="T18" fmla="*/ 58 w 60"/>
                  <a:gd name="T19" fmla="*/ 13 h 30"/>
                  <a:gd name="T20" fmla="*/ 55 w 60"/>
                  <a:gd name="T21" fmla="*/ 8 h 30"/>
                  <a:gd name="T22" fmla="*/ 51 w 60"/>
                  <a:gd name="T23" fmla="*/ 8 h 30"/>
                  <a:gd name="T24" fmla="*/ 15 w 60"/>
                  <a:gd name="T25" fmla="*/ 0 h 30"/>
                  <a:gd name="T26" fmla="*/ 15 w 60"/>
                  <a:gd name="T27" fmla="*/ 0 h 30"/>
                  <a:gd name="T28" fmla="*/ 11 w 60"/>
                  <a:gd name="T29" fmla="*/ 2 h 30"/>
                  <a:gd name="T30" fmla="*/ 7 w 60"/>
                  <a:gd name="T31" fmla="*/ 2 h 30"/>
                  <a:gd name="T32" fmla="*/ 2 w 60"/>
                  <a:gd name="T33" fmla="*/ 6 h 30"/>
                  <a:gd name="T34" fmla="*/ 0 w 60"/>
                  <a:gd name="T35" fmla="*/ 10 h 30"/>
                  <a:gd name="T36" fmla="*/ 0 w 60"/>
                  <a:gd name="T37" fmla="*/ 10 h 30"/>
                  <a:gd name="T38" fmla="*/ 0 w 60"/>
                  <a:gd name="T39" fmla="*/ 10 h 30"/>
                  <a:gd name="T40" fmla="*/ 0 w 60"/>
                  <a:gd name="T41" fmla="*/ 15 h 30"/>
                  <a:gd name="T42" fmla="*/ 0 w 60"/>
                  <a:gd name="T43" fmla="*/ 17 h 30"/>
                  <a:gd name="T44" fmla="*/ 4 w 60"/>
                  <a:gd name="T45" fmla="*/ 21 h 30"/>
                  <a:gd name="T46" fmla="*/ 9 w 60"/>
                  <a:gd name="T47" fmla="*/ 23 h 30"/>
                  <a:gd name="T48" fmla="*/ 45 w 60"/>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30">
                    <a:moveTo>
                      <a:pt x="45" y="30"/>
                    </a:moveTo>
                    <a:lnTo>
                      <a:pt x="45" y="30"/>
                    </a:lnTo>
                    <a:lnTo>
                      <a:pt x="49" y="30"/>
                    </a:lnTo>
                    <a:lnTo>
                      <a:pt x="53" y="27"/>
                    </a:lnTo>
                    <a:lnTo>
                      <a:pt x="58" y="25"/>
                    </a:lnTo>
                    <a:lnTo>
                      <a:pt x="60" y="21"/>
                    </a:lnTo>
                    <a:lnTo>
                      <a:pt x="60" y="17"/>
                    </a:lnTo>
                    <a:lnTo>
                      <a:pt x="58" y="13"/>
                    </a:lnTo>
                    <a:lnTo>
                      <a:pt x="55" y="8"/>
                    </a:lnTo>
                    <a:lnTo>
                      <a:pt x="51" y="8"/>
                    </a:lnTo>
                    <a:lnTo>
                      <a:pt x="15" y="0"/>
                    </a:lnTo>
                    <a:lnTo>
                      <a:pt x="11" y="2"/>
                    </a:lnTo>
                    <a:lnTo>
                      <a:pt x="7" y="2"/>
                    </a:lnTo>
                    <a:lnTo>
                      <a:pt x="2" y="6"/>
                    </a:lnTo>
                    <a:lnTo>
                      <a:pt x="0" y="10"/>
                    </a:lnTo>
                    <a:lnTo>
                      <a:pt x="0" y="15"/>
                    </a:lnTo>
                    <a:lnTo>
                      <a:pt x="0" y="17"/>
                    </a:lnTo>
                    <a:lnTo>
                      <a:pt x="4" y="21"/>
                    </a:lnTo>
                    <a:lnTo>
                      <a:pt x="9" y="23"/>
                    </a:lnTo>
                    <a:lnTo>
                      <a:pt x="4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9"/>
              <p:cNvSpPr>
                <a:spLocks noChangeAspect="1"/>
              </p:cNvSpPr>
              <p:nvPr/>
            </p:nvSpPr>
            <p:spPr bwMode="auto">
              <a:xfrm>
                <a:off x="4736" y="2884"/>
                <a:ext cx="370" cy="245"/>
              </a:xfrm>
              <a:custGeom>
                <a:avLst/>
                <a:gdLst>
                  <a:gd name="T0" fmla="*/ 89 w 370"/>
                  <a:gd name="T1" fmla="*/ 64 h 245"/>
                  <a:gd name="T2" fmla="*/ 115 w 370"/>
                  <a:gd name="T3" fmla="*/ 64 h 245"/>
                  <a:gd name="T4" fmla="*/ 153 w 370"/>
                  <a:gd name="T5" fmla="*/ 68 h 245"/>
                  <a:gd name="T6" fmla="*/ 183 w 370"/>
                  <a:gd name="T7" fmla="*/ 76 h 245"/>
                  <a:gd name="T8" fmla="*/ 211 w 370"/>
                  <a:gd name="T9" fmla="*/ 95 h 245"/>
                  <a:gd name="T10" fmla="*/ 232 w 370"/>
                  <a:gd name="T11" fmla="*/ 121 h 245"/>
                  <a:gd name="T12" fmla="*/ 242 w 370"/>
                  <a:gd name="T13" fmla="*/ 159 h 245"/>
                  <a:gd name="T14" fmla="*/ 242 w 370"/>
                  <a:gd name="T15" fmla="*/ 182 h 245"/>
                  <a:gd name="T16" fmla="*/ 274 w 370"/>
                  <a:gd name="T17" fmla="*/ 216 h 245"/>
                  <a:gd name="T18" fmla="*/ 304 w 370"/>
                  <a:gd name="T19" fmla="*/ 237 h 245"/>
                  <a:gd name="T20" fmla="*/ 323 w 370"/>
                  <a:gd name="T21" fmla="*/ 245 h 245"/>
                  <a:gd name="T22" fmla="*/ 342 w 370"/>
                  <a:gd name="T23" fmla="*/ 243 h 245"/>
                  <a:gd name="T24" fmla="*/ 357 w 370"/>
                  <a:gd name="T25" fmla="*/ 226 h 245"/>
                  <a:gd name="T26" fmla="*/ 364 w 370"/>
                  <a:gd name="T27" fmla="*/ 212 h 245"/>
                  <a:gd name="T28" fmla="*/ 370 w 370"/>
                  <a:gd name="T29" fmla="*/ 176 h 245"/>
                  <a:gd name="T30" fmla="*/ 370 w 370"/>
                  <a:gd name="T31" fmla="*/ 150 h 245"/>
                  <a:gd name="T32" fmla="*/ 361 w 370"/>
                  <a:gd name="T33" fmla="*/ 97 h 245"/>
                  <a:gd name="T34" fmla="*/ 349 w 370"/>
                  <a:gd name="T35" fmla="*/ 72 h 245"/>
                  <a:gd name="T36" fmla="*/ 332 w 370"/>
                  <a:gd name="T37" fmla="*/ 47 h 245"/>
                  <a:gd name="T38" fmla="*/ 319 w 370"/>
                  <a:gd name="T39" fmla="*/ 36 h 245"/>
                  <a:gd name="T40" fmla="*/ 291 w 370"/>
                  <a:gd name="T41" fmla="*/ 19 h 245"/>
                  <a:gd name="T42" fmla="*/ 253 w 370"/>
                  <a:gd name="T43" fmla="*/ 6 h 245"/>
                  <a:gd name="T44" fmla="*/ 206 w 370"/>
                  <a:gd name="T45" fmla="*/ 0 h 245"/>
                  <a:gd name="T46" fmla="*/ 179 w 370"/>
                  <a:gd name="T47" fmla="*/ 0 h 245"/>
                  <a:gd name="T48" fmla="*/ 113 w 370"/>
                  <a:gd name="T49" fmla="*/ 4 h 245"/>
                  <a:gd name="T50" fmla="*/ 60 w 370"/>
                  <a:gd name="T51" fmla="*/ 15 h 245"/>
                  <a:gd name="T52" fmla="*/ 28 w 370"/>
                  <a:gd name="T53" fmla="*/ 30 h 245"/>
                  <a:gd name="T54" fmla="*/ 6 w 370"/>
                  <a:gd name="T55" fmla="*/ 51 h 245"/>
                  <a:gd name="T56" fmla="*/ 0 w 370"/>
                  <a:gd name="T57" fmla="*/ 72 h 245"/>
                  <a:gd name="T58" fmla="*/ 6 w 370"/>
                  <a:gd name="T59" fmla="*/ 100 h 245"/>
                  <a:gd name="T60" fmla="*/ 11 w 370"/>
                  <a:gd name="T61" fmla="*/ 95 h 245"/>
                  <a:gd name="T62" fmla="*/ 38 w 370"/>
                  <a:gd name="T63" fmla="*/ 78 h 245"/>
                  <a:gd name="T64" fmla="*/ 68 w 370"/>
                  <a:gd name="T65" fmla="*/ 68 h 245"/>
                  <a:gd name="T66" fmla="*/ 89 w 370"/>
                  <a:gd name="T67" fmla="*/ 64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0" h="245">
                    <a:moveTo>
                      <a:pt x="89" y="64"/>
                    </a:moveTo>
                    <a:lnTo>
                      <a:pt x="89" y="64"/>
                    </a:lnTo>
                    <a:lnTo>
                      <a:pt x="96" y="64"/>
                    </a:lnTo>
                    <a:lnTo>
                      <a:pt x="115" y="64"/>
                    </a:lnTo>
                    <a:lnTo>
                      <a:pt x="140" y="66"/>
                    </a:lnTo>
                    <a:lnTo>
                      <a:pt x="153" y="68"/>
                    </a:lnTo>
                    <a:lnTo>
                      <a:pt x="168" y="72"/>
                    </a:lnTo>
                    <a:lnTo>
                      <a:pt x="183" y="76"/>
                    </a:lnTo>
                    <a:lnTo>
                      <a:pt x="198" y="85"/>
                    </a:lnTo>
                    <a:lnTo>
                      <a:pt x="211" y="95"/>
                    </a:lnTo>
                    <a:lnTo>
                      <a:pt x="221" y="106"/>
                    </a:lnTo>
                    <a:lnTo>
                      <a:pt x="232" y="121"/>
                    </a:lnTo>
                    <a:lnTo>
                      <a:pt x="238" y="138"/>
                    </a:lnTo>
                    <a:lnTo>
                      <a:pt x="242" y="159"/>
                    </a:lnTo>
                    <a:lnTo>
                      <a:pt x="242" y="182"/>
                    </a:lnTo>
                    <a:lnTo>
                      <a:pt x="257" y="199"/>
                    </a:lnTo>
                    <a:lnTo>
                      <a:pt x="274" y="216"/>
                    </a:lnTo>
                    <a:lnTo>
                      <a:pt x="293" y="231"/>
                    </a:lnTo>
                    <a:lnTo>
                      <a:pt x="304" y="237"/>
                    </a:lnTo>
                    <a:lnTo>
                      <a:pt x="315" y="241"/>
                    </a:lnTo>
                    <a:lnTo>
                      <a:pt x="323" y="245"/>
                    </a:lnTo>
                    <a:lnTo>
                      <a:pt x="334" y="245"/>
                    </a:lnTo>
                    <a:lnTo>
                      <a:pt x="342" y="243"/>
                    </a:lnTo>
                    <a:lnTo>
                      <a:pt x="351" y="237"/>
                    </a:lnTo>
                    <a:lnTo>
                      <a:pt x="357" y="226"/>
                    </a:lnTo>
                    <a:lnTo>
                      <a:pt x="364" y="212"/>
                    </a:lnTo>
                    <a:lnTo>
                      <a:pt x="368" y="195"/>
                    </a:lnTo>
                    <a:lnTo>
                      <a:pt x="370" y="176"/>
                    </a:lnTo>
                    <a:lnTo>
                      <a:pt x="370" y="150"/>
                    </a:lnTo>
                    <a:lnTo>
                      <a:pt x="368" y="125"/>
                    </a:lnTo>
                    <a:lnTo>
                      <a:pt x="361" y="97"/>
                    </a:lnTo>
                    <a:lnTo>
                      <a:pt x="357" y="85"/>
                    </a:lnTo>
                    <a:lnTo>
                      <a:pt x="349" y="72"/>
                    </a:lnTo>
                    <a:lnTo>
                      <a:pt x="342" y="59"/>
                    </a:lnTo>
                    <a:lnTo>
                      <a:pt x="332" y="47"/>
                    </a:lnTo>
                    <a:lnTo>
                      <a:pt x="319" y="36"/>
                    </a:lnTo>
                    <a:lnTo>
                      <a:pt x="306" y="28"/>
                    </a:lnTo>
                    <a:lnTo>
                      <a:pt x="291" y="19"/>
                    </a:lnTo>
                    <a:lnTo>
                      <a:pt x="274" y="13"/>
                    </a:lnTo>
                    <a:lnTo>
                      <a:pt x="253" y="6"/>
                    </a:lnTo>
                    <a:lnTo>
                      <a:pt x="232" y="2"/>
                    </a:lnTo>
                    <a:lnTo>
                      <a:pt x="206" y="0"/>
                    </a:lnTo>
                    <a:lnTo>
                      <a:pt x="179" y="0"/>
                    </a:lnTo>
                    <a:lnTo>
                      <a:pt x="147" y="0"/>
                    </a:lnTo>
                    <a:lnTo>
                      <a:pt x="113" y="4"/>
                    </a:lnTo>
                    <a:lnTo>
                      <a:pt x="77" y="11"/>
                    </a:lnTo>
                    <a:lnTo>
                      <a:pt x="60" y="15"/>
                    </a:lnTo>
                    <a:lnTo>
                      <a:pt x="43" y="23"/>
                    </a:lnTo>
                    <a:lnTo>
                      <a:pt x="28" y="30"/>
                    </a:lnTo>
                    <a:lnTo>
                      <a:pt x="15" y="40"/>
                    </a:lnTo>
                    <a:lnTo>
                      <a:pt x="6" y="51"/>
                    </a:lnTo>
                    <a:lnTo>
                      <a:pt x="2" y="66"/>
                    </a:lnTo>
                    <a:lnTo>
                      <a:pt x="0" y="72"/>
                    </a:lnTo>
                    <a:lnTo>
                      <a:pt x="2" y="80"/>
                    </a:lnTo>
                    <a:lnTo>
                      <a:pt x="6" y="100"/>
                    </a:lnTo>
                    <a:lnTo>
                      <a:pt x="11" y="95"/>
                    </a:lnTo>
                    <a:lnTo>
                      <a:pt x="26" y="85"/>
                    </a:lnTo>
                    <a:lnTo>
                      <a:pt x="38" y="78"/>
                    </a:lnTo>
                    <a:lnTo>
                      <a:pt x="51" y="72"/>
                    </a:lnTo>
                    <a:lnTo>
                      <a:pt x="68" y="68"/>
                    </a:lnTo>
                    <a:lnTo>
                      <a:pt x="8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0"/>
              <p:cNvSpPr>
                <a:spLocks noChangeAspect="1"/>
              </p:cNvSpPr>
              <p:nvPr/>
            </p:nvSpPr>
            <p:spPr bwMode="auto">
              <a:xfrm>
                <a:off x="4936" y="2958"/>
                <a:ext cx="206" cy="252"/>
              </a:xfrm>
              <a:custGeom>
                <a:avLst/>
                <a:gdLst>
                  <a:gd name="T0" fmla="*/ 170 w 206"/>
                  <a:gd name="T1" fmla="*/ 106 h 252"/>
                  <a:gd name="T2" fmla="*/ 170 w 206"/>
                  <a:gd name="T3" fmla="*/ 127 h 252"/>
                  <a:gd name="T4" fmla="*/ 174 w 206"/>
                  <a:gd name="T5" fmla="*/ 150 h 252"/>
                  <a:gd name="T6" fmla="*/ 187 w 206"/>
                  <a:gd name="T7" fmla="*/ 161 h 252"/>
                  <a:gd name="T8" fmla="*/ 198 w 206"/>
                  <a:gd name="T9" fmla="*/ 161 h 252"/>
                  <a:gd name="T10" fmla="*/ 206 w 206"/>
                  <a:gd name="T11" fmla="*/ 159 h 252"/>
                  <a:gd name="T12" fmla="*/ 195 w 206"/>
                  <a:gd name="T13" fmla="*/ 171 h 252"/>
                  <a:gd name="T14" fmla="*/ 181 w 206"/>
                  <a:gd name="T15" fmla="*/ 186 h 252"/>
                  <a:gd name="T16" fmla="*/ 159 w 206"/>
                  <a:gd name="T17" fmla="*/ 193 h 252"/>
                  <a:gd name="T18" fmla="*/ 147 w 206"/>
                  <a:gd name="T19" fmla="*/ 191 h 252"/>
                  <a:gd name="T20" fmla="*/ 153 w 206"/>
                  <a:gd name="T21" fmla="*/ 199 h 252"/>
                  <a:gd name="T22" fmla="*/ 164 w 206"/>
                  <a:gd name="T23" fmla="*/ 205 h 252"/>
                  <a:gd name="T24" fmla="*/ 183 w 206"/>
                  <a:gd name="T25" fmla="*/ 205 h 252"/>
                  <a:gd name="T26" fmla="*/ 176 w 206"/>
                  <a:gd name="T27" fmla="*/ 210 h 252"/>
                  <a:gd name="T28" fmla="*/ 161 w 206"/>
                  <a:gd name="T29" fmla="*/ 218 h 252"/>
                  <a:gd name="T30" fmla="*/ 138 w 206"/>
                  <a:gd name="T31" fmla="*/ 222 h 252"/>
                  <a:gd name="T32" fmla="*/ 106 w 206"/>
                  <a:gd name="T33" fmla="*/ 216 h 252"/>
                  <a:gd name="T34" fmla="*/ 102 w 206"/>
                  <a:gd name="T35" fmla="*/ 220 h 252"/>
                  <a:gd name="T36" fmla="*/ 96 w 206"/>
                  <a:gd name="T37" fmla="*/ 233 h 252"/>
                  <a:gd name="T38" fmla="*/ 102 w 206"/>
                  <a:gd name="T39" fmla="*/ 246 h 252"/>
                  <a:gd name="T40" fmla="*/ 110 w 206"/>
                  <a:gd name="T41" fmla="*/ 252 h 252"/>
                  <a:gd name="T42" fmla="*/ 49 w 206"/>
                  <a:gd name="T43" fmla="*/ 239 h 252"/>
                  <a:gd name="T44" fmla="*/ 32 w 206"/>
                  <a:gd name="T45" fmla="*/ 231 h 252"/>
                  <a:gd name="T46" fmla="*/ 23 w 206"/>
                  <a:gd name="T47" fmla="*/ 220 h 252"/>
                  <a:gd name="T48" fmla="*/ 15 w 206"/>
                  <a:gd name="T49" fmla="*/ 203 h 252"/>
                  <a:gd name="T50" fmla="*/ 19 w 206"/>
                  <a:gd name="T51" fmla="*/ 174 h 252"/>
                  <a:gd name="T52" fmla="*/ 30 w 206"/>
                  <a:gd name="T53" fmla="*/ 144 h 252"/>
                  <a:gd name="T54" fmla="*/ 42 w 206"/>
                  <a:gd name="T55" fmla="*/ 102 h 252"/>
                  <a:gd name="T56" fmla="*/ 42 w 206"/>
                  <a:gd name="T57" fmla="*/ 78 h 252"/>
                  <a:gd name="T58" fmla="*/ 36 w 206"/>
                  <a:gd name="T59" fmla="*/ 53 h 252"/>
                  <a:gd name="T60" fmla="*/ 23 w 206"/>
                  <a:gd name="T61" fmla="*/ 28 h 252"/>
                  <a:gd name="T62" fmla="*/ 0 w 206"/>
                  <a:gd name="T63" fmla="*/ 0 h 252"/>
                  <a:gd name="T64" fmla="*/ 25 w 206"/>
                  <a:gd name="T65" fmla="*/ 11 h 252"/>
                  <a:gd name="T66" fmla="*/ 81 w 206"/>
                  <a:gd name="T67" fmla="*/ 36 h 252"/>
                  <a:gd name="T68" fmla="*/ 138 w 206"/>
                  <a:gd name="T69" fmla="*/ 70 h 252"/>
                  <a:gd name="T70" fmla="*/ 159 w 206"/>
                  <a:gd name="T71" fmla="*/ 87 h 252"/>
                  <a:gd name="T72" fmla="*/ 170 w 206"/>
                  <a:gd name="T73" fmla="*/ 106 h 2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252">
                    <a:moveTo>
                      <a:pt x="170" y="106"/>
                    </a:moveTo>
                    <a:lnTo>
                      <a:pt x="170" y="106"/>
                    </a:lnTo>
                    <a:lnTo>
                      <a:pt x="168" y="116"/>
                    </a:lnTo>
                    <a:lnTo>
                      <a:pt x="170" y="127"/>
                    </a:lnTo>
                    <a:lnTo>
                      <a:pt x="172" y="140"/>
                    </a:lnTo>
                    <a:lnTo>
                      <a:pt x="174" y="150"/>
                    </a:lnTo>
                    <a:lnTo>
                      <a:pt x="183" y="159"/>
                    </a:lnTo>
                    <a:lnTo>
                      <a:pt x="187" y="161"/>
                    </a:lnTo>
                    <a:lnTo>
                      <a:pt x="191" y="161"/>
                    </a:lnTo>
                    <a:lnTo>
                      <a:pt x="198" y="161"/>
                    </a:lnTo>
                    <a:lnTo>
                      <a:pt x="206" y="159"/>
                    </a:lnTo>
                    <a:lnTo>
                      <a:pt x="202" y="165"/>
                    </a:lnTo>
                    <a:lnTo>
                      <a:pt x="195" y="171"/>
                    </a:lnTo>
                    <a:lnTo>
                      <a:pt x="189" y="180"/>
                    </a:lnTo>
                    <a:lnTo>
                      <a:pt x="181" y="186"/>
                    </a:lnTo>
                    <a:lnTo>
                      <a:pt x="170" y="193"/>
                    </a:lnTo>
                    <a:lnTo>
                      <a:pt x="159" y="193"/>
                    </a:lnTo>
                    <a:lnTo>
                      <a:pt x="147" y="191"/>
                    </a:lnTo>
                    <a:lnTo>
                      <a:pt x="147" y="193"/>
                    </a:lnTo>
                    <a:lnTo>
                      <a:pt x="153" y="199"/>
                    </a:lnTo>
                    <a:lnTo>
                      <a:pt x="157" y="203"/>
                    </a:lnTo>
                    <a:lnTo>
                      <a:pt x="164" y="205"/>
                    </a:lnTo>
                    <a:lnTo>
                      <a:pt x="172" y="205"/>
                    </a:lnTo>
                    <a:lnTo>
                      <a:pt x="183" y="205"/>
                    </a:lnTo>
                    <a:lnTo>
                      <a:pt x="176" y="210"/>
                    </a:lnTo>
                    <a:lnTo>
                      <a:pt x="170" y="214"/>
                    </a:lnTo>
                    <a:lnTo>
                      <a:pt x="161" y="218"/>
                    </a:lnTo>
                    <a:lnTo>
                      <a:pt x="151" y="222"/>
                    </a:lnTo>
                    <a:lnTo>
                      <a:pt x="138" y="222"/>
                    </a:lnTo>
                    <a:lnTo>
                      <a:pt x="123" y="222"/>
                    </a:lnTo>
                    <a:lnTo>
                      <a:pt x="106" y="216"/>
                    </a:lnTo>
                    <a:lnTo>
                      <a:pt x="102" y="220"/>
                    </a:lnTo>
                    <a:lnTo>
                      <a:pt x="98" y="229"/>
                    </a:lnTo>
                    <a:lnTo>
                      <a:pt x="96" y="233"/>
                    </a:lnTo>
                    <a:lnTo>
                      <a:pt x="98" y="239"/>
                    </a:lnTo>
                    <a:lnTo>
                      <a:pt x="102" y="246"/>
                    </a:lnTo>
                    <a:lnTo>
                      <a:pt x="110" y="252"/>
                    </a:lnTo>
                    <a:lnTo>
                      <a:pt x="76" y="246"/>
                    </a:lnTo>
                    <a:lnTo>
                      <a:pt x="49" y="239"/>
                    </a:lnTo>
                    <a:lnTo>
                      <a:pt x="38" y="235"/>
                    </a:lnTo>
                    <a:lnTo>
                      <a:pt x="32" y="231"/>
                    </a:lnTo>
                    <a:lnTo>
                      <a:pt x="23" y="220"/>
                    </a:lnTo>
                    <a:lnTo>
                      <a:pt x="17" y="210"/>
                    </a:lnTo>
                    <a:lnTo>
                      <a:pt x="15" y="203"/>
                    </a:lnTo>
                    <a:lnTo>
                      <a:pt x="15" y="195"/>
                    </a:lnTo>
                    <a:lnTo>
                      <a:pt x="19" y="174"/>
                    </a:lnTo>
                    <a:lnTo>
                      <a:pt x="30" y="144"/>
                    </a:lnTo>
                    <a:lnTo>
                      <a:pt x="38" y="123"/>
                    </a:lnTo>
                    <a:lnTo>
                      <a:pt x="42" y="102"/>
                    </a:lnTo>
                    <a:lnTo>
                      <a:pt x="42" y="91"/>
                    </a:lnTo>
                    <a:lnTo>
                      <a:pt x="42" y="78"/>
                    </a:lnTo>
                    <a:lnTo>
                      <a:pt x="40" y="66"/>
                    </a:lnTo>
                    <a:lnTo>
                      <a:pt x="36" y="53"/>
                    </a:lnTo>
                    <a:lnTo>
                      <a:pt x="30" y="40"/>
                    </a:lnTo>
                    <a:lnTo>
                      <a:pt x="23" y="28"/>
                    </a:lnTo>
                    <a:lnTo>
                      <a:pt x="13" y="13"/>
                    </a:lnTo>
                    <a:lnTo>
                      <a:pt x="0" y="0"/>
                    </a:lnTo>
                    <a:lnTo>
                      <a:pt x="25" y="11"/>
                    </a:lnTo>
                    <a:lnTo>
                      <a:pt x="51" y="21"/>
                    </a:lnTo>
                    <a:lnTo>
                      <a:pt x="81" y="36"/>
                    </a:lnTo>
                    <a:lnTo>
                      <a:pt x="110" y="51"/>
                    </a:lnTo>
                    <a:lnTo>
                      <a:pt x="138" y="70"/>
                    </a:lnTo>
                    <a:lnTo>
                      <a:pt x="151" y="78"/>
                    </a:lnTo>
                    <a:lnTo>
                      <a:pt x="159" y="87"/>
                    </a:lnTo>
                    <a:lnTo>
                      <a:pt x="166" y="97"/>
                    </a:lnTo>
                    <a:lnTo>
                      <a:pt x="17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1"/>
              <p:cNvSpPr>
                <a:spLocks noChangeAspect="1"/>
              </p:cNvSpPr>
              <p:nvPr/>
            </p:nvSpPr>
            <p:spPr bwMode="auto">
              <a:xfrm>
                <a:off x="4793" y="3191"/>
                <a:ext cx="179" cy="347"/>
              </a:xfrm>
              <a:custGeom>
                <a:avLst/>
                <a:gdLst>
                  <a:gd name="T0" fmla="*/ 37 w 179"/>
                  <a:gd name="T1" fmla="*/ 309 h 347"/>
                  <a:gd name="T2" fmla="*/ 58 w 179"/>
                  <a:gd name="T3" fmla="*/ 150 h 347"/>
                  <a:gd name="T4" fmla="*/ 58 w 179"/>
                  <a:gd name="T5" fmla="*/ 150 h 347"/>
                  <a:gd name="T6" fmla="*/ 49 w 179"/>
                  <a:gd name="T7" fmla="*/ 135 h 347"/>
                  <a:gd name="T8" fmla="*/ 43 w 179"/>
                  <a:gd name="T9" fmla="*/ 120 h 347"/>
                  <a:gd name="T10" fmla="*/ 41 w 179"/>
                  <a:gd name="T11" fmla="*/ 110 h 347"/>
                  <a:gd name="T12" fmla="*/ 41 w 179"/>
                  <a:gd name="T13" fmla="*/ 99 h 347"/>
                  <a:gd name="T14" fmla="*/ 43 w 179"/>
                  <a:gd name="T15" fmla="*/ 89 h 347"/>
                  <a:gd name="T16" fmla="*/ 45 w 179"/>
                  <a:gd name="T17" fmla="*/ 80 h 347"/>
                  <a:gd name="T18" fmla="*/ 56 w 179"/>
                  <a:gd name="T19" fmla="*/ 59 h 347"/>
                  <a:gd name="T20" fmla="*/ 56 w 179"/>
                  <a:gd name="T21" fmla="*/ 59 h 347"/>
                  <a:gd name="T22" fmla="*/ 66 w 179"/>
                  <a:gd name="T23" fmla="*/ 40 h 347"/>
                  <a:gd name="T24" fmla="*/ 73 w 179"/>
                  <a:gd name="T25" fmla="*/ 19 h 347"/>
                  <a:gd name="T26" fmla="*/ 75 w 179"/>
                  <a:gd name="T27" fmla="*/ 0 h 347"/>
                  <a:gd name="T28" fmla="*/ 75 w 179"/>
                  <a:gd name="T29" fmla="*/ 0 h 347"/>
                  <a:gd name="T30" fmla="*/ 90 w 179"/>
                  <a:gd name="T31" fmla="*/ 4 h 347"/>
                  <a:gd name="T32" fmla="*/ 120 w 179"/>
                  <a:gd name="T33" fmla="*/ 13 h 347"/>
                  <a:gd name="T34" fmla="*/ 139 w 179"/>
                  <a:gd name="T35" fmla="*/ 19 h 347"/>
                  <a:gd name="T36" fmla="*/ 156 w 179"/>
                  <a:gd name="T37" fmla="*/ 27 h 347"/>
                  <a:gd name="T38" fmla="*/ 168 w 179"/>
                  <a:gd name="T39" fmla="*/ 36 h 347"/>
                  <a:gd name="T40" fmla="*/ 179 w 179"/>
                  <a:gd name="T41" fmla="*/ 44 h 347"/>
                  <a:gd name="T42" fmla="*/ 179 w 179"/>
                  <a:gd name="T43" fmla="*/ 44 h 347"/>
                  <a:gd name="T44" fmla="*/ 158 w 179"/>
                  <a:gd name="T45" fmla="*/ 165 h 347"/>
                  <a:gd name="T46" fmla="*/ 143 w 179"/>
                  <a:gd name="T47" fmla="*/ 254 h 347"/>
                  <a:gd name="T48" fmla="*/ 132 w 179"/>
                  <a:gd name="T49" fmla="*/ 309 h 347"/>
                  <a:gd name="T50" fmla="*/ 132 w 179"/>
                  <a:gd name="T51" fmla="*/ 309 h 347"/>
                  <a:gd name="T52" fmla="*/ 130 w 179"/>
                  <a:gd name="T53" fmla="*/ 326 h 347"/>
                  <a:gd name="T54" fmla="*/ 132 w 179"/>
                  <a:gd name="T55" fmla="*/ 347 h 347"/>
                  <a:gd name="T56" fmla="*/ 0 w 179"/>
                  <a:gd name="T57" fmla="*/ 347 h 347"/>
                  <a:gd name="T58" fmla="*/ 37 w 179"/>
                  <a:gd name="T59" fmla="*/ 309 h 3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347">
                    <a:moveTo>
                      <a:pt x="37" y="309"/>
                    </a:moveTo>
                    <a:lnTo>
                      <a:pt x="58" y="150"/>
                    </a:lnTo>
                    <a:lnTo>
                      <a:pt x="49" y="135"/>
                    </a:lnTo>
                    <a:lnTo>
                      <a:pt x="43" y="120"/>
                    </a:lnTo>
                    <a:lnTo>
                      <a:pt x="41" y="110"/>
                    </a:lnTo>
                    <a:lnTo>
                      <a:pt x="41" y="99"/>
                    </a:lnTo>
                    <a:lnTo>
                      <a:pt x="43" y="89"/>
                    </a:lnTo>
                    <a:lnTo>
                      <a:pt x="45" y="80"/>
                    </a:lnTo>
                    <a:lnTo>
                      <a:pt x="56" y="59"/>
                    </a:lnTo>
                    <a:lnTo>
                      <a:pt x="66" y="40"/>
                    </a:lnTo>
                    <a:lnTo>
                      <a:pt x="73" y="19"/>
                    </a:lnTo>
                    <a:lnTo>
                      <a:pt x="75" y="0"/>
                    </a:lnTo>
                    <a:lnTo>
                      <a:pt x="90" y="4"/>
                    </a:lnTo>
                    <a:lnTo>
                      <a:pt x="120" y="13"/>
                    </a:lnTo>
                    <a:lnTo>
                      <a:pt x="139" y="19"/>
                    </a:lnTo>
                    <a:lnTo>
                      <a:pt x="156" y="27"/>
                    </a:lnTo>
                    <a:lnTo>
                      <a:pt x="168" y="36"/>
                    </a:lnTo>
                    <a:lnTo>
                      <a:pt x="179" y="44"/>
                    </a:lnTo>
                    <a:lnTo>
                      <a:pt x="158" y="165"/>
                    </a:lnTo>
                    <a:lnTo>
                      <a:pt x="143" y="254"/>
                    </a:lnTo>
                    <a:lnTo>
                      <a:pt x="132" y="309"/>
                    </a:lnTo>
                    <a:lnTo>
                      <a:pt x="130" y="326"/>
                    </a:lnTo>
                    <a:lnTo>
                      <a:pt x="132" y="347"/>
                    </a:lnTo>
                    <a:lnTo>
                      <a:pt x="0" y="347"/>
                    </a:lnTo>
                    <a:lnTo>
                      <a:pt x="37" y="3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22"/>
              <p:cNvSpPr>
                <a:spLocks noChangeAspect="1"/>
              </p:cNvSpPr>
              <p:nvPr/>
            </p:nvSpPr>
            <p:spPr bwMode="auto">
              <a:xfrm>
                <a:off x="4883" y="3216"/>
                <a:ext cx="42" cy="76"/>
              </a:xfrm>
              <a:custGeom>
                <a:avLst/>
                <a:gdLst>
                  <a:gd name="T0" fmla="*/ 42 w 42"/>
                  <a:gd name="T1" fmla="*/ 9 h 76"/>
                  <a:gd name="T2" fmla="*/ 0 w 42"/>
                  <a:gd name="T3" fmla="*/ 76 h 76"/>
                  <a:gd name="T4" fmla="*/ 15 w 42"/>
                  <a:gd name="T5" fmla="*/ 0 h 76"/>
                  <a:gd name="T6" fmla="*/ 42 w 42"/>
                  <a:gd name="T7" fmla="*/ 9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76">
                    <a:moveTo>
                      <a:pt x="42" y="9"/>
                    </a:moveTo>
                    <a:lnTo>
                      <a:pt x="0" y="76"/>
                    </a:lnTo>
                    <a:lnTo>
                      <a:pt x="15" y="0"/>
                    </a:lnTo>
                    <a:lnTo>
                      <a:pt x="4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23"/>
              <p:cNvSpPr>
                <a:spLocks noChangeAspect="1"/>
              </p:cNvSpPr>
              <p:nvPr/>
            </p:nvSpPr>
            <p:spPr bwMode="auto">
              <a:xfrm>
                <a:off x="4785" y="3060"/>
                <a:ext cx="70" cy="40"/>
              </a:xfrm>
              <a:custGeom>
                <a:avLst/>
                <a:gdLst>
                  <a:gd name="T0" fmla="*/ 30 w 70"/>
                  <a:gd name="T1" fmla="*/ 6 h 40"/>
                  <a:gd name="T2" fmla="*/ 38 w 70"/>
                  <a:gd name="T3" fmla="*/ 2 h 40"/>
                  <a:gd name="T4" fmla="*/ 38 w 70"/>
                  <a:gd name="T5" fmla="*/ 2 h 40"/>
                  <a:gd name="T6" fmla="*/ 49 w 70"/>
                  <a:gd name="T7" fmla="*/ 12 h 40"/>
                  <a:gd name="T8" fmla="*/ 59 w 70"/>
                  <a:gd name="T9" fmla="*/ 19 h 40"/>
                  <a:gd name="T10" fmla="*/ 70 w 70"/>
                  <a:gd name="T11" fmla="*/ 23 h 40"/>
                  <a:gd name="T12" fmla="*/ 70 w 70"/>
                  <a:gd name="T13" fmla="*/ 23 h 40"/>
                  <a:gd name="T14" fmla="*/ 68 w 70"/>
                  <a:gd name="T15" fmla="*/ 27 h 40"/>
                  <a:gd name="T16" fmla="*/ 57 w 70"/>
                  <a:gd name="T17" fmla="*/ 34 h 40"/>
                  <a:gd name="T18" fmla="*/ 51 w 70"/>
                  <a:gd name="T19" fmla="*/ 38 h 40"/>
                  <a:gd name="T20" fmla="*/ 42 w 70"/>
                  <a:gd name="T21" fmla="*/ 40 h 40"/>
                  <a:gd name="T22" fmla="*/ 34 w 70"/>
                  <a:gd name="T23" fmla="*/ 40 h 40"/>
                  <a:gd name="T24" fmla="*/ 23 w 70"/>
                  <a:gd name="T25" fmla="*/ 40 h 40"/>
                  <a:gd name="T26" fmla="*/ 23 w 70"/>
                  <a:gd name="T27" fmla="*/ 40 h 40"/>
                  <a:gd name="T28" fmla="*/ 15 w 70"/>
                  <a:gd name="T29" fmla="*/ 38 h 40"/>
                  <a:gd name="T30" fmla="*/ 8 w 70"/>
                  <a:gd name="T31" fmla="*/ 34 h 40"/>
                  <a:gd name="T32" fmla="*/ 4 w 70"/>
                  <a:gd name="T33" fmla="*/ 27 h 40"/>
                  <a:gd name="T34" fmla="*/ 2 w 70"/>
                  <a:gd name="T35" fmla="*/ 21 h 40"/>
                  <a:gd name="T36" fmla="*/ 0 w 70"/>
                  <a:gd name="T37" fmla="*/ 12 h 40"/>
                  <a:gd name="T38" fmla="*/ 0 w 70"/>
                  <a:gd name="T39" fmla="*/ 6 h 40"/>
                  <a:gd name="T40" fmla="*/ 23 w 70"/>
                  <a:gd name="T41" fmla="*/ 0 h 40"/>
                  <a:gd name="T42" fmla="*/ 30 w 70"/>
                  <a:gd name="T43" fmla="*/ 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0">
                    <a:moveTo>
                      <a:pt x="30" y="6"/>
                    </a:moveTo>
                    <a:lnTo>
                      <a:pt x="38" y="2"/>
                    </a:lnTo>
                    <a:lnTo>
                      <a:pt x="49" y="12"/>
                    </a:lnTo>
                    <a:lnTo>
                      <a:pt x="59" y="19"/>
                    </a:lnTo>
                    <a:lnTo>
                      <a:pt x="70" y="23"/>
                    </a:lnTo>
                    <a:lnTo>
                      <a:pt x="68" y="27"/>
                    </a:lnTo>
                    <a:lnTo>
                      <a:pt x="57" y="34"/>
                    </a:lnTo>
                    <a:lnTo>
                      <a:pt x="51" y="38"/>
                    </a:lnTo>
                    <a:lnTo>
                      <a:pt x="42" y="40"/>
                    </a:lnTo>
                    <a:lnTo>
                      <a:pt x="34" y="40"/>
                    </a:lnTo>
                    <a:lnTo>
                      <a:pt x="23" y="40"/>
                    </a:lnTo>
                    <a:lnTo>
                      <a:pt x="15" y="38"/>
                    </a:lnTo>
                    <a:lnTo>
                      <a:pt x="8" y="34"/>
                    </a:lnTo>
                    <a:lnTo>
                      <a:pt x="4" y="27"/>
                    </a:lnTo>
                    <a:lnTo>
                      <a:pt x="2" y="21"/>
                    </a:lnTo>
                    <a:lnTo>
                      <a:pt x="0" y="12"/>
                    </a:lnTo>
                    <a:lnTo>
                      <a:pt x="0" y="6"/>
                    </a:lnTo>
                    <a:lnTo>
                      <a:pt x="23" y="0"/>
                    </a:lnTo>
                    <a:lnTo>
                      <a:pt x="3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24"/>
              <p:cNvSpPr>
                <a:spLocks noChangeAspect="1"/>
              </p:cNvSpPr>
              <p:nvPr/>
            </p:nvSpPr>
            <p:spPr bwMode="auto">
              <a:xfrm>
                <a:off x="4944" y="3237"/>
                <a:ext cx="71" cy="303"/>
              </a:xfrm>
              <a:custGeom>
                <a:avLst/>
                <a:gdLst>
                  <a:gd name="T0" fmla="*/ 0 w 71"/>
                  <a:gd name="T1" fmla="*/ 17 h 303"/>
                  <a:gd name="T2" fmla="*/ 0 w 71"/>
                  <a:gd name="T3" fmla="*/ 17 h 303"/>
                  <a:gd name="T4" fmla="*/ 7 w 71"/>
                  <a:gd name="T5" fmla="*/ 32 h 303"/>
                  <a:gd name="T6" fmla="*/ 15 w 71"/>
                  <a:gd name="T7" fmla="*/ 53 h 303"/>
                  <a:gd name="T8" fmla="*/ 22 w 71"/>
                  <a:gd name="T9" fmla="*/ 83 h 303"/>
                  <a:gd name="T10" fmla="*/ 30 w 71"/>
                  <a:gd name="T11" fmla="*/ 121 h 303"/>
                  <a:gd name="T12" fmla="*/ 37 w 71"/>
                  <a:gd name="T13" fmla="*/ 170 h 303"/>
                  <a:gd name="T14" fmla="*/ 39 w 71"/>
                  <a:gd name="T15" fmla="*/ 231 h 303"/>
                  <a:gd name="T16" fmla="*/ 41 w 71"/>
                  <a:gd name="T17" fmla="*/ 301 h 303"/>
                  <a:gd name="T18" fmla="*/ 71 w 71"/>
                  <a:gd name="T19" fmla="*/ 303 h 303"/>
                  <a:gd name="T20" fmla="*/ 71 w 71"/>
                  <a:gd name="T21" fmla="*/ 303 h 303"/>
                  <a:gd name="T22" fmla="*/ 71 w 71"/>
                  <a:gd name="T23" fmla="*/ 227 h 303"/>
                  <a:gd name="T24" fmla="*/ 66 w 71"/>
                  <a:gd name="T25" fmla="*/ 165 h 303"/>
                  <a:gd name="T26" fmla="*/ 60 w 71"/>
                  <a:gd name="T27" fmla="*/ 112 h 303"/>
                  <a:gd name="T28" fmla="*/ 51 w 71"/>
                  <a:gd name="T29" fmla="*/ 72 h 303"/>
                  <a:gd name="T30" fmla="*/ 43 w 71"/>
                  <a:gd name="T31" fmla="*/ 41 h 303"/>
                  <a:gd name="T32" fmla="*/ 37 w 71"/>
                  <a:gd name="T33" fmla="*/ 19 h 303"/>
                  <a:gd name="T34" fmla="*/ 28 w 71"/>
                  <a:gd name="T35" fmla="*/ 0 h 303"/>
                  <a:gd name="T36" fmla="*/ 0 w 71"/>
                  <a:gd name="T37" fmla="*/ 17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 h="303">
                    <a:moveTo>
                      <a:pt x="0" y="17"/>
                    </a:moveTo>
                    <a:lnTo>
                      <a:pt x="0" y="17"/>
                    </a:lnTo>
                    <a:lnTo>
                      <a:pt x="7" y="32"/>
                    </a:lnTo>
                    <a:lnTo>
                      <a:pt x="15" y="53"/>
                    </a:lnTo>
                    <a:lnTo>
                      <a:pt x="22" y="83"/>
                    </a:lnTo>
                    <a:lnTo>
                      <a:pt x="30" y="121"/>
                    </a:lnTo>
                    <a:lnTo>
                      <a:pt x="37" y="170"/>
                    </a:lnTo>
                    <a:lnTo>
                      <a:pt x="39" y="231"/>
                    </a:lnTo>
                    <a:lnTo>
                      <a:pt x="41" y="301"/>
                    </a:lnTo>
                    <a:lnTo>
                      <a:pt x="71" y="303"/>
                    </a:lnTo>
                    <a:lnTo>
                      <a:pt x="71" y="227"/>
                    </a:lnTo>
                    <a:lnTo>
                      <a:pt x="66" y="165"/>
                    </a:lnTo>
                    <a:lnTo>
                      <a:pt x="60" y="112"/>
                    </a:lnTo>
                    <a:lnTo>
                      <a:pt x="51" y="72"/>
                    </a:lnTo>
                    <a:lnTo>
                      <a:pt x="43" y="41"/>
                    </a:lnTo>
                    <a:lnTo>
                      <a:pt x="37" y="19"/>
                    </a:lnTo>
                    <a:lnTo>
                      <a:pt x="28"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25"/>
              <p:cNvSpPr>
                <a:spLocks noChangeAspect="1"/>
              </p:cNvSpPr>
              <p:nvPr/>
            </p:nvSpPr>
            <p:spPr bwMode="auto">
              <a:xfrm>
                <a:off x="4872" y="3009"/>
                <a:ext cx="26" cy="25"/>
              </a:xfrm>
              <a:custGeom>
                <a:avLst/>
                <a:gdLst>
                  <a:gd name="T0" fmla="*/ 0 w 26"/>
                  <a:gd name="T1" fmla="*/ 13 h 25"/>
                  <a:gd name="T2" fmla="*/ 0 w 26"/>
                  <a:gd name="T3" fmla="*/ 13 h 25"/>
                  <a:gd name="T4" fmla="*/ 2 w 26"/>
                  <a:gd name="T5" fmla="*/ 17 h 25"/>
                  <a:gd name="T6" fmla="*/ 4 w 26"/>
                  <a:gd name="T7" fmla="*/ 21 h 25"/>
                  <a:gd name="T8" fmla="*/ 9 w 26"/>
                  <a:gd name="T9" fmla="*/ 23 h 25"/>
                  <a:gd name="T10" fmla="*/ 13 w 26"/>
                  <a:gd name="T11" fmla="*/ 25 h 25"/>
                  <a:gd name="T12" fmla="*/ 13 w 26"/>
                  <a:gd name="T13" fmla="*/ 25 h 25"/>
                  <a:gd name="T14" fmla="*/ 19 w 26"/>
                  <a:gd name="T15" fmla="*/ 23 h 25"/>
                  <a:gd name="T16" fmla="*/ 24 w 26"/>
                  <a:gd name="T17" fmla="*/ 21 h 25"/>
                  <a:gd name="T18" fmla="*/ 26 w 26"/>
                  <a:gd name="T19" fmla="*/ 17 h 25"/>
                  <a:gd name="T20" fmla="*/ 26 w 26"/>
                  <a:gd name="T21" fmla="*/ 13 h 25"/>
                  <a:gd name="T22" fmla="*/ 26 w 26"/>
                  <a:gd name="T23" fmla="*/ 13 h 25"/>
                  <a:gd name="T24" fmla="*/ 26 w 26"/>
                  <a:gd name="T25" fmla="*/ 8 h 25"/>
                  <a:gd name="T26" fmla="*/ 24 w 26"/>
                  <a:gd name="T27" fmla="*/ 4 h 25"/>
                  <a:gd name="T28" fmla="*/ 19 w 26"/>
                  <a:gd name="T29" fmla="*/ 0 h 25"/>
                  <a:gd name="T30" fmla="*/ 13 w 26"/>
                  <a:gd name="T31" fmla="*/ 0 h 25"/>
                  <a:gd name="T32" fmla="*/ 13 w 26"/>
                  <a:gd name="T33" fmla="*/ 0 h 25"/>
                  <a:gd name="T34" fmla="*/ 9 w 26"/>
                  <a:gd name="T35" fmla="*/ 0 h 25"/>
                  <a:gd name="T36" fmla="*/ 4 w 26"/>
                  <a:gd name="T37" fmla="*/ 4 h 25"/>
                  <a:gd name="T38" fmla="*/ 2 w 26"/>
                  <a:gd name="T39" fmla="*/ 8 h 25"/>
                  <a:gd name="T40" fmla="*/ 0 w 26"/>
                  <a:gd name="T41" fmla="*/ 13 h 25"/>
                  <a:gd name="T42" fmla="*/ 0 w 26"/>
                  <a:gd name="T43" fmla="*/ 1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5">
                    <a:moveTo>
                      <a:pt x="0" y="13"/>
                    </a:moveTo>
                    <a:lnTo>
                      <a:pt x="0" y="13"/>
                    </a:lnTo>
                    <a:lnTo>
                      <a:pt x="2" y="17"/>
                    </a:lnTo>
                    <a:lnTo>
                      <a:pt x="4" y="21"/>
                    </a:lnTo>
                    <a:lnTo>
                      <a:pt x="9" y="23"/>
                    </a:lnTo>
                    <a:lnTo>
                      <a:pt x="13" y="25"/>
                    </a:lnTo>
                    <a:lnTo>
                      <a:pt x="19" y="23"/>
                    </a:lnTo>
                    <a:lnTo>
                      <a:pt x="24" y="21"/>
                    </a:lnTo>
                    <a:lnTo>
                      <a:pt x="26" y="17"/>
                    </a:lnTo>
                    <a:lnTo>
                      <a:pt x="26" y="13"/>
                    </a:lnTo>
                    <a:lnTo>
                      <a:pt x="26" y="8"/>
                    </a:lnTo>
                    <a:lnTo>
                      <a:pt x="24" y="4"/>
                    </a:lnTo>
                    <a:lnTo>
                      <a:pt x="19" y="0"/>
                    </a:lnTo>
                    <a:lnTo>
                      <a:pt x="13" y="0"/>
                    </a:lnTo>
                    <a:lnTo>
                      <a:pt x="9" y="0"/>
                    </a:lnTo>
                    <a:lnTo>
                      <a:pt x="4" y="4"/>
                    </a:lnTo>
                    <a:lnTo>
                      <a:pt x="2" y="8"/>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26"/>
              <p:cNvSpPr>
                <a:spLocks noChangeAspect="1"/>
              </p:cNvSpPr>
              <p:nvPr/>
            </p:nvSpPr>
            <p:spPr bwMode="auto">
              <a:xfrm>
                <a:off x="4755" y="2992"/>
                <a:ext cx="24" cy="23"/>
              </a:xfrm>
              <a:custGeom>
                <a:avLst/>
                <a:gdLst>
                  <a:gd name="T0" fmla="*/ 0 w 24"/>
                  <a:gd name="T1" fmla="*/ 13 h 23"/>
                  <a:gd name="T2" fmla="*/ 0 w 24"/>
                  <a:gd name="T3" fmla="*/ 13 h 23"/>
                  <a:gd name="T4" fmla="*/ 2 w 24"/>
                  <a:gd name="T5" fmla="*/ 17 h 23"/>
                  <a:gd name="T6" fmla="*/ 4 w 24"/>
                  <a:gd name="T7" fmla="*/ 21 h 23"/>
                  <a:gd name="T8" fmla="*/ 9 w 24"/>
                  <a:gd name="T9" fmla="*/ 23 h 23"/>
                  <a:gd name="T10" fmla="*/ 13 w 24"/>
                  <a:gd name="T11" fmla="*/ 23 h 23"/>
                  <a:gd name="T12" fmla="*/ 13 w 24"/>
                  <a:gd name="T13" fmla="*/ 23 h 23"/>
                  <a:gd name="T14" fmla="*/ 17 w 24"/>
                  <a:gd name="T15" fmla="*/ 23 h 23"/>
                  <a:gd name="T16" fmla="*/ 21 w 24"/>
                  <a:gd name="T17" fmla="*/ 21 h 23"/>
                  <a:gd name="T18" fmla="*/ 24 w 24"/>
                  <a:gd name="T19" fmla="*/ 17 h 23"/>
                  <a:gd name="T20" fmla="*/ 24 w 24"/>
                  <a:gd name="T21" fmla="*/ 13 h 23"/>
                  <a:gd name="T22" fmla="*/ 24 w 24"/>
                  <a:gd name="T23" fmla="*/ 13 h 23"/>
                  <a:gd name="T24" fmla="*/ 24 w 24"/>
                  <a:gd name="T25" fmla="*/ 8 h 23"/>
                  <a:gd name="T26" fmla="*/ 21 w 24"/>
                  <a:gd name="T27" fmla="*/ 4 h 23"/>
                  <a:gd name="T28" fmla="*/ 17 w 24"/>
                  <a:gd name="T29" fmla="*/ 2 h 23"/>
                  <a:gd name="T30" fmla="*/ 13 w 24"/>
                  <a:gd name="T31" fmla="*/ 0 h 23"/>
                  <a:gd name="T32" fmla="*/ 13 w 24"/>
                  <a:gd name="T33" fmla="*/ 0 h 23"/>
                  <a:gd name="T34" fmla="*/ 9 w 24"/>
                  <a:gd name="T35" fmla="*/ 2 h 23"/>
                  <a:gd name="T36" fmla="*/ 4 w 24"/>
                  <a:gd name="T37" fmla="*/ 4 h 23"/>
                  <a:gd name="T38" fmla="*/ 2 w 24"/>
                  <a:gd name="T39" fmla="*/ 8 h 23"/>
                  <a:gd name="T40" fmla="*/ 0 w 24"/>
                  <a:gd name="T41" fmla="*/ 13 h 23"/>
                  <a:gd name="T42" fmla="*/ 0 w 24"/>
                  <a:gd name="T43" fmla="*/ 1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3">
                    <a:moveTo>
                      <a:pt x="0" y="13"/>
                    </a:moveTo>
                    <a:lnTo>
                      <a:pt x="0" y="13"/>
                    </a:lnTo>
                    <a:lnTo>
                      <a:pt x="2" y="17"/>
                    </a:lnTo>
                    <a:lnTo>
                      <a:pt x="4" y="21"/>
                    </a:lnTo>
                    <a:lnTo>
                      <a:pt x="9" y="23"/>
                    </a:lnTo>
                    <a:lnTo>
                      <a:pt x="13" y="23"/>
                    </a:lnTo>
                    <a:lnTo>
                      <a:pt x="17" y="23"/>
                    </a:lnTo>
                    <a:lnTo>
                      <a:pt x="21" y="21"/>
                    </a:lnTo>
                    <a:lnTo>
                      <a:pt x="24" y="17"/>
                    </a:lnTo>
                    <a:lnTo>
                      <a:pt x="24" y="13"/>
                    </a:lnTo>
                    <a:lnTo>
                      <a:pt x="24" y="8"/>
                    </a:lnTo>
                    <a:lnTo>
                      <a:pt x="21" y="4"/>
                    </a:lnTo>
                    <a:lnTo>
                      <a:pt x="17" y="2"/>
                    </a:lnTo>
                    <a:lnTo>
                      <a:pt x="13" y="0"/>
                    </a:lnTo>
                    <a:lnTo>
                      <a:pt x="9" y="2"/>
                    </a:lnTo>
                    <a:lnTo>
                      <a:pt x="4" y="4"/>
                    </a:lnTo>
                    <a:lnTo>
                      <a:pt x="2" y="8"/>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27"/>
              <p:cNvSpPr>
                <a:spLocks noChangeAspect="1"/>
              </p:cNvSpPr>
              <p:nvPr/>
            </p:nvSpPr>
            <p:spPr bwMode="auto">
              <a:xfrm>
                <a:off x="4160" y="3070"/>
                <a:ext cx="17" cy="79"/>
              </a:xfrm>
              <a:custGeom>
                <a:avLst/>
                <a:gdLst>
                  <a:gd name="T0" fmla="*/ 4 w 17"/>
                  <a:gd name="T1" fmla="*/ 7 h 79"/>
                  <a:gd name="T2" fmla="*/ 4 w 17"/>
                  <a:gd name="T3" fmla="*/ 7 h 79"/>
                  <a:gd name="T4" fmla="*/ 0 w 17"/>
                  <a:gd name="T5" fmla="*/ 32 h 79"/>
                  <a:gd name="T6" fmla="*/ 0 w 17"/>
                  <a:gd name="T7" fmla="*/ 53 h 79"/>
                  <a:gd name="T8" fmla="*/ 2 w 17"/>
                  <a:gd name="T9" fmla="*/ 74 h 79"/>
                  <a:gd name="T10" fmla="*/ 2 w 17"/>
                  <a:gd name="T11" fmla="*/ 74 h 79"/>
                  <a:gd name="T12" fmla="*/ 4 w 17"/>
                  <a:gd name="T13" fmla="*/ 79 h 79"/>
                  <a:gd name="T14" fmla="*/ 11 w 17"/>
                  <a:gd name="T15" fmla="*/ 79 h 79"/>
                  <a:gd name="T16" fmla="*/ 11 w 17"/>
                  <a:gd name="T17" fmla="*/ 79 h 79"/>
                  <a:gd name="T18" fmla="*/ 15 w 17"/>
                  <a:gd name="T19" fmla="*/ 76 h 79"/>
                  <a:gd name="T20" fmla="*/ 17 w 17"/>
                  <a:gd name="T21" fmla="*/ 70 h 79"/>
                  <a:gd name="T22" fmla="*/ 17 w 17"/>
                  <a:gd name="T23" fmla="*/ 70 h 79"/>
                  <a:gd name="T24" fmla="*/ 15 w 17"/>
                  <a:gd name="T25" fmla="*/ 51 h 79"/>
                  <a:gd name="T26" fmla="*/ 15 w 17"/>
                  <a:gd name="T27" fmla="*/ 30 h 79"/>
                  <a:gd name="T28" fmla="*/ 17 w 17"/>
                  <a:gd name="T29" fmla="*/ 9 h 79"/>
                  <a:gd name="T30" fmla="*/ 17 w 17"/>
                  <a:gd name="T31" fmla="*/ 9 h 79"/>
                  <a:gd name="T32" fmla="*/ 17 w 17"/>
                  <a:gd name="T33" fmla="*/ 2 h 79"/>
                  <a:gd name="T34" fmla="*/ 13 w 17"/>
                  <a:gd name="T35" fmla="*/ 0 h 79"/>
                  <a:gd name="T36" fmla="*/ 13 w 17"/>
                  <a:gd name="T37" fmla="*/ 0 h 79"/>
                  <a:gd name="T38" fmla="*/ 6 w 17"/>
                  <a:gd name="T39" fmla="*/ 2 h 79"/>
                  <a:gd name="T40" fmla="*/ 4 w 17"/>
                  <a:gd name="T41" fmla="*/ 7 h 79"/>
                  <a:gd name="T42" fmla="*/ 4 w 17"/>
                  <a:gd name="T43" fmla="*/ 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79">
                    <a:moveTo>
                      <a:pt x="4" y="7"/>
                    </a:moveTo>
                    <a:lnTo>
                      <a:pt x="4" y="7"/>
                    </a:lnTo>
                    <a:lnTo>
                      <a:pt x="0" y="32"/>
                    </a:lnTo>
                    <a:lnTo>
                      <a:pt x="0" y="53"/>
                    </a:lnTo>
                    <a:lnTo>
                      <a:pt x="2" y="74"/>
                    </a:lnTo>
                    <a:lnTo>
                      <a:pt x="4" y="79"/>
                    </a:lnTo>
                    <a:lnTo>
                      <a:pt x="11" y="79"/>
                    </a:lnTo>
                    <a:lnTo>
                      <a:pt x="15" y="76"/>
                    </a:lnTo>
                    <a:lnTo>
                      <a:pt x="17" y="70"/>
                    </a:lnTo>
                    <a:lnTo>
                      <a:pt x="15" y="51"/>
                    </a:lnTo>
                    <a:lnTo>
                      <a:pt x="15" y="30"/>
                    </a:lnTo>
                    <a:lnTo>
                      <a:pt x="17" y="9"/>
                    </a:lnTo>
                    <a:lnTo>
                      <a:pt x="17" y="2"/>
                    </a:lnTo>
                    <a:lnTo>
                      <a:pt x="13" y="0"/>
                    </a:lnTo>
                    <a:lnTo>
                      <a:pt x="6" y="2"/>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28"/>
              <p:cNvSpPr>
                <a:spLocks noChangeAspect="1"/>
              </p:cNvSpPr>
              <p:nvPr/>
            </p:nvSpPr>
            <p:spPr bwMode="auto">
              <a:xfrm>
                <a:off x="4100" y="3119"/>
                <a:ext cx="185" cy="421"/>
              </a:xfrm>
              <a:custGeom>
                <a:avLst/>
                <a:gdLst>
                  <a:gd name="T0" fmla="*/ 120 w 185"/>
                  <a:gd name="T1" fmla="*/ 13 h 421"/>
                  <a:gd name="T2" fmla="*/ 120 w 185"/>
                  <a:gd name="T3" fmla="*/ 13 h 421"/>
                  <a:gd name="T4" fmla="*/ 107 w 185"/>
                  <a:gd name="T5" fmla="*/ 8 h 421"/>
                  <a:gd name="T6" fmla="*/ 92 w 185"/>
                  <a:gd name="T7" fmla="*/ 4 h 421"/>
                  <a:gd name="T8" fmla="*/ 75 w 185"/>
                  <a:gd name="T9" fmla="*/ 0 h 421"/>
                  <a:gd name="T10" fmla="*/ 56 w 185"/>
                  <a:gd name="T11" fmla="*/ 0 h 421"/>
                  <a:gd name="T12" fmla="*/ 45 w 185"/>
                  <a:gd name="T13" fmla="*/ 2 h 421"/>
                  <a:gd name="T14" fmla="*/ 34 w 185"/>
                  <a:gd name="T15" fmla="*/ 6 h 421"/>
                  <a:gd name="T16" fmla="*/ 26 w 185"/>
                  <a:gd name="T17" fmla="*/ 10 h 421"/>
                  <a:gd name="T18" fmla="*/ 17 w 185"/>
                  <a:gd name="T19" fmla="*/ 17 h 421"/>
                  <a:gd name="T20" fmla="*/ 9 w 185"/>
                  <a:gd name="T21" fmla="*/ 27 h 421"/>
                  <a:gd name="T22" fmla="*/ 0 w 185"/>
                  <a:gd name="T23" fmla="*/ 38 h 421"/>
                  <a:gd name="T24" fmla="*/ 0 w 185"/>
                  <a:gd name="T25" fmla="*/ 38 h 421"/>
                  <a:gd name="T26" fmla="*/ 3 w 185"/>
                  <a:gd name="T27" fmla="*/ 68 h 421"/>
                  <a:gd name="T28" fmla="*/ 7 w 185"/>
                  <a:gd name="T29" fmla="*/ 150 h 421"/>
                  <a:gd name="T30" fmla="*/ 9 w 185"/>
                  <a:gd name="T31" fmla="*/ 207 h 421"/>
                  <a:gd name="T32" fmla="*/ 15 w 185"/>
                  <a:gd name="T33" fmla="*/ 271 h 421"/>
                  <a:gd name="T34" fmla="*/ 24 w 185"/>
                  <a:gd name="T35" fmla="*/ 343 h 421"/>
                  <a:gd name="T36" fmla="*/ 34 w 185"/>
                  <a:gd name="T37" fmla="*/ 419 h 421"/>
                  <a:gd name="T38" fmla="*/ 185 w 185"/>
                  <a:gd name="T39" fmla="*/ 421 h 421"/>
                  <a:gd name="T40" fmla="*/ 185 w 185"/>
                  <a:gd name="T41" fmla="*/ 421 h 421"/>
                  <a:gd name="T42" fmla="*/ 179 w 185"/>
                  <a:gd name="T43" fmla="*/ 393 h 421"/>
                  <a:gd name="T44" fmla="*/ 171 w 185"/>
                  <a:gd name="T45" fmla="*/ 355 h 421"/>
                  <a:gd name="T46" fmla="*/ 158 w 185"/>
                  <a:gd name="T47" fmla="*/ 313 h 421"/>
                  <a:gd name="T48" fmla="*/ 145 w 185"/>
                  <a:gd name="T49" fmla="*/ 262 h 421"/>
                  <a:gd name="T50" fmla="*/ 132 w 185"/>
                  <a:gd name="T51" fmla="*/ 205 h 421"/>
                  <a:gd name="T52" fmla="*/ 122 w 185"/>
                  <a:gd name="T53" fmla="*/ 144 h 421"/>
                  <a:gd name="T54" fmla="*/ 120 w 185"/>
                  <a:gd name="T55" fmla="*/ 112 h 421"/>
                  <a:gd name="T56" fmla="*/ 117 w 185"/>
                  <a:gd name="T57" fmla="*/ 80 h 421"/>
                  <a:gd name="T58" fmla="*/ 117 w 185"/>
                  <a:gd name="T59" fmla="*/ 46 h 421"/>
                  <a:gd name="T60" fmla="*/ 120 w 185"/>
                  <a:gd name="T61" fmla="*/ 13 h 421"/>
                  <a:gd name="T62" fmla="*/ 120 w 185"/>
                  <a:gd name="T63" fmla="*/ 13 h 4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5" h="421">
                    <a:moveTo>
                      <a:pt x="120" y="13"/>
                    </a:moveTo>
                    <a:lnTo>
                      <a:pt x="120" y="13"/>
                    </a:lnTo>
                    <a:lnTo>
                      <a:pt x="107" y="8"/>
                    </a:lnTo>
                    <a:lnTo>
                      <a:pt x="92" y="4"/>
                    </a:lnTo>
                    <a:lnTo>
                      <a:pt x="75" y="0"/>
                    </a:lnTo>
                    <a:lnTo>
                      <a:pt x="56" y="0"/>
                    </a:lnTo>
                    <a:lnTo>
                      <a:pt x="45" y="2"/>
                    </a:lnTo>
                    <a:lnTo>
                      <a:pt x="34" y="6"/>
                    </a:lnTo>
                    <a:lnTo>
                      <a:pt x="26" y="10"/>
                    </a:lnTo>
                    <a:lnTo>
                      <a:pt x="17" y="17"/>
                    </a:lnTo>
                    <a:lnTo>
                      <a:pt x="9" y="27"/>
                    </a:lnTo>
                    <a:lnTo>
                      <a:pt x="0" y="38"/>
                    </a:lnTo>
                    <a:lnTo>
                      <a:pt x="3" y="68"/>
                    </a:lnTo>
                    <a:lnTo>
                      <a:pt x="7" y="150"/>
                    </a:lnTo>
                    <a:lnTo>
                      <a:pt x="9" y="207"/>
                    </a:lnTo>
                    <a:lnTo>
                      <a:pt x="15" y="271"/>
                    </a:lnTo>
                    <a:lnTo>
                      <a:pt x="24" y="343"/>
                    </a:lnTo>
                    <a:lnTo>
                      <a:pt x="34" y="419"/>
                    </a:lnTo>
                    <a:lnTo>
                      <a:pt x="185" y="421"/>
                    </a:lnTo>
                    <a:lnTo>
                      <a:pt x="179" y="393"/>
                    </a:lnTo>
                    <a:lnTo>
                      <a:pt x="171" y="355"/>
                    </a:lnTo>
                    <a:lnTo>
                      <a:pt x="158" y="313"/>
                    </a:lnTo>
                    <a:lnTo>
                      <a:pt x="145" y="262"/>
                    </a:lnTo>
                    <a:lnTo>
                      <a:pt x="132" y="205"/>
                    </a:lnTo>
                    <a:lnTo>
                      <a:pt x="122" y="144"/>
                    </a:lnTo>
                    <a:lnTo>
                      <a:pt x="120" y="112"/>
                    </a:lnTo>
                    <a:lnTo>
                      <a:pt x="117" y="80"/>
                    </a:lnTo>
                    <a:lnTo>
                      <a:pt x="117" y="46"/>
                    </a:lnTo>
                    <a:lnTo>
                      <a:pt x="12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29"/>
              <p:cNvSpPr>
                <a:spLocks noChangeAspect="1"/>
              </p:cNvSpPr>
              <p:nvPr/>
            </p:nvSpPr>
            <p:spPr bwMode="auto">
              <a:xfrm>
                <a:off x="3992" y="3159"/>
                <a:ext cx="142" cy="381"/>
              </a:xfrm>
              <a:custGeom>
                <a:avLst/>
                <a:gdLst>
                  <a:gd name="T0" fmla="*/ 142 w 142"/>
                  <a:gd name="T1" fmla="*/ 4 h 381"/>
                  <a:gd name="T2" fmla="*/ 113 w 142"/>
                  <a:gd name="T3" fmla="*/ 0 h 381"/>
                  <a:gd name="T4" fmla="*/ 113 w 142"/>
                  <a:gd name="T5" fmla="*/ 0 h 381"/>
                  <a:gd name="T6" fmla="*/ 111 w 142"/>
                  <a:gd name="T7" fmla="*/ 13 h 381"/>
                  <a:gd name="T8" fmla="*/ 104 w 142"/>
                  <a:gd name="T9" fmla="*/ 47 h 381"/>
                  <a:gd name="T10" fmla="*/ 94 w 142"/>
                  <a:gd name="T11" fmla="*/ 95 h 381"/>
                  <a:gd name="T12" fmla="*/ 79 w 142"/>
                  <a:gd name="T13" fmla="*/ 155 h 381"/>
                  <a:gd name="T14" fmla="*/ 62 w 142"/>
                  <a:gd name="T15" fmla="*/ 220 h 381"/>
                  <a:gd name="T16" fmla="*/ 43 w 142"/>
                  <a:gd name="T17" fmla="*/ 284 h 381"/>
                  <a:gd name="T18" fmla="*/ 21 w 142"/>
                  <a:gd name="T19" fmla="*/ 339 h 381"/>
                  <a:gd name="T20" fmla="*/ 11 w 142"/>
                  <a:gd name="T21" fmla="*/ 362 h 381"/>
                  <a:gd name="T22" fmla="*/ 0 w 142"/>
                  <a:gd name="T23" fmla="*/ 381 h 381"/>
                  <a:gd name="T24" fmla="*/ 0 w 142"/>
                  <a:gd name="T25" fmla="*/ 381 h 381"/>
                  <a:gd name="T26" fmla="*/ 13 w 142"/>
                  <a:gd name="T27" fmla="*/ 381 h 381"/>
                  <a:gd name="T28" fmla="*/ 34 w 142"/>
                  <a:gd name="T29" fmla="*/ 381 h 381"/>
                  <a:gd name="T30" fmla="*/ 34 w 142"/>
                  <a:gd name="T31" fmla="*/ 381 h 381"/>
                  <a:gd name="T32" fmla="*/ 45 w 142"/>
                  <a:gd name="T33" fmla="*/ 362 h 381"/>
                  <a:gd name="T34" fmla="*/ 55 w 142"/>
                  <a:gd name="T35" fmla="*/ 336 h 381"/>
                  <a:gd name="T36" fmla="*/ 77 w 142"/>
                  <a:gd name="T37" fmla="*/ 281 h 381"/>
                  <a:gd name="T38" fmla="*/ 96 w 142"/>
                  <a:gd name="T39" fmla="*/ 220 h 381"/>
                  <a:gd name="T40" fmla="*/ 111 w 142"/>
                  <a:gd name="T41" fmla="*/ 157 h 381"/>
                  <a:gd name="T42" fmla="*/ 125 w 142"/>
                  <a:gd name="T43" fmla="*/ 100 h 381"/>
                  <a:gd name="T44" fmla="*/ 134 w 142"/>
                  <a:gd name="T45" fmla="*/ 51 h 381"/>
                  <a:gd name="T46" fmla="*/ 140 w 142"/>
                  <a:gd name="T47" fmla="*/ 17 h 381"/>
                  <a:gd name="T48" fmla="*/ 142 w 142"/>
                  <a:gd name="T49" fmla="*/ 4 h 381"/>
                  <a:gd name="T50" fmla="*/ 142 w 142"/>
                  <a:gd name="T51" fmla="*/ 4 h 3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2" h="381">
                    <a:moveTo>
                      <a:pt x="142" y="4"/>
                    </a:moveTo>
                    <a:lnTo>
                      <a:pt x="113" y="0"/>
                    </a:lnTo>
                    <a:lnTo>
                      <a:pt x="111" y="13"/>
                    </a:lnTo>
                    <a:lnTo>
                      <a:pt x="104" y="47"/>
                    </a:lnTo>
                    <a:lnTo>
                      <a:pt x="94" y="95"/>
                    </a:lnTo>
                    <a:lnTo>
                      <a:pt x="79" y="155"/>
                    </a:lnTo>
                    <a:lnTo>
                      <a:pt x="62" y="220"/>
                    </a:lnTo>
                    <a:lnTo>
                      <a:pt x="43" y="284"/>
                    </a:lnTo>
                    <a:lnTo>
                      <a:pt x="21" y="339"/>
                    </a:lnTo>
                    <a:lnTo>
                      <a:pt x="11" y="362"/>
                    </a:lnTo>
                    <a:lnTo>
                      <a:pt x="0" y="381"/>
                    </a:lnTo>
                    <a:lnTo>
                      <a:pt x="13" y="381"/>
                    </a:lnTo>
                    <a:lnTo>
                      <a:pt x="34" y="381"/>
                    </a:lnTo>
                    <a:lnTo>
                      <a:pt x="45" y="362"/>
                    </a:lnTo>
                    <a:lnTo>
                      <a:pt x="55" y="336"/>
                    </a:lnTo>
                    <a:lnTo>
                      <a:pt x="77" y="281"/>
                    </a:lnTo>
                    <a:lnTo>
                      <a:pt x="96" y="220"/>
                    </a:lnTo>
                    <a:lnTo>
                      <a:pt x="111" y="157"/>
                    </a:lnTo>
                    <a:lnTo>
                      <a:pt x="125" y="100"/>
                    </a:lnTo>
                    <a:lnTo>
                      <a:pt x="134" y="51"/>
                    </a:lnTo>
                    <a:lnTo>
                      <a:pt x="140" y="17"/>
                    </a:lnTo>
                    <a:lnTo>
                      <a:pt x="1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30"/>
              <p:cNvSpPr>
                <a:spLocks noChangeAspect="1"/>
              </p:cNvSpPr>
              <p:nvPr/>
            </p:nvSpPr>
            <p:spPr bwMode="auto">
              <a:xfrm>
                <a:off x="4037" y="2871"/>
                <a:ext cx="308" cy="218"/>
              </a:xfrm>
              <a:custGeom>
                <a:avLst/>
                <a:gdLst>
                  <a:gd name="T0" fmla="*/ 34 w 308"/>
                  <a:gd name="T1" fmla="*/ 121 h 218"/>
                  <a:gd name="T2" fmla="*/ 34 w 308"/>
                  <a:gd name="T3" fmla="*/ 121 h 218"/>
                  <a:gd name="T4" fmla="*/ 40 w 308"/>
                  <a:gd name="T5" fmla="*/ 121 h 218"/>
                  <a:gd name="T6" fmla="*/ 40 w 308"/>
                  <a:gd name="T7" fmla="*/ 121 h 218"/>
                  <a:gd name="T8" fmla="*/ 44 w 308"/>
                  <a:gd name="T9" fmla="*/ 100 h 218"/>
                  <a:gd name="T10" fmla="*/ 53 w 308"/>
                  <a:gd name="T11" fmla="*/ 81 h 218"/>
                  <a:gd name="T12" fmla="*/ 63 w 308"/>
                  <a:gd name="T13" fmla="*/ 62 h 218"/>
                  <a:gd name="T14" fmla="*/ 78 w 308"/>
                  <a:gd name="T15" fmla="*/ 47 h 218"/>
                  <a:gd name="T16" fmla="*/ 97 w 308"/>
                  <a:gd name="T17" fmla="*/ 32 h 218"/>
                  <a:gd name="T18" fmla="*/ 119 w 308"/>
                  <a:gd name="T19" fmla="*/ 19 h 218"/>
                  <a:gd name="T20" fmla="*/ 142 w 308"/>
                  <a:gd name="T21" fmla="*/ 9 h 218"/>
                  <a:gd name="T22" fmla="*/ 166 w 308"/>
                  <a:gd name="T23" fmla="*/ 3 h 218"/>
                  <a:gd name="T24" fmla="*/ 166 w 308"/>
                  <a:gd name="T25" fmla="*/ 3 h 218"/>
                  <a:gd name="T26" fmla="*/ 193 w 308"/>
                  <a:gd name="T27" fmla="*/ 0 h 218"/>
                  <a:gd name="T28" fmla="*/ 219 w 308"/>
                  <a:gd name="T29" fmla="*/ 3 h 218"/>
                  <a:gd name="T30" fmla="*/ 242 w 308"/>
                  <a:gd name="T31" fmla="*/ 7 h 218"/>
                  <a:gd name="T32" fmla="*/ 263 w 308"/>
                  <a:gd name="T33" fmla="*/ 17 h 218"/>
                  <a:gd name="T34" fmla="*/ 280 w 308"/>
                  <a:gd name="T35" fmla="*/ 30 h 218"/>
                  <a:gd name="T36" fmla="*/ 295 w 308"/>
                  <a:gd name="T37" fmla="*/ 45 h 218"/>
                  <a:gd name="T38" fmla="*/ 299 w 308"/>
                  <a:gd name="T39" fmla="*/ 55 h 218"/>
                  <a:gd name="T40" fmla="*/ 304 w 308"/>
                  <a:gd name="T41" fmla="*/ 64 h 218"/>
                  <a:gd name="T42" fmla="*/ 306 w 308"/>
                  <a:gd name="T43" fmla="*/ 74 h 218"/>
                  <a:gd name="T44" fmla="*/ 308 w 308"/>
                  <a:gd name="T45" fmla="*/ 85 h 218"/>
                  <a:gd name="T46" fmla="*/ 308 w 308"/>
                  <a:gd name="T47" fmla="*/ 85 h 218"/>
                  <a:gd name="T48" fmla="*/ 308 w 308"/>
                  <a:gd name="T49" fmla="*/ 96 h 218"/>
                  <a:gd name="T50" fmla="*/ 306 w 308"/>
                  <a:gd name="T51" fmla="*/ 106 h 218"/>
                  <a:gd name="T52" fmla="*/ 299 w 308"/>
                  <a:gd name="T53" fmla="*/ 129 h 218"/>
                  <a:gd name="T54" fmla="*/ 289 w 308"/>
                  <a:gd name="T55" fmla="*/ 148 h 218"/>
                  <a:gd name="T56" fmla="*/ 274 w 308"/>
                  <a:gd name="T57" fmla="*/ 168 h 218"/>
                  <a:gd name="T58" fmla="*/ 255 w 308"/>
                  <a:gd name="T59" fmla="*/ 184 h 218"/>
                  <a:gd name="T60" fmla="*/ 234 w 308"/>
                  <a:gd name="T61" fmla="*/ 199 h 218"/>
                  <a:gd name="T62" fmla="*/ 208 w 308"/>
                  <a:gd name="T63" fmla="*/ 210 h 218"/>
                  <a:gd name="T64" fmla="*/ 183 w 308"/>
                  <a:gd name="T65" fmla="*/ 216 h 218"/>
                  <a:gd name="T66" fmla="*/ 183 w 308"/>
                  <a:gd name="T67" fmla="*/ 216 h 218"/>
                  <a:gd name="T68" fmla="*/ 159 w 308"/>
                  <a:gd name="T69" fmla="*/ 218 h 218"/>
                  <a:gd name="T70" fmla="*/ 138 w 308"/>
                  <a:gd name="T71" fmla="*/ 218 h 218"/>
                  <a:gd name="T72" fmla="*/ 119 w 308"/>
                  <a:gd name="T73" fmla="*/ 216 h 218"/>
                  <a:gd name="T74" fmla="*/ 100 w 308"/>
                  <a:gd name="T75" fmla="*/ 210 h 218"/>
                  <a:gd name="T76" fmla="*/ 83 w 308"/>
                  <a:gd name="T77" fmla="*/ 201 h 218"/>
                  <a:gd name="T78" fmla="*/ 70 w 308"/>
                  <a:gd name="T79" fmla="*/ 191 h 218"/>
                  <a:gd name="T80" fmla="*/ 57 w 308"/>
                  <a:gd name="T81" fmla="*/ 180 h 218"/>
                  <a:gd name="T82" fmla="*/ 49 w 308"/>
                  <a:gd name="T83" fmla="*/ 165 h 218"/>
                  <a:gd name="T84" fmla="*/ 49 w 308"/>
                  <a:gd name="T85" fmla="*/ 165 h 218"/>
                  <a:gd name="T86" fmla="*/ 36 w 308"/>
                  <a:gd name="T87" fmla="*/ 170 h 218"/>
                  <a:gd name="T88" fmla="*/ 36 w 308"/>
                  <a:gd name="T89" fmla="*/ 170 h 218"/>
                  <a:gd name="T90" fmla="*/ 23 w 308"/>
                  <a:gd name="T91" fmla="*/ 170 h 218"/>
                  <a:gd name="T92" fmla="*/ 12 w 308"/>
                  <a:gd name="T93" fmla="*/ 168 h 218"/>
                  <a:gd name="T94" fmla="*/ 4 w 308"/>
                  <a:gd name="T95" fmla="*/ 161 h 218"/>
                  <a:gd name="T96" fmla="*/ 2 w 308"/>
                  <a:gd name="T97" fmla="*/ 157 h 218"/>
                  <a:gd name="T98" fmla="*/ 0 w 308"/>
                  <a:gd name="T99" fmla="*/ 151 h 218"/>
                  <a:gd name="T100" fmla="*/ 0 w 308"/>
                  <a:gd name="T101" fmla="*/ 151 h 218"/>
                  <a:gd name="T102" fmla="*/ 0 w 308"/>
                  <a:gd name="T103" fmla="*/ 146 h 218"/>
                  <a:gd name="T104" fmla="*/ 2 w 308"/>
                  <a:gd name="T105" fmla="*/ 142 h 218"/>
                  <a:gd name="T106" fmla="*/ 8 w 308"/>
                  <a:gd name="T107" fmla="*/ 132 h 218"/>
                  <a:gd name="T108" fmla="*/ 19 w 308"/>
                  <a:gd name="T109" fmla="*/ 125 h 218"/>
                  <a:gd name="T110" fmla="*/ 34 w 308"/>
                  <a:gd name="T111" fmla="*/ 121 h 218"/>
                  <a:gd name="T112" fmla="*/ 34 w 308"/>
                  <a:gd name="T113" fmla="*/ 121 h 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8" h="218">
                    <a:moveTo>
                      <a:pt x="34" y="121"/>
                    </a:moveTo>
                    <a:lnTo>
                      <a:pt x="34" y="121"/>
                    </a:lnTo>
                    <a:lnTo>
                      <a:pt x="40" y="121"/>
                    </a:lnTo>
                    <a:lnTo>
                      <a:pt x="44" y="100"/>
                    </a:lnTo>
                    <a:lnTo>
                      <a:pt x="53" y="81"/>
                    </a:lnTo>
                    <a:lnTo>
                      <a:pt x="63" y="62"/>
                    </a:lnTo>
                    <a:lnTo>
                      <a:pt x="78" y="47"/>
                    </a:lnTo>
                    <a:lnTo>
                      <a:pt x="97" y="32"/>
                    </a:lnTo>
                    <a:lnTo>
                      <a:pt x="119" y="19"/>
                    </a:lnTo>
                    <a:lnTo>
                      <a:pt x="142" y="9"/>
                    </a:lnTo>
                    <a:lnTo>
                      <a:pt x="166" y="3"/>
                    </a:lnTo>
                    <a:lnTo>
                      <a:pt x="193" y="0"/>
                    </a:lnTo>
                    <a:lnTo>
                      <a:pt x="219" y="3"/>
                    </a:lnTo>
                    <a:lnTo>
                      <a:pt x="242" y="7"/>
                    </a:lnTo>
                    <a:lnTo>
                      <a:pt x="263" y="17"/>
                    </a:lnTo>
                    <a:lnTo>
                      <a:pt x="280" y="30"/>
                    </a:lnTo>
                    <a:lnTo>
                      <a:pt x="295" y="45"/>
                    </a:lnTo>
                    <a:lnTo>
                      <a:pt x="299" y="55"/>
                    </a:lnTo>
                    <a:lnTo>
                      <a:pt x="304" y="64"/>
                    </a:lnTo>
                    <a:lnTo>
                      <a:pt x="306" y="74"/>
                    </a:lnTo>
                    <a:lnTo>
                      <a:pt x="308" y="85"/>
                    </a:lnTo>
                    <a:lnTo>
                      <a:pt x="308" y="96"/>
                    </a:lnTo>
                    <a:lnTo>
                      <a:pt x="306" y="106"/>
                    </a:lnTo>
                    <a:lnTo>
                      <a:pt x="299" y="129"/>
                    </a:lnTo>
                    <a:lnTo>
                      <a:pt x="289" y="148"/>
                    </a:lnTo>
                    <a:lnTo>
                      <a:pt x="274" y="168"/>
                    </a:lnTo>
                    <a:lnTo>
                      <a:pt x="255" y="184"/>
                    </a:lnTo>
                    <a:lnTo>
                      <a:pt x="234" y="199"/>
                    </a:lnTo>
                    <a:lnTo>
                      <a:pt x="208" y="210"/>
                    </a:lnTo>
                    <a:lnTo>
                      <a:pt x="183" y="216"/>
                    </a:lnTo>
                    <a:lnTo>
                      <a:pt x="159" y="218"/>
                    </a:lnTo>
                    <a:lnTo>
                      <a:pt x="138" y="218"/>
                    </a:lnTo>
                    <a:lnTo>
                      <a:pt x="119" y="216"/>
                    </a:lnTo>
                    <a:lnTo>
                      <a:pt x="100" y="210"/>
                    </a:lnTo>
                    <a:lnTo>
                      <a:pt x="83" y="201"/>
                    </a:lnTo>
                    <a:lnTo>
                      <a:pt x="70" y="191"/>
                    </a:lnTo>
                    <a:lnTo>
                      <a:pt x="57" y="180"/>
                    </a:lnTo>
                    <a:lnTo>
                      <a:pt x="49" y="165"/>
                    </a:lnTo>
                    <a:lnTo>
                      <a:pt x="36" y="170"/>
                    </a:lnTo>
                    <a:lnTo>
                      <a:pt x="23" y="170"/>
                    </a:lnTo>
                    <a:lnTo>
                      <a:pt x="12" y="168"/>
                    </a:lnTo>
                    <a:lnTo>
                      <a:pt x="4" y="161"/>
                    </a:lnTo>
                    <a:lnTo>
                      <a:pt x="2" y="157"/>
                    </a:lnTo>
                    <a:lnTo>
                      <a:pt x="0" y="151"/>
                    </a:lnTo>
                    <a:lnTo>
                      <a:pt x="0" y="146"/>
                    </a:lnTo>
                    <a:lnTo>
                      <a:pt x="2" y="142"/>
                    </a:lnTo>
                    <a:lnTo>
                      <a:pt x="8" y="132"/>
                    </a:lnTo>
                    <a:lnTo>
                      <a:pt x="19" y="125"/>
                    </a:lnTo>
                    <a:lnTo>
                      <a:pt x="34"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31"/>
              <p:cNvSpPr>
                <a:spLocks noChangeAspect="1"/>
              </p:cNvSpPr>
              <p:nvPr/>
            </p:nvSpPr>
            <p:spPr bwMode="auto">
              <a:xfrm>
                <a:off x="4160" y="2867"/>
                <a:ext cx="185" cy="220"/>
              </a:xfrm>
              <a:custGeom>
                <a:avLst/>
                <a:gdLst>
                  <a:gd name="T0" fmla="*/ 117 w 185"/>
                  <a:gd name="T1" fmla="*/ 85 h 220"/>
                  <a:gd name="T2" fmla="*/ 117 w 185"/>
                  <a:gd name="T3" fmla="*/ 85 h 220"/>
                  <a:gd name="T4" fmla="*/ 113 w 185"/>
                  <a:gd name="T5" fmla="*/ 70 h 220"/>
                  <a:gd name="T6" fmla="*/ 108 w 185"/>
                  <a:gd name="T7" fmla="*/ 55 h 220"/>
                  <a:gd name="T8" fmla="*/ 100 w 185"/>
                  <a:gd name="T9" fmla="*/ 42 h 220"/>
                  <a:gd name="T10" fmla="*/ 91 w 185"/>
                  <a:gd name="T11" fmla="*/ 32 h 220"/>
                  <a:gd name="T12" fmla="*/ 79 w 185"/>
                  <a:gd name="T13" fmla="*/ 23 h 220"/>
                  <a:gd name="T14" fmla="*/ 66 w 185"/>
                  <a:gd name="T15" fmla="*/ 15 h 220"/>
                  <a:gd name="T16" fmla="*/ 51 w 185"/>
                  <a:gd name="T17" fmla="*/ 9 h 220"/>
                  <a:gd name="T18" fmla="*/ 34 w 185"/>
                  <a:gd name="T19" fmla="*/ 4 h 220"/>
                  <a:gd name="T20" fmla="*/ 34 w 185"/>
                  <a:gd name="T21" fmla="*/ 4 h 220"/>
                  <a:gd name="T22" fmla="*/ 40 w 185"/>
                  <a:gd name="T23" fmla="*/ 4 h 220"/>
                  <a:gd name="T24" fmla="*/ 40 w 185"/>
                  <a:gd name="T25" fmla="*/ 4 h 220"/>
                  <a:gd name="T26" fmla="*/ 68 w 185"/>
                  <a:gd name="T27" fmla="*/ 0 h 220"/>
                  <a:gd name="T28" fmla="*/ 94 w 185"/>
                  <a:gd name="T29" fmla="*/ 0 h 220"/>
                  <a:gd name="T30" fmla="*/ 117 w 185"/>
                  <a:gd name="T31" fmla="*/ 7 h 220"/>
                  <a:gd name="T32" fmla="*/ 138 w 185"/>
                  <a:gd name="T33" fmla="*/ 15 h 220"/>
                  <a:gd name="T34" fmla="*/ 157 w 185"/>
                  <a:gd name="T35" fmla="*/ 28 h 220"/>
                  <a:gd name="T36" fmla="*/ 170 w 185"/>
                  <a:gd name="T37" fmla="*/ 42 h 220"/>
                  <a:gd name="T38" fmla="*/ 176 w 185"/>
                  <a:gd name="T39" fmla="*/ 51 h 220"/>
                  <a:gd name="T40" fmla="*/ 181 w 185"/>
                  <a:gd name="T41" fmla="*/ 62 h 220"/>
                  <a:gd name="T42" fmla="*/ 183 w 185"/>
                  <a:gd name="T43" fmla="*/ 70 h 220"/>
                  <a:gd name="T44" fmla="*/ 185 w 185"/>
                  <a:gd name="T45" fmla="*/ 81 h 220"/>
                  <a:gd name="T46" fmla="*/ 185 w 185"/>
                  <a:gd name="T47" fmla="*/ 81 h 220"/>
                  <a:gd name="T48" fmla="*/ 185 w 185"/>
                  <a:gd name="T49" fmla="*/ 93 h 220"/>
                  <a:gd name="T50" fmla="*/ 185 w 185"/>
                  <a:gd name="T51" fmla="*/ 104 h 220"/>
                  <a:gd name="T52" fmla="*/ 179 w 185"/>
                  <a:gd name="T53" fmla="*/ 125 h 220"/>
                  <a:gd name="T54" fmla="*/ 168 w 185"/>
                  <a:gd name="T55" fmla="*/ 146 h 220"/>
                  <a:gd name="T56" fmla="*/ 153 w 185"/>
                  <a:gd name="T57" fmla="*/ 165 h 220"/>
                  <a:gd name="T58" fmla="*/ 136 w 185"/>
                  <a:gd name="T59" fmla="*/ 182 h 220"/>
                  <a:gd name="T60" fmla="*/ 113 w 185"/>
                  <a:gd name="T61" fmla="*/ 197 h 220"/>
                  <a:gd name="T62" fmla="*/ 89 w 185"/>
                  <a:gd name="T63" fmla="*/ 207 h 220"/>
                  <a:gd name="T64" fmla="*/ 62 w 185"/>
                  <a:gd name="T65" fmla="*/ 216 h 220"/>
                  <a:gd name="T66" fmla="*/ 62 w 185"/>
                  <a:gd name="T67" fmla="*/ 216 h 220"/>
                  <a:gd name="T68" fmla="*/ 47 w 185"/>
                  <a:gd name="T69" fmla="*/ 218 h 220"/>
                  <a:gd name="T70" fmla="*/ 30 w 185"/>
                  <a:gd name="T71" fmla="*/ 220 h 220"/>
                  <a:gd name="T72" fmla="*/ 15 w 185"/>
                  <a:gd name="T73" fmla="*/ 218 h 220"/>
                  <a:gd name="T74" fmla="*/ 0 w 185"/>
                  <a:gd name="T75" fmla="*/ 216 h 220"/>
                  <a:gd name="T76" fmla="*/ 0 w 185"/>
                  <a:gd name="T77" fmla="*/ 216 h 220"/>
                  <a:gd name="T78" fmla="*/ 26 w 185"/>
                  <a:gd name="T79" fmla="*/ 207 h 220"/>
                  <a:gd name="T80" fmla="*/ 49 w 185"/>
                  <a:gd name="T81" fmla="*/ 197 h 220"/>
                  <a:gd name="T82" fmla="*/ 70 w 185"/>
                  <a:gd name="T83" fmla="*/ 182 h 220"/>
                  <a:gd name="T84" fmla="*/ 87 w 185"/>
                  <a:gd name="T85" fmla="*/ 165 h 220"/>
                  <a:gd name="T86" fmla="*/ 100 w 185"/>
                  <a:gd name="T87" fmla="*/ 146 h 220"/>
                  <a:gd name="T88" fmla="*/ 111 w 185"/>
                  <a:gd name="T89" fmla="*/ 127 h 220"/>
                  <a:gd name="T90" fmla="*/ 117 w 185"/>
                  <a:gd name="T91" fmla="*/ 106 h 220"/>
                  <a:gd name="T92" fmla="*/ 117 w 185"/>
                  <a:gd name="T93" fmla="*/ 95 h 220"/>
                  <a:gd name="T94" fmla="*/ 117 w 185"/>
                  <a:gd name="T95" fmla="*/ 85 h 220"/>
                  <a:gd name="T96" fmla="*/ 117 w 185"/>
                  <a:gd name="T97" fmla="*/ 85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5" h="220">
                    <a:moveTo>
                      <a:pt x="117" y="85"/>
                    </a:moveTo>
                    <a:lnTo>
                      <a:pt x="117" y="85"/>
                    </a:lnTo>
                    <a:lnTo>
                      <a:pt x="113" y="70"/>
                    </a:lnTo>
                    <a:lnTo>
                      <a:pt x="108" y="55"/>
                    </a:lnTo>
                    <a:lnTo>
                      <a:pt x="100" y="42"/>
                    </a:lnTo>
                    <a:lnTo>
                      <a:pt x="91" y="32"/>
                    </a:lnTo>
                    <a:lnTo>
                      <a:pt x="79" y="23"/>
                    </a:lnTo>
                    <a:lnTo>
                      <a:pt x="66" y="15"/>
                    </a:lnTo>
                    <a:lnTo>
                      <a:pt x="51" y="9"/>
                    </a:lnTo>
                    <a:lnTo>
                      <a:pt x="34" y="4"/>
                    </a:lnTo>
                    <a:lnTo>
                      <a:pt x="40" y="4"/>
                    </a:lnTo>
                    <a:lnTo>
                      <a:pt x="68" y="0"/>
                    </a:lnTo>
                    <a:lnTo>
                      <a:pt x="94" y="0"/>
                    </a:lnTo>
                    <a:lnTo>
                      <a:pt x="117" y="7"/>
                    </a:lnTo>
                    <a:lnTo>
                      <a:pt x="138" y="15"/>
                    </a:lnTo>
                    <a:lnTo>
                      <a:pt x="157" y="28"/>
                    </a:lnTo>
                    <a:lnTo>
                      <a:pt x="170" y="42"/>
                    </a:lnTo>
                    <a:lnTo>
                      <a:pt x="176" y="51"/>
                    </a:lnTo>
                    <a:lnTo>
                      <a:pt x="181" y="62"/>
                    </a:lnTo>
                    <a:lnTo>
                      <a:pt x="183" y="70"/>
                    </a:lnTo>
                    <a:lnTo>
                      <a:pt x="185" y="81"/>
                    </a:lnTo>
                    <a:lnTo>
                      <a:pt x="185" y="93"/>
                    </a:lnTo>
                    <a:lnTo>
                      <a:pt x="185" y="104"/>
                    </a:lnTo>
                    <a:lnTo>
                      <a:pt x="179" y="125"/>
                    </a:lnTo>
                    <a:lnTo>
                      <a:pt x="168" y="146"/>
                    </a:lnTo>
                    <a:lnTo>
                      <a:pt x="153" y="165"/>
                    </a:lnTo>
                    <a:lnTo>
                      <a:pt x="136" y="182"/>
                    </a:lnTo>
                    <a:lnTo>
                      <a:pt x="113" y="197"/>
                    </a:lnTo>
                    <a:lnTo>
                      <a:pt x="89" y="207"/>
                    </a:lnTo>
                    <a:lnTo>
                      <a:pt x="62" y="216"/>
                    </a:lnTo>
                    <a:lnTo>
                      <a:pt x="47" y="218"/>
                    </a:lnTo>
                    <a:lnTo>
                      <a:pt x="30" y="220"/>
                    </a:lnTo>
                    <a:lnTo>
                      <a:pt x="15" y="218"/>
                    </a:lnTo>
                    <a:lnTo>
                      <a:pt x="0" y="216"/>
                    </a:lnTo>
                    <a:lnTo>
                      <a:pt x="26" y="207"/>
                    </a:lnTo>
                    <a:lnTo>
                      <a:pt x="49" y="197"/>
                    </a:lnTo>
                    <a:lnTo>
                      <a:pt x="70" y="182"/>
                    </a:lnTo>
                    <a:lnTo>
                      <a:pt x="87" y="165"/>
                    </a:lnTo>
                    <a:lnTo>
                      <a:pt x="100" y="146"/>
                    </a:lnTo>
                    <a:lnTo>
                      <a:pt x="111" y="127"/>
                    </a:lnTo>
                    <a:lnTo>
                      <a:pt x="117" y="106"/>
                    </a:lnTo>
                    <a:lnTo>
                      <a:pt x="117" y="95"/>
                    </a:lnTo>
                    <a:lnTo>
                      <a:pt x="117"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32"/>
              <p:cNvSpPr>
                <a:spLocks noChangeAspect="1"/>
              </p:cNvSpPr>
              <p:nvPr/>
            </p:nvSpPr>
            <p:spPr bwMode="auto">
              <a:xfrm>
                <a:off x="4032" y="2861"/>
                <a:ext cx="319" cy="233"/>
              </a:xfrm>
              <a:custGeom>
                <a:avLst/>
                <a:gdLst>
                  <a:gd name="T0" fmla="*/ 39 w 319"/>
                  <a:gd name="T1" fmla="*/ 125 h 233"/>
                  <a:gd name="T2" fmla="*/ 41 w 319"/>
                  <a:gd name="T3" fmla="*/ 125 h 233"/>
                  <a:gd name="T4" fmla="*/ 45 w 319"/>
                  <a:gd name="T5" fmla="*/ 106 h 233"/>
                  <a:gd name="T6" fmla="*/ 56 w 319"/>
                  <a:gd name="T7" fmla="*/ 112 h 233"/>
                  <a:gd name="T8" fmla="*/ 51 w 319"/>
                  <a:gd name="T9" fmla="*/ 135 h 233"/>
                  <a:gd name="T10" fmla="*/ 39 w 319"/>
                  <a:gd name="T11" fmla="*/ 137 h 233"/>
                  <a:gd name="T12" fmla="*/ 20 w 319"/>
                  <a:gd name="T13" fmla="*/ 146 h 233"/>
                  <a:gd name="T14" fmla="*/ 13 w 319"/>
                  <a:gd name="T15" fmla="*/ 161 h 233"/>
                  <a:gd name="T16" fmla="*/ 15 w 319"/>
                  <a:gd name="T17" fmla="*/ 167 h 233"/>
                  <a:gd name="T18" fmla="*/ 32 w 319"/>
                  <a:gd name="T19" fmla="*/ 173 h 233"/>
                  <a:gd name="T20" fmla="*/ 43 w 319"/>
                  <a:gd name="T21" fmla="*/ 171 h 233"/>
                  <a:gd name="T22" fmla="*/ 58 w 319"/>
                  <a:gd name="T23" fmla="*/ 167 h 233"/>
                  <a:gd name="T24" fmla="*/ 60 w 319"/>
                  <a:gd name="T25" fmla="*/ 171 h 233"/>
                  <a:gd name="T26" fmla="*/ 81 w 319"/>
                  <a:gd name="T27" fmla="*/ 194 h 233"/>
                  <a:gd name="T28" fmla="*/ 111 w 319"/>
                  <a:gd name="T29" fmla="*/ 211 h 233"/>
                  <a:gd name="T30" fmla="*/ 149 w 319"/>
                  <a:gd name="T31" fmla="*/ 218 h 233"/>
                  <a:gd name="T32" fmla="*/ 190 w 319"/>
                  <a:gd name="T33" fmla="*/ 216 h 233"/>
                  <a:gd name="T34" fmla="*/ 215 w 319"/>
                  <a:gd name="T35" fmla="*/ 207 h 233"/>
                  <a:gd name="T36" fmla="*/ 260 w 319"/>
                  <a:gd name="T37" fmla="*/ 184 h 233"/>
                  <a:gd name="T38" fmla="*/ 292 w 319"/>
                  <a:gd name="T39" fmla="*/ 148 h 233"/>
                  <a:gd name="T40" fmla="*/ 307 w 319"/>
                  <a:gd name="T41" fmla="*/ 110 h 233"/>
                  <a:gd name="T42" fmla="*/ 307 w 319"/>
                  <a:gd name="T43" fmla="*/ 89 h 233"/>
                  <a:gd name="T44" fmla="*/ 304 w 319"/>
                  <a:gd name="T45" fmla="*/ 78 h 233"/>
                  <a:gd name="T46" fmla="*/ 298 w 319"/>
                  <a:gd name="T47" fmla="*/ 61 h 233"/>
                  <a:gd name="T48" fmla="*/ 279 w 319"/>
                  <a:gd name="T49" fmla="*/ 38 h 233"/>
                  <a:gd name="T50" fmla="*/ 243 w 319"/>
                  <a:gd name="T51" fmla="*/ 19 h 233"/>
                  <a:gd name="T52" fmla="*/ 196 w 319"/>
                  <a:gd name="T53" fmla="*/ 13 h 233"/>
                  <a:gd name="T54" fmla="*/ 171 w 319"/>
                  <a:gd name="T55" fmla="*/ 17 h 233"/>
                  <a:gd name="T56" fmla="*/ 130 w 319"/>
                  <a:gd name="T57" fmla="*/ 29 h 233"/>
                  <a:gd name="T58" fmla="*/ 96 w 319"/>
                  <a:gd name="T59" fmla="*/ 51 h 233"/>
                  <a:gd name="T60" fmla="*/ 71 w 319"/>
                  <a:gd name="T61" fmla="*/ 80 h 233"/>
                  <a:gd name="T62" fmla="*/ 56 w 319"/>
                  <a:gd name="T63" fmla="*/ 112 h 233"/>
                  <a:gd name="T64" fmla="*/ 45 w 319"/>
                  <a:gd name="T65" fmla="*/ 106 h 233"/>
                  <a:gd name="T66" fmla="*/ 51 w 319"/>
                  <a:gd name="T67" fmla="*/ 89 h 233"/>
                  <a:gd name="T68" fmla="*/ 75 w 319"/>
                  <a:gd name="T69" fmla="*/ 55 h 233"/>
                  <a:gd name="T70" fmla="*/ 107 w 319"/>
                  <a:gd name="T71" fmla="*/ 27 h 233"/>
                  <a:gd name="T72" fmla="*/ 147 w 319"/>
                  <a:gd name="T73" fmla="*/ 8 h 233"/>
                  <a:gd name="T74" fmla="*/ 168 w 319"/>
                  <a:gd name="T75" fmla="*/ 2 h 233"/>
                  <a:gd name="T76" fmla="*/ 224 w 319"/>
                  <a:gd name="T77" fmla="*/ 0 h 233"/>
                  <a:gd name="T78" fmla="*/ 270 w 319"/>
                  <a:gd name="T79" fmla="*/ 15 h 233"/>
                  <a:gd name="T80" fmla="*/ 298 w 319"/>
                  <a:gd name="T81" fmla="*/ 36 h 233"/>
                  <a:gd name="T82" fmla="*/ 311 w 319"/>
                  <a:gd name="T83" fmla="*/ 55 h 233"/>
                  <a:gd name="T84" fmla="*/ 317 w 319"/>
                  <a:gd name="T85" fmla="*/ 74 h 233"/>
                  <a:gd name="T86" fmla="*/ 319 w 319"/>
                  <a:gd name="T87" fmla="*/ 87 h 233"/>
                  <a:gd name="T88" fmla="*/ 319 w 319"/>
                  <a:gd name="T89" fmla="*/ 110 h 233"/>
                  <a:gd name="T90" fmla="*/ 313 w 319"/>
                  <a:gd name="T91" fmla="*/ 133 h 233"/>
                  <a:gd name="T92" fmla="*/ 287 w 319"/>
                  <a:gd name="T93" fmla="*/ 173 h 233"/>
                  <a:gd name="T94" fmla="*/ 245 w 319"/>
                  <a:gd name="T95" fmla="*/ 207 h 233"/>
                  <a:gd name="T96" fmla="*/ 190 w 319"/>
                  <a:gd name="T97" fmla="*/ 228 h 233"/>
                  <a:gd name="T98" fmla="*/ 168 w 319"/>
                  <a:gd name="T99" fmla="*/ 230 h 233"/>
                  <a:gd name="T100" fmla="*/ 128 w 319"/>
                  <a:gd name="T101" fmla="*/ 230 h 233"/>
                  <a:gd name="T102" fmla="*/ 92 w 319"/>
                  <a:gd name="T103" fmla="*/ 218 h 233"/>
                  <a:gd name="T104" fmla="*/ 62 w 319"/>
                  <a:gd name="T105" fmla="*/ 197 h 233"/>
                  <a:gd name="T106" fmla="*/ 51 w 319"/>
                  <a:gd name="T107" fmla="*/ 182 h 233"/>
                  <a:gd name="T108" fmla="*/ 43 w 319"/>
                  <a:gd name="T109" fmla="*/ 186 h 233"/>
                  <a:gd name="T110" fmla="*/ 20 w 319"/>
                  <a:gd name="T111" fmla="*/ 184 h 233"/>
                  <a:gd name="T112" fmla="*/ 9 w 319"/>
                  <a:gd name="T113" fmla="*/ 180 h 233"/>
                  <a:gd name="T114" fmla="*/ 3 w 319"/>
                  <a:gd name="T115" fmla="*/ 169 h 233"/>
                  <a:gd name="T116" fmla="*/ 0 w 319"/>
                  <a:gd name="T117" fmla="*/ 163 h 233"/>
                  <a:gd name="T118" fmla="*/ 3 w 319"/>
                  <a:gd name="T119" fmla="*/ 150 h 233"/>
                  <a:gd name="T120" fmla="*/ 9 w 319"/>
                  <a:gd name="T121" fmla="*/ 139 h 233"/>
                  <a:gd name="T122" fmla="*/ 39 w 319"/>
                  <a:gd name="T123" fmla="*/ 125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9" h="233">
                    <a:moveTo>
                      <a:pt x="39" y="125"/>
                    </a:moveTo>
                    <a:lnTo>
                      <a:pt x="39" y="125"/>
                    </a:lnTo>
                    <a:lnTo>
                      <a:pt x="41" y="125"/>
                    </a:lnTo>
                    <a:lnTo>
                      <a:pt x="45" y="106"/>
                    </a:lnTo>
                    <a:lnTo>
                      <a:pt x="56" y="112"/>
                    </a:lnTo>
                    <a:lnTo>
                      <a:pt x="51" y="129"/>
                    </a:lnTo>
                    <a:lnTo>
                      <a:pt x="51" y="135"/>
                    </a:lnTo>
                    <a:lnTo>
                      <a:pt x="39" y="137"/>
                    </a:lnTo>
                    <a:lnTo>
                      <a:pt x="28" y="142"/>
                    </a:lnTo>
                    <a:lnTo>
                      <a:pt x="20" y="146"/>
                    </a:lnTo>
                    <a:lnTo>
                      <a:pt x="15" y="154"/>
                    </a:lnTo>
                    <a:lnTo>
                      <a:pt x="13" y="161"/>
                    </a:lnTo>
                    <a:lnTo>
                      <a:pt x="15" y="167"/>
                    </a:lnTo>
                    <a:lnTo>
                      <a:pt x="22" y="171"/>
                    </a:lnTo>
                    <a:lnTo>
                      <a:pt x="32" y="173"/>
                    </a:lnTo>
                    <a:lnTo>
                      <a:pt x="43" y="171"/>
                    </a:lnTo>
                    <a:lnTo>
                      <a:pt x="54" y="169"/>
                    </a:lnTo>
                    <a:lnTo>
                      <a:pt x="58" y="167"/>
                    </a:lnTo>
                    <a:lnTo>
                      <a:pt x="60" y="171"/>
                    </a:lnTo>
                    <a:lnTo>
                      <a:pt x="71" y="184"/>
                    </a:lnTo>
                    <a:lnTo>
                      <a:pt x="81" y="194"/>
                    </a:lnTo>
                    <a:lnTo>
                      <a:pt x="96" y="205"/>
                    </a:lnTo>
                    <a:lnTo>
                      <a:pt x="111" y="211"/>
                    </a:lnTo>
                    <a:lnTo>
                      <a:pt x="130" y="216"/>
                    </a:lnTo>
                    <a:lnTo>
                      <a:pt x="149" y="218"/>
                    </a:lnTo>
                    <a:lnTo>
                      <a:pt x="168" y="218"/>
                    </a:lnTo>
                    <a:lnTo>
                      <a:pt x="190" y="216"/>
                    </a:lnTo>
                    <a:lnTo>
                      <a:pt x="215" y="207"/>
                    </a:lnTo>
                    <a:lnTo>
                      <a:pt x="239" y="197"/>
                    </a:lnTo>
                    <a:lnTo>
                      <a:pt x="260" y="184"/>
                    </a:lnTo>
                    <a:lnTo>
                      <a:pt x="277" y="167"/>
                    </a:lnTo>
                    <a:lnTo>
                      <a:pt x="292" y="148"/>
                    </a:lnTo>
                    <a:lnTo>
                      <a:pt x="300" y="129"/>
                    </a:lnTo>
                    <a:lnTo>
                      <a:pt x="307" y="110"/>
                    </a:lnTo>
                    <a:lnTo>
                      <a:pt x="307" y="99"/>
                    </a:lnTo>
                    <a:lnTo>
                      <a:pt x="307" y="89"/>
                    </a:lnTo>
                    <a:lnTo>
                      <a:pt x="304" y="78"/>
                    </a:lnTo>
                    <a:lnTo>
                      <a:pt x="302" y="70"/>
                    </a:lnTo>
                    <a:lnTo>
                      <a:pt x="298" y="61"/>
                    </a:lnTo>
                    <a:lnTo>
                      <a:pt x="294" y="53"/>
                    </a:lnTo>
                    <a:lnTo>
                      <a:pt x="279" y="38"/>
                    </a:lnTo>
                    <a:lnTo>
                      <a:pt x="262" y="25"/>
                    </a:lnTo>
                    <a:lnTo>
                      <a:pt x="243" y="19"/>
                    </a:lnTo>
                    <a:lnTo>
                      <a:pt x="219" y="13"/>
                    </a:lnTo>
                    <a:lnTo>
                      <a:pt x="196" y="13"/>
                    </a:lnTo>
                    <a:lnTo>
                      <a:pt x="171" y="17"/>
                    </a:lnTo>
                    <a:lnTo>
                      <a:pt x="149" y="21"/>
                    </a:lnTo>
                    <a:lnTo>
                      <a:pt x="130" y="29"/>
                    </a:lnTo>
                    <a:lnTo>
                      <a:pt x="111" y="40"/>
                    </a:lnTo>
                    <a:lnTo>
                      <a:pt x="96" y="51"/>
                    </a:lnTo>
                    <a:lnTo>
                      <a:pt x="81" y="65"/>
                    </a:lnTo>
                    <a:lnTo>
                      <a:pt x="71" y="80"/>
                    </a:lnTo>
                    <a:lnTo>
                      <a:pt x="62" y="95"/>
                    </a:lnTo>
                    <a:lnTo>
                      <a:pt x="56" y="112"/>
                    </a:lnTo>
                    <a:lnTo>
                      <a:pt x="45" y="106"/>
                    </a:lnTo>
                    <a:lnTo>
                      <a:pt x="51" y="89"/>
                    </a:lnTo>
                    <a:lnTo>
                      <a:pt x="62" y="72"/>
                    </a:lnTo>
                    <a:lnTo>
                      <a:pt x="75" y="55"/>
                    </a:lnTo>
                    <a:lnTo>
                      <a:pt x="90" y="40"/>
                    </a:lnTo>
                    <a:lnTo>
                      <a:pt x="107" y="27"/>
                    </a:lnTo>
                    <a:lnTo>
                      <a:pt x="126" y="17"/>
                    </a:lnTo>
                    <a:lnTo>
                      <a:pt x="147" y="8"/>
                    </a:lnTo>
                    <a:lnTo>
                      <a:pt x="168" y="2"/>
                    </a:lnTo>
                    <a:lnTo>
                      <a:pt x="196" y="0"/>
                    </a:lnTo>
                    <a:lnTo>
                      <a:pt x="224" y="0"/>
                    </a:lnTo>
                    <a:lnTo>
                      <a:pt x="249" y="6"/>
                    </a:lnTo>
                    <a:lnTo>
                      <a:pt x="270" y="15"/>
                    </a:lnTo>
                    <a:lnTo>
                      <a:pt x="290" y="27"/>
                    </a:lnTo>
                    <a:lnTo>
                      <a:pt x="298" y="36"/>
                    </a:lnTo>
                    <a:lnTo>
                      <a:pt x="304" y="44"/>
                    </a:lnTo>
                    <a:lnTo>
                      <a:pt x="311" y="55"/>
                    </a:lnTo>
                    <a:lnTo>
                      <a:pt x="315" y="63"/>
                    </a:lnTo>
                    <a:lnTo>
                      <a:pt x="317" y="74"/>
                    </a:lnTo>
                    <a:lnTo>
                      <a:pt x="319" y="87"/>
                    </a:lnTo>
                    <a:lnTo>
                      <a:pt x="319" y="97"/>
                    </a:lnTo>
                    <a:lnTo>
                      <a:pt x="319" y="110"/>
                    </a:lnTo>
                    <a:lnTo>
                      <a:pt x="317" y="120"/>
                    </a:lnTo>
                    <a:lnTo>
                      <a:pt x="313" y="133"/>
                    </a:lnTo>
                    <a:lnTo>
                      <a:pt x="302" y="154"/>
                    </a:lnTo>
                    <a:lnTo>
                      <a:pt x="287" y="173"/>
                    </a:lnTo>
                    <a:lnTo>
                      <a:pt x="266" y="192"/>
                    </a:lnTo>
                    <a:lnTo>
                      <a:pt x="245" y="207"/>
                    </a:lnTo>
                    <a:lnTo>
                      <a:pt x="219" y="220"/>
                    </a:lnTo>
                    <a:lnTo>
                      <a:pt x="190" y="228"/>
                    </a:lnTo>
                    <a:lnTo>
                      <a:pt x="168" y="230"/>
                    </a:lnTo>
                    <a:lnTo>
                      <a:pt x="147" y="233"/>
                    </a:lnTo>
                    <a:lnTo>
                      <a:pt x="128" y="230"/>
                    </a:lnTo>
                    <a:lnTo>
                      <a:pt x="109" y="224"/>
                    </a:lnTo>
                    <a:lnTo>
                      <a:pt x="92" y="218"/>
                    </a:lnTo>
                    <a:lnTo>
                      <a:pt x="77" y="207"/>
                    </a:lnTo>
                    <a:lnTo>
                      <a:pt x="62" y="197"/>
                    </a:lnTo>
                    <a:lnTo>
                      <a:pt x="51" y="182"/>
                    </a:lnTo>
                    <a:lnTo>
                      <a:pt x="43" y="186"/>
                    </a:lnTo>
                    <a:lnTo>
                      <a:pt x="28" y="186"/>
                    </a:lnTo>
                    <a:lnTo>
                      <a:pt x="20" y="184"/>
                    </a:lnTo>
                    <a:lnTo>
                      <a:pt x="13" y="182"/>
                    </a:lnTo>
                    <a:lnTo>
                      <a:pt x="9" y="180"/>
                    </a:lnTo>
                    <a:lnTo>
                      <a:pt x="5" y="175"/>
                    </a:lnTo>
                    <a:lnTo>
                      <a:pt x="3" y="169"/>
                    </a:lnTo>
                    <a:lnTo>
                      <a:pt x="0" y="163"/>
                    </a:lnTo>
                    <a:lnTo>
                      <a:pt x="0" y="156"/>
                    </a:lnTo>
                    <a:lnTo>
                      <a:pt x="3" y="150"/>
                    </a:lnTo>
                    <a:lnTo>
                      <a:pt x="5" y="144"/>
                    </a:lnTo>
                    <a:lnTo>
                      <a:pt x="9" y="139"/>
                    </a:lnTo>
                    <a:lnTo>
                      <a:pt x="22" y="129"/>
                    </a:lnTo>
                    <a:lnTo>
                      <a:pt x="39"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33"/>
              <p:cNvSpPr>
                <a:spLocks noChangeAspect="1"/>
              </p:cNvSpPr>
              <p:nvPr/>
            </p:nvSpPr>
            <p:spPr bwMode="auto">
              <a:xfrm>
                <a:off x="4260" y="2962"/>
                <a:ext cx="42" cy="26"/>
              </a:xfrm>
              <a:custGeom>
                <a:avLst/>
                <a:gdLst>
                  <a:gd name="T0" fmla="*/ 0 w 42"/>
                  <a:gd name="T1" fmla="*/ 17 h 26"/>
                  <a:gd name="T2" fmla="*/ 0 w 42"/>
                  <a:gd name="T3" fmla="*/ 17 h 26"/>
                  <a:gd name="T4" fmla="*/ 0 w 42"/>
                  <a:gd name="T5" fmla="*/ 22 h 26"/>
                  <a:gd name="T6" fmla="*/ 2 w 42"/>
                  <a:gd name="T7" fmla="*/ 24 h 26"/>
                  <a:gd name="T8" fmla="*/ 6 w 42"/>
                  <a:gd name="T9" fmla="*/ 26 h 26"/>
                  <a:gd name="T10" fmla="*/ 11 w 42"/>
                  <a:gd name="T11" fmla="*/ 26 h 26"/>
                  <a:gd name="T12" fmla="*/ 34 w 42"/>
                  <a:gd name="T13" fmla="*/ 22 h 26"/>
                  <a:gd name="T14" fmla="*/ 34 w 42"/>
                  <a:gd name="T15" fmla="*/ 22 h 26"/>
                  <a:gd name="T16" fmla="*/ 38 w 42"/>
                  <a:gd name="T17" fmla="*/ 19 h 26"/>
                  <a:gd name="T18" fmla="*/ 40 w 42"/>
                  <a:gd name="T19" fmla="*/ 15 h 26"/>
                  <a:gd name="T20" fmla="*/ 42 w 42"/>
                  <a:gd name="T21" fmla="*/ 13 h 26"/>
                  <a:gd name="T22" fmla="*/ 42 w 42"/>
                  <a:gd name="T23" fmla="*/ 9 h 26"/>
                  <a:gd name="T24" fmla="*/ 42 w 42"/>
                  <a:gd name="T25" fmla="*/ 9 h 26"/>
                  <a:gd name="T26" fmla="*/ 42 w 42"/>
                  <a:gd name="T27" fmla="*/ 9 h 26"/>
                  <a:gd name="T28" fmla="*/ 40 w 42"/>
                  <a:gd name="T29" fmla="*/ 5 h 26"/>
                  <a:gd name="T30" fmla="*/ 38 w 42"/>
                  <a:gd name="T31" fmla="*/ 2 h 26"/>
                  <a:gd name="T32" fmla="*/ 36 w 42"/>
                  <a:gd name="T33" fmla="*/ 0 h 26"/>
                  <a:gd name="T34" fmla="*/ 32 w 42"/>
                  <a:gd name="T35" fmla="*/ 0 h 26"/>
                  <a:gd name="T36" fmla="*/ 8 w 42"/>
                  <a:gd name="T37" fmla="*/ 7 h 26"/>
                  <a:gd name="T38" fmla="*/ 8 w 42"/>
                  <a:gd name="T39" fmla="*/ 7 h 26"/>
                  <a:gd name="T40" fmla="*/ 4 w 42"/>
                  <a:gd name="T41" fmla="*/ 7 h 26"/>
                  <a:gd name="T42" fmla="*/ 2 w 42"/>
                  <a:gd name="T43" fmla="*/ 11 h 26"/>
                  <a:gd name="T44" fmla="*/ 0 w 42"/>
                  <a:gd name="T45" fmla="*/ 13 h 26"/>
                  <a:gd name="T46" fmla="*/ 0 w 42"/>
                  <a:gd name="T47" fmla="*/ 17 h 26"/>
                  <a:gd name="T48" fmla="*/ 0 w 42"/>
                  <a:gd name="T49" fmla="*/ 1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26">
                    <a:moveTo>
                      <a:pt x="0" y="17"/>
                    </a:moveTo>
                    <a:lnTo>
                      <a:pt x="0" y="17"/>
                    </a:lnTo>
                    <a:lnTo>
                      <a:pt x="0" y="22"/>
                    </a:lnTo>
                    <a:lnTo>
                      <a:pt x="2" y="24"/>
                    </a:lnTo>
                    <a:lnTo>
                      <a:pt x="6" y="26"/>
                    </a:lnTo>
                    <a:lnTo>
                      <a:pt x="11" y="26"/>
                    </a:lnTo>
                    <a:lnTo>
                      <a:pt x="34" y="22"/>
                    </a:lnTo>
                    <a:lnTo>
                      <a:pt x="38" y="19"/>
                    </a:lnTo>
                    <a:lnTo>
                      <a:pt x="40" y="15"/>
                    </a:lnTo>
                    <a:lnTo>
                      <a:pt x="42" y="13"/>
                    </a:lnTo>
                    <a:lnTo>
                      <a:pt x="42" y="9"/>
                    </a:lnTo>
                    <a:lnTo>
                      <a:pt x="40" y="5"/>
                    </a:lnTo>
                    <a:lnTo>
                      <a:pt x="38" y="2"/>
                    </a:lnTo>
                    <a:lnTo>
                      <a:pt x="36" y="0"/>
                    </a:lnTo>
                    <a:lnTo>
                      <a:pt x="32" y="0"/>
                    </a:lnTo>
                    <a:lnTo>
                      <a:pt x="8" y="7"/>
                    </a:lnTo>
                    <a:lnTo>
                      <a:pt x="4" y="7"/>
                    </a:lnTo>
                    <a:lnTo>
                      <a:pt x="2" y="11"/>
                    </a:lnTo>
                    <a:lnTo>
                      <a:pt x="0" y="13"/>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34"/>
              <p:cNvSpPr>
                <a:spLocks noChangeAspect="1"/>
              </p:cNvSpPr>
              <p:nvPr/>
            </p:nvSpPr>
            <p:spPr bwMode="auto">
              <a:xfrm>
                <a:off x="4018" y="2795"/>
                <a:ext cx="355" cy="214"/>
              </a:xfrm>
              <a:custGeom>
                <a:avLst/>
                <a:gdLst>
                  <a:gd name="T0" fmla="*/ 331 w 355"/>
                  <a:gd name="T1" fmla="*/ 176 h 214"/>
                  <a:gd name="T2" fmla="*/ 344 w 355"/>
                  <a:gd name="T3" fmla="*/ 146 h 214"/>
                  <a:gd name="T4" fmla="*/ 355 w 355"/>
                  <a:gd name="T5" fmla="*/ 106 h 214"/>
                  <a:gd name="T6" fmla="*/ 355 w 355"/>
                  <a:gd name="T7" fmla="*/ 70 h 214"/>
                  <a:gd name="T8" fmla="*/ 346 w 355"/>
                  <a:gd name="T9" fmla="*/ 49 h 214"/>
                  <a:gd name="T10" fmla="*/ 342 w 355"/>
                  <a:gd name="T11" fmla="*/ 38 h 214"/>
                  <a:gd name="T12" fmla="*/ 310 w 355"/>
                  <a:gd name="T13" fmla="*/ 15 h 214"/>
                  <a:gd name="T14" fmla="*/ 265 w 355"/>
                  <a:gd name="T15" fmla="*/ 2 h 214"/>
                  <a:gd name="T16" fmla="*/ 238 w 355"/>
                  <a:gd name="T17" fmla="*/ 2 h 214"/>
                  <a:gd name="T18" fmla="*/ 212 w 355"/>
                  <a:gd name="T19" fmla="*/ 7 h 214"/>
                  <a:gd name="T20" fmla="*/ 185 w 355"/>
                  <a:gd name="T21" fmla="*/ 19 h 214"/>
                  <a:gd name="T22" fmla="*/ 161 w 355"/>
                  <a:gd name="T23" fmla="*/ 40 h 214"/>
                  <a:gd name="T24" fmla="*/ 146 w 355"/>
                  <a:gd name="T25" fmla="*/ 38 h 214"/>
                  <a:gd name="T26" fmla="*/ 106 w 355"/>
                  <a:gd name="T27" fmla="*/ 40 h 214"/>
                  <a:gd name="T28" fmla="*/ 70 w 355"/>
                  <a:gd name="T29" fmla="*/ 53 h 214"/>
                  <a:gd name="T30" fmla="*/ 44 w 355"/>
                  <a:gd name="T31" fmla="*/ 68 h 214"/>
                  <a:gd name="T32" fmla="*/ 23 w 355"/>
                  <a:gd name="T33" fmla="*/ 91 h 214"/>
                  <a:gd name="T34" fmla="*/ 14 w 355"/>
                  <a:gd name="T35" fmla="*/ 106 h 214"/>
                  <a:gd name="T36" fmla="*/ 4 w 355"/>
                  <a:gd name="T37" fmla="*/ 131 h 214"/>
                  <a:gd name="T38" fmla="*/ 0 w 355"/>
                  <a:gd name="T39" fmla="*/ 172 h 214"/>
                  <a:gd name="T40" fmla="*/ 8 w 355"/>
                  <a:gd name="T41" fmla="*/ 199 h 214"/>
                  <a:gd name="T42" fmla="*/ 19 w 355"/>
                  <a:gd name="T43" fmla="*/ 214 h 214"/>
                  <a:gd name="T44" fmla="*/ 23 w 355"/>
                  <a:gd name="T45" fmla="*/ 212 h 214"/>
                  <a:gd name="T46" fmla="*/ 38 w 355"/>
                  <a:gd name="T47" fmla="*/ 201 h 214"/>
                  <a:gd name="T48" fmla="*/ 51 w 355"/>
                  <a:gd name="T49" fmla="*/ 197 h 214"/>
                  <a:gd name="T50" fmla="*/ 80 w 355"/>
                  <a:gd name="T51" fmla="*/ 210 h 214"/>
                  <a:gd name="T52" fmla="*/ 89 w 355"/>
                  <a:gd name="T53" fmla="*/ 189 h 214"/>
                  <a:gd name="T54" fmla="*/ 112 w 355"/>
                  <a:gd name="T55" fmla="*/ 150 h 214"/>
                  <a:gd name="T56" fmla="*/ 133 w 355"/>
                  <a:gd name="T57" fmla="*/ 131 h 214"/>
                  <a:gd name="T58" fmla="*/ 159 w 355"/>
                  <a:gd name="T59" fmla="*/ 117 h 214"/>
                  <a:gd name="T60" fmla="*/ 189 w 355"/>
                  <a:gd name="T61" fmla="*/ 110 h 214"/>
                  <a:gd name="T62" fmla="*/ 227 w 355"/>
                  <a:gd name="T63" fmla="*/ 117 h 214"/>
                  <a:gd name="T64" fmla="*/ 236 w 355"/>
                  <a:gd name="T65" fmla="*/ 108 h 214"/>
                  <a:gd name="T66" fmla="*/ 261 w 355"/>
                  <a:gd name="T67" fmla="*/ 98 h 214"/>
                  <a:gd name="T68" fmla="*/ 282 w 355"/>
                  <a:gd name="T69" fmla="*/ 98 h 214"/>
                  <a:gd name="T70" fmla="*/ 295 w 355"/>
                  <a:gd name="T71" fmla="*/ 102 h 214"/>
                  <a:gd name="T72" fmla="*/ 306 w 355"/>
                  <a:gd name="T73" fmla="*/ 114 h 214"/>
                  <a:gd name="T74" fmla="*/ 331 w 355"/>
                  <a:gd name="T75" fmla="*/ 176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5" h="214">
                    <a:moveTo>
                      <a:pt x="331" y="176"/>
                    </a:moveTo>
                    <a:lnTo>
                      <a:pt x="331" y="176"/>
                    </a:lnTo>
                    <a:lnTo>
                      <a:pt x="338" y="163"/>
                    </a:lnTo>
                    <a:lnTo>
                      <a:pt x="344" y="146"/>
                    </a:lnTo>
                    <a:lnTo>
                      <a:pt x="350" y="127"/>
                    </a:lnTo>
                    <a:lnTo>
                      <a:pt x="355" y="106"/>
                    </a:lnTo>
                    <a:lnTo>
                      <a:pt x="355" y="83"/>
                    </a:lnTo>
                    <a:lnTo>
                      <a:pt x="355" y="70"/>
                    </a:lnTo>
                    <a:lnTo>
                      <a:pt x="350" y="59"/>
                    </a:lnTo>
                    <a:lnTo>
                      <a:pt x="346" y="49"/>
                    </a:lnTo>
                    <a:lnTo>
                      <a:pt x="342" y="38"/>
                    </a:lnTo>
                    <a:lnTo>
                      <a:pt x="329" y="26"/>
                    </a:lnTo>
                    <a:lnTo>
                      <a:pt x="310" y="15"/>
                    </a:lnTo>
                    <a:lnTo>
                      <a:pt x="289" y="7"/>
                    </a:lnTo>
                    <a:lnTo>
                      <a:pt x="265" y="2"/>
                    </a:lnTo>
                    <a:lnTo>
                      <a:pt x="250" y="0"/>
                    </a:lnTo>
                    <a:lnTo>
                      <a:pt x="238" y="2"/>
                    </a:lnTo>
                    <a:lnTo>
                      <a:pt x="225" y="4"/>
                    </a:lnTo>
                    <a:lnTo>
                      <a:pt x="212" y="7"/>
                    </a:lnTo>
                    <a:lnTo>
                      <a:pt x="197" y="13"/>
                    </a:lnTo>
                    <a:lnTo>
                      <a:pt x="185" y="19"/>
                    </a:lnTo>
                    <a:lnTo>
                      <a:pt x="174" y="30"/>
                    </a:lnTo>
                    <a:lnTo>
                      <a:pt x="161" y="40"/>
                    </a:lnTo>
                    <a:lnTo>
                      <a:pt x="146" y="38"/>
                    </a:lnTo>
                    <a:lnTo>
                      <a:pt x="127" y="38"/>
                    </a:lnTo>
                    <a:lnTo>
                      <a:pt x="106" y="40"/>
                    </a:lnTo>
                    <a:lnTo>
                      <a:pt x="82" y="49"/>
                    </a:lnTo>
                    <a:lnTo>
                      <a:pt x="70" y="53"/>
                    </a:lnTo>
                    <a:lnTo>
                      <a:pt x="57" y="59"/>
                    </a:lnTo>
                    <a:lnTo>
                      <a:pt x="44" y="68"/>
                    </a:lnTo>
                    <a:lnTo>
                      <a:pt x="34" y="79"/>
                    </a:lnTo>
                    <a:lnTo>
                      <a:pt x="23" y="91"/>
                    </a:lnTo>
                    <a:lnTo>
                      <a:pt x="14" y="106"/>
                    </a:lnTo>
                    <a:lnTo>
                      <a:pt x="8" y="119"/>
                    </a:lnTo>
                    <a:lnTo>
                      <a:pt x="4" y="131"/>
                    </a:lnTo>
                    <a:lnTo>
                      <a:pt x="0" y="153"/>
                    </a:lnTo>
                    <a:lnTo>
                      <a:pt x="0" y="172"/>
                    </a:lnTo>
                    <a:lnTo>
                      <a:pt x="2" y="186"/>
                    </a:lnTo>
                    <a:lnTo>
                      <a:pt x="8" y="199"/>
                    </a:lnTo>
                    <a:lnTo>
                      <a:pt x="12" y="208"/>
                    </a:lnTo>
                    <a:lnTo>
                      <a:pt x="19" y="214"/>
                    </a:lnTo>
                    <a:lnTo>
                      <a:pt x="23" y="212"/>
                    </a:lnTo>
                    <a:lnTo>
                      <a:pt x="31" y="203"/>
                    </a:lnTo>
                    <a:lnTo>
                      <a:pt x="38" y="201"/>
                    </a:lnTo>
                    <a:lnTo>
                      <a:pt x="44" y="199"/>
                    </a:lnTo>
                    <a:lnTo>
                      <a:pt x="51" y="197"/>
                    </a:lnTo>
                    <a:lnTo>
                      <a:pt x="57" y="199"/>
                    </a:lnTo>
                    <a:lnTo>
                      <a:pt x="80" y="210"/>
                    </a:lnTo>
                    <a:lnTo>
                      <a:pt x="89" y="189"/>
                    </a:lnTo>
                    <a:lnTo>
                      <a:pt x="97" y="169"/>
                    </a:lnTo>
                    <a:lnTo>
                      <a:pt x="112" y="150"/>
                    </a:lnTo>
                    <a:lnTo>
                      <a:pt x="123" y="140"/>
                    </a:lnTo>
                    <a:lnTo>
                      <a:pt x="133" y="131"/>
                    </a:lnTo>
                    <a:lnTo>
                      <a:pt x="144" y="123"/>
                    </a:lnTo>
                    <a:lnTo>
                      <a:pt x="159" y="117"/>
                    </a:lnTo>
                    <a:lnTo>
                      <a:pt x="174" y="112"/>
                    </a:lnTo>
                    <a:lnTo>
                      <a:pt x="189" y="110"/>
                    </a:lnTo>
                    <a:lnTo>
                      <a:pt x="208" y="110"/>
                    </a:lnTo>
                    <a:lnTo>
                      <a:pt x="227" y="117"/>
                    </a:lnTo>
                    <a:lnTo>
                      <a:pt x="236" y="108"/>
                    </a:lnTo>
                    <a:lnTo>
                      <a:pt x="248" y="104"/>
                    </a:lnTo>
                    <a:lnTo>
                      <a:pt x="261" y="98"/>
                    </a:lnTo>
                    <a:lnTo>
                      <a:pt x="276" y="95"/>
                    </a:lnTo>
                    <a:lnTo>
                      <a:pt x="282" y="98"/>
                    </a:lnTo>
                    <a:lnTo>
                      <a:pt x="289" y="100"/>
                    </a:lnTo>
                    <a:lnTo>
                      <a:pt x="295" y="102"/>
                    </a:lnTo>
                    <a:lnTo>
                      <a:pt x="301" y="108"/>
                    </a:lnTo>
                    <a:lnTo>
                      <a:pt x="306" y="114"/>
                    </a:lnTo>
                    <a:lnTo>
                      <a:pt x="310" y="125"/>
                    </a:lnTo>
                    <a:lnTo>
                      <a:pt x="33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35"/>
              <p:cNvSpPr>
                <a:spLocks noChangeAspect="1"/>
              </p:cNvSpPr>
              <p:nvPr/>
            </p:nvSpPr>
            <p:spPr bwMode="auto">
              <a:xfrm>
                <a:off x="4506" y="2717"/>
                <a:ext cx="66" cy="66"/>
              </a:xfrm>
              <a:custGeom>
                <a:avLst/>
                <a:gdLst>
                  <a:gd name="T0" fmla="*/ 66 w 66"/>
                  <a:gd name="T1" fmla="*/ 34 h 66"/>
                  <a:gd name="T2" fmla="*/ 66 w 66"/>
                  <a:gd name="T3" fmla="*/ 34 h 66"/>
                  <a:gd name="T4" fmla="*/ 66 w 66"/>
                  <a:gd name="T5" fmla="*/ 40 h 66"/>
                  <a:gd name="T6" fmla="*/ 64 w 66"/>
                  <a:gd name="T7" fmla="*/ 47 h 66"/>
                  <a:gd name="T8" fmla="*/ 58 w 66"/>
                  <a:gd name="T9" fmla="*/ 57 h 66"/>
                  <a:gd name="T10" fmla="*/ 47 w 66"/>
                  <a:gd name="T11" fmla="*/ 63 h 66"/>
                  <a:gd name="T12" fmla="*/ 41 w 66"/>
                  <a:gd name="T13" fmla="*/ 66 h 66"/>
                  <a:gd name="T14" fmla="*/ 35 w 66"/>
                  <a:gd name="T15" fmla="*/ 66 h 66"/>
                  <a:gd name="T16" fmla="*/ 35 w 66"/>
                  <a:gd name="T17" fmla="*/ 66 h 66"/>
                  <a:gd name="T18" fmla="*/ 26 w 66"/>
                  <a:gd name="T19" fmla="*/ 66 h 66"/>
                  <a:gd name="T20" fmla="*/ 20 w 66"/>
                  <a:gd name="T21" fmla="*/ 63 h 66"/>
                  <a:gd name="T22" fmla="*/ 11 w 66"/>
                  <a:gd name="T23" fmla="*/ 57 h 66"/>
                  <a:gd name="T24" fmla="*/ 3 w 66"/>
                  <a:gd name="T25" fmla="*/ 47 h 66"/>
                  <a:gd name="T26" fmla="*/ 0 w 66"/>
                  <a:gd name="T27" fmla="*/ 40 h 66"/>
                  <a:gd name="T28" fmla="*/ 0 w 66"/>
                  <a:gd name="T29" fmla="*/ 34 h 66"/>
                  <a:gd name="T30" fmla="*/ 0 w 66"/>
                  <a:gd name="T31" fmla="*/ 34 h 66"/>
                  <a:gd name="T32" fmla="*/ 0 w 66"/>
                  <a:gd name="T33" fmla="*/ 27 h 66"/>
                  <a:gd name="T34" fmla="*/ 3 w 66"/>
                  <a:gd name="T35" fmla="*/ 21 h 66"/>
                  <a:gd name="T36" fmla="*/ 11 w 66"/>
                  <a:gd name="T37" fmla="*/ 11 h 66"/>
                  <a:gd name="T38" fmla="*/ 20 w 66"/>
                  <a:gd name="T39" fmla="*/ 4 h 66"/>
                  <a:gd name="T40" fmla="*/ 26 w 66"/>
                  <a:gd name="T41" fmla="*/ 2 h 66"/>
                  <a:gd name="T42" fmla="*/ 35 w 66"/>
                  <a:gd name="T43" fmla="*/ 0 h 66"/>
                  <a:gd name="T44" fmla="*/ 35 w 66"/>
                  <a:gd name="T45" fmla="*/ 0 h 66"/>
                  <a:gd name="T46" fmla="*/ 41 w 66"/>
                  <a:gd name="T47" fmla="*/ 2 h 66"/>
                  <a:gd name="T48" fmla="*/ 47 w 66"/>
                  <a:gd name="T49" fmla="*/ 4 h 66"/>
                  <a:gd name="T50" fmla="*/ 58 w 66"/>
                  <a:gd name="T51" fmla="*/ 11 h 66"/>
                  <a:gd name="T52" fmla="*/ 64 w 66"/>
                  <a:gd name="T53" fmla="*/ 21 h 66"/>
                  <a:gd name="T54" fmla="*/ 66 w 66"/>
                  <a:gd name="T55" fmla="*/ 27 h 66"/>
                  <a:gd name="T56" fmla="*/ 66 w 66"/>
                  <a:gd name="T57" fmla="*/ 34 h 66"/>
                  <a:gd name="T58" fmla="*/ 66 w 66"/>
                  <a:gd name="T59" fmla="*/ 34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6" h="66">
                    <a:moveTo>
                      <a:pt x="66" y="34"/>
                    </a:moveTo>
                    <a:lnTo>
                      <a:pt x="66" y="34"/>
                    </a:lnTo>
                    <a:lnTo>
                      <a:pt x="66" y="40"/>
                    </a:lnTo>
                    <a:lnTo>
                      <a:pt x="64" y="47"/>
                    </a:lnTo>
                    <a:lnTo>
                      <a:pt x="58" y="57"/>
                    </a:lnTo>
                    <a:lnTo>
                      <a:pt x="47" y="63"/>
                    </a:lnTo>
                    <a:lnTo>
                      <a:pt x="41" y="66"/>
                    </a:lnTo>
                    <a:lnTo>
                      <a:pt x="35" y="66"/>
                    </a:lnTo>
                    <a:lnTo>
                      <a:pt x="26" y="66"/>
                    </a:lnTo>
                    <a:lnTo>
                      <a:pt x="20" y="63"/>
                    </a:lnTo>
                    <a:lnTo>
                      <a:pt x="11" y="57"/>
                    </a:lnTo>
                    <a:lnTo>
                      <a:pt x="3" y="47"/>
                    </a:lnTo>
                    <a:lnTo>
                      <a:pt x="0" y="40"/>
                    </a:lnTo>
                    <a:lnTo>
                      <a:pt x="0" y="34"/>
                    </a:lnTo>
                    <a:lnTo>
                      <a:pt x="0" y="27"/>
                    </a:lnTo>
                    <a:lnTo>
                      <a:pt x="3" y="21"/>
                    </a:lnTo>
                    <a:lnTo>
                      <a:pt x="11" y="11"/>
                    </a:lnTo>
                    <a:lnTo>
                      <a:pt x="20" y="4"/>
                    </a:lnTo>
                    <a:lnTo>
                      <a:pt x="26" y="2"/>
                    </a:lnTo>
                    <a:lnTo>
                      <a:pt x="35" y="0"/>
                    </a:lnTo>
                    <a:lnTo>
                      <a:pt x="41" y="2"/>
                    </a:lnTo>
                    <a:lnTo>
                      <a:pt x="47" y="4"/>
                    </a:lnTo>
                    <a:lnTo>
                      <a:pt x="58" y="11"/>
                    </a:lnTo>
                    <a:lnTo>
                      <a:pt x="64" y="21"/>
                    </a:lnTo>
                    <a:lnTo>
                      <a:pt x="66" y="27"/>
                    </a:lnTo>
                    <a:lnTo>
                      <a:pt x="6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36"/>
              <p:cNvSpPr>
                <a:spLocks noChangeAspect="1"/>
              </p:cNvSpPr>
              <p:nvPr/>
            </p:nvSpPr>
            <p:spPr bwMode="auto">
              <a:xfrm>
                <a:off x="4517" y="2728"/>
                <a:ext cx="45" cy="46"/>
              </a:xfrm>
              <a:custGeom>
                <a:avLst/>
                <a:gdLst>
                  <a:gd name="T0" fmla="*/ 45 w 45"/>
                  <a:gd name="T1" fmla="*/ 23 h 46"/>
                  <a:gd name="T2" fmla="*/ 45 w 45"/>
                  <a:gd name="T3" fmla="*/ 23 h 46"/>
                  <a:gd name="T4" fmla="*/ 45 w 45"/>
                  <a:gd name="T5" fmla="*/ 31 h 46"/>
                  <a:gd name="T6" fmla="*/ 38 w 45"/>
                  <a:gd name="T7" fmla="*/ 40 h 46"/>
                  <a:gd name="T8" fmla="*/ 32 w 45"/>
                  <a:gd name="T9" fmla="*/ 44 h 46"/>
                  <a:gd name="T10" fmla="*/ 24 w 45"/>
                  <a:gd name="T11" fmla="*/ 46 h 46"/>
                  <a:gd name="T12" fmla="*/ 24 w 45"/>
                  <a:gd name="T13" fmla="*/ 46 h 46"/>
                  <a:gd name="T14" fmla="*/ 13 w 45"/>
                  <a:gd name="T15" fmla="*/ 44 h 46"/>
                  <a:gd name="T16" fmla="*/ 6 w 45"/>
                  <a:gd name="T17" fmla="*/ 40 h 46"/>
                  <a:gd name="T18" fmla="*/ 2 w 45"/>
                  <a:gd name="T19" fmla="*/ 31 h 46"/>
                  <a:gd name="T20" fmla="*/ 0 w 45"/>
                  <a:gd name="T21" fmla="*/ 23 h 46"/>
                  <a:gd name="T22" fmla="*/ 0 w 45"/>
                  <a:gd name="T23" fmla="*/ 23 h 46"/>
                  <a:gd name="T24" fmla="*/ 2 w 45"/>
                  <a:gd name="T25" fmla="*/ 14 h 46"/>
                  <a:gd name="T26" fmla="*/ 6 w 45"/>
                  <a:gd name="T27" fmla="*/ 6 h 46"/>
                  <a:gd name="T28" fmla="*/ 13 w 45"/>
                  <a:gd name="T29" fmla="*/ 2 h 46"/>
                  <a:gd name="T30" fmla="*/ 24 w 45"/>
                  <a:gd name="T31" fmla="*/ 0 h 46"/>
                  <a:gd name="T32" fmla="*/ 24 w 45"/>
                  <a:gd name="T33" fmla="*/ 0 h 46"/>
                  <a:gd name="T34" fmla="*/ 32 w 45"/>
                  <a:gd name="T35" fmla="*/ 2 h 46"/>
                  <a:gd name="T36" fmla="*/ 38 w 45"/>
                  <a:gd name="T37" fmla="*/ 6 h 46"/>
                  <a:gd name="T38" fmla="*/ 45 w 45"/>
                  <a:gd name="T39" fmla="*/ 14 h 46"/>
                  <a:gd name="T40" fmla="*/ 45 w 45"/>
                  <a:gd name="T41" fmla="*/ 23 h 46"/>
                  <a:gd name="T42" fmla="*/ 45 w 4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 h="46">
                    <a:moveTo>
                      <a:pt x="45" y="23"/>
                    </a:moveTo>
                    <a:lnTo>
                      <a:pt x="45" y="23"/>
                    </a:lnTo>
                    <a:lnTo>
                      <a:pt x="45" y="31"/>
                    </a:lnTo>
                    <a:lnTo>
                      <a:pt x="38" y="40"/>
                    </a:lnTo>
                    <a:lnTo>
                      <a:pt x="32" y="44"/>
                    </a:lnTo>
                    <a:lnTo>
                      <a:pt x="24" y="46"/>
                    </a:lnTo>
                    <a:lnTo>
                      <a:pt x="13" y="44"/>
                    </a:lnTo>
                    <a:lnTo>
                      <a:pt x="6" y="40"/>
                    </a:lnTo>
                    <a:lnTo>
                      <a:pt x="2" y="31"/>
                    </a:lnTo>
                    <a:lnTo>
                      <a:pt x="0" y="23"/>
                    </a:lnTo>
                    <a:lnTo>
                      <a:pt x="2" y="14"/>
                    </a:lnTo>
                    <a:lnTo>
                      <a:pt x="6" y="6"/>
                    </a:lnTo>
                    <a:lnTo>
                      <a:pt x="13" y="2"/>
                    </a:lnTo>
                    <a:lnTo>
                      <a:pt x="24" y="0"/>
                    </a:lnTo>
                    <a:lnTo>
                      <a:pt x="32" y="2"/>
                    </a:lnTo>
                    <a:lnTo>
                      <a:pt x="38" y="6"/>
                    </a:lnTo>
                    <a:lnTo>
                      <a:pt x="45" y="14"/>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37"/>
              <p:cNvSpPr>
                <a:spLocks noChangeAspect="1"/>
              </p:cNvSpPr>
              <p:nvPr/>
            </p:nvSpPr>
            <p:spPr bwMode="auto">
              <a:xfrm>
                <a:off x="4168" y="2960"/>
                <a:ext cx="24" cy="24"/>
              </a:xfrm>
              <a:custGeom>
                <a:avLst/>
                <a:gdLst>
                  <a:gd name="T0" fmla="*/ 24 w 24"/>
                  <a:gd name="T1" fmla="*/ 13 h 24"/>
                  <a:gd name="T2" fmla="*/ 24 w 24"/>
                  <a:gd name="T3" fmla="*/ 13 h 24"/>
                  <a:gd name="T4" fmla="*/ 24 w 24"/>
                  <a:gd name="T5" fmla="*/ 17 h 24"/>
                  <a:gd name="T6" fmla="*/ 20 w 24"/>
                  <a:gd name="T7" fmla="*/ 19 h 24"/>
                  <a:gd name="T8" fmla="*/ 18 w 24"/>
                  <a:gd name="T9" fmla="*/ 21 h 24"/>
                  <a:gd name="T10" fmla="*/ 13 w 24"/>
                  <a:gd name="T11" fmla="*/ 24 h 24"/>
                  <a:gd name="T12" fmla="*/ 13 w 24"/>
                  <a:gd name="T13" fmla="*/ 24 h 24"/>
                  <a:gd name="T14" fmla="*/ 9 w 24"/>
                  <a:gd name="T15" fmla="*/ 21 h 24"/>
                  <a:gd name="T16" fmla="*/ 5 w 24"/>
                  <a:gd name="T17" fmla="*/ 19 h 24"/>
                  <a:gd name="T18" fmla="*/ 3 w 24"/>
                  <a:gd name="T19" fmla="*/ 17 h 24"/>
                  <a:gd name="T20" fmla="*/ 0 w 24"/>
                  <a:gd name="T21" fmla="*/ 13 h 24"/>
                  <a:gd name="T22" fmla="*/ 0 w 24"/>
                  <a:gd name="T23" fmla="*/ 13 h 24"/>
                  <a:gd name="T24" fmla="*/ 3 w 24"/>
                  <a:gd name="T25" fmla="*/ 7 h 24"/>
                  <a:gd name="T26" fmla="*/ 5 w 24"/>
                  <a:gd name="T27" fmla="*/ 4 h 24"/>
                  <a:gd name="T28" fmla="*/ 9 w 24"/>
                  <a:gd name="T29" fmla="*/ 2 h 24"/>
                  <a:gd name="T30" fmla="*/ 13 w 24"/>
                  <a:gd name="T31" fmla="*/ 0 h 24"/>
                  <a:gd name="T32" fmla="*/ 13 w 24"/>
                  <a:gd name="T33" fmla="*/ 0 h 24"/>
                  <a:gd name="T34" fmla="*/ 18 w 24"/>
                  <a:gd name="T35" fmla="*/ 2 h 24"/>
                  <a:gd name="T36" fmla="*/ 20 w 24"/>
                  <a:gd name="T37" fmla="*/ 4 h 24"/>
                  <a:gd name="T38" fmla="*/ 24 w 24"/>
                  <a:gd name="T39" fmla="*/ 7 h 24"/>
                  <a:gd name="T40" fmla="*/ 24 w 24"/>
                  <a:gd name="T41" fmla="*/ 13 h 24"/>
                  <a:gd name="T42" fmla="*/ 24 w 24"/>
                  <a:gd name="T43" fmla="*/ 1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4">
                    <a:moveTo>
                      <a:pt x="24" y="13"/>
                    </a:moveTo>
                    <a:lnTo>
                      <a:pt x="24" y="13"/>
                    </a:lnTo>
                    <a:lnTo>
                      <a:pt x="24" y="17"/>
                    </a:lnTo>
                    <a:lnTo>
                      <a:pt x="20" y="19"/>
                    </a:lnTo>
                    <a:lnTo>
                      <a:pt x="18" y="21"/>
                    </a:lnTo>
                    <a:lnTo>
                      <a:pt x="13" y="24"/>
                    </a:lnTo>
                    <a:lnTo>
                      <a:pt x="9" y="21"/>
                    </a:lnTo>
                    <a:lnTo>
                      <a:pt x="5" y="19"/>
                    </a:lnTo>
                    <a:lnTo>
                      <a:pt x="3" y="17"/>
                    </a:lnTo>
                    <a:lnTo>
                      <a:pt x="0" y="13"/>
                    </a:lnTo>
                    <a:lnTo>
                      <a:pt x="3" y="7"/>
                    </a:lnTo>
                    <a:lnTo>
                      <a:pt x="5" y="4"/>
                    </a:lnTo>
                    <a:lnTo>
                      <a:pt x="9" y="2"/>
                    </a:lnTo>
                    <a:lnTo>
                      <a:pt x="13" y="0"/>
                    </a:lnTo>
                    <a:lnTo>
                      <a:pt x="18" y="2"/>
                    </a:lnTo>
                    <a:lnTo>
                      <a:pt x="20" y="4"/>
                    </a:lnTo>
                    <a:lnTo>
                      <a:pt x="24" y="7"/>
                    </a:lnTo>
                    <a:lnTo>
                      <a:pt x="2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38"/>
              <p:cNvSpPr>
                <a:spLocks noChangeAspect="1"/>
              </p:cNvSpPr>
              <p:nvPr/>
            </p:nvSpPr>
            <p:spPr bwMode="auto">
              <a:xfrm>
                <a:off x="4298" y="2922"/>
                <a:ext cx="24" cy="23"/>
              </a:xfrm>
              <a:custGeom>
                <a:avLst/>
                <a:gdLst>
                  <a:gd name="T0" fmla="*/ 24 w 24"/>
                  <a:gd name="T1" fmla="*/ 13 h 23"/>
                  <a:gd name="T2" fmla="*/ 24 w 24"/>
                  <a:gd name="T3" fmla="*/ 13 h 23"/>
                  <a:gd name="T4" fmla="*/ 21 w 24"/>
                  <a:gd name="T5" fmla="*/ 17 h 23"/>
                  <a:gd name="T6" fmla="*/ 19 w 24"/>
                  <a:gd name="T7" fmla="*/ 19 h 23"/>
                  <a:gd name="T8" fmla="*/ 17 w 24"/>
                  <a:gd name="T9" fmla="*/ 21 h 23"/>
                  <a:gd name="T10" fmla="*/ 11 w 24"/>
                  <a:gd name="T11" fmla="*/ 23 h 23"/>
                  <a:gd name="T12" fmla="*/ 11 w 24"/>
                  <a:gd name="T13" fmla="*/ 23 h 23"/>
                  <a:gd name="T14" fmla="*/ 7 w 24"/>
                  <a:gd name="T15" fmla="*/ 21 h 23"/>
                  <a:gd name="T16" fmla="*/ 4 w 24"/>
                  <a:gd name="T17" fmla="*/ 19 h 23"/>
                  <a:gd name="T18" fmla="*/ 2 w 24"/>
                  <a:gd name="T19" fmla="*/ 17 h 23"/>
                  <a:gd name="T20" fmla="*/ 0 w 24"/>
                  <a:gd name="T21" fmla="*/ 13 h 23"/>
                  <a:gd name="T22" fmla="*/ 0 w 24"/>
                  <a:gd name="T23" fmla="*/ 13 h 23"/>
                  <a:gd name="T24" fmla="*/ 2 w 24"/>
                  <a:gd name="T25" fmla="*/ 7 h 23"/>
                  <a:gd name="T26" fmla="*/ 4 w 24"/>
                  <a:gd name="T27" fmla="*/ 4 h 23"/>
                  <a:gd name="T28" fmla="*/ 7 w 24"/>
                  <a:gd name="T29" fmla="*/ 2 h 23"/>
                  <a:gd name="T30" fmla="*/ 11 w 24"/>
                  <a:gd name="T31" fmla="*/ 0 h 23"/>
                  <a:gd name="T32" fmla="*/ 11 w 24"/>
                  <a:gd name="T33" fmla="*/ 0 h 23"/>
                  <a:gd name="T34" fmla="*/ 17 w 24"/>
                  <a:gd name="T35" fmla="*/ 2 h 23"/>
                  <a:gd name="T36" fmla="*/ 19 w 24"/>
                  <a:gd name="T37" fmla="*/ 4 h 23"/>
                  <a:gd name="T38" fmla="*/ 21 w 24"/>
                  <a:gd name="T39" fmla="*/ 7 h 23"/>
                  <a:gd name="T40" fmla="*/ 24 w 24"/>
                  <a:gd name="T41" fmla="*/ 13 h 23"/>
                  <a:gd name="T42" fmla="*/ 24 w 24"/>
                  <a:gd name="T43" fmla="*/ 1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3">
                    <a:moveTo>
                      <a:pt x="24" y="13"/>
                    </a:moveTo>
                    <a:lnTo>
                      <a:pt x="24" y="13"/>
                    </a:lnTo>
                    <a:lnTo>
                      <a:pt x="21" y="17"/>
                    </a:lnTo>
                    <a:lnTo>
                      <a:pt x="19" y="19"/>
                    </a:lnTo>
                    <a:lnTo>
                      <a:pt x="17" y="21"/>
                    </a:lnTo>
                    <a:lnTo>
                      <a:pt x="11" y="23"/>
                    </a:lnTo>
                    <a:lnTo>
                      <a:pt x="7" y="21"/>
                    </a:lnTo>
                    <a:lnTo>
                      <a:pt x="4" y="19"/>
                    </a:lnTo>
                    <a:lnTo>
                      <a:pt x="2" y="17"/>
                    </a:lnTo>
                    <a:lnTo>
                      <a:pt x="0" y="13"/>
                    </a:lnTo>
                    <a:lnTo>
                      <a:pt x="2" y="7"/>
                    </a:lnTo>
                    <a:lnTo>
                      <a:pt x="4" y="4"/>
                    </a:lnTo>
                    <a:lnTo>
                      <a:pt x="7" y="2"/>
                    </a:lnTo>
                    <a:lnTo>
                      <a:pt x="11" y="0"/>
                    </a:lnTo>
                    <a:lnTo>
                      <a:pt x="17" y="2"/>
                    </a:lnTo>
                    <a:lnTo>
                      <a:pt x="19" y="4"/>
                    </a:lnTo>
                    <a:lnTo>
                      <a:pt x="21" y="7"/>
                    </a:lnTo>
                    <a:lnTo>
                      <a:pt x="2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39"/>
              <p:cNvSpPr>
                <a:spLocks noChangeAspect="1"/>
              </p:cNvSpPr>
              <p:nvPr/>
            </p:nvSpPr>
            <p:spPr bwMode="auto">
              <a:xfrm>
                <a:off x="4190" y="3015"/>
                <a:ext cx="78" cy="24"/>
              </a:xfrm>
              <a:custGeom>
                <a:avLst/>
                <a:gdLst>
                  <a:gd name="T0" fmla="*/ 0 w 78"/>
                  <a:gd name="T1" fmla="*/ 0 h 24"/>
                  <a:gd name="T2" fmla="*/ 0 w 78"/>
                  <a:gd name="T3" fmla="*/ 0 h 24"/>
                  <a:gd name="T4" fmla="*/ 0 w 78"/>
                  <a:gd name="T5" fmla="*/ 2 h 24"/>
                  <a:gd name="T6" fmla="*/ 0 w 78"/>
                  <a:gd name="T7" fmla="*/ 4 h 24"/>
                  <a:gd name="T8" fmla="*/ 0 w 78"/>
                  <a:gd name="T9" fmla="*/ 4 h 24"/>
                  <a:gd name="T10" fmla="*/ 4 w 78"/>
                  <a:gd name="T11" fmla="*/ 9 h 24"/>
                  <a:gd name="T12" fmla="*/ 19 w 78"/>
                  <a:gd name="T13" fmla="*/ 17 h 24"/>
                  <a:gd name="T14" fmla="*/ 30 w 78"/>
                  <a:gd name="T15" fmla="*/ 21 h 24"/>
                  <a:gd name="T16" fmla="*/ 42 w 78"/>
                  <a:gd name="T17" fmla="*/ 24 h 24"/>
                  <a:gd name="T18" fmla="*/ 57 w 78"/>
                  <a:gd name="T19" fmla="*/ 24 h 24"/>
                  <a:gd name="T20" fmla="*/ 76 w 78"/>
                  <a:gd name="T21" fmla="*/ 24 h 24"/>
                  <a:gd name="T22" fmla="*/ 76 w 78"/>
                  <a:gd name="T23" fmla="*/ 24 h 24"/>
                  <a:gd name="T24" fmla="*/ 78 w 78"/>
                  <a:gd name="T25" fmla="*/ 21 h 24"/>
                  <a:gd name="T26" fmla="*/ 78 w 78"/>
                  <a:gd name="T27" fmla="*/ 19 h 24"/>
                  <a:gd name="T28" fmla="*/ 78 w 78"/>
                  <a:gd name="T29" fmla="*/ 19 h 24"/>
                  <a:gd name="T30" fmla="*/ 78 w 78"/>
                  <a:gd name="T31" fmla="*/ 17 h 24"/>
                  <a:gd name="T32" fmla="*/ 76 w 78"/>
                  <a:gd name="T33" fmla="*/ 17 h 24"/>
                  <a:gd name="T34" fmla="*/ 76 w 78"/>
                  <a:gd name="T35" fmla="*/ 17 h 24"/>
                  <a:gd name="T36" fmla="*/ 57 w 78"/>
                  <a:gd name="T37" fmla="*/ 17 h 24"/>
                  <a:gd name="T38" fmla="*/ 42 w 78"/>
                  <a:gd name="T39" fmla="*/ 17 h 24"/>
                  <a:gd name="T40" fmla="*/ 32 w 78"/>
                  <a:gd name="T41" fmla="*/ 15 h 24"/>
                  <a:gd name="T42" fmla="*/ 21 w 78"/>
                  <a:gd name="T43" fmla="*/ 11 h 24"/>
                  <a:gd name="T44" fmla="*/ 8 w 78"/>
                  <a:gd name="T45" fmla="*/ 4 h 24"/>
                  <a:gd name="T46" fmla="*/ 4 w 78"/>
                  <a:gd name="T47" fmla="*/ 0 h 24"/>
                  <a:gd name="T48" fmla="*/ 4 w 78"/>
                  <a:gd name="T49" fmla="*/ 0 h 24"/>
                  <a:gd name="T50" fmla="*/ 2 w 78"/>
                  <a:gd name="T51" fmla="*/ 0 h 24"/>
                  <a:gd name="T52" fmla="*/ 0 w 78"/>
                  <a:gd name="T53" fmla="*/ 0 h 24"/>
                  <a:gd name="T54" fmla="*/ 0 w 78"/>
                  <a:gd name="T55" fmla="*/ 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24">
                    <a:moveTo>
                      <a:pt x="0" y="0"/>
                    </a:moveTo>
                    <a:lnTo>
                      <a:pt x="0" y="0"/>
                    </a:lnTo>
                    <a:lnTo>
                      <a:pt x="0" y="2"/>
                    </a:lnTo>
                    <a:lnTo>
                      <a:pt x="0" y="4"/>
                    </a:lnTo>
                    <a:lnTo>
                      <a:pt x="4" y="9"/>
                    </a:lnTo>
                    <a:lnTo>
                      <a:pt x="19" y="17"/>
                    </a:lnTo>
                    <a:lnTo>
                      <a:pt x="30" y="21"/>
                    </a:lnTo>
                    <a:lnTo>
                      <a:pt x="42" y="24"/>
                    </a:lnTo>
                    <a:lnTo>
                      <a:pt x="57" y="24"/>
                    </a:lnTo>
                    <a:lnTo>
                      <a:pt x="76" y="24"/>
                    </a:lnTo>
                    <a:lnTo>
                      <a:pt x="78" y="21"/>
                    </a:lnTo>
                    <a:lnTo>
                      <a:pt x="78" y="19"/>
                    </a:lnTo>
                    <a:lnTo>
                      <a:pt x="78" y="17"/>
                    </a:lnTo>
                    <a:lnTo>
                      <a:pt x="76" y="17"/>
                    </a:lnTo>
                    <a:lnTo>
                      <a:pt x="57" y="17"/>
                    </a:lnTo>
                    <a:lnTo>
                      <a:pt x="42" y="17"/>
                    </a:lnTo>
                    <a:lnTo>
                      <a:pt x="32" y="15"/>
                    </a:lnTo>
                    <a:lnTo>
                      <a:pt x="21" y="11"/>
                    </a:lnTo>
                    <a:lnTo>
                      <a:pt x="8" y="4"/>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40"/>
              <p:cNvSpPr>
                <a:spLocks noChangeAspect="1"/>
              </p:cNvSpPr>
              <p:nvPr/>
            </p:nvSpPr>
            <p:spPr bwMode="auto">
              <a:xfrm>
                <a:off x="4200" y="2770"/>
                <a:ext cx="355" cy="393"/>
              </a:xfrm>
              <a:custGeom>
                <a:avLst/>
                <a:gdLst>
                  <a:gd name="T0" fmla="*/ 136 w 355"/>
                  <a:gd name="T1" fmla="*/ 330 h 393"/>
                  <a:gd name="T2" fmla="*/ 136 w 355"/>
                  <a:gd name="T3" fmla="*/ 330 h 393"/>
                  <a:gd name="T4" fmla="*/ 111 w 355"/>
                  <a:gd name="T5" fmla="*/ 343 h 393"/>
                  <a:gd name="T6" fmla="*/ 85 w 355"/>
                  <a:gd name="T7" fmla="*/ 351 h 393"/>
                  <a:gd name="T8" fmla="*/ 64 w 355"/>
                  <a:gd name="T9" fmla="*/ 357 h 393"/>
                  <a:gd name="T10" fmla="*/ 45 w 355"/>
                  <a:gd name="T11" fmla="*/ 359 h 393"/>
                  <a:gd name="T12" fmla="*/ 15 w 355"/>
                  <a:gd name="T13" fmla="*/ 362 h 393"/>
                  <a:gd name="T14" fmla="*/ 5 w 355"/>
                  <a:gd name="T15" fmla="*/ 362 h 393"/>
                  <a:gd name="T16" fmla="*/ 0 w 355"/>
                  <a:gd name="T17" fmla="*/ 391 h 393"/>
                  <a:gd name="T18" fmla="*/ 0 w 355"/>
                  <a:gd name="T19" fmla="*/ 391 h 393"/>
                  <a:gd name="T20" fmla="*/ 13 w 355"/>
                  <a:gd name="T21" fmla="*/ 393 h 393"/>
                  <a:gd name="T22" fmla="*/ 28 w 355"/>
                  <a:gd name="T23" fmla="*/ 393 h 393"/>
                  <a:gd name="T24" fmla="*/ 47 w 355"/>
                  <a:gd name="T25" fmla="*/ 391 h 393"/>
                  <a:gd name="T26" fmla="*/ 68 w 355"/>
                  <a:gd name="T27" fmla="*/ 387 h 393"/>
                  <a:gd name="T28" fmla="*/ 94 w 355"/>
                  <a:gd name="T29" fmla="*/ 381 h 393"/>
                  <a:gd name="T30" fmla="*/ 122 w 355"/>
                  <a:gd name="T31" fmla="*/ 372 h 393"/>
                  <a:gd name="T32" fmla="*/ 149 w 355"/>
                  <a:gd name="T33" fmla="*/ 357 h 393"/>
                  <a:gd name="T34" fmla="*/ 149 w 355"/>
                  <a:gd name="T35" fmla="*/ 357 h 393"/>
                  <a:gd name="T36" fmla="*/ 177 w 355"/>
                  <a:gd name="T37" fmla="*/ 340 h 393"/>
                  <a:gd name="T38" fmla="*/ 207 w 355"/>
                  <a:gd name="T39" fmla="*/ 317 h 393"/>
                  <a:gd name="T40" fmla="*/ 221 w 355"/>
                  <a:gd name="T41" fmla="*/ 302 h 393"/>
                  <a:gd name="T42" fmla="*/ 234 w 355"/>
                  <a:gd name="T43" fmla="*/ 288 h 393"/>
                  <a:gd name="T44" fmla="*/ 249 w 355"/>
                  <a:gd name="T45" fmla="*/ 269 h 393"/>
                  <a:gd name="T46" fmla="*/ 264 w 355"/>
                  <a:gd name="T47" fmla="*/ 249 h 393"/>
                  <a:gd name="T48" fmla="*/ 277 w 355"/>
                  <a:gd name="T49" fmla="*/ 226 h 393"/>
                  <a:gd name="T50" fmla="*/ 292 w 355"/>
                  <a:gd name="T51" fmla="*/ 203 h 393"/>
                  <a:gd name="T52" fmla="*/ 304 w 355"/>
                  <a:gd name="T53" fmla="*/ 178 h 393"/>
                  <a:gd name="T54" fmla="*/ 315 w 355"/>
                  <a:gd name="T55" fmla="*/ 148 h 393"/>
                  <a:gd name="T56" fmla="*/ 328 w 355"/>
                  <a:gd name="T57" fmla="*/ 116 h 393"/>
                  <a:gd name="T58" fmla="*/ 336 w 355"/>
                  <a:gd name="T59" fmla="*/ 82 h 393"/>
                  <a:gd name="T60" fmla="*/ 347 w 355"/>
                  <a:gd name="T61" fmla="*/ 46 h 393"/>
                  <a:gd name="T62" fmla="*/ 355 w 355"/>
                  <a:gd name="T63" fmla="*/ 6 h 393"/>
                  <a:gd name="T64" fmla="*/ 323 w 355"/>
                  <a:gd name="T65" fmla="*/ 0 h 393"/>
                  <a:gd name="T66" fmla="*/ 323 w 355"/>
                  <a:gd name="T67" fmla="*/ 0 h 393"/>
                  <a:gd name="T68" fmla="*/ 311 w 355"/>
                  <a:gd name="T69" fmla="*/ 59 h 393"/>
                  <a:gd name="T70" fmla="*/ 296 w 355"/>
                  <a:gd name="T71" fmla="*/ 114 h 393"/>
                  <a:gd name="T72" fmla="*/ 277 w 355"/>
                  <a:gd name="T73" fmla="*/ 163 h 393"/>
                  <a:gd name="T74" fmla="*/ 253 w 355"/>
                  <a:gd name="T75" fmla="*/ 207 h 393"/>
                  <a:gd name="T76" fmla="*/ 241 w 355"/>
                  <a:gd name="T77" fmla="*/ 226 h 393"/>
                  <a:gd name="T78" fmla="*/ 228 w 355"/>
                  <a:gd name="T79" fmla="*/ 245 h 393"/>
                  <a:gd name="T80" fmla="*/ 215 w 355"/>
                  <a:gd name="T81" fmla="*/ 262 h 393"/>
                  <a:gd name="T82" fmla="*/ 200 w 355"/>
                  <a:gd name="T83" fmla="*/ 279 h 393"/>
                  <a:gd name="T84" fmla="*/ 185 w 355"/>
                  <a:gd name="T85" fmla="*/ 294 h 393"/>
                  <a:gd name="T86" fmla="*/ 170 w 355"/>
                  <a:gd name="T87" fmla="*/ 307 h 393"/>
                  <a:gd name="T88" fmla="*/ 153 w 355"/>
                  <a:gd name="T89" fmla="*/ 319 h 393"/>
                  <a:gd name="T90" fmla="*/ 136 w 355"/>
                  <a:gd name="T91" fmla="*/ 330 h 393"/>
                  <a:gd name="T92" fmla="*/ 136 w 355"/>
                  <a:gd name="T93" fmla="*/ 330 h 3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5" h="393">
                    <a:moveTo>
                      <a:pt x="136" y="330"/>
                    </a:moveTo>
                    <a:lnTo>
                      <a:pt x="136" y="330"/>
                    </a:lnTo>
                    <a:lnTo>
                      <a:pt x="111" y="343"/>
                    </a:lnTo>
                    <a:lnTo>
                      <a:pt x="85" y="351"/>
                    </a:lnTo>
                    <a:lnTo>
                      <a:pt x="64" y="357"/>
                    </a:lnTo>
                    <a:lnTo>
                      <a:pt x="45" y="359"/>
                    </a:lnTo>
                    <a:lnTo>
                      <a:pt x="15" y="362"/>
                    </a:lnTo>
                    <a:lnTo>
                      <a:pt x="5" y="362"/>
                    </a:lnTo>
                    <a:lnTo>
                      <a:pt x="0" y="391"/>
                    </a:lnTo>
                    <a:lnTo>
                      <a:pt x="13" y="393"/>
                    </a:lnTo>
                    <a:lnTo>
                      <a:pt x="28" y="393"/>
                    </a:lnTo>
                    <a:lnTo>
                      <a:pt x="47" y="391"/>
                    </a:lnTo>
                    <a:lnTo>
                      <a:pt x="68" y="387"/>
                    </a:lnTo>
                    <a:lnTo>
                      <a:pt x="94" y="381"/>
                    </a:lnTo>
                    <a:lnTo>
                      <a:pt x="122" y="372"/>
                    </a:lnTo>
                    <a:lnTo>
                      <a:pt x="149" y="357"/>
                    </a:lnTo>
                    <a:lnTo>
                      <a:pt x="177" y="340"/>
                    </a:lnTo>
                    <a:lnTo>
                      <a:pt x="207" y="317"/>
                    </a:lnTo>
                    <a:lnTo>
                      <a:pt x="221" y="302"/>
                    </a:lnTo>
                    <a:lnTo>
                      <a:pt x="234" y="288"/>
                    </a:lnTo>
                    <a:lnTo>
                      <a:pt x="249" y="269"/>
                    </a:lnTo>
                    <a:lnTo>
                      <a:pt x="264" y="249"/>
                    </a:lnTo>
                    <a:lnTo>
                      <a:pt x="277" y="226"/>
                    </a:lnTo>
                    <a:lnTo>
                      <a:pt x="292" y="203"/>
                    </a:lnTo>
                    <a:lnTo>
                      <a:pt x="304" y="178"/>
                    </a:lnTo>
                    <a:lnTo>
                      <a:pt x="315" y="148"/>
                    </a:lnTo>
                    <a:lnTo>
                      <a:pt x="328" y="116"/>
                    </a:lnTo>
                    <a:lnTo>
                      <a:pt x="336" y="82"/>
                    </a:lnTo>
                    <a:lnTo>
                      <a:pt x="347" y="46"/>
                    </a:lnTo>
                    <a:lnTo>
                      <a:pt x="355" y="6"/>
                    </a:lnTo>
                    <a:lnTo>
                      <a:pt x="323" y="0"/>
                    </a:lnTo>
                    <a:lnTo>
                      <a:pt x="311" y="59"/>
                    </a:lnTo>
                    <a:lnTo>
                      <a:pt x="296" y="114"/>
                    </a:lnTo>
                    <a:lnTo>
                      <a:pt x="277" y="163"/>
                    </a:lnTo>
                    <a:lnTo>
                      <a:pt x="253" y="207"/>
                    </a:lnTo>
                    <a:lnTo>
                      <a:pt x="241" y="226"/>
                    </a:lnTo>
                    <a:lnTo>
                      <a:pt x="228" y="245"/>
                    </a:lnTo>
                    <a:lnTo>
                      <a:pt x="215" y="262"/>
                    </a:lnTo>
                    <a:lnTo>
                      <a:pt x="200" y="279"/>
                    </a:lnTo>
                    <a:lnTo>
                      <a:pt x="185" y="294"/>
                    </a:lnTo>
                    <a:lnTo>
                      <a:pt x="170" y="307"/>
                    </a:lnTo>
                    <a:lnTo>
                      <a:pt x="153" y="319"/>
                    </a:lnTo>
                    <a:lnTo>
                      <a:pt x="136"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 name="Rectangle 41"/>
            <p:cNvSpPr>
              <a:spLocks noChangeAspect="1" noChangeArrowheads="1"/>
            </p:cNvSpPr>
            <p:nvPr/>
          </p:nvSpPr>
          <p:spPr bwMode="auto">
            <a:xfrm>
              <a:off x="4902" y="2791"/>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dirty="0">
                  <a:solidFill>
                    <a:srgbClr val="000000"/>
                  </a:solidFill>
                  <a:latin typeface="Georgia" pitchFamily="18" charset="0"/>
                </a:rPr>
                <a:t> </a:t>
              </a:r>
              <a:endParaRPr lang="de-DE" altLang="en-US" sz="1600" dirty="0">
                <a:latin typeface="Arial" charset="0"/>
              </a:endParaRPr>
            </a:p>
          </p:txBody>
        </p:sp>
        <p:sp>
          <p:nvSpPr>
            <p:cNvPr id="14" name="Rectangle 42"/>
            <p:cNvSpPr>
              <a:spLocks noChangeAspect="1" noChangeArrowheads="1"/>
            </p:cNvSpPr>
            <p:nvPr/>
          </p:nvSpPr>
          <p:spPr bwMode="auto">
            <a:xfrm>
              <a:off x="4553" y="2912"/>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a:solidFill>
                    <a:srgbClr val="000000"/>
                  </a:solidFill>
                  <a:latin typeface="Georgia" pitchFamily="18" charset="0"/>
                </a:rPr>
                <a:t> </a:t>
              </a:r>
              <a:endParaRPr lang="de-DE" altLang="en-US" sz="1600">
                <a:latin typeface="Arial" charset="0"/>
              </a:endParaRPr>
            </a:p>
          </p:txBody>
        </p:sp>
        <p:sp>
          <p:nvSpPr>
            <p:cNvPr id="15" name="Rectangle 43"/>
            <p:cNvSpPr>
              <a:spLocks noChangeAspect="1" noChangeArrowheads="1"/>
            </p:cNvSpPr>
            <p:nvPr/>
          </p:nvSpPr>
          <p:spPr bwMode="auto">
            <a:xfrm>
              <a:off x="4552" y="3035"/>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a:solidFill>
                    <a:srgbClr val="000000"/>
                  </a:solidFill>
                  <a:latin typeface="Georgia" pitchFamily="18" charset="0"/>
                </a:rPr>
                <a:t> </a:t>
              </a:r>
              <a:endParaRPr lang="de-DE" altLang="en-US" sz="1600">
                <a:latin typeface="Arial" charset="0"/>
              </a:endParaRPr>
            </a:p>
          </p:txBody>
        </p:sp>
        <p:sp>
          <p:nvSpPr>
            <p:cNvPr id="16" name="Rectangle 44"/>
            <p:cNvSpPr>
              <a:spLocks noChangeAspect="1" noChangeArrowheads="1"/>
            </p:cNvSpPr>
            <p:nvPr/>
          </p:nvSpPr>
          <p:spPr bwMode="auto">
            <a:xfrm>
              <a:off x="4455" y="3158"/>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a:solidFill>
                    <a:srgbClr val="000000"/>
                  </a:solidFill>
                  <a:latin typeface="Georgia" pitchFamily="18" charset="0"/>
                </a:rPr>
                <a:t> </a:t>
              </a:r>
              <a:endParaRPr lang="de-DE" altLang="en-US" sz="1600">
                <a:latin typeface="Arial" charset="0"/>
              </a:endParaRPr>
            </a:p>
          </p:txBody>
        </p:sp>
        <p:sp>
          <p:nvSpPr>
            <p:cNvPr id="17" name="Rectangle 45"/>
            <p:cNvSpPr>
              <a:spLocks noChangeAspect="1" noChangeArrowheads="1"/>
            </p:cNvSpPr>
            <p:nvPr/>
          </p:nvSpPr>
          <p:spPr bwMode="auto">
            <a:xfrm>
              <a:off x="4414" y="3282"/>
              <a:ext cx="4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2000">
                  <a:solidFill>
                    <a:srgbClr val="000000"/>
                  </a:solidFill>
                  <a:latin typeface="Times New Roman" pitchFamily="18" charset="0"/>
                </a:rPr>
                <a:t> </a:t>
              </a:r>
              <a:endParaRPr lang="de-DE" altLang="en-US" sz="1600">
                <a:latin typeface="Arial" charset="0"/>
              </a:endParaRPr>
            </a:p>
          </p:txBody>
        </p:sp>
      </p:grpSp>
      <p:grpSp>
        <p:nvGrpSpPr>
          <p:cNvPr id="51" name="Group 94"/>
          <p:cNvGrpSpPr>
            <a:grpSpLocks noChangeAspect="1"/>
          </p:cNvGrpSpPr>
          <p:nvPr/>
        </p:nvGrpSpPr>
        <p:grpSpPr bwMode="auto">
          <a:xfrm>
            <a:off x="7738383" y="888802"/>
            <a:ext cx="1095796" cy="1290191"/>
            <a:chOff x="663" y="495"/>
            <a:chExt cx="839" cy="988"/>
          </a:xfrm>
        </p:grpSpPr>
        <p:sp>
          <p:nvSpPr>
            <p:cNvPr id="52" name="AutoShape 53"/>
            <p:cNvSpPr>
              <a:spLocks noChangeAspect="1" noChangeArrowheads="1"/>
            </p:cNvSpPr>
            <p:nvPr/>
          </p:nvSpPr>
          <p:spPr bwMode="auto">
            <a:xfrm>
              <a:off x="663" y="495"/>
              <a:ext cx="83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endParaRPr lang="en-GB" altLang="en-US"/>
            </a:p>
          </p:txBody>
        </p:sp>
        <p:sp>
          <p:nvSpPr>
            <p:cNvPr id="53" name="Freeform 54"/>
            <p:cNvSpPr>
              <a:spLocks noChangeAspect="1"/>
            </p:cNvSpPr>
            <p:nvPr/>
          </p:nvSpPr>
          <p:spPr bwMode="auto">
            <a:xfrm>
              <a:off x="666" y="498"/>
              <a:ext cx="783" cy="982"/>
            </a:xfrm>
            <a:custGeom>
              <a:avLst/>
              <a:gdLst>
                <a:gd name="T0" fmla="*/ 0 w 1957"/>
                <a:gd name="T1" fmla="*/ 9 h 2453"/>
                <a:gd name="T2" fmla="*/ 0 w 1957"/>
                <a:gd name="T3" fmla="*/ 9 h 2453"/>
                <a:gd name="T4" fmla="*/ 0 w 1957"/>
                <a:gd name="T5" fmla="*/ 10 h 2453"/>
                <a:gd name="T6" fmla="*/ 0 w 1957"/>
                <a:gd name="T7" fmla="*/ 10 h 2453"/>
                <a:gd name="T8" fmla="*/ 0 w 1957"/>
                <a:gd name="T9" fmla="*/ 10 h 2453"/>
                <a:gd name="T10" fmla="*/ 0 w 1957"/>
                <a:gd name="T11" fmla="*/ 10 h 2453"/>
                <a:gd name="T12" fmla="*/ 0 w 1957"/>
                <a:gd name="T13" fmla="*/ 10 h 2453"/>
                <a:gd name="T14" fmla="*/ 0 w 1957"/>
                <a:gd name="T15" fmla="*/ 10 h 2453"/>
                <a:gd name="T16" fmla="*/ 1 w 1957"/>
                <a:gd name="T17" fmla="*/ 10 h 2453"/>
                <a:gd name="T18" fmla="*/ 1 w 1957"/>
                <a:gd name="T19" fmla="*/ 10 h 2453"/>
                <a:gd name="T20" fmla="*/ 7 w 1957"/>
                <a:gd name="T21" fmla="*/ 10 h 2453"/>
                <a:gd name="T22" fmla="*/ 7 w 1957"/>
                <a:gd name="T23" fmla="*/ 10 h 2453"/>
                <a:gd name="T24" fmla="*/ 7 w 1957"/>
                <a:gd name="T25" fmla="*/ 10 h 2453"/>
                <a:gd name="T26" fmla="*/ 8 w 1957"/>
                <a:gd name="T27" fmla="*/ 10 h 2453"/>
                <a:gd name="T28" fmla="*/ 8 w 1957"/>
                <a:gd name="T29" fmla="*/ 10 h 2453"/>
                <a:gd name="T30" fmla="*/ 8 w 1957"/>
                <a:gd name="T31" fmla="*/ 10 h 2453"/>
                <a:gd name="T32" fmla="*/ 8 w 1957"/>
                <a:gd name="T33" fmla="*/ 10 h 2453"/>
                <a:gd name="T34" fmla="*/ 8 w 1957"/>
                <a:gd name="T35" fmla="*/ 10 h 2453"/>
                <a:gd name="T36" fmla="*/ 8 w 1957"/>
                <a:gd name="T37" fmla="*/ 10 h 2453"/>
                <a:gd name="T38" fmla="*/ 8 w 1957"/>
                <a:gd name="T39" fmla="*/ 9 h 2453"/>
                <a:gd name="T40" fmla="*/ 8 w 1957"/>
                <a:gd name="T41" fmla="*/ 1 h 2453"/>
                <a:gd name="T42" fmla="*/ 8 w 1957"/>
                <a:gd name="T43" fmla="*/ 1 h 2453"/>
                <a:gd name="T44" fmla="*/ 8 w 1957"/>
                <a:gd name="T45" fmla="*/ 1 h 2453"/>
                <a:gd name="T46" fmla="*/ 8 w 1957"/>
                <a:gd name="T47" fmla="*/ 0 h 2453"/>
                <a:gd name="T48" fmla="*/ 8 w 1957"/>
                <a:gd name="T49" fmla="*/ 0 h 2453"/>
                <a:gd name="T50" fmla="*/ 8 w 1957"/>
                <a:gd name="T51" fmla="*/ 0 h 2453"/>
                <a:gd name="T52" fmla="*/ 8 w 1957"/>
                <a:gd name="T53" fmla="*/ 0 h 2453"/>
                <a:gd name="T54" fmla="*/ 8 w 1957"/>
                <a:gd name="T55" fmla="*/ 0 h 2453"/>
                <a:gd name="T56" fmla="*/ 7 w 1957"/>
                <a:gd name="T57" fmla="*/ 0 h 2453"/>
                <a:gd name="T58" fmla="*/ 7 w 1957"/>
                <a:gd name="T59" fmla="*/ 0 h 2453"/>
                <a:gd name="T60" fmla="*/ 1 w 1957"/>
                <a:gd name="T61" fmla="*/ 0 h 2453"/>
                <a:gd name="T62" fmla="*/ 1 w 1957"/>
                <a:gd name="T63" fmla="*/ 0 h 2453"/>
                <a:gd name="T64" fmla="*/ 1 w 1957"/>
                <a:gd name="T65" fmla="*/ 0 h 2453"/>
                <a:gd name="T66" fmla="*/ 0 w 1957"/>
                <a:gd name="T67" fmla="*/ 0 h 2453"/>
                <a:gd name="T68" fmla="*/ 0 w 1957"/>
                <a:gd name="T69" fmla="*/ 0 h 2453"/>
                <a:gd name="T70" fmla="*/ 0 w 1957"/>
                <a:gd name="T71" fmla="*/ 0 h 2453"/>
                <a:gd name="T72" fmla="*/ 0 w 1957"/>
                <a:gd name="T73" fmla="*/ 0 h 2453"/>
                <a:gd name="T74" fmla="*/ 0 w 1957"/>
                <a:gd name="T75" fmla="*/ 0 h 2453"/>
                <a:gd name="T76" fmla="*/ 0 w 1957"/>
                <a:gd name="T77" fmla="*/ 1 h 2453"/>
                <a:gd name="T78" fmla="*/ 0 w 1957"/>
                <a:gd name="T79" fmla="*/ 1 h 2453"/>
                <a:gd name="T80" fmla="*/ 0 w 1957"/>
                <a:gd name="T81" fmla="*/ 9 h 24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7" h="2453">
                  <a:moveTo>
                    <a:pt x="0" y="2253"/>
                  </a:moveTo>
                  <a:lnTo>
                    <a:pt x="0" y="2253"/>
                  </a:lnTo>
                  <a:lnTo>
                    <a:pt x="5" y="2292"/>
                  </a:lnTo>
                  <a:lnTo>
                    <a:pt x="13" y="2330"/>
                  </a:lnTo>
                  <a:lnTo>
                    <a:pt x="30" y="2364"/>
                  </a:lnTo>
                  <a:lnTo>
                    <a:pt x="51" y="2394"/>
                  </a:lnTo>
                  <a:lnTo>
                    <a:pt x="76" y="2419"/>
                  </a:lnTo>
                  <a:lnTo>
                    <a:pt x="105" y="2436"/>
                  </a:lnTo>
                  <a:lnTo>
                    <a:pt x="139" y="2449"/>
                  </a:lnTo>
                  <a:lnTo>
                    <a:pt x="177" y="2453"/>
                  </a:lnTo>
                  <a:lnTo>
                    <a:pt x="1780" y="2453"/>
                  </a:lnTo>
                  <a:lnTo>
                    <a:pt x="1818" y="2449"/>
                  </a:lnTo>
                  <a:lnTo>
                    <a:pt x="1848" y="2436"/>
                  </a:lnTo>
                  <a:lnTo>
                    <a:pt x="1881" y="2419"/>
                  </a:lnTo>
                  <a:lnTo>
                    <a:pt x="1906" y="2394"/>
                  </a:lnTo>
                  <a:lnTo>
                    <a:pt x="1927" y="2364"/>
                  </a:lnTo>
                  <a:lnTo>
                    <a:pt x="1944" y="2330"/>
                  </a:lnTo>
                  <a:lnTo>
                    <a:pt x="1952" y="2292"/>
                  </a:lnTo>
                  <a:lnTo>
                    <a:pt x="1957" y="2253"/>
                  </a:lnTo>
                  <a:lnTo>
                    <a:pt x="1957" y="200"/>
                  </a:lnTo>
                  <a:lnTo>
                    <a:pt x="1952" y="161"/>
                  </a:lnTo>
                  <a:lnTo>
                    <a:pt x="1944" y="123"/>
                  </a:lnTo>
                  <a:lnTo>
                    <a:pt x="1927" y="89"/>
                  </a:lnTo>
                  <a:lnTo>
                    <a:pt x="1906" y="59"/>
                  </a:lnTo>
                  <a:lnTo>
                    <a:pt x="1881" y="34"/>
                  </a:lnTo>
                  <a:lnTo>
                    <a:pt x="1848" y="17"/>
                  </a:lnTo>
                  <a:lnTo>
                    <a:pt x="1818" y="4"/>
                  </a:lnTo>
                  <a:lnTo>
                    <a:pt x="1780" y="0"/>
                  </a:lnTo>
                  <a:lnTo>
                    <a:pt x="177" y="0"/>
                  </a:lnTo>
                  <a:lnTo>
                    <a:pt x="139" y="4"/>
                  </a:lnTo>
                  <a:lnTo>
                    <a:pt x="105" y="17"/>
                  </a:lnTo>
                  <a:lnTo>
                    <a:pt x="76" y="34"/>
                  </a:lnTo>
                  <a:lnTo>
                    <a:pt x="51" y="59"/>
                  </a:lnTo>
                  <a:lnTo>
                    <a:pt x="30" y="89"/>
                  </a:lnTo>
                  <a:lnTo>
                    <a:pt x="13" y="123"/>
                  </a:lnTo>
                  <a:lnTo>
                    <a:pt x="5" y="161"/>
                  </a:lnTo>
                  <a:lnTo>
                    <a:pt x="0" y="200"/>
                  </a:lnTo>
                  <a:lnTo>
                    <a:pt x="0" y="225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55"/>
            <p:cNvSpPr>
              <a:spLocks noChangeAspect="1"/>
            </p:cNvSpPr>
            <p:nvPr/>
          </p:nvSpPr>
          <p:spPr bwMode="auto">
            <a:xfrm>
              <a:off x="1010" y="738"/>
              <a:ext cx="422" cy="440"/>
            </a:xfrm>
            <a:custGeom>
              <a:avLst/>
              <a:gdLst>
                <a:gd name="T0" fmla="*/ 1 w 1054"/>
                <a:gd name="T1" fmla="*/ 1 h 1099"/>
                <a:gd name="T2" fmla="*/ 0 w 1054"/>
                <a:gd name="T3" fmla="*/ 1 h 1099"/>
                <a:gd name="T4" fmla="*/ 0 w 1054"/>
                <a:gd name="T5" fmla="*/ 1 h 1099"/>
                <a:gd name="T6" fmla="*/ 0 w 1054"/>
                <a:gd name="T7" fmla="*/ 2 h 1099"/>
                <a:gd name="T8" fmla="*/ 0 w 1054"/>
                <a:gd name="T9" fmla="*/ 2 h 1099"/>
                <a:gd name="T10" fmla="*/ 0 w 1054"/>
                <a:gd name="T11" fmla="*/ 2 h 1099"/>
                <a:gd name="T12" fmla="*/ 0 w 1054"/>
                <a:gd name="T13" fmla="*/ 3 h 1099"/>
                <a:gd name="T14" fmla="*/ 0 w 1054"/>
                <a:gd name="T15" fmla="*/ 3 h 1099"/>
                <a:gd name="T16" fmla="*/ 0 w 1054"/>
                <a:gd name="T17" fmla="*/ 4 h 1099"/>
                <a:gd name="T18" fmla="*/ 1 w 1054"/>
                <a:gd name="T19" fmla="*/ 4 h 1099"/>
                <a:gd name="T20" fmla="*/ 1 w 1054"/>
                <a:gd name="T21" fmla="*/ 4 h 1099"/>
                <a:gd name="T22" fmla="*/ 2 w 1054"/>
                <a:gd name="T23" fmla="*/ 4 h 1099"/>
                <a:gd name="T24" fmla="*/ 2 w 1054"/>
                <a:gd name="T25" fmla="*/ 4 h 1099"/>
                <a:gd name="T26" fmla="*/ 2 w 1054"/>
                <a:gd name="T27" fmla="*/ 4 h 1099"/>
                <a:gd name="T28" fmla="*/ 2 w 1054"/>
                <a:gd name="T29" fmla="*/ 4 h 1099"/>
                <a:gd name="T30" fmla="*/ 3 w 1054"/>
                <a:gd name="T31" fmla="*/ 4 h 1099"/>
                <a:gd name="T32" fmla="*/ 3 w 1054"/>
                <a:gd name="T33" fmla="*/ 4 h 1099"/>
                <a:gd name="T34" fmla="*/ 4 w 1054"/>
                <a:gd name="T35" fmla="*/ 4 h 1099"/>
                <a:gd name="T36" fmla="*/ 4 w 1054"/>
                <a:gd name="T37" fmla="*/ 4 h 1099"/>
                <a:gd name="T38" fmla="*/ 4 w 1054"/>
                <a:gd name="T39" fmla="*/ 3 h 1099"/>
                <a:gd name="T40" fmla="*/ 4 w 1054"/>
                <a:gd name="T41" fmla="*/ 3 h 1099"/>
                <a:gd name="T42" fmla="*/ 4 w 1054"/>
                <a:gd name="T43" fmla="*/ 2 h 1099"/>
                <a:gd name="T44" fmla="*/ 4 w 1054"/>
                <a:gd name="T45" fmla="*/ 2 h 1099"/>
                <a:gd name="T46" fmla="*/ 4 w 1054"/>
                <a:gd name="T47" fmla="*/ 2 h 1099"/>
                <a:gd name="T48" fmla="*/ 4 w 1054"/>
                <a:gd name="T49" fmla="*/ 1 h 1099"/>
                <a:gd name="T50" fmla="*/ 4 w 1054"/>
                <a:gd name="T51" fmla="*/ 1 h 1099"/>
                <a:gd name="T52" fmla="*/ 4 w 1054"/>
                <a:gd name="T53" fmla="*/ 1 h 1099"/>
                <a:gd name="T54" fmla="*/ 4 w 1054"/>
                <a:gd name="T55" fmla="*/ 0 h 1099"/>
                <a:gd name="T56" fmla="*/ 3 w 1054"/>
                <a:gd name="T57" fmla="*/ 0 h 1099"/>
                <a:gd name="T58" fmla="*/ 3 w 1054"/>
                <a:gd name="T59" fmla="*/ 0 h 1099"/>
                <a:gd name="T60" fmla="*/ 2 w 1054"/>
                <a:gd name="T61" fmla="*/ 0 h 1099"/>
                <a:gd name="T62" fmla="*/ 2 w 1054"/>
                <a:gd name="T63" fmla="*/ 0 h 1099"/>
                <a:gd name="T64" fmla="*/ 2 w 1054"/>
                <a:gd name="T65" fmla="*/ 0 h 1099"/>
                <a:gd name="T66" fmla="*/ 1 w 1054"/>
                <a:gd name="T67" fmla="*/ 0 h 1099"/>
                <a:gd name="T68" fmla="*/ 1 w 1054"/>
                <a:gd name="T69" fmla="*/ 0 h 10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4" h="1099">
                  <a:moveTo>
                    <a:pt x="285" y="260"/>
                  </a:moveTo>
                  <a:lnTo>
                    <a:pt x="147" y="166"/>
                  </a:lnTo>
                  <a:lnTo>
                    <a:pt x="239" y="307"/>
                  </a:lnTo>
                  <a:lnTo>
                    <a:pt x="88" y="243"/>
                  </a:lnTo>
                  <a:lnTo>
                    <a:pt x="201" y="367"/>
                  </a:lnTo>
                  <a:lnTo>
                    <a:pt x="42" y="333"/>
                  </a:lnTo>
                  <a:lnTo>
                    <a:pt x="176" y="431"/>
                  </a:lnTo>
                  <a:lnTo>
                    <a:pt x="13" y="426"/>
                  </a:lnTo>
                  <a:lnTo>
                    <a:pt x="160" y="499"/>
                  </a:lnTo>
                  <a:lnTo>
                    <a:pt x="0" y="524"/>
                  </a:lnTo>
                  <a:lnTo>
                    <a:pt x="160" y="567"/>
                  </a:lnTo>
                  <a:lnTo>
                    <a:pt x="4" y="622"/>
                  </a:lnTo>
                  <a:lnTo>
                    <a:pt x="168" y="635"/>
                  </a:lnTo>
                  <a:lnTo>
                    <a:pt x="25" y="720"/>
                  </a:lnTo>
                  <a:lnTo>
                    <a:pt x="189" y="699"/>
                  </a:lnTo>
                  <a:lnTo>
                    <a:pt x="63" y="810"/>
                  </a:lnTo>
                  <a:lnTo>
                    <a:pt x="218" y="763"/>
                  </a:lnTo>
                  <a:lnTo>
                    <a:pt x="113" y="895"/>
                  </a:lnTo>
                  <a:lnTo>
                    <a:pt x="260" y="814"/>
                  </a:lnTo>
                  <a:lnTo>
                    <a:pt x="181" y="963"/>
                  </a:lnTo>
                  <a:lnTo>
                    <a:pt x="311" y="861"/>
                  </a:lnTo>
                  <a:lnTo>
                    <a:pt x="256" y="1023"/>
                  </a:lnTo>
                  <a:lnTo>
                    <a:pt x="365" y="895"/>
                  </a:lnTo>
                  <a:lnTo>
                    <a:pt x="340" y="1065"/>
                  </a:lnTo>
                  <a:lnTo>
                    <a:pt x="428" y="920"/>
                  </a:lnTo>
                  <a:lnTo>
                    <a:pt x="432" y="1091"/>
                  </a:lnTo>
                  <a:lnTo>
                    <a:pt x="495" y="933"/>
                  </a:lnTo>
                  <a:lnTo>
                    <a:pt x="525" y="1099"/>
                  </a:lnTo>
                  <a:lnTo>
                    <a:pt x="558" y="933"/>
                  </a:lnTo>
                  <a:lnTo>
                    <a:pt x="621" y="1091"/>
                  </a:lnTo>
                  <a:lnTo>
                    <a:pt x="625" y="920"/>
                  </a:lnTo>
                  <a:lnTo>
                    <a:pt x="714" y="1065"/>
                  </a:lnTo>
                  <a:lnTo>
                    <a:pt x="688" y="899"/>
                  </a:lnTo>
                  <a:lnTo>
                    <a:pt x="798" y="1023"/>
                  </a:lnTo>
                  <a:lnTo>
                    <a:pt x="743" y="861"/>
                  </a:lnTo>
                  <a:lnTo>
                    <a:pt x="873" y="963"/>
                  </a:lnTo>
                  <a:lnTo>
                    <a:pt x="793" y="814"/>
                  </a:lnTo>
                  <a:lnTo>
                    <a:pt x="940" y="895"/>
                  </a:lnTo>
                  <a:lnTo>
                    <a:pt x="835" y="763"/>
                  </a:lnTo>
                  <a:lnTo>
                    <a:pt x="991" y="810"/>
                  </a:lnTo>
                  <a:lnTo>
                    <a:pt x="865" y="699"/>
                  </a:lnTo>
                  <a:lnTo>
                    <a:pt x="1028" y="720"/>
                  </a:lnTo>
                  <a:lnTo>
                    <a:pt x="886" y="635"/>
                  </a:lnTo>
                  <a:lnTo>
                    <a:pt x="1049" y="622"/>
                  </a:lnTo>
                  <a:lnTo>
                    <a:pt x="894" y="567"/>
                  </a:lnTo>
                  <a:lnTo>
                    <a:pt x="1054" y="524"/>
                  </a:lnTo>
                  <a:lnTo>
                    <a:pt x="894" y="499"/>
                  </a:lnTo>
                  <a:lnTo>
                    <a:pt x="1041" y="426"/>
                  </a:lnTo>
                  <a:lnTo>
                    <a:pt x="877" y="431"/>
                  </a:lnTo>
                  <a:lnTo>
                    <a:pt x="1012" y="333"/>
                  </a:lnTo>
                  <a:lnTo>
                    <a:pt x="852" y="367"/>
                  </a:lnTo>
                  <a:lnTo>
                    <a:pt x="966" y="243"/>
                  </a:lnTo>
                  <a:lnTo>
                    <a:pt x="814" y="307"/>
                  </a:lnTo>
                  <a:lnTo>
                    <a:pt x="907" y="166"/>
                  </a:lnTo>
                  <a:lnTo>
                    <a:pt x="768" y="260"/>
                  </a:lnTo>
                  <a:lnTo>
                    <a:pt x="835" y="102"/>
                  </a:lnTo>
                  <a:lnTo>
                    <a:pt x="718" y="218"/>
                  </a:lnTo>
                  <a:lnTo>
                    <a:pt x="756" y="51"/>
                  </a:lnTo>
                  <a:lnTo>
                    <a:pt x="655" y="188"/>
                  </a:lnTo>
                  <a:lnTo>
                    <a:pt x="667" y="17"/>
                  </a:lnTo>
                  <a:lnTo>
                    <a:pt x="592" y="171"/>
                  </a:lnTo>
                  <a:lnTo>
                    <a:pt x="575" y="0"/>
                  </a:lnTo>
                  <a:lnTo>
                    <a:pt x="529" y="162"/>
                  </a:lnTo>
                  <a:lnTo>
                    <a:pt x="479" y="0"/>
                  </a:lnTo>
                  <a:lnTo>
                    <a:pt x="462" y="171"/>
                  </a:lnTo>
                  <a:lnTo>
                    <a:pt x="386" y="17"/>
                  </a:lnTo>
                  <a:lnTo>
                    <a:pt x="399" y="188"/>
                  </a:lnTo>
                  <a:lnTo>
                    <a:pt x="298" y="51"/>
                  </a:lnTo>
                  <a:lnTo>
                    <a:pt x="336" y="218"/>
                  </a:lnTo>
                  <a:lnTo>
                    <a:pt x="218" y="102"/>
                  </a:lnTo>
                  <a:lnTo>
                    <a:pt x="285" y="2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56"/>
            <p:cNvSpPr>
              <a:spLocks noChangeAspect="1"/>
            </p:cNvSpPr>
            <p:nvPr/>
          </p:nvSpPr>
          <p:spPr bwMode="auto">
            <a:xfrm>
              <a:off x="713" y="515"/>
              <a:ext cx="477" cy="375"/>
            </a:xfrm>
            <a:custGeom>
              <a:avLst/>
              <a:gdLst>
                <a:gd name="T0" fmla="*/ 0 w 1192"/>
                <a:gd name="T1" fmla="*/ 2 h 937"/>
                <a:gd name="T2" fmla="*/ 0 w 1192"/>
                <a:gd name="T3" fmla="*/ 2 h 937"/>
                <a:gd name="T4" fmla="*/ 0 w 1192"/>
                <a:gd name="T5" fmla="*/ 2 h 937"/>
                <a:gd name="T6" fmla="*/ 0 w 1192"/>
                <a:gd name="T7" fmla="*/ 2 h 937"/>
                <a:gd name="T8" fmla="*/ 0 w 1192"/>
                <a:gd name="T9" fmla="*/ 2 h 937"/>
                <a:gd name="T10" fmla="*/ 0 w 1192"/>
                <a:gd name="T11" fmla="*/ 1 h 937"/>
                <a:gd name="T12" fmla="*/ 0 w 1192"/>
                <a:gd name="T13" fmla="*/ 1 h 937"/>
                <a:gd name="T14" fmla="*/ 1 w 1192"/>
                <a:gd name="T15" fmla="*/ 1 h 937"/>
                <a:gd name="T16" fmla="*/ 1 w 1192"/>
                <a:gd name="T17" fmla="*/ 0 h 937"/>
                <a:gd name="T18" fmla="*/ 1 w 1192"/>
                <a:gd name="T19" fmla="*/ 0 h 937"/>
                <a:gd name="T20" fmla="*/ 2 w 1192"/>
                <a:gd name="T21" fmla="*/ 0 h 937"/>
                <a:gd name="T22" fmla="*/ 2 w 1192"/>
                <a:gd name="T23" fmla="*/ 0 h 937"/>
                <a:gd name="T24" fmla="*/ 2 w 1192"/>
                <a:gd name="T25" fmla="*/ 0 h 937"/>
                <a:gd name="T26" fmla="*/ 2 w 1192"/>
                <a:gd name="T27" fmla="*/ 0 h 937"/>
                <a:gd name="T28" fmla="*/ 2 w 1192"/>
                <a:gd name="T29" fmla="*/ 0 h 937"/>
                <a:gd name="T30" fmla="*/ 2 w 1192"/>
                <a:gd name="T31" fmla="*/ 0 h 937"/>
                <a:gd name="T32" fmla="*/ 3 w 1192"/>
                <a:gd name="T33" fmla="*/ 0 h 937"/>
                <a:gd name="T34" fmla="*/ 3 w 1192"/>
                <a:gd name="T35" fmla="*/ 0 h 937"/>
                <a:gd name="T36" fmla="*/ 3 w 1192"/>
                <a:gd name="T37" fmla="*/ 0 h 937"/>
                <a:gd name="T38" fmla="*/ 4 w 1192"/>
                <a:gd name="T39" fmla="*/ 0 h 937"/>
                <a:gd name="T40" fmla="*/ 4 w 1192"/>
                <a:gd name="T41" fmla="*/ 0 h 937"/>
                <a:gd name="T42" fmla="*/ 4 w 1192"/>
                <a:gd name="T43" fmla="*/ 0 h 937"/>
                <a:gd name="T44" fmla="*/ 4 w 1192"/>
                <a:gd name="T45" fmla="*/ 1 h 937"/>
                <a:gd name="T46" fmla="*/ 4 w 1192"/>
                <a:gd name="T47" fmla="*/ 1 h 937"/>
                <a:gd name="T48" fmla="*/ 5 w 1192"/>
                <a:gd name="T49" fmla="*/ 1 h 937"/>
                <a:gd name="T50" fmla="*/ 5 w 1192"/>
                <a:gd name="T51" fmla="*/ 1 h 937"/>
                <a:gd name="T52" fmla="*/ 5 w 1192"/>
                <a:gd name="T53" fmla="*/ 2 h 937"/>
                <a:gd name="T54" fmla="*/ 5 w 1192"/>
                <a:gd name="T55" fmla="*/ 2 h 937"/>
                <a:gd name="T56" fmla="*/ 5 w 1192"/>
                <a:gd name="T57" fmla="*/ 2 h 937"/>
                <a:gd name="T58" fmla="*/ 5 w 1192"/>
                <a:gd name="T59" fmla="*/ 2 h 937"/>
                <a:gd name="T60" fmla="*/ 5 w 1192"/>
                <a:gd name="T61" fmla="*/ 3 h 937"/>
                <a:gd name="T62" fmla="*/ 4 w 1192"/>
                <a:gd name="T63" fmla="*/ 3 h 937"/>
                <a:gd name="T64" fmla="*/ 4 w 1192"/>
                <a:gd name="T65" fmla="*/ 3 h 937"/>
                <a:gd name="T66" fmla="*/ 4 w 1192"/>
                <a:gd name="T67" fmla="*/ 4 h 937"/>
                <a:gd name="T68" fmla="*/ 4 w 1192"/>
                <a:gd name="T69" fmla="*/ 4 h 937"/>
                <a:gd name="T70" fmla="*/ 4 w 1192"/>
                <a:gd name="T71" fmla="*/ 4 h 937"/>
                <a:gd name="T72" fmla="*/ 3 w 1192"/>
                <a:gd name="T73" fmla="*/ 4 h 937"/>
                <a:gd name="T74" fmla="*/ 3 w 1192"/>
                <a:gd name="T75" fmla="*/ 4 h 937"/>
                <a:gd name="T76" fmla="*/ 3 w 1192"/>
                <a:gd name="T77" fmla="*/ 4 h 937"/>
                <a:gd name="T78" fmla="*/ 3 w 1192"/>
                <a:gd name="T79" fmla="*/ 4 h 937"/>
                <a:gd name="T80" fmla="*/ 2 w 1192"/>
                <a:gd name="T81" fmla="*/ 4 h 937"/>
                <a:gd name="T82" fmla="*/ 2 w 1192"/>
                <a:gd name="T83" fmla="*/ 4 h 937"/>
                <a:gd name="T84" fmla="*/ 2 w 1192"/>
                <a:gd name="T85" fmla="*/ 4 h 937"/>
                <a:gd name="T86" fmla="*/ 2 w 1192"/>
                <a:gd name="T87" fmla="*/ 4 h 937"/>
                <a:gd name="T88" fmla="*/ 1 w 1192"/>
                <a:gd name="T89" fmla="*/ 4 h 937"/>
                <a:gd name="T90" fmla="*/ 1 w 1192"/>
                <a:gd name="T91" fmla="*/ 4 h 937"/>
                <a:gd name="T92" fmla="*/ 1 w 1192"/>
                <a:gd name="T93" fmla="*/ 4 h 937"/>
                <a:gd name="T94" fmla="*/ 1 w 1192"/>
                <a:gd name="T95" fmla="*/ 3 h 937"/>
                <a:gd name="T96" fmla="*/ 0 w 1192"/>
                <a:gd name="T97" fmla="*/ 3 h 937"/>
                <a:gd name="T98" fmla="*/ 0 w 1192"/>
                <a:gd name="T99" fmla="*/ 3 h 937"/>
                <a:gd name="T100" fmla="*/ 0 w 1192"/>
                <a:gd name="T101" fmla="*/ 3 h 9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2" h="937">
                  <a:moveTo>
                    <a:pt x="8" y="656"/>
                  </a:moveTo>
                  <a:lnTo>
                    <a:pt x="8" y="656"/>
                  </a:lnTo>
                  <a:lnTo>
                    <a:pt x="0" y="631"/>
                  </a:lnTo>
                  <a:lnTo>
                    <a:pt x="0" y="605"/>
                  </a:lnTo>
                  <a:lnTo>
                    <a:pt x="0" y="580"/>
                  </a:lnTo>
                  <a:lnTo>
                    <a:pt x="8" y="554"/>
                  </a:lnTo>
                  <a:lnTo>
                    <a:pt x="25" y="520"/>
                  </a:lnTo>
                  <a:lnTo>
                    <a:pt x="34" y="503"/>
                  </a:lnTo>
                  <a:lnTo>
                    <a:pt x="25" y="482"/>
                  </a:lnTo>
                  <a:lnTo>
                    <a:pt x="17" y="452"/>
                  </a:lnTo>
                  <a:lnTo>
                    <a:pt x="13" y="422"/>
                  </a:lnTo>
                  <a:lnTo>
                    <a:pt x="17" y="392"/>
                  </a:lnTo>
                  <a:lnTo>
                    <a:pt x="25" y="362"/>
                  </a:lnTo>
                  <a:lnTo>
                    <a:pt x="34" y="341"/>
                  </a:lnTo>
                  <a:lnTo>
                    <a:pt x="46" y="320"/>
                  </a:lnTo>
                  <a:lnTo>
                    <a:pt x="59" y="303"/>
                  </a:lnTo>
                  <a:lnTo>
                    <a:pt x="67" y="269"/>
                  </a:lnTo>
                  <a:lnTo>
                    <a:pt x="80" y="234"/>
                  </a:lnTo>
                  <a:lnTo>
                    <a:pt x="96" y="205"/>
                  </a:lnTo>
                  <a:lnTo>
                    <a:pt x="117" y="179"/>
                  </a:lnTo>
                  <a:lnTo>
                    <a:pt x="138" y="158"/>
                  </a:lnTo>
                  <a:lnTo>
                    <a:pt x="164" y="145"/>
                  </a:lnTo>
                  <a:lnTo>
                    <a:pt x="193" y="132"/>
                  </a:lnTo>
                  <a:lnTo>
                    <a:pt x="218" y="132"/>
                  </a:lnTo>
                  <a:lnTo>
                    <a:pt x="248" y="132"/>
                  </a:lnTo>
                  <a:lnTo>
                    <a:pt x="273" y="102"/>
                  </a:lnTo>
                  <a:lnTo>
                    <a:pt x="302" y="77"/>
                  </a:lnTo>
                  <a:lnTo>
                    <a:pt x="336" y="60"/>
                  </a:lnTo>
                  <a:lnTo>
                    <a:pt x="353" y="56"/>
                  </a:lnTo>
                  <a:lnTo>
                    <a:pt x="369" y="56"/>
                  </a:lnTo>
                  <a:lnTo>
                    <a:pt x="395" y="60"/>
                  </a:lnTo>
                  <a:lnTo>
                    <a:pt x="420" y="34"/>
                  </a:lnTo>
                  <a:lnTo>
                    <a:pt x="445" y="13"/>
                  </a:lnTo>
                  <a:lnTo>
                    <a:pt x="474" y="4"/>
                  </a:lnTo>
                  <a:lnTo>
                    <a:pt x="508" y="0"/>
                  </a:lnTo>
                  <a:lnTo>
                    <a:pt x="529" y="0"/>
                  </a:lnTo>
                  <a:lnTo>
                    <a:pt x="554" y="9"/>
                  </a:lnTo>
                  <a:lnTo>
                    <a:pt x="575" y="17"/>
                  </a:lnTo>
                  <a:lnTo>
                    <a:pt x="592" y="30"/>
                  </a:lnTo>
                  <a:lnTo>
                    <a:pt x="613" y="17"/>
                  </a:lnTo>
                  <a:lnTo>
                    <a:pt x="634" y="9"/>
                  </a:lnTo>
                  <a:lnTo>
                    <a:pt x="655" y="0"/>
                  </a:lnTo>
                  <a:lnTo>
                    <a:pt x="680" y="0"/>
                  </a:lnTo>
                  <a:lnTo>
                    <a:pt x="709" y="4"/>
                  </a:lnTo>
                  <a:lnTo>
                    <a:pt x="739" y="13"/>
                  </a:lnTo>
                  <a:lnTo>
                    <a:pt x="764" y="34"/>
                  </a:lnTo>
                  <a:lnTo>
                    <a:pt x="789" y="60"/>
                  </a:lnTo>
                  <a:lnTo>
                    <a:pt x="814" y="47"/>
                  </a:lnTo>
                  <a:lnTo>
                    <a:pt x="844" y="47"/>
                  </a:lnTo>
                  <a:lnTo>
                    <a:pt x="869" y="51"/>
                  </a:lnTo>
                  <a:lnTo>
                    <a:pt x="898" y="60"/>
                  </a:lnTo>
                  <a:lnTo>
                    <a:pt x="924" y="73"/>
                  </a:lnTo>
                  <a:lnTo>
                    <a:pt x="944" y="94"/>
                  </a:lnTo>
                  <a:lnTo>
                    <a:pt x="965" y="119"/>
                  </a:lnTo>
                  <a:lnTo>
                    <a:pt x="982" y="149"/>
                  </a:lnTo>
                  <a:lnTo>
                    <a:pt x="995" y="179"/>
                  </a:lnTo>
                  <a:lnTo>
                    <a:pt x="1003" y="217"/>
                  </a:lnTo>
                  <a:lnTo>
                    <a:pt x="1016" y="213"/>
                  </a:lnTo>
                  <a:lnTo>
                    <a:pt x="1049" y="217"/>
                  </a:lnTo>
                  <a:lnTo>
                    <a:pt x="1087" y="234"/>
                  </a:lnTo>
                  <a:lnTo>
                    <a:pt x="1121" y="251"/>
                  </a:lnTo>
                  <a:lnTo>
                    <a:pt x="1150" y="281"/>
                  </a:lnTo>
                  <a:lnTo>
                    <a:pt x="1175" y="315"/>
                  </a:lnTo>
                  <a:lnTo>
                    <a:pt x="1184" y="332"/>
                  </a:lnTo>
                  <a:lnTo>
                    <a:pt x="1188" y="354"/>
                  </a:lnTo>
                  <a:lnTo>
                    <a:pt x="1192" y="375"/>
                  </a:lnTo>
                  <a:lnTo>
                    <a:pt x="1192" y="396"/>
                  </a:lnTo>
                  <a:lnTo>
                    <a:pt x="1188" y="418"/>
                  </a:lnTo>
                  <a:lnTo>
                    <a:pt x="1180" y="439"/>
                  </a:lnTo>
                  <a:lnTo>
                    <a:pt x="1175" y="452"/>
                  </a:lnTo>
                  <a:lnTo>
                    <a:pt x="1175" y="469"/>
                  </a:lnTo>
                  <a:lnTo>
                    <a:pt x="1171" y="494"/>
                  </a:lnTo>
                  <a:lnTo>
                    <a:pt x="1184" y="537"/>
                  </a:lnTo>
                  <a:lnTo>
                    <a:pt x="1184" y="580"/>
                  </a:lnTo>
                  <a:lnTo>
                    <a:pt x="1184" y="626"/>
                  </a:lnTo>
                  <a:lnTo>
                    <a:pt x="1171" y="669"/>
                  </a:lnTo>
                  <a:lnTo>
                    <a:pt x="1159" y="703"/>
                  </a:lnTo>
                  <a:lnTo>
                    <a:pt x="1138" y="737"/>
                  </a:lnTo>
                  <a:lnTo>
                    <a:pt x="1112" y="767"/>
                  </a:lnTo>
                  <a:lnTo>
                    <a:pt x="1087" y="788"/>
                  </a:lnTo>
                  <a:lnTo>
                    <a:pt x="1058" y="801"/>
                  </a:lnTo>
                  <a:lnTo>
                    <a:pt x="1024" y="805"/>
                  </a:lnTo>
                  <a:lnTo>
                    <a:pt x="999" y="844"/>
                  </a:lnTo>
                  <a:lnTo>
                    <a:pt x="982" y="861"/>
                  </a:lnTo>
                  <a:lnTo>
                    <a:pt x="965" y="873"/>
                  </a:lnTo>
                  <a:lnTo>
                    <a:pt x="949" y="886"/>
                  </a:lnTo>
                  <a:lnTo>
                    <a:pt x="932" y="891"/>
                  </a:lnTo>
                  <a:lnTo>
                    <a:pt x="911" y="899"/>
                  </a:lnTo>
                  <a:lnTo>
                    <a:pt x="890" y="899"/>
                  </a:lnTo>
                  <a:lnTo>
                    <a:pt x="865" y="895"/>
                  </a:lnTo>
                  <a:lnTo>
                    <a:pt x="840" y="886"/>
                  </a:lnTo>
                  <a:lnTo>
                    <a:pt x="814" y="873"/>
                  </a:lnTo>
                  <a:lnTo>
                    <a:pt x="793" y="852"/>
                  </a:lnTo>
                  <a:lnTo>
                    <a:pt x="768" y="886"/>
                  </a:lnTo>
                  <a:lnTo>
                    <a:pt x="735" y="916"/>
                  </a:lnTo>
                  <a:lnTo>
                    <a:pt x="718" y="925"/>
                  </a:lnTo>
                  <a:lnTo>
                    <a:pt x="701" y="933"/>
                  </a:lnTo>
                  <a:lnTo>
                    <a:pt x="684" y="937"/>
                  </a:lnTo>
                  <a:lnTo>
                    <a:pt x="663" y="937"/>
                  </a:lnTo>
                  <a:lnTo>
                    <a:pt x="634" y="933"/>
                  </a:lnTo>
                  <a:lnTo>
                    <a:pt x="609" y="925"/>
                  </a:lnTo>
                  <a:lnTo>
                    <a:pt x="583" y="908"/>
                  </a:lnTo>
                  <a:lnTo>
                    <a:pt x="558" y="882"/>
                  </a:lnTo>
                  <a:lnTo>
                    <a:pt x="537" y="908"/>
                  </a:lnTo>
                  <a:lnTo>
                    <a:pt x="508" y="925"/>
                  </a:lnTo>
                  <a:lnTo>
                    <a:pt x="483" y="933"/>
                  </a:lnTo>
                  <a:lnTo>
                    <a:pt x="453" y="937"/>
                  </a:lnTo>
                  <a:lnTo>
                    <a:pt x="432" y="937"/>
                  </a:lnTo>
                  <a:lnTo>
                    <a:pt x="416" y="933"/>
                  </a:lnTo>
                  <a:lnTo>
                    <a:pt x="382" y="916"/>
                  </a:lnTo>
                  <a:lnTo>
                    <a:pt x="353" y="891"/>
                  </a:lnTo>
                  <a:lnTo>
                    <a:pt x="327" y="861"/>
                  </a:lnTo>
                  <a:lnTo>
                    <a:pt x="311" y="869"/>
                  </a:lnTo>
                  <a:lnTo>
                    <a:pt x="294" y="873"/>
                  </a:lnTo>
                  <a:lnTo>
                    <a:pt x="252" y="869"/>
                  </a:lnTo>
                  <a:lnTo>
                    <a:pt x="222" y="869"/>
                  </a:lnTo>
                  <a:lnTo>
                    <a:pt x="197" y="861"/>
                  </a:lnTo>
                  <a:lnTo>
                    <a:pt x="168" y="848"/>
                  </a:lnTo>
                  <a:lnTo>
                    <a:pt x="143" y="827"/>
                  </a:lnTo>
                  <a:lnTo>
                    <a:pt x="126" y="805"/>
                  </a:lnTo>
                  <a:lnTo>
                    <a:pt x="105" y="776"/>
                  </a:lnTo>
                  <a:lnTo>
                    <a:pt x="92" y="741"/>
                  </a:lnTo>
                  <a:lnTo>
                    <a:pt x="84" y="707"/>
                  </a:lnTo>
                  <a:lnTo>
                    <a:pt x="59" y="695"/>
                  </a:lnTo>
                  <a:lnTo>
                    <a:pt x="38" y="686"/>
                  </a:lnTo>
                  <a:lnTo>
                    <a:pt x="21" y="669"/>
                  </a:lnTo>
                  <a:lnTo>
                    <a:pt x="8" y="6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7"/>
            <p:cNvSpPr>
              <a:spLocks noChangeAspect="1"/>
            </p:cNvSpPr>
            <p:nvPr/>
          </p:nvSpPr>
          <p:spPr bwMode="auto">
            <a:xfrm>
              <a:off x="905" y="906"/>
              <a:ext cx="77" cy="47"/>
            </a:xfrm>
            <a:custGeom>
              <a:avLst/>
              <a:gdLst>
                <a:gd name="T0" fmla="*/ 0 w 193"/>
                <a:gd name="T1" fmla="*/ 0 h 119"/>
                <a:gd name="T2" fmla="*/ 0 w 193"/>
                <a:gd name="T3" fmla="*/ 0 h 119"/>
                <a:gd name="T4" fmla="*/ 0 w 193"/>
                <a:gd name="T5" fmla="*/ 0 h 119"/>
                <a:gd name="T6" fmla="*/ 0 w 193"/>
                <a:gd name="T7" fmla="*/ 0 h 119"/>
                <a:gd name="T8" fmla="*/ 0 w 193"/>
                <a:gd name="T9" fmla="*/ 0 h 119"/>
                <a:gd name="T10" fmla="*/ 0 w 193"/>
                <a:gd name="T11" fmla="*/ 0 h 119"/>
                <a:gd name="T12" fmla="*/ 0 w 193"/>
                <a:gd name="T13" fmla="*/ 0 h 119"/>
                <a:gd name="T14" fmla="*/ 0 w 193"/>
                <a:gd name="T15" fmla="*/ 0 h 119"/>
                <a:gd name="T16" fmla="*/ 0 w 193"/>
                <a:gd name="T17" fmla="*/ 0 h 119"/>
                <a:gd name="T18" fmla="*/ 0 w 193"/>
                <a:gd name="T19" fmla="*/ 0 h 119"/>
                <a:gd name="T20" fmla="*/ 1 w 193"/>
                <a:gd name="T21" fmla="*/ 0 h 119"/>
                <a:gd name="T22" fmla="*/ 1 w 193"/>
                <a:gd name="T23" fmla="*/ 0 h 119"/>
                <a:gd name="T24" fmla="*/ 1 w 193"/>
                <a:gd name="T25" fmla="*/ 0 h 119"/>
                <a:gd name="T26" fmla="*/ 1 w 193"/>
                <a:gd name="T27" fmla="*/ 0 h 119"/>
                <a:gd name="T28" fmla="*/ 1 w 193"/>
                <a:gd name="T29" fmla="*/ 0 h 119"/>
                <a:gd name="T30" fmla="*/ 1 w 193"/>
                <a:gd name="T31" fmla="*/ 0 h 119"/>
                <a:gd name="T32" fmla="*/ 1 w 193"/>
                <a:gd name="T33" fmla="*/ 0 h 119"/>
                <a:gd name="T34" fmla="*/ 1 w 193"/>
                <a:gd name="T35" fmla="*/ 0 h 119"/>
                <a:gd name="T36" fmla="*/ 1 w 193"/>
                <a:gd name="T37" fmla="*/ 0 h 119"/>
                <a:gd name="T38" fmla="*/ 1 w 193"/>
                <a:gd name="T39" fmla="*/ 0 h 119"/>
                <a:gd name="T40" fmla="*/ 0 w 193"/>
                <a:gd name="T41" fmla="*/ 0 h 119"/>
                <a:gd name="T42" fmla="*/ 0 w 193"/>
                <a:gd name="T43" fmla="*/ 0 h 119"/>
                <a:gd name="T44" fmla="*/ 0 w 193"/>
                <a:gd name="T45" fmla="*/ 0 h 119"/>
                <a:gd name="T46" fmla="*/ 0 w 193"/>
                <a:gd name="T47" fmla="*/ 0 h 119"/>
                <a:gd name="T48" fmla="*/ 0 w 193"/>
                <a:gd name="T49" fmla="*/ 0 h 119"/>
                <a:gd name="T50" fmla="*/ 0 w 193"/>
                <a:gd name="T51" fmla="*/ 0 h 119"/>
                <a:gd name="T52" fmla="*/ 0 w 193"/>
                <a:gd name="T53" fmla="*/ 0 h 119"/>
                <a:gd name="T54" fmla="*/ 0 w 193"/>
                <a:gd name="T55" fmla="*/ 0 h 119"/>
                <a:gd name="T56" fmla="*/ 0 w 193"/>
                <a:gd name="T57" fmla="*/ 0 h 119"/>
                <a:gd name="T58" fmla="*/ 0 w 193"/>
                <a:gd name="T59" fmla="*/ 0 h 1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3" h="119">
                  <a:moveTo>
                    <a:pt x="0" y="59"/>
                  </a:moveTo>
                  <a:lnTo>
                    <a:pt x="0" y="59"/>
                  </a:lnTo>
                  <a:lnTo>
                    <a:pt x="4" y="68"/>
                  </a:lnTo>
                  <a:lnTo>
                    <a:pt x="8" y="81"/>
                  </a:lnTo>
                  <a:lnTo>
                    <a:pt x="16" y="89"/>
                  </a:lnTo>
                  <a:lnTo>
                    <a:pt x="29" y="98"/>
                  </a:lnTo>
                  <a:lnTo>
                    <a:pt x="58" y="115"/>
                  </a:lnTo>
                  <a:lnTo>
                    <a:pt x="96" y="119"/>
                  </a:lnTo>
                  <a:lnTo>
                    <a:pt x="134" y="115"/>
                  </a:lnTo>
                  <a:lnTo>
                    <a:pt x="163" y="98"/>
                  </a:lnTo>
                  <a:lnTo>
                    <a:pt x="176" y="89"/>
                  </a:lnTo>
                  <a:lnTo>
                    <a:pt x="184" y="81"/>
                  </a:lnTo>
                  <a:lnTo>
                    <a:pt x="188" y="68"/>
                  </a:lnTo>
                  <a:lnTo>
                    <a:pt x="193" y="59"/>
                  </a:lnTo>
                  <a:lnTo>
                    <a:pt x="188" y="47"/>
                  </a:lnTo>
                  <a:lnTo>
                    <a:pt x="184" y="34"/>
                  </a:lnTo>
                  <a:lnTo>
                    <a:pt x="176" y="25"/>
                  </a:lnTo>
                  <a:lnTo>
                    <a:pt x="163" y="17"/>
                  </a:lnTo>
                  <a:lnTo>
                    <a:pt x="134" y="4"/>
                  </a:lnTo>
                  <a:lnTo>
                    <a:pt x="96" y="0"/>
                  </a:lnTo>
                  <a:lnTo>
                    <a:pt x="58" y="4"/>
                  </a:lnTo>
                  <a:lnTo>
                    <a:pt x="29" y="17"/>
                  </a:lnTo>
                  <a:lnTo>
                    <a:pt x="16" y="25"/>
                  </a:lnTo>
                  <a:lnTo>
                    <a:pt x="8" y="34"/>
                  </a:lnTo>
                  <a:lnTo>
                    <a:pt x="4" y="47"/>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8"/>
            <p:cNvSpPr>
              <a:spLocks noChangeAspect="1"/>
            </p:cNvSpPr>
            <p:nvPr/>
          </p:nvSpPr>
          <p:spPr bwMode="auto">
            <a:xfrm>
              <a:off x="928" y="967"/>
              <a:ext cx="54" cy="34"/>
            </a:xfrm>
            <a:custGeom>
              <a:avLst/>
              <a:gdLst>
                <a:gd name="T0" fmla="*/ 0 w 135"/>
                <a:gd name="T1" fmla="*/ 0 h 85"/>
                <a:gd name="T2" fmla="*/ 0 w 135"/>
                <a:gd name="T3" fmla="*/ 0 h 85"/>
                <a:gd name="T4" fmla="*/ 0 w 135"/>
                <a:gd name="T5" fmla="*/ 0 h 85"/>
                <a:gd name="T6" fmla="*/ 0 w 135"/>
                <a:gd name="T7" fmla="*/ 0 h 85"/>
                <a:gd name="T8" fmla="*/ 0 w 135"/>
                <a:gd name="T9" fmla="*/ 0 h 85"/>
                <a:gd name="T10" fmla="*/ 0 w 135"/>
                <a:gd name="T11" fmla="*/ 0 h 85"/>
                <a:gd name="T12" fmla="*/ 0 w 135"/>
                <a:gd name="T13" fmla="*/ 0 h 85"/>
                <a:gd name="T14" fmla="*/ 0 w 135"/>
                <a:gd name="T15" fmla="*/ 0 h 85"/>
                <a:gd name="T16" fmla="*/ 0 w 135"/>
                <a:gd name="T17" fmla="*/ 0 h 85"/>
                <a:gd name="T18" fmla="*/ 0 w 135"/>
                <a:gd name="T19" fmla="*/ 0 h 85"/>
                <a:gd name="T20" fmla="*/ 0 w 135"/>
                <a:gd name="T21" fmla="*/ 0 h 85"/>
                <a:gd name="T22" fmla="*/ 1 w 135"/>
                <a:gd name="T23" fmla="*/ 0 h 85"/>
                <a:gd name="T24" fmla="*/ 1 w 135"/>
                <a:gd name="T25" fmla="*/ 0 h 85"/>
                <a:gd name="T26" fmla="*/ 1 w 135"/>
                <a:gd name="T27" fmla="*/ 0 h 85"/>
                <a:gd name="T28" fmla="*/ 1 w 135"/>
                <a:gd name="T29" fmla="*/ 0 h 85"/>
                <a:gd name="T30" fmla="*/ 0 w 135"/>
                <a:gd name="T31" fmla="*/ 0 h 85"/>
                <a:gd name="T32" fmla="*/ 0 w 135"/>
                <a:gd name="T33" fmla="*/ 0 h 85"/>
                <a:gd name="T34" fmla="*/ 0 w 135"/>
                <a:gd name="T35" fmla="*/ 0 h 85"/>
                <a:gd name="T36" fmla="*/ 0 w 135"/>
                <a:gd name="T37" fmla="*/ 0 h 85"/>
                <a:gd name="T38" fmla="*/ 0 w 135"/>
                <a:gd name="T39" fmla="*/ 0 h 85"/>
                <a:gd name="T40" fmla="*/ 0 w 135"/>
                <a:gd name="T41" fmla="*/ 0 h 85"/>
                <a:gd name="T42" fmla="*/ 0 w 135"/>
                <a:gd name="T43" fmla="*/ 0 h 85"/>
                <a:gd name="T44" fmla="*/ 0 w 135"/>
                <a:gd name="T45" fmla="*/ 0 h 85"/>
                <a:gd name="T46" fmla="*/ 0 w 135"/>
                <a:gd name="T47" fmla="*/ 0 h 85"/>
                <a:gd name="T48" fmla="*/ 0 w 135"/>
                <a:gd name="T49" fmla="*/ 0 h 85"/>
                <a:gd name="T50" fmla="*/ 0 w 13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5" h="85">
                  <a:moveTo>
                    <a:pt x="0" y="43"/>
                  </a:moveTo>
                  <a:lnTo>
                    <a:pt x="0" y="43"/>
                  </a:lnTo>
                  <a:lnTo>
                    <a:pt x="4" y="51"/>
                  </a:lnTo>
                  <a:lnTo>
                    <a:pt x="9" y="60"/>
                  </a:lnTo>
                  <a:lnTo>
                    <a:pt x="21" y="73"/>
                  </a:lnTo>
                  <a:lnTo>
                    <a:pt x="42" y="81"/>
                  </a:lnTo>
                  <a:lnTo>
                    <a:pt x="67" y="85"/>
                  </a:lnTo>
                  <a:lnTo>
                    <a:pt x="97" y="81"/>
                  </a:lnTo>
                  <a:lnTo>
                    <a:pt x="118" y="73"/>
                  </a:lnTo>
                  <a:lnTo>
                    <a:pt x="130" y="60"/>
                  </a:lnTo>
                  <a:lnTo>
                    <a:pt x="135" y="51"/>
                  </a:lnTo>
                  <a:lnTo>
                    <a:pt x="135" y="43"/>
                  </a:lnTo>
                  <a:lnTo>
                    <a:pt x="135" y="34"/>
                  </a:lnTo>
                  <a:lnTo>
                    <a:pt x="130" y="26"/>
                  </a:lnTo>
                  <a:lnTo>
                    <a:pt x="118" y="13"/>
                  </a:lnTo>
                  <a:lnTo>
                    <a:pt x="97" y="4"/>
                  </a:lnTo>
                  <a:lnTo>
                    <a:pt x="67" y="0"/>
                  </a:lnTo>
                  <a:lnTo>
                    <a:pt x="42" y="4"/>
                  </a:lnTo>
                  <a:lnTo>
                    <a:pt x="21" y="13"/>
                  </a:lnTo>
                  <a:lnTo>
                    <a:pt x="9" y="26"/>
                  </a:lnTo>
                  <a:lnTo>
                    <a:pt x="4" y="34"/>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9"/>
            <p:cNvSpPr>
              <a:spLocks noChangeAspect="1"/>
            </p:cNvSpPr>
            <p:nvPr/>
          </p:nvSpPr>
          <p:spPr bwMode="auto">
            <a:xfrm>
              <a:off x="968" y="1010"/>
              <a:ext cx="39" cy="25"/>
            </a:xfrm>
            <a:custGeom>
              <a:avLst/>
              <a:gdLst>
                <a:gd name="T0" fmla="*/ 0 w 97"/>
                <a:gd name="T1" fmla="*/ 0 h 64"/>
                <a:gd name="T2" fmla="*/ 0 w 97"/>
                <a:gd name="T3" fmla="*/ 0 h 64"/>
                <a:gd name="T4" fmla="*/ 0 w 97"/>
                <a:gd name="T5" fmla="*/ 0 h 64"/>
                <a:gd name="T6" fmla="*/ 0 w 97"/>
                <a:gd name="T7" fmla="*/ 0 h 64"/>
                <a:gd name="T8" fmla="*/ 0 w 97"/>
                <a:gd name="T9" fmla="*/ 0 h 64"/>
                <a:gd name="T10" fmla="*/ 0 w 97"/>
                <a:gd name="T11" fmla="*/ 0 h 64"/>
                <a:gd name="T12" fmla="*/ 0 w 97"/>
                <a:gd name="T13" fmla="*/ 0 h 64"/>
                <a:gd name="T14" fmla="*/ 0 w 97"/>
                <a:gd name="T15" fmla="*/ 0 h 64"/>
                <a:gd name="T16" fmla="*/ 0 w 97"/>
                <a:gd name="T17" fmla="*/ 0 h 64"/>
                <a:gd name="T18" fmla="*/ 0 w 97"/>
                <a:gd name="T19" fmla="*/ 0 h 64"/>
                <a:gd name="T20" fmla="*/ 0 w 97"/>
                <a:gd name="T21" fmla="*/ 0 h 64"/>
                <a:gd name="T22" fmla="*/ 0 w 97"/>
                <a:gd name="T23" fmla="*/ 0 h 64"/>
                <a:gd name="T24" fmla="*/ 0 w 97"/>
                <a:gd name="T25" fmla="*/ 0 h 64"/>
                <a:gd name="T26" fmla="*/ 0 w 97"/>
                <a:gd name="T27" fmla="*/ 0 h 64"/>
                <a:gd name="T28" fmla="*/ 0 w 97"/>
                <a:gd name="T29" fmla="*/ 0 h 64"/>
                <a:gd name="T30" fmla="*/ 0 w 97"/>
                <a:gd name="T31" fmla="*/ 0 h 64"/>
                <a:gd name="T32" fmla="*/ 0 w 97"/>
                <a:gd name="T33" fmla="*/ 0 h 64"/>
                <a:gd name="T34" fmla="*/ 0 w 97"/>
                <a:gd name="T35" fmla="*/ 0 h 64"/>
                <a:gd name="T36" fmla="*/ 0 w 97"/>
                <a:gd name="T37" fmla="*/ 0 h 64"/>
                <a:gd name="T38" fmla="*/ 0 w 97"/>
                <a:gd name="T39" fmla="*/ 0 h 64"/>
                <a:gd name="T40" fmla="*/ 0 w 97"/>
                <a:gd name="T41" fmla="*/ 0 h 64"/>
                <a:gd name="T42" fmla="*/ 0 w 97"/>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64">
                  <a:moveTo>
                    <a:pt x="0" y="34"/>
                  </a:moveTo>
                  <a:lnTo>
                    <a:pt x="0" y="34"/>
                  </a:lnTo>
                  <a:lnTo>
                    <a:pt x="0" y="42"/>
                  </a:lnTo>
                  <a:lnTo>
                    <a:pt x="13" y="55"/>
                  </a:lnTo>
                  <a:lnTo>
                    <a:pt x="29" y="59"/>
                  </a:lnTo>
                  <a:lnTo>
                    <a:pt x="46" y="64"/>
                  </a:lnTo>
                  <a:lnTo>
                    <a:pt x="67" y="59"/>
                  </a:lnTo>
                  <a:lnTo>
                    <a:pt x="80" y="55"/>
                  </a:lnTo>
                  <a:lnTo>
                    <a:pt x="92" y="42"/>
                  </a:lnTo>
                  <a:lnTo>
                    <a:pt x="97" y="34"/>
                  </a:lnTo>
                  <a:lnTo>
                    <a:pt x="92" y="21"/>
                  </a:lnTo>
                  <a:lnTo>
                    <a:pt x="80" y="12"/>
                  </a:lnTo>
                  <a:lnTo>
                    <a:pt x="67" y="4"/>
                  </a:lnTo>
                  <a:lnTo>
                    <a:pt x="46" y="0"/>
                  </a:lnTo>
                  <a:lnTo>
                    <a:pt x="29" y="4"/>
                  </a:lnTo>
                  <a:lnTo>
                    <a:pt x="13" y="12"/>
                  </a:lnTo>
                  <a:lnTo>
                    <a:pt x="0" y="21"/>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60"/>
            <p:cNvSpPr>
              <a:spLocks noChangeAspect="1"/>
            </p:cNvSpPr>
            <p:nvPr/>
          </p:nvSpPr>
          <p:spPr bwMode="auto">
            <a:xfrm>
              <a:off x="1437" y="909"/>
              <a:ext cx="18" cy="19"/>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7">
                  <a:moveTo>
                    <a:pt x="17" y="47"/>
                  </a:moveTo>
                  <a:lnTo>
                    <a:pt x="0" y="22"/>
                  </a:lnTo>
                  <a:lnTo>
                    <a:pt x="34" y="0"/>
                  </a:lnTo>
                  <a:lnTo>
                    <a:pt x="46" y="26"/>
                  </a:lnTo>
                  <a:lnTo>
                    <a:pt x="1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61"/>
            <p:cNvSpPr>
              <a:spLocks noChangeAspect="1"/>
            </p:cNvSpPr>
            <p:nvPr/>
          </p:nvSpPr>
          <p:spPr bwMode="auto">
            <a:xfrm>
              <a:off x="1219" y="1122"/>
              <a:ext cx="23" cy="68"/>
            </a:xfrm>
            <a:custGeom>
              <a:avLst/>
              <a:gdLst>
                <a:gd name="T0" fmla="*/ 0 w 58"/>
                <a:gd name="T1" fmla="*/ 1 h 170"/>
                <a:gd name="T2" fmla="*/ 0 w 58"/>
                <a:gd name="T3" fmla="*/ 1 h 170"/>
                <a:gd name="T4" fmla="*/ 0 w 58"/>
                <a:gd name="T5" fmla="*/ 0 h 170"/>
                <a:gd name="T6" fmla="*/ 0 w 58"/>
                <a:gd name="T7" fmla="*/ 0 h 170"/>
                <a:gd name="T8" fmla="*/ 0 w 58"/>
                <a:gd name="T9" fmla="*/ 1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0">
                  <a:moveTo>
                    <a:pt x="33" y="170"/>
                  </a:moveTo>
                  <a:lnTo>
                    <a:pt x="58" y="153"/>
                  </a:lnTo>
                  <a:lnTo>
                    <a:pt x="42" y="4"/>
                  </a:lnTo>
                  <a:lnTo>
                    <a:pt x="0" y="0"/>
                  </a:lnTo>
                  <a:lnTo>
                    <a:pt x="33"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62"/>
            <p:cNvSpPr>
              <a:spLocks noChangeAspect="1"/>
            </p:cNvSpPr>
            <p:nvPr/>
          </p:nvSpPr>
          <p:spPr bwMode="auto">
            <a:xfrm>
              <a:off x="1066" y="897"/>
              <a:ext cx="314" cy="240"/>
            </a:xfrm>
            <a:custGeom>
              <a:avLst/>
              <a:gdLst>
                <a:gd name="T0" fmla="*/ 3 w 785"/>
                <a:gd name="T1" fmla="*/ 1 h 601"/>
                <a:gd name="T2" fmla="*/ 3 w 785"/>
                <a:gd name="T3" fmla="*/ 1 h 601"/>
                <a:gd name="T4" fmla="*/ 3 w 785"/>
                <a:gd name="T5" fmla="*/ 2 h 601"/>
                <a:gd name="T6" fmla="*/ 3 w 785"/>
                <a:gd name="T7" fmla="*/ 2 h 601"/>
                <a:gd name="T8" fmla="*/ 3 w 785"/>
                <a:gd name="T9" fmla="*/ 2 h 601"/>
                <a:gd name="T10" fmla="*/ 2 w 785"/>
                <a:gd name="T11" fmla="*/ 2 h 601"/>
                <a:gd name="T12" fmla="*/ 2 w 785"/>
                <a:gd name="T13" fmla="*/ 2 h 601"/>
                <a:gd name="T14" fmla="*/ 2 w 785"/>
                <a:gd name="T15" fmla="*/ 2 h 601"/>
                <a:gd name="T16" fmla="*/ 2 w 785"/>
                <a:gd name="T17" fmla="*/ 2 h 601"/>
                <a:gd name="T18" fmla="*/ 2 w 785"/>
                <a:gd name="T19" fmla="*/ 2 h 601"/>
                <a:gd name="T20" fmla="*/ 1 w 785"/>
                <a:gd name="T21" fmla="*/ 2 h 601"/>
                <a:gd name="T22" fmla="*/ 1 w 785"/>
                <a:gd name="T23" fmla="*/ 2 h 601"/>
                <a:gd name="T24" fmla="*/ 1 w 785"/>
                <a:gd name="T25" fmla="*/ 2 h 601"/>
                <a:gd name="T26" fmla="*/ 0 w 785"/>
                <a:gd name="T27" fmla="*/ 2 h 601"/>
                <a:gd name="T28" fmla="*/ 0 w 785"/>
                <a:gd name="T29" fmla="*/ 2 h 601"/>
                <a:gd name="T30" fmla="*/ 0 w 785"/>
                <a:gd name="T31" fmla="*/ 2 h 601"/>
                <a:gd name="T32" fmla="*/ 0 w 785"/>
                <a:gd name="T33" fmla="*/ 2 h 601"/>
                <a:gd name="T34" fmla="*/ 0 w 785"/>
                <a:gd name="T35" fmla="*/ 2 h 601"/>
                <a:gd name="T36" fmla="*/ 0 w 785"/>
                <a:gd name="T37" fmla="*/ 1 h 601"/>
                <a:gd name="T38" fmla="*/ 0 w 785"/>
                <a:gd name="T39" fmla="*/ 1 h 601"/>
                <a:gd name="T40" fmla="*/ 0 w 785"/>
                <a:gd name="T41" fmla="*/ 1 h 601"/>
                <a:gd name="T42" fmla="*/ 0 w 785"/>
                <a:gd name="T43" fmla="*/ 0 h 601"/>
                <a:gd name="T44" fmla="*/ 1 w 785"/>
                <a:gd name="T45" fmla="*/ 0 h 601"/>
                <a:gd name="T46" fmla="*/ 1 w 785"/>
                <a:gd name="T47" fmla="*/ 0 h 601"/>
                <a:gd name="T48" fmla="*/ 1 w 785"/>
                <a:gd name="T49" fmla="*/ 0 h 601"/>
                <a:gd name="T50" fmla="*/ 2 w 785"/>
                <a:gd name="T51" fmla="*/ 0 h 601"/>
                <a:gd name="T52" fmla="*/ 2 w 785"/>
                <a:gd name="T53" fmla="*/ 0 h 601"/>
                <a:gd name="T54" fmla="*/ 2 w 785"/>
                <a:gd name="T55" fmla="*/ 0 h 601"/>
                <a:gd name="T56" fmla="*/ 2 w 785"/>
                <a:gd name="T57" fmla="*/ 0 h 601"/>
                <a:gd name="T58" fmla="*/ 2 w 785"/>
                <a:gd name="T59" fmla="*/ 0 h 601"/>
                <a:gd name="T60" fmla="*/ 3 w 785"/>
                <a:gd name="T61" fmla="*/ 0 h 601"/>
                <a:gd name="T62" fmla="*/ 3 w 785"/>
                <a:gd name="T63" fmla="*/ 0 h 601"/>
                <a:gd name="T64" fmla="*/ 3 w 785"/>
                <a:gd name="T65" fmla="*/ 1 h 601"/>
                <a:gd name="T66" fmla="*/ 3 w 785"/>
                <a:gd name="T67" fmla="*/ 1 h 601"/>
                <a:gd name="T68" fmla="*/ 3 w 785"/>
                <a:gd name="T69" fmla="*/ 1 h 6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5" h="601">
                  <a:moveTo>
                    <a:pt x="785" y="265"/>
                  </a:moveTo>
                  <a:lnTo>
                    <a:pt x="785" y="265"/>
                  </a:lnTo>
                  <a:lnTo>
                    <a:pt x="785" y="294"/>
                  </a:lnTo>
                  <a:lnTo>
                    <a:pt x="785" y="324"/>
                  </a:lnTo>
                  <a:lnTo>
                    <a:pt x="776" y="354"/>
                  </a:lnTo>
                  <a:lnTo>
                    <a:pt x="764" y="384"/>
                  </a:lnTo>
                  <a:lnTo>
                    <a:pt x="751" y="409"/>
                  </a:lnTo>
                  <a:lnTo>
                    <a:pt x="734" y="439"/>
                  </a:lnTo>
                  <a:lnTo>
                    <a:pt x="713" y="461"/>
                  </a:lnTo>
                  <a:lnTo>
                    <a:pt x="688" y="486"/>
                  </a:lnTo>
                  <a:lnTo>
                    <a:pt x="663" y="507"/>
                  </a:lnTo>
                  <a:lnTo>
                    <a:pt x="633" y="529"/>
                  </a:lnTo>
                  <a:lnTo>
                    <a:pt x="604" y="546"/>
                  </a:lnTo>
                  <a:lnTo>
                    <a:pt x="570" y="563"/>
                  </a:lnTo>
                  <a:lnTo>
                    <a:pt x="533" y="576"/>
                  </a:lnTo>
                  <a:lnTo>
                    <a:pt x="499" y="584"/>
                  </a:lnTo>
                  <a:lnTo>
                    <a:pt x="457" y="593"/>
                  </a:lnTo>
                  <a:lnTo>
                    <a:pt x="419" y="597"/>
                  </a:lnTo>
                  <a:lnTo>
                    <a:pt x="377" y="601"/>
                  </a:lnTo>
                  <a:lnTo>
                    <a:pt x="340" y="601"/>
                  </a:lnTo>
                  <a:lnTo>
                    <a:pt x="302" y="597"/>
                  </a:lnTo>
                  <a:lnTo>
                    <a:pt x="264" y="588"/>
                  </a:lnTo>
                  <a:lnTo>
                    <a:pt x="226" y="580"/>
                  </a:lnTo>
                  <a:lnTo>
                    <a:pt x="193" y="567"/>
                  </a:lnTo>
                  <a:lnTo>
                    <a:pt x="163" y="554"/>
                  </a:lnTo>
                  <a:lnTo>
                    <a:pt x="134" y="537"/>
                  </a:lnTo>
                  <a:lnTo>
                    <a:pt x="104" y="516"/>
                  </a:lnTo>
                  <a:lnTo>
                    <a:pt x="79" y="495"/>
                  </a:lnTo>
                  <a:lnTo>
                    <a:pt x="58" y="473"/>
                  </a:lnTo>
                  <a:lnTo>
                    <a:pt x="42" y="448"/>
                  </a:lnTo>
                  <a:lnTo>
                    <a:pt x="25" y="422"/>
                  </a:lnTo>
                  <a:lnTo>
                    <a:pt x="12" y="397"/>
                  </a:lnTo>
                  <a:lnTo>
                    <a:pt x="4" y="367"/>
                  </a:lnTo>
                  <a:lnTo>
                    <a:pt x="0" y="337"/>
                  </a:lnTo>
                  <a:lnTo>
                    <a:pt x="0" y="307"/>
                  </a:lnTo>
                  <a:lnTo>
                    <a:pt x="0" y="277"/>
                  </a:lnTo>
                  <a:lnTo>
                    <a:pt x="8" y="248"/>
                  </a:lnTo>
                  <a:lnTo>
                    <a:pt x="21" y="218"/>
                  </a:lnTo>
                  <a:lnTo>
                    <a:pt x="33" y="188"/>
                  </a:lnTo>
                  <a:lnTo>
                    <a:pt x="50" y="162"/>
                  </a:lnTo>
                  <a:lnTo>
                    <a:pt x="71" y="137"/>
                  </a:lnTo>
                  <a:lnTo>
                    <a:pt x="96" y="115"/>
                  </a:lnTo>
                  <a:lnTo>
                    <a:pt x="121" y="94"/>
                  </a:lnTo>
                  <a:lnTo>
                    <a:pt x="151" y="73"/>
                  </a:lnTo>
                  <a:lnTo>
                    <a:pt x="180" y="56"/>
                  </a:lnTo>
                  <a:lnTo>
                    <a:pt x="214" y="39"/>
                  </a:lnTo>
                  <a:lnTo>
                    <a:pt x="251" y="26"/>
                  </a:lnTo>
                  <a:lnTo>
                    <a:pt x="289" y="17"/>
                  </a:lnTo>
                  <a:lnTo>
                    <a:pt x="327" y="9"/>
                  </a:lnTo>
                  <a:lnTo>
                    <a:pt x="365" y="5"/>
                  </a:lnTo>
                  <a:lnTo>
                    <a:pt x="407" y="0"/>
                  </a:lnTo>
                  <a:lnTo>
                    <a:pt x="445" y="0"/>
                  </a:lnTo>
                  <a:lnTo>
                    <a:pt x="482" y="5"/>
                  </a:lnTo>
                  <a:lnTo>
                    <a:pt x="520" y="13"/>
                  </a:lnTo>
                  <a:lnTo>
                    <a:pt x="558" y="22"/>
                  </a:lnTo>
                  <a:lnTo>
                    <a:pt x="591" y="35"/>
                  </a:lnTo>
                  <a:lnTo>
                    <a:pt x="621" y="47"/>
                  </a:lnTo>
                  <a:lnTo>
                    <a:pt x="650" y="64"/>
                  </a:lnTo>
                  <a:lnTo>
                    <a:pt x="680" y="86"/>
                  </a:lnTo>
                  <a:lnTo>
                    <a:pt x="705" y="103"/>
                  </a:lnTo>
                  <a:lnTo>
                    <a:pt x="726" y="128"/>
                  </a:lnTo>
                  <a:lnTo>
                    <a:pt x="743" y="154"/>
                  </a:lnTo>
                  <a:lnTo>
                    <a:pt x="759" y="179"/>
                  </a:lnTo>
                  <a:lnTo>
                    <a:pt x="772" y="205"/>
                  </a:lnTo>
                  <a:lnTo>
                    <a:pt x="780" y="235"/>
                  </a:lnTo>
                  <a:lnTo>
                    <a:pt x="785"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63"/>
            <p:cNvSpPr>
              <a:spLocks noChangeAspect="1"/>
            </p:cNvSpPr>
            <p:nvPr/>
          </p:nvSpPr>
          <p:spPr bwMode="auto">
            <a:xfrm>
              <a:off x="1079" y="909"/>
              <a:ext cx="287" cy="216"/>
            </a:xfrm>
            <a:custGeom>
              <a:avLst/>
              <a:gdLst>
                <a:gd name="T0" fmla="*/ 3 w 718"/>
                <a:gd name="T1" fmla="*/ 1 h 541"/>
                <a:gd name="T2" fmla="*/ 3 w 718"/>
                <a:gd name="T3" fmla="*/ 1 h 541"/>
                <a:gd name="T4" fmla="*/ 3 w 718"/>
                <a:gd name="T5" fmla="*/ 2 h 541"/>
                <a:gd name="T6" fmla="*/ 3 w 718"/>
                <a:gd name="T7" fmla="*/ 2 h 541"/>
                <a:gd name="T8" fmla="*/ 2 w 718"/>
                <a:gd name="T9" fmla="*/ 2 h 541"/>
                <a:gd name="T10" fmla="*/ 2 w 718"/>
                <a:gd name="T11" fmla="*/ 2 h 541"/>
                <a:gd name="T12" fmla="*/ 2 w 718"/>
                <a:gd name="T13" fmla="*/ 2 h 541"/>
                <a:gd name="T14" fmla="*/ 2 w 718"/>
                <a:gd name="T15" fmla="*/ 2 h 541"/>
                <a:gd name="T16" fmla="*/ 2 w 718"/>
                <a:gd name="T17" fmla="*/ 2 h 541"/>
                <a:gd name="T18" fmla="*/ 2 w 718"/>
                <a:gd name="T19" fmla="*/ 2 h 541"/>
                <a:gd name="T20" fmla="*/ 1 w 718"/>
                <a:gd name="T21" fmla="*/ 2 h 541"/>
                <a:gd name="T22" fmla="*/ 1 w 718"/>
                <a:gd name="T23" fmla="*/ 2 h 541"/>
                <a:gd name="T24" fmla="*/ 1 w 718"/>
                <a:gd name="T25" fmla="*/ 2 h 541"/>
                <a:gd name="T26" fmla="*/ 0 w 718"/>
                <a:gd name="T27" fmla="*/ 2 h 541"/>
                <a:gd name="T28" fmla="*/ 0 w 718"/>
                <a:gd name="T29" fmla="*/ 2 h 541"/>
                <a:gd name="T30" fmla="*/ 0 w 718"/>
                <a:gd name="T31" fmla="*/ 2 h 541"/>
                <a:gd name="T32" fmla="*/ 0 w 718"/>
                <a:gd name="T33" fmla="*/ 1 h 541"/>
                <a:gd name="T34" fmla="*/ 0 w 718"/>
                <a:gd name="T35" fmla="*/ 1 h 541"/>
                <a:gd name="T36" fmla="*/ 0 w 718"/>
                <a:gd name="T37" fmla="*/ 1 h 541"/>
                <a:gd name="T38" fmla="*/ 0 w 718"/>
                <a:gd name="T39" fmla="*/ 1 h 541"/>
                <a:gd name="T40" fmla="*/ 0 w 718"/>
                <a:gd name="T41" fmla="*/ 1 h 541"/>
                <a:gd name="T42" fmla="*/ 0 w 718"/>
                <a:gd name="T43" fmla="*/ 0 h 541"/>
                <a:gd name="T44" fmla="*/ 1 w 718"/>
                <a:gd name="T45" fmla="*/ 0 h 541"/>
                <a:gd name="T46" fmla="*/ 1 w 718"/>
                <a:gd name="T47" fmla="*/ 0 h 541"/>
                <a:gd name="T48" fmla="*/ 1 w 718"/>
                <a:gd name="T49" fmla="*/ 0 h 541"/>
                <a:gd name="T50" fmla="*/ 2 w 718"/>
                <a:gd name="T51" fmla="*/ 0 h 541"/>
                <a:gd name="T52" fmla="*/ 2 w 718"/>
                <a:gd name="T53" fmla="*/ 0 h 541"/>
                <a:gd name="T54" fmla="*/ 2 w 718"/>
                <a:gd name="T55" fmla="*/ 0 h 541"/>
                <a:gd name="T56" fmla="*/ 2 w 718"/>
                <a:gd name="T57" fmla="*/ 0 h 541"/>
                <a:gd name="T58" fmla="*/ 2 w 718"/>
                <a:gd name="T59" fmla="*/ 0 h 541"/>
                <a:gd name="T60" fmla="*/ 2 w 718"/>
                <a:gd name="T61" fmla="*/ 0 h 541"/>
                <a:gd name="T62" fmla="*/ 3 w 718"/>
                <a:gd name="T63" fmla="*/ 0 h 541"/>
                <a:gd name="T64" fmla="*/ 3 w 718"/>
                <a:gd name="T65" fmla="*/ 1 h 541"/>
                <a:gd name="T66" fmla="*/ 3 w 718"/>
                <a:gd name="T67" fmla="*/ 1 h 541"/>
                <a:gd name="T68" fmla="*/ 3 w 718"/>
                <a:gd name="T69" fmla="*/ 1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8" h="541">
                  <a:moveTo>
                    <a:pt x="718" y="239"/>
                  </a:moveTo>
                  <a:lnTo>
                    <a:pt x="718" y="239"/>
                  </a:lnTo>
                  <a:lnTo>
                    <a:pt x="718" y="264"/>
                  </a:lnTo>
                  <a:lnTo>
                    <a:pt x="714" y="294"/>
                  </a:lnTo>
                  <a:lnTo>
                    <a:pt x="705" y="320"/>
                  </a:lnTo>
                  <a:lnTo>
                    <a:pt x="697" y="345"/>
                  </a:lnTo>
                  <a:lnTo>
                    <a:pt x="684" y="371"/>
                  </a:lnTo>
                  <a:lnTo>
                    <a:pt x="668" y="396"/>
                  </a:lnTo>
                  <a:lnTo>
                    <a:pt x="651" y="418"/>
                  </a:lnTo>
                  <a:lnTo>
                    <a:pt x="630" y="439"/>
                  </a:lnTo>
                  <a:lnTo>
                    <a:pt x="605" y="456"/>
                  </a:lnTo>
                  <a:lnTo>
                    <a:pt x="579" y="477"/>
                  </a:lnTo>
                  <a:lnTo>
                    <a:pt x="550" y="494"/>
                  </a:lnTo>
                  <a:lnTo>
                    <a:pt x="521" y="507"/>
                  </a:lnTo>
                  <a:lnTo>
                    <a:pt x="487" y="520"/>
                  </a:lnTo>
                  <a:lnTo>
                    <a:pt x="453" y="529"/>
                  </a:lnTo>
                  <a:lnTo>
                    <a:pt x="420" y="537"/>
                  </a:lnTo>
                  <a:lnTo>
                    <a:pt x="382" y="541"/>
                  </a:lnTo>
                  <a:lnTo>
                    <a:pt x="344" y="541"/>
                  </a:lnTo>
                  <a:lnTo>
                    <a:pt x="311" y="541"/>
                  </a:lnTo>
                  <a:lnTo>
                    <a:pt x="277" y="537"/>
                  </a:lnTo>
                  <a:lnTo>
                    <a:pt x="244" y="533"/>
                  </a:lnTo>
                  <a:lnTo>
                    <a:pt x="210" y="524"/>
                  </a:lnTo>
                  <a:lnTo>
                    <a:pt x="181" y="512"/>
                  </a:lnTo>
                  <a:lnTo>
                    <a:pt x="151" y="499"/>
                  </a:lnTo>
                  <a:lnTo>
                    <a:pt x="122" y="486"/>
                  </a:lnTo>
                  <a:lnTo>
                    <a:pt x="101" y="469"/>
                  </a:lnTo>
                  <a:lnTo>
                    <a:pt x="76" y="448"/>
                  </a:lnTo>
                  <a:lnTo>
                    <a:pt x="55" y="426"/>
                  </a:lnTo>
                  <a:lnTo>
                    <a:pt x="38" y="405"/>
                  </a:lnTo>
                  <a:lnTo>
                    <a:pt x="25" y="384"/>
                  </a:lnTo>
                  <a:lnTo>
                    <a:pt x="13" y="358"/>
                  </a:lnTo>
                  <a:lnTo>
                    <a:pt x="9" y="328"/>
                  </a:lnTo>
                  <a:lnTo>
                    <a:pt x="4" y="303"/>
                  </a:lnTo>
                  <a:lnTo>
                    <a:pt x="0" y="277"/>
                  </a:lnTo>
                  <a:lnTo>
                    <a:pt x="4" y="247"/>
                  </a:lnTo>
                  <a:lnTo>
                    <a:pt x="13" y="222"/>
                  </a:lnTo>
                  <a:lnTo>
                    <a:pt x="21" y="196"/>
                  </a:lnTo>
                  <a:lnTo>
                    <a:pt x="34" y="171"/>
                  </a:lnTo>
                  <a:lnTo>
                    <a:pt x="50" y="145"/>
                  </a:lnTo>
                  <a:lnTo>
                    <a:pt x="67" y="124"/>
                  </a:lnTo>
                  <a:lnTo>
                    <a:pt x="88" y="103"/>
                  </a:lnTo>
                  <a:lnTo>
                    <a:pt x="113" y="81"/>
                  </a:lnTo>
                  <a:lnTo>
                    <a:pt x="139" y="64"/>
                  </a:lnTo>
                  <a:lnTo>
                    <a:pt x="168" y="47"/>
                  </a:lnTo>
                  <a:lnTo>
                    <a:pt x="197" y="34"/>
                  </a:lnTo>
                  <a:lnTo>
                    <a:pt x="231" y="22"/>
                  </a:lnTo>
                  <a:lnTo>
                    <a:pt x="265" y="13"/>
                  </a:lnTo>
                  <a:lnTo>
                    <a:pt x="298" y="5"/>
                  </a:lnTo>
                  <a:lnTo>
                    <a:pt x="336" y="0"/>
                  </a:lnTo>
                  <a:lnTo>
                    <a:pt x="374" y="0"/>
                  </a:lnTo>
                  <a:lnTo>
                    <a:pt x="407" y="0"/>
                  </a:lnTo>
                  <a:lnTo>
                    <a:pt x="441" y="5"/>
                  </a:lnTo>
                  <a:lnTo>
                    <a:pt x="474" y="9"/>
                  </a:lnTo>
                  <a:lnTo>
                    <a:pt x="508" y="17"/>
                  </a:lnTo>
                  <a:lnTo>
                    <a:pt x="537" y="30"/>
                  </a:lnTo>
                  <a:lnTo>
                    <a:pt x="567" y="43"/>
                  </a:lnTo>
                  <a:lnTo>
                    <a:pt x="596" y="56"/>
                  </a:lnTo>
                  <a:lnTo>
                    <a:pt x="621" y="73"/>
                  </a:lnTo>
                  <a:lnTo>
                    <a:pt x="642" y="94"/>
                  </a:lnTo>
                  <a:lnTo>
                    <a:pt x="663" y="111"/>
                  </a:lnTo>
                  <a:lnTo>
                    <a:pt x="680" y="137"/>
                  </a:lnTo>
                  <a:lnTo>
                    <a:pt x="693" y="158"/>
                  </a:lnTo>
                  <a:lnTo>
                    <a:pt x="705" y="183"/>
                  </a:lnTo>
                  <a:lnTo>
                    <a:pt x="714" y="209"/>
                  </a:lnTo>
                  <a:lnTo>
                    <a:pt x="71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64"/>
            <p:cNvSpPr>
              <a:spLocks noChangeAspect="1"/>
            </p:cNvSpPr>
            <p:nvPr/>
          </p:nvSpPr>
          <p:spPr bwMode="auto">
            <a:xfrm>
              <a:off x="1146" y="909"/>
              <a:ext cx="220" cy="216"/>
            </a:xfrm>
            <a:custGeom>
              <a:avLst/>
              <a:gdLst>
                <a:gd name="T0" fmla="*/ 1 w 550"/>
                <a:gd name="T1" fmla="*/ 0 h 541"/>
                <a:gd name="T2" fmla="*/ 1 w 550"/>
                <a:gd name="T3" fmla="*/ 0 h 541"/>
                <a:gd name="T4" fmla="*/ 2 w 550"/>
                <a:gd name="T5" fmla="*/ 0 h 541"/>
                <a:gd name="T6" fmla="*/ 2 w 550"/>
                <a:gd name="T7" fmla="*/ 1 h 541"/>
                <a:gd name="T8" fmla="*/ 2 w 550"/>
                <a:gd name="T9" fmla="*/ 1 h 541"/>
                <a:gd name="T10" fmla="*/ 2 w 550"/>
                <a:gd name="T11" fmla="*/ 1 h 541"/>
                <a:gd name="T12" fmla="*/ 2 w 550"/>
                <a:gd name="T13" fmla="*/ 1 h 541"/>
                <a:gd name="T14" fmla="*/ 2 w 550"/>
                <a:gd name="T15" fmla="*/ 2 h 541"/>
                <a:gd name="T16" fmla="*/ 1 w 550"/>
                <a:gd name="T17" fmla="*/ 2 h 541"/>
                <a:gd name="T18" fmla="*/ 1 w 550"/>
                <a:gd name="T19" fmla="*/ 2 h 541"/>
                <a:gd name="T20" fmla="*/ 1 w 550"/>
                <a:gd name="T21" fmla="*/ 2 h 541"/>
                <a:gd name="T22" fmla="*/ 1 w 550"/>
                <a:gd name="T23" fmla="*/ 2 h 541"/>
                <a:gd name="T24" fmla="*/ 0 w 550"/>
                <a:gd name="T25" fmla="*/ 2 h 541"/>
                <a:gd name="T26" fmla="*/ 0 w 550"/>
                <a:gd name="T27" fmla="*/ 2 h 541"/>
                <a:gd name="T28" fmla="*/ 0 w 550"/>
                <a:gd name="T29" fmla="*/ 2 h 541"/>
                <a:gd name="T30" fmla="*/ 0 w 550"/>
                <a:gd name="T31" fmla="*/ 2 h 541"/>
                <a:gd name="T32" fmla="*/ 1 w 550"/>
                <a:gd name="T33" fmla="*/ 2 h 541"/>
                <a:gd name="T34" fmla="*/ 1 w 550"/>
                <a:gd name="T35" fmla="*/ 2 h 541"/>
                <a:gd name="T36" fmla="*/ 1 w 550"/>
                <a:gd name="T37" fmla="*/ 2 h 541"/>
                <a:gd name="T38" fmla="*/ 2 w 550"/>
                <a:gd name="T39" fmla="*/ 2 h 541"/>
                <a:gd name="T40" fmla="*/ 2 w 550"/>
                <a:gd name="T41" fmla="*/ 2 h 541"/>
                <a:gd name="T42" fmla="*/ 2 w 550"/>
                <a:gd name="T43" fmla="*/ 2 h 541"/>
                <a:gd name="T44" fmla="*/ 2 w 550"/>
                <a:gd name="T45" fmla="*/ 2 h 541"/>
                <a:gd name="T46" fmla="*/ 2 w 550"/>
                <a:gd name="T47" fmla="*/ 1 h 541"/>
                <a:gd name="T48" fmla="*/ 2 w 550"/>
                <a:gd name="T49" fmla="*/ 1 h 541"/>
                <a:gd name="T50" fmla="*/ 2 w 550"/>
                <a:gd name="T51" fmla="*/ 1 h 541"/>
                <a:gd name="T52" fmla="*/ 2 w 550"/>
                <a:gd name="T53" fmla="*/ 1 h 541"/>
                <a:gd name="T54" fmla="*/ 2 w 550"/>
                <a:gd name="T55" fmla="*/ 1 h 541"/>
                <a:gd name="T56" fmla="*/ 2 w 550"/>
                <a:gd name="T57" fmla="*/ 0 h 541"/>
                <a:gd name="T58" fmla="*/ 2 w 550"/>
                <a:gd name="T59" fmla="*/ 0 h 541"/>
                <a:gd name="T60" fmla="*/ 1 w 550"/>
                <a:gd name="T61" fmla="*/ 0 h 541"/>
                <a:gd name="T62" fmla="*/ 1 w 550"/>
                <a:gd name="T63" fmla="*/ 0 h 5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0" h="541">
                  <a:moveTo>
                    <a:pt x="231" y="0"/>
                  </a:moveTo>
                  <a:lnTo>
                    <a:pt x="231" y="0"/>
                  </a:lnTo>
                  <a:lnTo>
                    <a:pt x="264" y="17"/>
                  </a:lnTo>
                  <a:lnTo>
                    <a:pt x="294" y="34"/>
                  </a:lnTo>
                  <a:lnTo>
                    <a:pt x="323" y="60"/>
                  </a:lnTo>
                  <a:lnTo>
                    <a:pt x="344" y="81"/>
                  </a:lnTo>
                  <a:lnTo>
                    <a:pt x="365" y="111"/>
                  </a:lnTo>
                  <a:lnTo>
                    <a:pt x="378" y="141"/>
                  </a:lnTo>
                  <a:lnTo>
                    <a:pt x="390" y="171"/>
                  </a:lnTo>
                  <a:lnTo>
                    <a:pt x="395" y="205"/>
                  </a:lnTo>
                  <a:lnTo>
                    <a:pt x="395" y="230"/>
                  </a:lnTo>
                  <a:lnTo>
                    <a:pt x="395" y="260"/>
                  </a:lnTo>
                  <a:lnTo>
                    <a:pt x="386" y="286"/>
                  </a:lnTo>
                  <a:lnTo>
                    <a:pt x="378" y="311"/>
                  </a:lnTo>
                  <a:lnTo>
                    <a:pt x="365" y="337"/>
                  </a:lnTo>
                  <a:lnTo>
                    <a:pt x="348" y="362"/>
                  </a:lnTo>
                  <a:lnTo>
                    <a:pt x="332" y="384"/>
                  </a:lnTo>
                  <a:lnTo>
                    <a:pt x="306" y="405"/>
                  </a:lnTo>
                  <a:lnTo>
                    <a:pt x="285" y="426"/>
                  </a:lnTo>
                  <a:lnTo>
                    <a:pt x="260" y="443"/>
                  </a:lnTo>
                  <a:lnTo>
                    <a:pt x="231" y="460"/>
                  </a:lnTo>
                  <a:lnTo>
                    <a:pt x="202" y="473"/>
                  </a:lnTo>
                  <a:lnTo>
                    <a:pt x="168" y="486"/>
                  </a:lnTo>
                  <a:lnTo>
                    <a:pt x="134" y="494"/>
                  </a:lnTo>
                  <a:lnTo>
                    <a:pt x="101" y="503"/>
                  </a:lnTo>
                  <a:lnTo>
                    <a:pt x="63" y="507"/>
                  </a:lnTo>
                  <a:lnTo>
                    <a:pt x="0" y="507"/>
                  </a:lnTo>
                  <a:lnTo>
                    <a:pt x="50" y="524"/>
                  </a:lnTo>
                  <a:lnTo>
                    <a:pt x="101" y="537"/>
                  </a:lnTo>
                  <a:lnTo>
                    <a:pt x="155" y="541"/>
                  </a:lnTo>
                  <a:lnTo>
                    <a:pt x="214" y="541"/>
                  </a:lnTo>
                  <a:lnTo>
                    <a:pt x="252" y="537"/>
                  </a:lnTo>
                  <a:lnTo>
                    <a:pt x="285" y="529"/>
                  </a:lnTo>
                  <a:lnTo>
                    <a:pt x="319" y="520"/>
                  </a:lnTo>
                  <a:lnTo>
                    <a:pt x="353" y="507"/>
                  </a:lnTo>
                  <a:lnTo>
                    <a:pt x="382" y="494"/>
                  </a:lnTo>
                  <a:lnTo>
                    <a:pt x="411" y="477"/>
                  </a:lnTo>
                  <a:lnTo>
                    <a:pt x="437" y="456"/>
                  </a:lnTo>
                  <a:lnTo>
                    <a:pt x="462" y="439"/>
                  </a:lnTo>
                  <a:lnTo>
                    <a:pt x="483" y="418"/>
                  </a:lnTo>
                  <a:lnTo>
                    <a:pt x="500" y="396"/>
                  </a:lnTo>
                  <a:lnTo>
                    <a:pt x="516" y="371"/>
                  </a:lnTo>
                  <a:lnTo>
                    <a:pt x="529" y="345"/>
                  </a:lnTo>
                  <a:lnTo>
                    <a:pt x="537" y="320"/>
                  </a:lnTo>
                  <a:lnTo>
                    <a:pt x="546" y="294"/>
                  </a:lnTo>
                  <a:lnTo>
                    <a:pt x="550" y="264"/>
                  </a:lnTo>
                  <a:lnTo>
                    <a:pt x="550" y="239"/>
                  </a:lnTo>
                  <a:lnTo>
                    <a:pt x="546" y="213"/>
                  </a:lnTo>
                  <a:lnTo>
                    <a:pt x="537" y="188"/>
                  </a:lnTo>
                  <a:lnTo>
                    <a:pt x="529" y="166"/>
                  </a:lnTo>
                  <a:lnTo>
                    <a:pt x="516" y="145"/>
                  </a:lnTo>
                  <a:lnTo>
                    <a:pt x="504" y="124"/>
                  </a:lnTo>
                  <a:lnTo>
                    <a:pt x="487" y="107"/>
                  </a:lnTo>
                  <a:lnTo>
                    <a:pt x="449" y="73"/>
                  </a:lnTo>
                  <a:lnTo>
                    <a:pt x="403" y="43"/>
                  </a:lnTo>
                  <a:lnTo>
                    <a:pt x="348" y="22"/>
                  </a:lnTo>
                  <a:lnTo>
                    <a:pt x="290" y="5"/>
                  </a:lnTo>
                  <a:lnTo>
                    <a:pt x="2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65"/>
            <p:cNvSpPr>
              <a:spLocks noChangeAspect="1"/>
            </p:cNvSpPr>
            <p:nvPr/>
          </p:nvSpPr>
          <p:spPr bwMode="auto">
            <a:xfrm>
              <a:off x="1269" y="977"/>
              <a:ext cx="52" cy="29"/>
            </a:xfrm>
            <a:custGeom>
              <a:avLst/>
              <a:gdLst>
                <a:gd name="T0" fmla="*/ 0 w 131"/>
                <a:gd name="T1" fmla="*/ 0 h 72"/>
                <a:gd name="T2" fmla="*/ 0 w 131"/>
                <a:gd name="T3" fmla="*/ 0 h 72"/>
                <a:gd name="T4" fmla="*/ 0 w 131"/>
                <a:gd name="T5" fmla="*/ 0 h 72"/>
                <a:gd name="T6" fmla="*/ 0 w 131"/>
                <a:gd name="T7" fmla="*/ 0 h 72"/>
                <a:gd name="T8" fmla="*/ 0 w 131"/>
                <a:gd name="T9" fmla="*/ 0 h 72"/>
                <a:gd name="T10" fmla="*/ 0 w 131"/>
                <a:gd name="T11" fmla="*/ 0 h 72"/>
                <a:gd name="T12" fmla="*/ 0 w 131"/>
                <a:gd name="T13" fmla="*/ 0 h 72"/>
                <a:gd name="T14" fmla="*/ 0 w 131"/>
                <a:gd name="T15" fmla="*/ 0 h 72"/>
                <a:gd name="T16" fmla="*/ 0 w 131"/>
                <a:gd name="T17" fmla="*/ 0 h 72"/>
                <a:gd name="T18" fmla="*/ 0 w 131"/>
                <a:gd name="T19" fmla="*/ 0 h 72"/>
                <a:gd name="T20" fmla="*/ 0 w 131"/>
                <a:gd name="T21" fmla="*/ 0 h 72"/>
                <a:gd name="T22" fmla="*/ 0 w 131"/>
                <a:gd name="T23" fmla="*/ 0 h 72"/>
                <a:gd name="T24" fmla="*/ 0 w 131"/>
                <a:gd name="T25" fmla="*/ 0 h 72"/>
                <a:gd name="T26" fmla="*/ 0 w 131"/>
                <a:gd name="T27" fmla="*/ 0 h 72"/>
                <a:gd name="T28" fmla="*/ 0 w 131"/>
                <a:gd name="T29" fmla="*/ 0 h 72"/>
                <a:gd name="T30" fmla="*/ 0 w 131"/>
                <a:gd name="T31" fmla="*/ 0 h 72"/>
                <a:gd name="T32" fmla="*/ 0 w 131"/>
                <a:gd name="T33" fmla="*/ 0 h 72"/>
                <a:gd name="T34" fmla="*/ 0 w 131"/>
                <a:gd name="T35" fmla="*/ 0 h 72"/>
                <a:gd name="T36" fmla="*/ 0 w 131"/>
                <a:gd name="T37" fmla="*/ 0 h 72"/>
                <a:gd name="T38" fmla="*/ 0 w 131"/>
                <a:gd name="T39" fmla="*/ 0 h 72"/>
                <a:gd name="T40" fmla="*/ 0 w 131"/>
                <a:gd name="T41" fmla="*/ 0 h 72"/>
                <a:gd name="T42" fmla="*/ 0 w 131"/>
                <a:gd name="T43" fmla="*/ 0 h 72"/>
                <a:gd name="T44" fmla="*/ 0 w 131"/>
                <a:gd name="T45" fmla="*/ 0 h 72"/>
                <a:gd name="T46" fmla="*/ 0 w 131"/>
                <a:gd name="T47" fmla="*/ 0 h 72"/>
                <a:gd name="T48" fmla="*/ 0 w 131"/>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72">
                  <a:moveTo>
                    <a:pt x="38" y="72"/>
                  </a:moveTo>
                  <a:lnTo>
                    <a:pt x="38" y="72"/>
                  </a:lnTo>
                  <a:lnTo>
                    <a:pt x="26" y="72"/>
                  </a:lnTo>
                  <a:lnTo>
                    <a:pt x="17" y="72"/>
                  </a:lnTo>
                  <a:lnTo>
                    <a:pt x="9" y="64"/>
                  </a:lnTo>
                  <a:lnTo>
                    <a:pt x="5" y="55"/>
                  </a:lnTo>
                  <a:lnTo>
                    <a:pt x="0" y="47"/>
                  </a:lnTo>
                  <a:lnTo>
                    <a:pt x="0" y="38"/>
                  </a:lnTo>
                  <a:lnTo>
                    <a:pt x="9" y="30"/>
                  </a:lnTo>
                  <a:lnTo>
                    <a:pt x="17" y="25"/>
                  </a:lnTo>
                  <a:lnTo>
                    <a:pt x="93" y="0"/>
                  </a:lnTo>
                  <a:lnTo>
                    <a:pt x="101" y="0"/>
                  </a:lnTo>
                  <a:lnTo>
                    <a:pt x="114" y="0"/>
                  </a:lnTo>
                  <a:lnTo>
                    <a:pt x="122" y="4"/>
                  </a:lnTo>
                  <a:lnTo>
                    <a:pt x="126" y="12"/>
                  </a:lnTo>
                  <a:lnTo>
                    <a:pt x="131" y="25"/>
                  </a:lnTo>
                  <a:lnTo>
                    <a:pt x="122" y="34"/>
                  </a:lnTo>
                  <a:lnTo>
                    <a:pt x="118" y="47"/>
                  </a:lnTo>
                  <a:lnTo>
                    <a:pt x="105" y="51"/>
                  </a:lnTo>
                  <a:lnTo>
                    <a:pt x="3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66"/>
            <p:cNvSpPr>
              <a:spLocks noChangeAspect="1"/>
            </p:cNvSpPr>
            <p:nvPr/>
          </p:nvSpPr>
          <p:spPr bwMode="auto">
            <a:xfrm>
              <a:off x="1056" y="876"/>
              <a:ext cx="300" cy="226"/>
            </a:xfrm>
            <a:custGeom>
              <a:avLst/>
              <a:gdLst>
                <a:gd name="T0" fmla="*/ 2 w 752"/>
                <a:gd name="T1" fmla="*/ 0 h 563"/>
                <a:gd name="T2" fmla="*/ 2 w 752"/>
                <a:gd name="T3" fmla="*/ 0 h 563"/>
                <a:gd name="T4" fmla="*/ 2 w 752"/>
                <a:gd name="T5" fmla="*/ 0 h 563"/>
                <a:gd name="T6" fmla="*/ 2 w 752"/>
                <a:gd name="T7" fmla="*/ 1 h 563"/>
                <a:gd name="T8" fmla="*/ 2 w 752"/>
                <a:gd name="T9" fmla="*/ 1 h 563"/>
                <a:gd name="T10" fmla="*/ 2 w 752"/>
                <a:gd name="T11" fmla="*/ 1 h 563"/>
                <a:gd name="T12" fmla="*/ 2 w 752"/>
                <a:gd name="T13" fmla="*/ 1 h 563"/>
                <a:gd name="T14" fmla="*/ 1 w 752"/>
                <a:gd name="T15" fmla="*/ 1 h 563"/>
                <a:gd name="T16" fmla="*/ 1 w 752"/>
                <a:gd name="T17" fmla="*/ 1 h 563"/>
                <a:gd name="T18" fmla="*/ 1 w 752"/>
                <a:gd name="T19" fmla="*/ 1 h 563"/>
                <a:gd name="T20" fmla="*/ 1 w 752"/>
                <a:gd name="T21" fmla="*/ 2 h 563"/>
                <a:gd name="T22" fmla="*/ 1 w 752"/>
                <a:gd name="T23" fmla="*/ 2 h 563"/>
                <a:gd name="T24" fmla="*/ 1 w 752"/>
                <a:gd name="T25" fmla="*/ 2 h 563"/>
                <a:gd name="T26" fmla="*/ 1 w 752"/>
                <a:gd name="T27" fmla="*/ 2 h 563"/>
                <a:gd name="T28" fmla="*/ 1 w 752"/>
                <a:gd name="T29" fmla="*/ 2 h 563"/>
                <a:gd name="T30" fmla="*/ 1 w 752"/>
                <a:gd name="T31" fmla="*/ 2 h 563"/>
                <a:gd name="T32" fmla="*/ 1 w 752"/>
                <a:gd name="T33" fmla="*/ 2 h 563"/>
                <a:gd name="T34" fmla="*/ 1 w 752"/>
                <a:gd name="T35" fmla="*/ 2 h 563"/>
                <a:gd name="T36" fmla="*/ 1 w 752"/>
                <a:gd name="T37" fmla="*/ 2 h 563"/>
                <a:gd name="T38" fmla="*/ 1 w 752"/>
                <a:gd name="T39" fmla="*/ 2 h 563"/>
                <a:gd name="T40" fmla="*/ 1 w 752"/>
                <a:gd name="T41" fmla="*/ 2 h 563"/>
                <a:gd name="T42" fmla="*/ 0 w 752"/>
                <a:gd name="T43" fmla="*/ 2 h 563"/>
                <a:gd name="T44" fmla="*/ 0 w 752"/>
                <a:gd name="T45" fmla="*/ 2 h 563"/>
                <a:gd name="T46" fmla="*/ 0 w 752"/>
                <a:gd name="T47" fmla="*/ 2 h 563"/>
                <a:gd name="T48" fmla="*/ 0 w 752"/>
                <a:gd name="T49" fmla="*/ 2 h 563"/>
                <a:gd name="T50" fmla="*/ 0 w 752"/>
                <a:gd name="T51" fmla="*/ 2 h 563"/>
                <a:gd name="T52" fmla="*/ 0 w 752"/>
                <a:gd name="T53" fmla="*/ 2 h 563"/>
                <a:gd name="T54" fmla="*/ 0 w 752"/>
                <a:gd name="T55" fmla="*/ 2 h 563"/>
                <a:gd name="T56" fmla="*/ 0 w 752"/>
                <a:gd name="T57" fmla="*/ 2 h 563"/>
                <a:gd name="T58" fmla="*/ 0 w 752"/>
                <a:gd name="T59" fmla="*/ 2 h 563"/>
                <a:gd name="T60" fmla="*/ 0 w 752"/>
                <a:gd name="T61" fmla="*/ 2 h 563"/>
                <a:gd name="T62" fmla="*/ 0 w 752"/>
                <a:gd name="T63" fmla="*/ 1 h 563"/>
                <a:gd name="T64" fmla="*/ 0 w 752"/>
                <a:gd name="T65" fmla="*/ 1 h 563"/>
                <a:gd name="T66" fmla="*/ 0 w 752"/>
                <a:gd name="T67" fmla="*/ 1 h 563"/>
                <a:gd name="T68" fmla="*/ 0 w 752"/>
                <a:gd name="T69" fmla="*/ 1 h 563"/>
                <a:gd name="T70" fmla="*/ 0 w 752"/>
                <a:gd name="T71" fmla="*/ 1 h 563"/>
                <a:gd name="T72" fmla="*/ 0 w 752"/>
                <a:gd name="T73" fmla="*/ 0 h 563"/>
                <a:gd name="T74" fmla="*/ 1 w 752"/>
                <a:gd name="T75" fmla="*/ 0 h 563"/>
                <a:gd name="T76" fmla="*/ 1 w 752"/>
                <a:gd name="T77" fmla="*/ 0 h 563"/>
                <a:gd name="T78" fmla="*/ 2 w 752"/>
                <a:gd name="T79" fmla="*/ 0 h 563"/>
                <a:gd name="T80" fmla="*/ 2 w 752"/>
                <a:gd name="T81" fmla="*/ 0 h 563"/>
                <a:gd name="T82" fmla="*/ 2 w 752"/>
                <a:gd name="T83" fmla="*/ 0 h 563"/>
                <a:gd name="T84" fmla="*/ 2 w 752"/>
                <a:gd name="T85" fmla="*/ 0 h 563"/>
                <a:gd name="T86" fmla="*/ 2 w 752"/>
                <a:gd name="T87" fmla="*/ 0 h 563"/>
                <a:gd name="T88" fmla="*/ 2 w 752"/>
                <a:gd name="T89" fmla="*/ 0 h 563"/>
                <a:gd name="T90" fmla="*/ 2 w 752"/>
                <a:gd name="T91" fmla="*/ 0 h 563"/>
                <a:gd name="T92" fmla="*/ 3 w 752"/>
                <a:gd name="T93" fmla="*/ 0 h 563"/>
                <a:gd name="T94" fmla="*/ 3 w 752"/>
                <a:gd name="T95" fmla="*/ 0 h 563"/>
                <a:gd name="T96" fmla="*/ 3 w 752"/>
                <a:gd name="T97" fmla="*/ 0 h 563"/>
                <a:gd name="T98" fmla="*/ 3 w 752"/>
                <a:gd name="T99" fmla="*/ 0 h 563"/>
                <a:gd name="T100" fmla="*/ 3 w 752"/>
                <a:gd name="T101" fmla="*/ 0 h 563"/>
                <a:gd name="T102" fmla="*/ 3 w 752"/>
                <a:gd name="T103" fmla="*/ 0 h 563"/>
                <a:gd name="T104" fmla="*/ 3 w 752"/>
                <a:gd name="T105" fmla="*/ 0 h 563"/>
                <a:gd name="T106" fmla="*/ 3 w 752"/>
                <a:gd name="T107" fmla="*/ 1 h 563"/>
                <a:gd name="T108" fmla="*/ 3 w 752"/>
                <a:gd name="T109" fmla="*/ 1 h 563"/>
                <a:gd name="T110" fmla="*/ 3 w 752"/>
                <a:gd name="T111" fmla="*/ 1 h 563"/>
                <a:gd name="T112" fmla="*/ 3 w 752"/>
                <a:gd name="T113" fmla="*/ 1 h 563"/>
                <a:gd name="T114" fmla="*/ 3 w 752"/>
                <a:gd name="T115" fmla="*/ 1 h 563"/>
                <a:gd name="T116" fmla="*/ 3 w 752"/>
                <a:gd name="T117" fmla="*/ 1 h 563"/>
                <a:gd name="T118" fmla="*/ 2 w 752"/>
                <a:gd name="T119" fmla="*/ 0 h 563"/>
                <a:gd name="T120" fmla="*/ 2 w 752"/>
                <a:gd name="T121" fmla="*/ 0 h 563"/>
                <a:gd name="T122" fmla="*/ 2 w 752"/>
                <a:gd name="T123" fmla="*/ 0 h 563"/>
                <a:gd name="T124" fmla="*/ 2 w 752"/>
                <a:gd name="T125" fmla="*/ 0 h 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2" h="563">
                  <a:moveTo>
                    <a:pt x="559" y="120"/>
                  </a:moveTo>
                  <a:lnTo>
                    <a:pt x="559" y="120"/>
                  </a:lnTo>
                  <a:lnTo>
                    <a:pt x="512" y="132"/>
                  </a:lnTo>
                  <a:lnTo>
                    <a:pt x="466" y="149"/>
                  </a:lnTo>
                  <a:lnTo>
                    <a:pt x="408" y="179"/>
                  </a:lnTo>
                  <a:lnTo>
                    <a:pt x="378" y="196"/>
                  </a:lnTo>
                  <a:lnTo>
                    <a:pt x="349" y="218"/>
                  </a:lnTo>
                  <a:lnTo>
                    <a:pt x="319" y="247"/>
                  </a:lnTo>
                  <a:lnTo>
                    <a:pt x="290" y="277"/>
                  </a:lnTo>
                  <a:lnTo>
                    <a:pt x="265" y="316"/>
                  </a:lnTo>
                  <a:lnTo>
                    <a:pt x="240" y="354"/>
                  </a:lnTo>
                  <a:lnTo>
                    <a:pt x="223" y="401"/>
                  </a:lnTo>
                  <a:lnTo>
                    <a:pt x="206" y="452"/>
                  </a:lnTo>
                  <a:lnTo>
                    <a:pt x="206" y="482"/>
                  </a:lnTo>
                  <a:lnTo>
                    <a:pt x="198" y="512"/>
                  </a:lnTo>
                  <a:lnTo>
                    <a:pt x="189" y="537"/>
                  </a:lnTo>
                  <a:lnTo>
                    <a:pt x="181" y="550"/>
                  </a:lnTo>
                  <a:lnTo>
                    <a:pt x="172" y="558"/>
                  </a:lnTo>
                  <a:lnTo>
                    <a:pt x="160" y="563"/>
                  </a:lnTo>
                  <a:lnTo>
                    <a:pt x="143" y="563"/>
                  </a:lnTo>
                  <a:lnTo>
                    <a:pt x="126" y="558"/>
                  </a:lnTo>
                  <a:lnTo>
                    <a:pt x="105" y="546"/>
                  </a:lnTo>
                  <a:lnTo>
                    <a:pt x="84" y="529"/>
                  </a:lnTo>
                  <a:lnTo>
                    <a:pt x="59" y="503"/>
                  </a:lnTo>
                  <a:lnTo>
                    <a:pt x="47" y="490"/>
                  </a:lnTo>
                  <a:lnTo>
                    <a:pt x="26" y="448"/>
                  </a:lnTo>
                  <a:lnTo>
                    <a:pt x="17" y="422"/>
                  </a:lnTo>
                  <a:lnTo>
                    <a:pt x="9" y="388"/>
                  </a:lnTo>
                  <a:lnTo>
                    <a:pt x="0" y="354"/>
                  </a:lnTo>
                  <a:lnTo>
                    <a:pt x="0" y="316"/>
                  </a:lnTo>
                  <a:lnTo>
                    <a:pt x="5" y="277"/>
                  </a:lnTo>
                  <a:lnTo>
                    <a:pt x="17" y="235"/>
                  </a:lnTo>
                  <a:lnTo>
                    <a:pt x="42" y="196"/>
                  </a:lnTo>
                  <a:lnTo>
                    <a:pt x="72" y="154"/>
                  </a:lnTo>
                  <a:lnTo>
                    <a:pt x="118" y="115"/>
                  </a:lnTo>
                  <a:lnTo>
                    <a:pt x="177" y="77"/>
                  </a:lnTo>
                  <a:lnTo>
                    <a:pt x="252" y="43"/>
                  </a:lnTo>
                  <a:lnTo>
                    <a:pt x="345" y="13"/>
                  </a:lnTo>
                  <a:lnTo>
                    <a:pt x="416" y="5"/>
                  </a:lnTo>
                  <a:lnTo>
                    <a:pt x="487" y="0"/>
                  </a:lnTo>
                  <a:lnTo>
                    <a:pt x="567" y="0"/>
                  </a:lnTo>
                  <a:lnTo>
                    <a:pt x="609" y="9"/>
                  </a:lnTo>
                  <a:lnTo>
                    <a:pt x="647" y="17"/>
                  </a:lnTo>
                  <a:lnTo>
                    <a:pt x="680" y="30"/>
                  </a:lnTo>
                  <a:lnTo>
                    <a:pt x="710" y="47"/>
                  </a:lnTo>
                  <a:lnTo>
                    <a:pt x="731" y="68"/>
                  </a:lnTo>
                  <a:lnTo>
                    <a:pt x="739" y="81"/>
                  </a:lnTo>
                  <a:lnTo>
                    <a:pt x="748" y="94"/>
                  </a:lnTo>
                  <a:lnTo>
                    <a:pt x="752" y="111"/>
                  </a:lnTo>
                  <a:lnTo>
                    <a:pt x="752" y="128"/>
                  </a:lnTo>
                  <a:lnTo>
                    <a:pt x="752" y="149"/>
                  </a:lnTo>
                  <a:lnTo>
                    <a:pt x="748" y="171"/>
                  </a:lnTo>
                  <a:lnTo>
                    <a:pt x="735" y="162"/>
                  </a:lnTo>
                  <a:lnTo>
                    <a:pt x="701" y="145"/>
                  </a:lnTo>
                  <a:lnTo>
                    <a:pt x="676" y="137"/>
                  </a:lnTo>
                  <a:lnTo>
                    <a:pt x="643" y="128"/>
                  </a:lnTo>
                  <a:lnTo>
                    <a:pt x="605" y="124"/>
                  </a:lnTo>
                  <a:lnTo>
                    <a:pt x="559"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67"/>
            <p:cNvSpPr>
              <a:spLocks noChangeAspect="1"/>
            </p:cNvSpPr>
            <p:nvPr/>
          </p:nvSpPr>
          <p:spPr bwMode="auto">
            <a:xfrm>
              <a:off x="1133" y="943"/>
              <a:ext cx="86" cy="239"/>
            </a:xfrm>
            <a:custGeom>
              <a:avLst/>
              <a:gdLst>
                <a:gd name="T0" fmla="*/ 1 w 215"/>
                <a:gd name="T1" fmla="*/ 0 h 597"/>
                <a:gd name="T2" fmla="*/ 1 w 215"/>
                <a:gd name="T3" fmla="*/ 0 h 597"/>
                <a:gd name="T4" fmla="*/ 1 w 215"/>
                <a:gd name="T5" fmla="*/ 0 h 597"/>
                <a:gd name="T6" fmla="*/ 1 w 215"/>
                <a:gd name="T7" fmla="*/ 0 h 597"/>
                <a:gd name="T8" fmla="*/ 1 w 215"/>
                <a:gd name="T9" fmla="*/ 0 h 597"/>
                <a:gd name="T10" fmla="*/ 0 w 215"/>
                <a:gd name="T11" fmla="*/ 0 h 597"/>
                <a:gd name="T12" fmla="*/ 0 w 215"/>
                <a:gd name="T13" fmla="*/ 0 h 597"/>
                <a:gd name="T14" fmla="*/ 0 w 215"/>
                <a:gd name="T15" fmla="*/ 1 h 597"/>
                <a:gd name="T16" fmla="*/ 0 w 215"/>
                <a:gd name="T17" fmla="*/ 1 h 597"/>
                <a:gd name="T18" fmla="*/ 0 w 215"/>
                <a:gd name="T19" fmla="*/ 1 h 597"/>
                <a:gd name="T20" fmla="*/ 0 w 215"/>
                <a:gd name="T21" fmla="*/ 1 h 597"/>
                <a:gd name="T22" fmla="*/ 0 w 215"/>
                <a:gd name="T23" fmla="*/ 1 h 597"/>
                <a:gd name="T24" fmla="*/ 1 w 215"/>
                <a:gd name="T25" fmla="*/ 2 h 597"/>
                <a:gd name="T26" fmla="*/ 1 w 215"/>
                <a:gd name="T27" fmla="*/ 2 h 597"/>
                <a:gd name="T28" fmla="*/ 1 w 215"/>
                <a:gd name="T29" fmla="*/ 2 h 597"/>
                <a:gd name="T30" fmla="*/ 1 w 215"/>
                <a:gd name="T31" fmla="*/ 2 h 597"/>
                <a:gd name="T32" fmla="*/ 1 w 215"/>
                <a:gd name="T33" fmla="*/ 2 h 597"/>
                <a:gd name="T34" fmla="*/ 1 w 215"/>
                <a:gd name="T35" fmla="*/ 2 h 597"/>
                <a:gd name="T36" fmla="*/ 1 w 215"/>
                <a:gd name="T37" fmla="*/ 2 h 597"/>
                <a:gd name="T38" fmla="*/ 1 w 215"/>
                <a:gd name="T39" fmla="*/ 2 h 597"/>
                <a:gd name="T40" fmla="*/ 1 w 215"/>
                <a:gd name="T41" fmla="*/ 2 h 597"/>
                <a:gd name="T42" fmla="*/ 1 w 215"/>
                <a:gd name="T43" fmla="*/ 2 h 597"/>
                <a:gd name="T44" fmla="*/ 0 w 215"/>
                <a:gd name="T45" fmla="*/ 2 h 597"/>
                <a:gd name="T46" fmla="*/ 0 w 215"/>
                <a:gd name="T47" fmla="*/ 2 h 597"/>
                <a:gd name="T48" fmla="*/ 0 w 215"/>
                <a:gd name="T49" fmla="*/ 2 h 597"/>
                <a:gd name="T50" fmla="*/ 0 w 215"/>
                <a:gd name="T51" fmla="*/ 2 h 597"/>
                <a:gd name="T52" fmla="*/ 0 w 215"/>
                <a:gd name="T53" fmla="*/ 2 h 597"/>
                <a:gd name="T54" fmla="*/ 0 w 215"/>
                <a:gd name="T55" fmla="*/ 2 h 597"/>
                <a:gd name="T56" fmla="*/ 0 w 215"/>
                <a:gd name="T57" fmla="*/ 2 h 597"/>
                <a:gd name="T58" fmla="*/ 0 w 215"/>
                <a:gd name="T59" fmla="*/ 2 h 597"/>
                <a:gd name="T60" fmla="*/ 0 w 215"/>
                <a:gd name="T61" fmla="*/ 2 h 597"/>
                <a:gd name="T62" fmla="*/ 0 w 215"/>
                <a:gd name="T63" fmla="*/ 2 h 597"/>
                <a:gd name="T64" fmla="*/ 0 w 215"/>
                <a:gd name="T65" fmla="*/ 2 h 597"/>
                <a:gd name="T66" fmla="*/ 0 w 215"/>
                <a:gd name="T67" fmla="*/ 2 h 597"/>
                <a:gd name="T68" fmla="*/ 0 w 215"/>
                <a:gd name="T69" fmla="*/ 1 h 597"/>
                <a:gd name="T70" fmla="*/ 0 w 215"/>
                <a:gd name="T71" fmla="*/ 1 h 597"/>
                <a:gd name="T72" fmla="*/ 0 w 215"/>
                <a:gd name="T73" fmla="*/ 1 h 597"/>
                <a:gd name="T74" fmla="*/ 0 w 215"/>
                <a:gd name="T75" fmla="*/ 1 h 597"/>
                <a:gd name="T76" fmla="*/ 0 w 215"/>
                <a:gd name="T77" fmla="*/ 1 h 597"/>
                <a:gd name="T78" fmla="*/ 0 w 215"/>
                <a:gd name="T79" fmla="*/ 0 h 597"/>
                <a:gd name="T80" fmla="*/ 0 w 215"/>
                <a:gd name="T81" fmla="*/ 0 h 597"/>
                <a:gd name="T82" fmla="*/ 0 w 215"/>
                <a:gd name="T83" fmla="*/ 0 h 597"/>
                <a:gd name="T84" fmla="*/ 0 w 215"/>
                <a:gd name="T85" fmla="*/ 0 h 597"/>
                <a:gd name="T86" fmla="*/ 0 w 215"/>
                <a:gd name="T87" fmla="*/ 0 h 597"/>
                <a:gd name="T88" fmla="*/ 1 w 215"/>
                <a:gd name="T89" fmla="*/ 0 h 597"/>
                <a:gd name="T90" fmla="*/ 1 w 215"/>
                <a:gd name="T91" fmla="*/ 0 h 597"/>
                <a:gd name="T92" fmla="*/ 1 w 215"/>
                <a:gd name="T93" fmla="*/ 0 h 597"/>
                <a:gd name="T94" fmla="*/ 1 w 215"/>
                <a:gd name="T95" fmla="*/ 0 h 5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5" h="597">
                  <a:moveTo>
                    <a:pt x="215" y="0"/>
                  </a:moveTo>
                  <a:lnTo>
                    <a:pt x="215" y="0"/>
                  </a:lnTo>
                  <a:lnTo>
                    <a:pt x="189" y="26"/>
                  </a:lnTo>
                  <a:lnTo>
                    <a:pt x="164" y="52"/>
                  </a:lnTo>
                  <a:lnTo>
                    <a:pt x="147" y="77"/>
                  </a:lnTo>
                  <a:lnTo>
                    <a:pt x="131" y="107"/>
                  </a:lnTo>
                  <a:lnTo>
                    <a:pt x="122" y="133"/>
                  </a:lnTo>
                  <a:lnTo>
                    <a:pt x="114" y="162"/>
                  </a:lnTo>
                  <a:lnTo>
                    <a:pt x="110" y="192"/>
                  </a:lnTo>
                  <a:lnTo>
                    <a:pt x="110" y="222"/>
                  </a:lnTo>
                  <a:lnTo>
                    <a:pt x="114" y="277"/>
                  </a:lnTo>
                  <a:lnTo>
                    <a:pt x="122" y="329"/>
                  </a:lnTo>
                  <a:lnTo>
                    <a:pt x="135" y="371"/>
                  </a:lnTo>
                  <a:lnTo>
                    <a:pt x="147" y="405"/>
                  </a:lnTo>
                  <a:lnTo>
                    <a:pt x="164" y="448"/>
                  </a:lnTo>
                  <a:lnTo>
                    <a:pt x="164" y="465"/>
                  </a:lnTo>
                  <a:lnTo>
                    <a:pt x="164" y="482"/>
                  </a:lnTo>
                  <a:lnTo>
                    <a:pt x="160" y="495"/>
                  </a:lnTo>
                  <a:lnTo>
                    <a:pt x="156" y="507"/>
                  </a:lnTo>
                  <a:lnTo>
                    <a:pt x="139" y="533"/>
                  </a:lnTo>
                  <a:lnTo>
                    <a:pt x="126" y="546"/>
                  </a:lnTo>
                  <a:lnTo>
                    <a:pt x="110" y="559"/>
                  </a:lnTo>
                  <a:lnTo>
                    <a:pt x="68" y="576"/>
                  </a:lnTo>
                  <a:lnTo>
                    <a:pt x="17" y="597"/>
                  </a:lnTo>
                  <a:lnTo>
                    <a:pt x="42" y="571"/>
                  </a:lnTo>
                  <a:lnTo>
                    <a:pt x="59" y="546"/>
                  </a:lnTo>
                  <a:lnTo>
                    <a:pt x="72" y="520"/>
                  </a:lnTo>
                  <a:lnTo>
                    <a:pt x="76" y="490"/>
                  </a:lnTo>
                  <a:lnTo>
                    <a:pt x="72" y="461"/>
                  </a:lnTo>
                  <a:lnTo>
                    <a:pt x="68" y="431"/>
                  </a:lnTo>
                  <a:lnTo>
                    <a:pt x="47" y="371"/>
                  </a:lnTo>
                  <a:lnTo>
                    <a:pt x="26" y="303"/>
                  </a:lnTo>
                  <a:lnTo>
                    <a:pt x="5" y="243"/>
                  </a:lnTo>
                  <a:lnTo>
                    <a:pt x="0" y="209"/>
                  </a:lnTo>
                  <a:lnTo>
                    <a:pt x="0" y="179"/>
                  </a:lnTo>
                  <a:lnTo>
                    <a:pt x="0" y="150"/>
                  </a:lnTo>
                  <a:lnTo>
                    <a:pt x="13" y="124"/>
                  </a:lnTo>
                  <a:lnTo>
                    <a:pt x="47" y="90"/>
                  </a:lnTo>
                  <a:lnTo>
                    <a:pt x="84" y="64"/>
                  </a:lnTo>
                  <a:lnTo>
                    <a:pt x="118" y="43"/>
                  </a:lnTo>
                  <a:lnTo>
                    <a:pt x="152" y="26"/>
                  </a:lnTo>
                  <a:lnTo>
                    <a:pt x="198" y="5"/>
                  </a:lnTo>
                  <a:lnTo>
                    <a:pt x="2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68"/>
            <p:cNvSpPr>
              <a:spLocks noChangeAspect="1"/>
            </p:cNvSpPr>
            <p:nvPr/>
          </p:nvSpPr>
          <p:spPr bwMode="auto">
            <a:xfrm>
              <a:off x="1195" y="1168"/>
              <a:ext cx="170" cy="312"/>
            </a:xfrm>
            <a:custGeom>
              <a:avLst/>
              <a:gdLst>
                <a:gd name="T0" fmla="*/ 2 w 424"/>
                <a:gd name="T1" fmla="*/ 3 h 779"/>
                <a:gd name="T2" fmla="*/ 1 w 424"/>
                <a:gd name="T3" fmla="*/ 1 h 779"/>
                <a:gd name="T4" fmla="*/ 1 w 424"/>
                <a:gd name="T5" fmla="*/ 1 h 779"/>
                <a:gd name="T6" fmla="*/ 1 w 424"/>
                <a:gd name="T7" fmla="*/ 1 h 779"/>
                <a:gd name="T8" fmla="*/ 1 w 424"/>
                <a:gd name="T9" fmla="*/ 1 h 779"/>
                <a:gd name="T10" fmla="*/ 1 w 424"/>
                <a:gd name="T11" fmla="*/ 1 h 779"/>
                <a:gd name="T12" fmla="*/ 1 w 424"/>
                <a:gd name="T13" fmla="*/ 1 h 779"/>
                <a:gd name="T14" fmla="*/ 1 w 424"/>
                <a:gd name="T15" fmla="*/ 1 h 779"/>
                <a:gd name="T16" fmla="*/ 1 w 424"/>
                <a:gd name="T17" fmla="*/ 1 h 779"/>
                <a:gd name="T18" fmla="*/ 1 w 424"/>
                <a:gd name="T19" fmla="*/ 0 h 779"/>
                <a:gd name="T20" fmla="*/ 1 w 424"/>
                <a:gd name="T21" fmla="*/ 0 h 779"/>
                <a:gd name="T22" fmla="*/ 1 w 424"/>
                <a:gd name="T23" fmla="*/ 0 h 779"/>
                <a:gd name="T24" fmla="*/ 1 w 424"/>
                <a:gd name="T25" fmla="*/ 0 h 779"/>
                <a:gd name="T26" fmla="*/ 1 w 424"/>
                <a:gd name="T27" fmla="*/ 0 h 779"/>
                <a:gd name="T28" fmla="*/ 1 w 424"/>
                <a:gd name="T29" fmla="*/ 0 h 779"/>
                <a:gd name="T30" fmla="*/ 1 w 424"/>
                <a:gd name="T31" fmla="*/ 0 h 779"/>
                <a:gd name="T32" fmla="*/ 1 w 424"/>
                <a:gd name="T33" fmla="*/ 0 h 779"/>
                <a:gd name="T34" fmla="*/ 1 w 424"/>
                <a:gd name="T35" fmla="*/ 0 h 779"/>
                <a:gd name="T36" fmla="*/ 1 w 424"/>
                <a:gd name="T37" fmla="*/ 0 h 779"/>
                <a:gd name="T38" fmla="*/ 0 w 424"/>
                <a:gd name="T39" fmla="*/ 0 h 779"/>
                <a:gd name="T40" fmla="*/ 0 w 424"/>
                <a:gd name="T41" fmla="*/ 0 h 779"/>
                <a:gd name="T42" fmla="*/ 0 w 424"/>
                <a:gd name="T43" fmla="*/ 0 h 779"/>
                <a:gd name="T44" fmla="*/ 0 w 424"/>
                <a:gd name="T45" fmla="*/ 0 h 779"/>
                <a:gd name="T46" fmla="*/ 0 w 424"/>
                <a:gd name="T47" fmla="*/ 0 h 779"/>
                <a:gd name="T48" fmla="*/ 0 w 424"/>
                <a:gd name="T49" fmla="*/ 0 h 779"/>
                <a:gd name="T50" fmla="*/ 0 w 424"/>
                <a:gd name="T51" fmla="*/ 2 h 779"/>
                <a:gd name="T52" fmla="*/ 1 w 424"/>
                <a:gd name="T53" fmla="*/ 3 h 779"/>
                <a:gd name="T54" fmla="*/ 1 w 424"/>
                <a:gd name="T55" fmla="*/ 3 h 779"/>
                <a:gd name="T56" fmla="*/ 1 w 424"/>
                <a:gd name="T57" fmla="*/ 3 h 779"/>
                <a:gd name="T58" fmla="*/ 1 w 424"/>
                <a:gd name="T59" fmla="*/ 3 h 779"/>
                <a:gd name="T60" fmla="*/ 2 w 424"/>
                <a:gd name="T61" fmla="*/ 3 h 779"/>
                <a:gd name="T62" fmla="*/ 2 w 424"/>
                <a:gd name="T63" fmla="*/ 3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4" h="779">
                  <a:moveTo>
                    <a:pt x="373" y="686"/>
                  </a:moveTo>
                  <a:lnTo>
                    <a:pt x="264" y="324"/>
                  </a:lnTo>
                  <a:lnTo>
                    <a:pt x="281" y="290"/>
                  </a:lnTo>
                  <a:lnTo>
                    <a:pt x="294" y="255"/>
                  </a:lnTo>
                  <a:lnTo>
                    <a:pt x="302" y="230"/>
                  </a:lnTo>
                  <a:lnTo>
                    <a:pt x="302" y="209"/>
                  </a:lnTo>
                  <a:lnTo>
                    <a:pt x="298" y="187"/>
                  </a:lnTo>
                  <a:lnTo>
                    <a:pt x="289" y="166"/>
                  </a:lnTo>
                  <a:lnTo>
                    <a:pt x="268" y="123"/>
                  </a:lnTo>
                  <a:lnTo>
                    <a:pt x="256" y="98"/>
                  </a:lnTo>
                  <a:lnTo>
                    <a:pt x="247" y="77"/>
                  </a:lnTo>
                  <a:lnTo>
                    <a:pt x="239" y="38"/>
                  </a:lnTo>
                  <a:lnTo>
                    <a:pt x="235" y="13"/>
                  </a:lnTo>
                  <a:lnTo>
                    <a:pt x="235" y="0"/>
                  </a:lnTo>
                  <a:lnTo>
                    <a:pt x="205" y="8"/>
                  </a:lnTo>
                  <a:lnTo>
                    <a:pt x="134" y="21"/>
                  </a:lnTo>
                  <a:lnTo>
                    <a:pt x="92" y="34"/>
                  </a:lnTo>
                  <a:lnTo>
                    <a:pt x="54" y="51"/>
                  </a:lnTo>
                  <a:lnTo>
                    <a:pt x="21" y="68"/>
                  </a:lnTo>
                  <a:lnTo>
                    <a:pt x="8" y="81"/>
                  </a:lnTo>
                  <a:lnTo>
                    <a:pt x="0" y="89"/>
                  </a:lnTo>
                  <a:lnTo>
                    <a:pt x="80" y="362"/>
                  </a:lnTo>
                  <a:lnTo>
                    <a:pt x="168" y="686"/>
                  </a:lnTo>
                  <a:lnTo>
                    <a:pt x="172" y="724"/>
                  </a:lnTo>
                  <a:lnTo>
                    <a:pt x="168" y="779"/>
                  </a:lnTo>
                  <a:lnTo>
                    <a:pt x="424" y="779"/>
                  </a:lnTo>
                  <a:lnTo>
                    <a:pt x="373" y="6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69"/>
            <p:cNvSpPr>
              <a:spLocks noChangeAspect="1"/>
            </p:cNvSpPr>
            <p:nvPr/>
          </p:nvSpPr>
          <p:spPr bwMode="auto">
            <a:xfrm>
              <a:off x="1236" y="1187"/>
              <a:ext cx="36" cy="68"/>
            </a:xfrm>
            <a:custGeom>
              <a:avLst/>
              <a:gdLst>
                <a:gd name="T0" fmla="*/ 0 w 92"/>
                <a:gd name="T1" fmla="*/ 0 h 170"/>
                <a:gd name="T2" fmla="*/ 0 w 92"/>
                <a:gd name="T3" fmla="*/ 1 h 170"/>
                <a:gd name="T4" fmla="*/ 0 w 92"/>
                <a:gd name="T5" fmla="*/ 0 h 170"/>
                <a:gd name="T6" fmla="*/ 0 w 92"/>
                <a:gd name="T7" fmla="*/ 0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70">
                  <a:moveTo>
                    <a:pt x="0" y="17"/>
                  </a:moveTo>
                  <a:lnTo>
                    <a:pt x="92" y="170"/>
                  </a:lnTo>
                  <a:lnTo>
                    <a:pt x="62"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70"/>
            <p:cNvSpPr>
              <a:spLocks noChangeAspect="1"/>
            </p:cNvSpPr>
            <p:nvPr/>
          </p:nvSpPr>
          <p:spPr bwMode="auto">
            <a:xfrm>
              <a:off x="1205" y="994"/>
              <a:ext cx="19" cy="19"/>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w 46"/>
                <a:gd name="T11" fmla="*/ 0 h 47"/>
                <a:gd name="T12" fmla="*/ 0 w 46"/>
                <a:gd name="T13" fmla="*/ 0 h 47"/>
                <a:gd name="T14" fmla="*/ 0 w 46"/>
                <a:gd name="T15" fmla="*/ 0 h 47"/>
                <a:gd name="T16" fmla="*/ 0 w 46"/>
                <a:gd name="T17" fmla="*/ 0 h 47"/>
                <a:gd name="T18" fmla="*/ 0 w 46"/>
                <a:gd name="T19" fmla="*/ 0 h 47"/>
                <a:gd name="T20" fmla="*/ 0 w 46"/>
                <a:gd name="T21" fmla="*/ 0 h 47"/>
                <a:gd name="T22" fmla="*/ 0 w 46"/>
                <a:gd name="T23" fmla="*/ 0 h 47"/>
                <a:gd name="T24" fmla="*/ 0 w 46"/>
                <a:gd name="T25" fmla="*/ 0 h 47"/>
                <a:gd name="T26" fmla="*/ 0 w 46"/>
                <a:gd name="T27" fmla="*/ 0 h 47"/>
                <a:gd name="T28" fmla="*/ 0 w 46"/>
                <a:gd name="T29" fmla="*/ 0 h 47"/>
                <a:gd name="T30" fmla="*/ 0 w 46"/>
                <a:gd name="T31" fmla="*/ 0 h 47"/>
                <a:gd name="T32" fmla="*/ 0 w 46"/>
                <a:gd name="T33" fmla="*/ 0 h 47"/>
                <a:gd name="T34" fmla="*/ 0 w 46"/>
                <a:gd name="T35" fmla="*/ 0 h 47"/>
                <a:gd name="T36" fmla="*/ 0 w 46"/>
                <a:gd name="T37" fmla="*/ 0 h 47"/>
                <a:gd name="T38" fmla="*/ 0 w 46"/>
                <a:gd name="T39" fmla="*/ 0 h 47"/>
                <a:gd name="T40" fmla="*/ 0 w 46"/>
                <a:gd name="T41" fmla="*/ 0 h 47"/>
                <a:gd name="T42" fmla="*/ 0 w 46"/>
                <a:gd name="T43" fmla="*/ 0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47">
                  <a:moveTo>
                    <a:pt x="4" y="43"/>
                  </a:moveTo>
                  <a:lnTo>
                    <a:pt x="4" y="43"/>
                  </a:lnTo>
                  <a:lnTo>
                    <a:pt x="13" y="47"/>
                  </a:lnTo>
                  <a:lnTo>
                    <a:pt x="21" y="47"/>
                  </a:lnTo>
                  <a:lnTo>
                    <a:pt x="29" y="47"/>
                  </a:lnTo>
                  <a:lnTo>
                    <a:pt x="38" y="43"/>
                  </a:lnTo>
                  <a:lnTo>
                    <a:pt x="46" y="34"/>
                  </a:lnTo>
                  <a:lnTo>
                    <a:pt x="46" y="26"/>
                  </a:lnTo>
                  <a:lnTo>
                    <a:pt x="46" y="13"/>
                  </a:lnTo>
                  <a:lnTo>
                    <a:pt x="38" y="5"/>
                  </a:lnTo>
                  <a:lnTo>
                    <a:pt x="29" y="0"/>
                  </a:lnTo>
                  <a:lnTo>
                    <a:pt x="21" y="0"/>
                  </a:lnTo>
                  <a:lnTo>
                    <a:pt x="13" y="0"/>
                  </a:lnTo>
                  <a:lnTo>
                    <a:pt x="4" y="5"/>
                  </a:lnTo>
                  <a:lnTo>
                    <a:pt x="0" y="13"/>
                  </a:lnTo>
                  <a:lnTo>
                    <a:pt x="0" y="22"/>
                  </a:lnTo>
                  <a:lnTo>
                    <a:pt x="0" y="34"/>
                  </a:lnTo>
                  <a:lnTo>
                    <a:pt x="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71"/>
            <p:cNvSpPr>
              <a:spLocks noChangeAspect="1"/>
            </p:cNvSpPr>
            <p:nvPr/>
          </p:nvSpPr>
          <p:spPr bwMode="auto">
            <a:xfrm>
              <a:off x="1311" y="957"/>
              <a:ext cx="17" cy="17"/>
            </a:xfrm>
            <a:custGeom>
              <a:avLst/>
              <a:gdLst>
                <a:gd name="T0" fmla="*/ 0 w 42"/>
                <a:gd name="T1" fmla="*/ 0 h 42"/>
                <a:gd name="T2" fmla="*/ 0 w 42"/>
                <a:gd name="T3" fmla="*/ 0 h 42"/>
                <a:gd name="T4" fmla="*/ 0 w 42"/>
                <a:gd name="T5" fmla="*/ 0 h 42"/>
                <a:gd name="T6" fmla="*/ 0 w 42"/>
                <a:gd name="T7" fmla="*/ 0 h 42"/>
                <a:gd name="T8" fmla="*/ 0 w 42"/>
                <a:gd name="T9" fmla="*/ 0 h 42"/>
                <a:gd name="T10" fmla="*/ 0 w 42"/>
                <a:gd name="T11" fmla="*/ 0 h 42"/>
                <a:gd name="T12" fmla="*/ 0 w 42"/>
                <a:gd name="T13" fmla="*/ 0 h 42"/>
                <a:gd name="T14" fmla="*/ 0 w 42"/>
                <a:gd name="T15" fmla="*/ 0 h 42"/>
                <a:gd name="T16" fmla="*/ 0 w 42"/>
                <a:gd name="T17" fmla="*/ 0 h 42"/>
                <a:gd name="T18" fmla="*/ 0 w 42"/>
                <a:gd name="T19" fmla="*/ 0 h 42"/>
                <a:gd name="T20" fmla="*/ 0 w 42"/>
                <a:gd name="T21" fmla="*/ 0 h 42"/>
                <a:gd name="T22" fmla="*/ 0 w 42"/>
                <a:gd name="T23" fmla="*/ 0 h 42"/>
                <a:gd name="T24" fmla="*/ 0 w 42"/>
                <a:gd name="T25" fmla="*/ 0 h 42"/>
                <a:gd name="T26" fmla="*/ 0 w 42"/>
                <a:gd name="T27" fmla="*/ 0 h 42"/>
                <a:gd name="T28" fmla="*/ 0 w 42"/>
                <a:gd name="T29" fmla="*/ 0 h 42"/>
                <a:gd name="T30" fmla="*/ 0 w 42"/>
                <a:gd name="T31" fmla="*/ 0 h 42"/>
                <a:gd name="T32" fmla="*/ 0 w 42"/>
                <a:gd name="T33" fmla="*/ 0 h 42"/>
                <a:gd name="T34" fmla="*/ 0 w 42"/>
                <a:gd name="T35" fmla="*/ 0 h 42"/>
                <a:gd name="T36" fmla="*/ 0 w 42"/>
                <a:gd name="T37" fmla="*/ 0 h 42"/>
                <a:gd name="T38" fmla="*/ 0 w 42"/>
                <a:gd name="T39" fmla="*/ 0 h 42"/>
                <a:gd name="T40" fmla="*/ 0 w 42"/>
                <a:gd name="T41" fmla="*/ 0 h 42"/>
                <a:gd name="T42" fmla="*/ 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9" y="34"/>
                  </a:moveTo>
                  <a:lnTo>
                    <a:pt x="9" y="34"/>
                  </a:lnTo>
                  <a:lnTo>
                    <a:pt x="17" y="38"/>
                  </a:lnTo>
                  <a:lnTo>
                    <a:pt x="21" y="42"/>
                  </a:lnTo>
                  <a:lnTo>
                    <a:pt x="30" y="38"/>
                  </a:lnTo>
                  <a:lnTo>
                    <a:pt x="38" y="34"/>
                  </a:lnTo>
                  <a:lnTo>
                    <a:pt x="42" y="29"/>
                  </a:lnTo>
                  <a:lnTo>
                    <a:pt x="42" y="21"/>
                  </a:lnTo>
                  <a:lnTo>
                    <a:pt x="42" y="12"/>
                  </a:lnTo>
                  <a:lnTo>
                    <a:pt x="38" y="4"/>
                  </a:lnTo>
                  <a:lnTo>
                    <a:pt x="30" y="0"/>
                  </a:lnTo>
                  <a:lnTo>
                    <a:pt x="21" y="0"/>
                  </a:lnTo>
                  <a:lnTo>
                    <a:pt x="17" y="0"/>
                  </a:lnTo>
                  <a:lnTo>
                    <a:pt x="9" y="4"/>
                  </a:lnTo>
                  <a:lnTo>
                    <a:pt x="5" y="12"/>
                  </a:lnTo>
                  <a:lnTo>
                    <a:pt x="0" y="21"/>
                  </a:lnTo>
                  <a:lnTo>
                    <a:pt x="5" y="29"/>
                  </a:lnTo>
                  <a:lnTo>
                    <a:pt x="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72"/>
            <p:cNvSpPr>
              <a:spLocks noChangeAspect="1"/>
            </p:cNvSpPr>
            <p:nvPr/>
          </p:nvSpPr>
          <p:spPr bwMode="auto">
            <a:xfrm>
              <a:off x="1410" y="860"/>
              <a:ext cx="45" cy="44"/>
            </a:xfrm>
            <a:custGeom>
              <a:avLst/>
              <a:gdLst>
                <a:gd name="T0" fmla="*/ 0 w 113"/>
                <a:gd name="T1" fmla="*/ 0 h 110"/>
                <a:gd name="T2" fmla="*/ 0 w 113"/>
                <a:gd name="T3" fmla="*/ 0 h 110"/>
                <a:gd name="T4" fmla="*/ 0 w 113"/>
                <a:gd name="T5" fmla="*/ 0 h 110"/>
                <a:gd name="T6" fmla="*/ 0 w 113"/>
                <a:gd name="T7" fmla="*/ 0 h 110"/>
                <a:gd name="T8" fmla="*/ 0 w 113"/>
                <a:gd name="T9" fmla="*/ 0 h 110"/>
                <a:gd name="T10" fmla="*/ 0 w 113"/>
                <a:gd name="T11" fmla="*/ 0 h 110"/>
                <a:gd name="T12" fmla="*/ 0 w 113"/>
                <a:gd name="T13" fmla="*/ 0 h 110"/>
                <a:gd name="T14" fmla="*/ 0 w 113"/>
                <a:gd name="T15" fmla="*/ 0 h 110"/>
                <a:gd name="T16" fmla="*/ 0 w 113"/>
                <a:gd name="T17" fmla="*/ 0 h 110"/>
                <a:gd name="T18" fmla="*/ 0 w 113"/>
                <a:gd name="T19" fmla="*/ 0 h 110"/>
                <a:gd name="T20" fmla="*/ 0 w 113"/>
                <a:gd name="T21" fmla="*/ 0 h 110"/>
                <a:gd name="T22" fmla="*/ 0 w 113"/>
                <a:gd name="T23" fmla="*/ 0 h 110"/>
                <a:gd name="T24" fmla="*/ 0 w 113"/>
                <a:gd name="T25" fmla="*/ 0 h 110"/>
                <a:gd name="T26" fmla="*/ 0 w 113"/>
                <a:gd name="T27" fmla="*/ 0 h 110"/>
                <a:gd name="T28" fmla="*/ 0 w 113"/>
                <a:gd name="T29" fmla="*/ 0 h 110"/>
                <a:gd name="T30" fmla="*/ 0 w 113"/>
                <a:gd name="T31" fmla="*/ 0 h 110"/>
                <a:gd name="T32" fmla="*/ 0 w 113"/>
                <a:gd name="T33" fmla="*/ 0 h 110"/>
                <a:gd name="T34" fmla="*/ 0 w 113"/>
                <a:gd name="T35" fmla="*/ 0 h 110"/>
                <a:gd name="T36" fmla="*/ 0 w 113"/>
                <a:gd name="T37" fmla="*/ 0 h 110"/>
                <a:gd name="T38" fmla="*/ 0 w 113"/>
                <a:gd name="T39" fmla="*/ 0 h 110"/>
                <a:gd name="T40" fmla="*/ 0 w 113"/>
                <a:gd name="T41" fmla="*/ 0 h 110"/>
                <a:gd name="T42" fmla="*/ 0 w 113"/>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110">
                  <a:moveTo>
                    <a:pt x="50" y="0"/>
                  </a:moveTo>
                  <a:lnTo>
                    <a:pt x="50" y="0"/>
                  </a:lnTo>
                  <a:lnTo>
                    <a:pt x="71" y="0"/>
                  </a:lnTo>
                  <a:lnTo>
                    <a:pt x="92" y="12"/>
                  </a:lnTo>
                  <a:lnTo>
                    <a:pt x="105" y="30"/>
                  </a:lnTo>
                  <a:lnTo>
                    <a:pt x="113" y="51"/>
                  </a:lnTo>
                  <a:lnTo>
                    <a:pt x="109" y="72"/>
                  </a:lnTo>
                  <a:lnTo>
                    <a:pt x="101" y="93"/>
                  </a:lnTo>
                  <a:lnTo>
                    <a:pt x="84" y="106"/>
                  </a:lnTo>
                  <a:lnTo>
                    <a:pt x="63" y="110"/>
                  </a:lnTo>
                  <a:lnTo>
                    <a:pt x="38" y="110"/>
                  </a:lnTo>
                  <a:lnTo>
                    <a:pt x="21" y="98"/>
                  </a:lnTo>
                  <a:lnTo>
                    <a:pt x="9" y="81"/>
                  </a:lnTo>
                  <a:lnTo>
                    <a:pt x="0" y="59"/>
                  </a:lnTo>
                  <a:lnTo>
                    <a:pt x="4" y="38"/>
                  </a:lnTo>
                  <a:lnTo>
                    <a:pt x="13" y="21"/>
                  </a:lnTo>
                  <a:lnTo>
                    <a:pt x="29" y="4"/>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73"/>
            <p:cNvSpPr>
              <a:spLocks noChangeAspect="1"/>
            </p:cNvSpPr>
            <p:nvPr/>
          </p:nvSpPr>
          <p:spPr bwMode="auto">
            <a:xfrm>
              <a:off x="1420" y="870"/>
              <a:ext cx="25" cy="25"/>
            </a:xfrm>
            <a:custGeom>
              <a:avLst/>
              <a:gdLst>
                <a:gd name="T0" fmla="*/ 0 w 63"/>
                <a:gd name="T1" fmla="*/ 0 h 64"/>
                <a:gd name="T2" fmla="*/ 0 w 63"/>
                <a:gd name="T3" fmla="*/ 0 h 64"/>
                <a:gd name="T4" fmla="*/ 0 w 63"/>
                <a:gd name="T5" fmla="*/ 0 h 64"/>
                <a:gd name="T6" fmla="*/ 0 w 63"/>
                <a:gd name="T7" fmla="*/ 0 h 64"/>
                <a:gd name="T8" fmla="*/ 0 w 63"/>
                <a:gd name="T9" fmla="*/ 0 h 64"/>
                <a:gd name="T10" fmla="*/ 0 w 63"/>
                <a:gd name="T11" fmla="*/ 0 h 64"/>
                <a:gd name="T12" fmla="*/ 0 w 63"/>
                <a:gd name="T13" fmla="*/ 0 h 64"/>
                <a:gd name="T14" fmla="*/ 0 w 63"/>
                <a:gd name="T15" fmla="*/ 0 h 64"/>
                <a:gd name="T16" fmla="*/ 0 w 63"/>
                <a:gd name="T17" fmla="*/ 0 h 64"/>
                <a:gd name="T18" fmla="*/ 0 w 63"/>
                <a:gd name="T19" fmla="*/ 0 h 64"/>
                <a:gd name="T20" fmla="*/ 0 w 63"/>
                <a:gd name="T21" fmla="*/ 0 h 64"/>
                <a:gd name="T22" fmla="*/ 0 w 63"/>
                <a:gd name="T23" fmla="*/ 0 h 64"/>
                <a:gd name="T24" fmla="*/ 0 w 63"/>
                <a:gd name="T25" fmla="*/ 0 h 64"/>
                <a:gd name="T26" fmla="*/ 0 w 63"/>
                <a:gd name="T27" fmla="*/ 0 h 64"/>
                <a:gd name="T28" fmla="*/ 0 w 63"/>
                <a:gd name="T29" fmla="*/ 0 h 64"/>
                <a:gd name="T30" fmla="*/ 0 w 63"/>
                <a:gd name="T31" fmla="*/ 0 h 64"/>
                <a:gd name="T32" fmla="*/ 0 w 63"/>
                <a:gd name="T33" fmla="*/ 0 h 64"/>
                <a:gd name="T34" fmla="*/ 0 w 63"/>
                <a:gd name="T35" fmla="*/ 0 h 64"/>
                <a:gd name="T36" fmla="*/ 0 w 63"/>
                <a:gd name="T37" fmla="*/ 0 h 64"/>
                <a:gd name="T38" fmla="*/ 0 w 63"/>
                <a:gd name="T39" fmla="*/ 0 h 64"/>
                <a:gd name="T40" fmla="*/ 0 w 63"/>
                <a:gd name="T41" fmla="*/ 0 h 64"/>
                <a:gd name="T42" fmla="*/ 0 w 63"/>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64">
                  <a:moveTo>
                    <a:pt x="30" y="0"/>
                  </a:moveTo>
                  <a:lnTo>
                    <a:pt x="30" y="0"/>
                  </a:lnTo>
                  <a:lnTo>
                    <a:pt x="42" y="0"/>
                  </a:lnTo>
                  <a:lnTo>
                    <a:pt x="51" y="5"/>
                  </a:lnTo>
                  <a:lnTo>
                    <a:pt x="59" y="13"/>
                  </a:lnTo>
                  <a:lnTo>
                    <a:pt x="63" y="26"/>
                  </a:lnTo>
                  <a:lnTo>
                    <a:pt x="63" y="39"/>
                  </a:lnTo>
                  <a:lnTo>
                    <a:pt x="55" y="51"/>
                  </a:lnTo>
                  <a:lnTo>
                    <a:pt x="46" y="60"/>
                  </a:lnTo>
                  <a:lnTo>
                    <a:pt x="34" y="64"/>
                  </a:lnTo>
                  <a:lnTo>
                    <a:pt x="21" y="60"/>
                  </a:lnTo>
                  <a:lnTo>
                    <a:pt x="13" y="56"/>
                  </a:lnTo>
                  <a:lnTo>
                    <a:pt x="4" y="47"/>
                  </a:lnTo>
                  <a:lnTo>
                    <a:pt x="0" y="34"/>
                  </a:lnTo>
                  <a:lnTo>
                    <a:pt x="0" y="22"/>
                  </a:lnTo>
                  <a:lnTo>
                    <a:pt x="9" y="9"/>
                  </a:lnTo>
                  <a:lnTo>
                    <a:pt x="17"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4"/>
            <p:cNvSpPr>
              <a:spLocks noChangeAspect="1"/>
            </p:cNvSpPr>
            <p:nvPr/>
          </p:nvSpPr>
          <p:spPr bwMode="auto">
            <a:xfrm>
              <a:off x="1262" y="1014"/>
              <a:ext cx="78" cy="43"/>
            </a:xfrm>
            <a:custGeom>
              <a:avLst/>
              <a:gdLst>
                <a:gd name="T0" fmla="*/ 1 w 193"/>
                <a:gd name="T1" fmla="*/ 0 h 107"/>
                <a:gd name="T2" fmla="*/ 1 w 193"/>
                <a:gd name="T3" fmla="*/ 0 h 107"/>
                <a:gd name="T4" fmla="*/ 1 w 193"/>
                <a:gd name="T5" fmla="*/ 0 h 107"/>
                <a:gd name="T6" fmla="*/ 1 w 193"/>
                <a:gd name="T7" fmla="*/ 0 h 107"/>
                <a:gd name="T8" fmla="*/ 1 w 193"/>
                <a:gd name="T9" fmla="*/ 0 h 107"/>
                <a:gd name="T10" fmla="*/ 1 w 193"/>
                <a:gd name="T11" fmla="*/ 0 h 107"/>
                <a:gd name="T12" fmla="*/ 1 w 193"/>
                <a:gd name="T13" fmla="*/ 0 h 107"/>
                <a:gd name="T14" fmla="*/ 1 w 193"/>
                <a:gd name="T15" fmla="*/ 0 h 107"/>
                <a:gd name="T16" fmla="*/ 0 w 193"/>
                <a:gd name="T17" fmla="*/ 0 h 107"/>
                <a:gd name="T18" fmla="*/ 0 w 193"/>
                <a:gd name="T19" fmla="*/ 0 h 107"/>
                <a:gd name="T20" fmla="*/ 0 w 193"/>
                <a:gd name="T21" fmla="*/ 0 h 107"/>
                <a:gd name="T22" fmla="*/ 0 w 193"/>
                <a:gd name="T23" fmla="*/ 0 h 107"/>
                <a:gd name="T24" fmla="*/ 0 w 193"/>
                <a:gd name="T25" fmla="*/ 0 h 107"/>
                <a:gd name="T26" fmla="*/ 0 w 193"/>
                <a:gd name="T27" fmla="*/ 0 h 107"/>
                <a:gd name="T28" fmla="*/ 0 w 193"/>
                <a:gd name="T29" fmla="*/ 0 h 107"/>
                <a:gd name="T30" fmla="*/ 0 w 193"/>
                <a:gd name="T31" fmla="*/ 0 h 107"/>
                <a:gd name="T32" fmla="*/ 0 w 193"/>
                <a:gd name="T33" fmla="*/ 0 h 107"/>
                <a:gd name="T34" fmla="*/ 0 w 193"/>
                <a:gd name="T35" fmla="*/ 0 h 107"/>
                <a:gd name="T36" fmla="*/ 0 w 193"/>
                <a:gd name="T37" fmla="*/ 0 h 107"/>
                <a:gd name="T38" fmla="*/ 0 w 193"/>
                <a:gd name="T39" fmla="*/ 0 h 107"/>
                <a:gd name="T40" fmla="*/ 0 w 193"/>
                <a:gd name="T41" fmla="*/ 0 h 107"/>
                <a:gd name="T42" fmla="*/ 1 w 193"/>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3" h="107">
                  <a:moveTo>
                    <a:pt x="193" y="5"/>
                  </a:moveTo>
                  <a:lnTo>
                    <a:pt x="193" y="5"/>
                  </a:lnTo>
                  <a:lnTo>
                    <a:pt x="193" y="17"/>
                  </a:lnTo>
                  <a:lnTo>
                    <a:pt x="193" y="30"/>
                  </a:lnTo>
                  <a:lnTo>
                    <a:pt x="189" y="43"/>
                  </a:lnTo>
                  <a:lnTo>
                    <a:pt x="180" y="60"/>
                  </a:lnTo>
                  <a:lnTo>
                    <a:pt x="168" y="73"/>
                  </a:lnTo>
                  <a:lnTo>
                    <a:pt x="142" y="90"/>
                  </a:lnTo>
                  <a:lnTo>
                    <a:pt x="113" y="103"/>
                  </a:lnTo>
                  <a:lnTo>
                    <a:pt x="88" y="107"/>
                  </a:lnTo>
                  <a:lnTo>
                    <a:pt x="63" y="107"/>
                  </a:lnTo>
                  <a:lnTo>
                    <a:pt x="42" y="103"/>
                  </a:lnTo>
                  <a:lnTo>
                    <a:pt x="29" y="94"/>
                  </a:lnTo>
                  <a:lnTo>
                    <a:pt x="4" y="73"/>
                  </a:lnTo>
                  <a:lnTo>
                    <a:pt x="0" y="64"/>
                  </a:lnTo>
                  <a:lnTo>
                    <a:pt x="92" y="9"/>
                  </a:lnTo>
                  <a:lnTo>
                    <a:pt x="105" y="13"/>
                  </a:lnTo>
                  <a:lnTo>
                    <a:pt x="113" y="9"/>
                  </a:lnTo>
                  <a:lnTo>
                    <a:pt x="126" y="0"/>
                  </a:lnTo>
                  <a:lnTo>
                    <a:pt x="19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75"/>
            <p:cNvSpPr>
              <a:spLocks noChangeAspect="1"/>
            </p:cNvSpPr>
            <p:nvPr/>
          </p:nvSpPr>
          <p:spPr bwMode="auto">
            <a:xfrm>
              <a:off x="1276" y="1025"/>
              <a:ext cx="50" cy="20"/>
            </a:xfrm>
            <a:custGeom>
              <a:avLst/>
              <a:gdLst>
                <a:gd name="T0" fmla="*/ 0 w 126"/>
                <a:gd name="T1" fmla="*/ 0 h 51"/>
                <a:gd name="T2" fmla="*/ 0 w 126"/>
                <a:gd name="T3" fmla="*/ 0 h 51"/>
                <a:gd name="T4" fmla="*/ 0 w 126"/>
                <a:gd name="T5" fmla="*/ 0 h 51"/>
                <a:gd name="T6" fmla="*/ 0 w 126"/>
                <a:gd name="T7" fmla="*/ 0 h 51"/>
                <a:gd name="T8" fmla="*/ 0 w 126"/>
                <a:gd name="T9" fmla="*/ 0 h 51"/>
                <a:gd name="T10" fmla="*/ 0 w 126"/>
                <a:gd name="T11" fmla="*/ 0 h 51"/>
                <a:gd name="T12" fmla="*/ 0 w 126"/>
                <a:gd name="T13" fmla="*/ 0 h 51"/>
                <a:gd name="T14" fmla="*/ 0 w 126"/>
                <a:gd name="T15" fmla="*/ 0 h 51"/>
                <a:gd name="T16" fmla="*/ 0 w 126"/>
                <a:gd name="T17" fmla="*/ 0 h 51"/>
                <a:gd name="T18" fmla="*/ 0 w 126"/>
                <a:gd name="T19" fmla="*/ 0 h 51"/>
                <a:gd name="T20" fmla="*/ 0 w 126"/>
                <a:gd name="T21" fmla="*/ 0 h 51"/>
                <a:gd name="T22" fmla="*/ 0 w 126"/>
                <a:gd name="T23" fmla="*/ 0 h 51"/>
                <a:gd name="T24" fmla="*/ 0 w 126"/>
                <a:gd name="T25" fmla="*/ 0 h 51"/>
                <a:gd name="T26" fmla="*/ 0 w 126"/>
                <a:gd name="T27" fmla="*/ 0 h 51"/>
                <a:gd name="T28" fmla="*/ 0 w 126"/>
                <a:gd name="T29" fmla="*/ 0 h 51"/>
                <a:gd name="T30" fmla="*/ 0 w 126"/>
                <a:gd name="T31" fmla="*/ 0 h 51"/>
                <a:gd name="T32" fmla="*/ 0 w 126"/>
                <a:gd name="T33" fmla="*/ 0 h 51"/>
                <a:gd name="T34" fmla="*/ 0 w 126"/>
                <a:gd name="T35" fmla="*/ 0 h 51"/>
                <a:gd name="T36" fmla="*/ 0 w 126"/>
                <a:gd name="T37" fmla="*/ 0 h 51"/>
                <a:gd name="T38" fmla="*/ 0 w 126"/>
                <a:gd name="T39" fmla="*/ 0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6" h="51">
                  <a:moveTo>
                    <a:pt x="0" y="38"/>
                  </a:moveTo>
                  <a:lnTo>
                    <a:pt x="0" y="38"/>
                  </a:lnTo>
                  <a:lnTo>
                    <a:pt x="42" y="17"/>
                  </a:lnTo>
                  <a:lnTo>
                    <a:pt x="80" y="4"/>
                  </a:lnTo>
                  <a:lnTo>
                    <a:pt x="101" y="0"/>
                  </a:lnTo>
                  <a:lnTo>
                    <a:pt x="126" y="0"/>
                  </a:lnTo>
                  <a:lnTo>
                    <a:pt x="126" y="4"/>
                  </a:lnTo>
                  <a:lnTo>
                    <a:pt x="122" y="17"/>
                  </a:lnTo>
                  <a:lnTo>
                    <a:pt x="118" y="26"/>
                  </a:lnTo>
                  <a:lnTo>
                    <a:pt x="114" y="34"/>
                  </a:lnTo>
                  <a:lnTo>
                    <a:pt x="101" y="38"/>
                  </a:lnTo>
                  <a:lnTo>
                    <a:pt x="84" y="47"/>
                  </a:lnTo>
                  <a:lnTo>
                    <a:pt x="76" y="51"/>
                  </a:lnTo>
                  <a:lnTo>
                    <a:pt x="55" y="51"/>
                  </a:lnTo>
                  <a:lnTo>
                    <a:pt x="30" y="51"/>
                  </a:lnTo>
                  <a:lnTo>
                    <a:pt x="13" y="47"/>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76"/>
            <p:cNvSpPr>
              <a:spLocks noChangeAspect="1"/>
            </p:cNvSpPr>
            <p:nvPr/>
          </p:nvSpPr>
          <p:spPr bwMode="auto">
            <a:xfrm>
              <a:off x="1091" y="1033"/>
              <a:ext cx="50" cy="38"/>
            </a:xfrm>
            <a:custGeom>
              <a:avLst/>
              <a:gdLst>
                <a:gd name="T0" fmla="*/ 0 w 126"/>
                <a:gd name="T1" fmla="*/ 0 h 94"/>
                <a:gd name="T2" fmla="*/ 0 w 126"/>
                <a:gd name="T3" fmla="*/ 0 h 94"/>
                <a:gd name="T4" fmla="*/ 0 w 126"/>
                <a:gd name="T5" fmla="*/ 0 h 94"/>
                <a:gd name="T6" fmla="*/ 0 w 126"/>
                <a:gd name="T7" fmla="*/ 0 h 94"/>
                <a:gd name="T8" fmla="*/ 0 w 126"/>
                <a:gd name="T9" fmla="*/ 0 h 94"/>
                <a:gd name="T10" fmla="*/ 0 w 126"/>
                <a:gd name="T11" fmla="*/ 0 h 94"/>
                <a:gd name="T12" fmla="*/ 0 w 126"/>
                <a:gd name="T13" fmla="*/ 0 h 94"/>
                <a:gd name="T14" fmla="*/ 0 w 126"/>
                <a:gd name="T15" fmla="*/ 0 h 94"/>
                <a:gd name="T16" fmla="*/ 0 w 126"/>
                <a:gd name="T17" fmla="*/ 0 h 94"/>
                <a:gd name="T18" fmla="*/ 0 w 126"/>
                <a:gd name="T19" fmla="*/ 0 h 94"/>
                <a:gd name="T20" fmla="*/ 0 w 126"/>
                <a:gd name="T21" fmla="*/ 0 h 94"/>
                <a:gd name="T22" fmla="*/ 0 w 126"/>
                <a:gd name="T23" fmla="*/ 0 h 94"/>
                <a:gd name="T24" fmla="*/ 0 w 126"/>
                <a:gd name="T25" fmla="*/ 0 h 94"/>
                <a:gd name="T26" fmla="*/ 0 w 126"/>
                <a:gd name="T27" fmla="*/ 0 h 94"/>
                <a:gd name="T28" fmla="*/ 0 w 126"/>
                <a:gd name="T29" fmla="*/ 0 h 94"/>
                <a:gd name="T30" fmla="*/ 0 w 126"/>
                <a:gd name="T31" fmla="*/ 0 h 94"/>
                <a:gd name="T32" fmla="*/ 0 w 126"/>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94">
                  <a:moveTo>
                    <a:pt x="110" y="0"/>
                  </a:moveTo>
                  <a:lnTo>
                    <a:pt x="38" y="13"/>
                  </a:lnTo>
                  <a:lnTo>
                    <a:pt x="30" y="13"/>
                  </a:lnTo>
                  <a:lnTo>
                    <a:pt x="17" y="22"/>
                  </a:lnTo>
                  <a:lnTo>
                    <a:pt x="5" y="39"/>
                  </a:lnTo>
                  <a:lnTo>
                    <a:pt x="0" y="47"/>
                  </a:lnTo>
                  <a:lnTo>
                    <a:pt x="0" y="56"/>
                  </a:lnTo>
                  <a:lnTo>
                    <a:pt x="5" y="68"/>
                  </a:lnTo>
                  <a:lnTo>
                    <a:pt x="13" y="77"/>
                  </a:lnTo>
                  <a:lnTo>
                    <a:pt x="26" y="85"/>
                  </a:lnTo>
                  <a:lnTo>
                    <a:pt x="34" y="90"/>
                  </a:lnTo>
                  <a:lnTo>
                    <a:pt x="55" y="94"/>
                  </a:lnTo>
                  <a:lnTo>
                    <a:pt x="59" y="94"/>
                  </a:lnTo>
                  <a:lnTo>
                    <a:pt x="126" y="85"/>
                  </a:lnTo>
                  <a:lnTo>
                    <a:pt x="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77"/>
            <p:cNvSpPr>
              <a:spLocks noChangeAspect="1"/>
            </p:cNvSpPr>
            <p:nvPr/>
          </p:nvSpPr>
          <p:spPr bwMode="auto">
            <a:xfrm>
              <a:off x="984" y="1023"/>
              <a:ext cx="156" cy="349"/>
            </a:xfrm>
            <a:custGeom>
              <a:avLst/>
              <a:gdLst>
                <a:gd name="T0" fmla="*/ 1 w 390"/>
                <a:gd name="T1" fmla="*/ 0 h 873"/>
                <a:gd name="T2" fmla="*/ 1 w 390"/>
                <a:gd name="T3" fmla="*/ 0 h 873"/>
                <a:gd name="T4" fmla="*/ 0 w 390"/>
                <a:gd name="T5" fmla="*/ 0 h 873"/>
                <a:gd name="T6" fmla="*/ 0 w 390"/>
                <a:gd name="T7" fmla="*/ 0 h 873"/>
                <a:gd name="T8" fmla="*/ 0 w 390"/>
                <a:gd name="T9" fmla="*/ 0 h 873"/>
                <a:gd name="T10" fmla="*/ 0 w 390"/>
                <a:gd name="T11" fmla="*/ 1 h 873"/>
                <a:gd name="T12" fmla="*/ 0 w 390"/>
                <a:gd name="T13" fmla="*/ 1 h 873"/>
                <a:gd name="T14" fmla="*/ 0 w 390"/>
                <a:gd name="T15" fmla="*/ 2 h 873"/>
                <a:gd name="T16" fmla="*/ 0 w 390"/>
                <a:gd name="T17" fmla="*/ 3 h 873"/>
                <a:gd name="T18" fmla="*/ 0 w 390"/>
                <a:gd name="T19" fmla="*/ 3 h 873"/>
                <a:gd name="T20" fmla="*/ 0 w 390"/>
                <a:gd name="T21" fmla="*/ 3 h 873"/>
                <a:gd name="T22" fmla="*/ 1 w 390"/>
                <a:gd name="T23" fmla="*/ 4 h 873"/>
                <a:gd name="T24" fmla="*/ 1 w 390"/>
                <a:gd name="T25" fmla="*/ 3 h 873"/>
                <a:gd name="T26" fmla="*/ 1 w 390"/>
                <a:gd name="T27" fmla="*/ 3 h 873"/>
                <a:gd name="T28" fmla="*/ 1 w 390"/>
                <a:gd name="T29" fmla="*/ 3 h 873"/>
                <a:gd name="T30" fmla="*/ 1 w 390"/>
                <a:gd name="T31" fmla="*/ 2 h 873"/>
                <a:gd name="T32" fmla="*/ 1 w 390"/>
                <a:gd name="T33" fmla="*/ 3 h 873"/>
                <a:gd name="T34" fmla="*/ 1 w 390"/>
                <a:gd name="T35" fmla="*/ 3 h 873"/>
                <a:gd name="T36" fmla="*/ 1 w 390"/>
                <a:gd name="T37" fmla="*/ 4 h 873"/>
                <a:gd name="T38" fmla="*/ 1 w 390"/>
                <a:gd name="T39" fmla="*/ 4 h 873"/>
                <a:gd name="T40" fmla="*/ 2 w 390"/>
                <a:gd name="T41" fmla="*/ 3 h 873"/>
                <a:gd name="T42" fmla="*/ 2 w 390"/>
                <a:gd name="T43" fmla="*/ 3 h 873"/>
                <a:gd name="T44" fmla="*/ 2 w 390"/>
                <a:gd name="T45" fmla="*/ 3 h 873"/>
                <a:gd name="T46" fmla="*/ 1 w 390"/>
                <a:gd name="T47" fmla="*/ 2 h 873"/>
                <a:gd name="T48" fmla="*/ 1 w 390"/>
                <a:gd name="T49" fmla="*/ 2 h 873"/>
                <a:gd name="T50" fmla="*/ 1 w 390"/>
                <a:gd name="T51" fmla="*/ 2 h 873"/>
                <a:gd name="T52" fmla="*/ 1 w 390"/>
                <a:gd name="T53" fmla="*/ 1 h 873"/>
                <a:gd name="T54" fmla="*/ 1 w 390"/>
                <a:gd name="T55" fmla="*/ 1 h 873"/>
                <a:gd name="T56" fmla="*/ 1 w 390"/>
                <a:gd name="T57" fmla="*/ 0 h 873"/>
                <a:gd name="T58" fmla="*/ 1 w 390"/>
                <a:gd name="T59" fmla="*/ 0 h 873"/>
                <a:gd name="T60" fmla="*/ 1 w 390"/>
                <a:gd name="T61" fmla="*/ 0 h 873"/>
                <a:gd name="T62" fmla="*/ 1 w 390"/>
                <a:gd name="T63" fmla="*/ 0 h 873"/>
                <a:gd name="T64" fmla="*/ 1 w 390"/>
                <a:gd name="T65" fmla="*/ 0 h 873"/>
                <a:gd name="T66" fmla="*/ 1 w 390"/>
                <a:gd name="T67" fmla="*/ 0 h 8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873">
                  <a:moveTo>
                    <a:pt x="206" y="0"/>
                  </a:moveTo>
                  <a:lnTo>
                    <a:pt x="206" y="0"/>
                  </a:lnTo>
                  <a:lnTo>
                    <a:pt x="168" y="4"/>
                  </a:lnTo>
                  <a:lnTo>
                    <a:pt x="134" y="17"/>
                  </a:lnTo>
                  <a:lnTo>
                    <a:pt x="92" y="34"/>
                  </a:lnTo>
                  <a:lnTo>
                    <a:pt x="71" y="47"/>
                  </a:lnTo>
                  <a:lnTo>
                    <a:pt x="54" y="59"/>
                  </a:lnTo>
                  <a:lnTo>
                    <a:pt x="38" y="76"/>
                  </a:lnTo>
                  <a:lnTo>
                    <a:pt x="21" y="102"/>
                  </a:lnTo>
                  <a:lnTo>
                    <a:pt x="8" y="128"/>
                  </a:lnTo>
                  <a:lnTo>
                    <a:pt x="4" y="157"/>
                  </a:lnTo>
                  <a:lnTo>
                    <a:pt x="0" y="191"/>
                  </a:lnTo>
                  <a:lnTo>
                    <a:pt x="0" y="230"/>
                  </a:lnTo>
                  <a:lnTo>
                    <a:pt x="12" y="315"/>
                  </a:lnTo>
                  <a:lnTo>
                    <a:pt x="29" y="400"/>
                  </a:lnTo>
                  <a:lnTo>
                    <a:pt x="54" y="575"/>
                  </a:lnTo>
                  <a:lnTo>
                    <a:pt x="67" y="656"/>
                  </a:lnTo>
                  <a:lnTo>
                    <a:pt x="71" y="720"/>
                  </a:lnTo>
                  <a:lnTo>
                    <a:pt x="71" y="750"/>
                  </a:lnTo>
                  <a:lnTo>
                    <a:pt x="67" y="775"/>
                  </a:lnTo>
                  <a:lnTo>
                    <a:pt x="59" y="796"/>
                  </a:lnTo>
                  <a:lnTo>
                    <a:pt x="50" y="809"/>
                  </a:lnTo>
                  <a:lnTo>
                    <a:pt x="143" y="848"/>
                  </a:lnTo>
                  <a:lnTo>
                    <a:pt x="147" y="830"/>
                  </a:lnTo>
                  <a:lnTo>
                    <a:pt x="155" y="784"/>
                  </a:lnTo>
                  <a:lnTo>
                    <a:pt x="164" y="754"/>
                  </a:lnTo>
                  <a:lnTo>
                    <a:pt x="164" y="715"/>
                  </a:lnTo>
                  <a:lnTo>
                    <a:pt x="164" y="677"/>
                  </a:lnTo>
                  <a:lnTo>
                    <a:pt x="159" y="634"/>
                  </a:lnTo>
                  <a:lnTo>
                    <a:pt x="168" y="656"/>
                  </a:lnTo>
                  <a:lnTo>
                    <a:pt x="185" y="711"/>
                  </a:lnTo>
                  <a:lnTo>
                    <a:pt x="201" y="788"/>
                  </a:lnTo>
                  <a:lnTo>
                    <a:pt x="201" y="830"/>
                  </a:lnTo>
                  <a:lnTo>
                    <a:pt x="201" y="873"/>
                  </a:lnTo>
                  <a:lnTo>
                    <a:pt x="227" y="865"/>
                  </a:lnTo>
                  <a:lnTo>
                    <a:pt x="281" y="852"/>
                  </a:lnTo>
                  <a:lnTo>
                    <a:pt x="315" y="839"/>
                  </a:lnTo>
                  <a:lnTo>
                    <a:pt x="344" y="826"/>
                  </a:lnTo>
                  <a:lnTo>
                    <a:pt x="373" y="809"/>
                  </a:lnTo>
                  <a:lnTo>
                    <a:pt x="390" y="792"/>
                  </a:lnTo>
                  <a:lnTo>
                    <a:pt x="382" y="758"/>
                  </a:lnTo>
                  <a:lnTo>
                    <a:pt x="365" y="677"/>
                  </a:lnTo>
                  <a:lnTo>
                    <a:pt x="331" y="575"/>
                  </a:lnTo>
                  <a:lnTo>
                    <a:pt x="310" y="519"/>
                  </a:lnTo>
                  <a:lnTo>
                    <a:pt x="289" y="473"/>
                  </a:lnTo>
                  <a:lnTo>
                    <a:pt x="239" y="366"/>
                  </a:lnTo>
                  <a:lnTo>
                    <a:pt x="210" y="306"/>
                  </a:lnTo>
                  <a:lnTo>
                    <a:pt x="189" y="247"/>
                  </a:lnTo>
                  <a:lnTo>
                    <a:pt x="176" y="191"/>
                  </a:lnTo>
                  <a:lnTo>
                    <a:pt x="172" y="166"/>
                  </a:lnTo>
                  <a:lnTo>
                    <a:pt x="176" y="140"/>
                  </a:lnTo>
                  <a:lnTo>
                    <a:pt x="176" y="115"/>
                  </a:lnTo>
                  <a:lnTo>
                    <a:pt x="185" y="93"/>
                  </a:lnTo>
                  <a:lnTo>
                    <a:pt x="197" y="72"/>
                  </a:lnTo>
                  <a:lnTo>
                    <a:pt x="214" y="55"/>
                  </a:lnTo>
                  <a:lnTo>
                    <a:pt x="227" y="42"/>
                  </a:lnTo>
                  <a:lnTo>
                    <a:pt x="239" y="25"/>
                  </a:lnTo>
                  <a:lnTo>
                    <a:pt x="243" y="17"/>
                  </a:lnTo>
                  <a:lnTo>
                    <a:pt x="239" y="8"/>
                  </a:lnTo>
                  <a:lnTo>
                    <a:pt x="227" y="0"/>
                  </a:lnTo>
                  <a:lnTo>
                    <a:pt x="2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78"/>
            <p:cNvSpPr>
              <a:spLocks noChangeAspect="1"/>
            </p:cNvSpPr>
            <p:nvPr/>
          </p:nvSpPr>
          <p:spPr bwMode="auto">
            <a:xfrm>
              <a:off x="1172" y="948"/>
              <a:ext cx="38" cy="166"/>
            </a:xfrm>
            <a:custGeom>
              <a:avLst/>
              <a:gdLst>
                <a:gd name="T0" fmla="*/ 0 w 97"/>
                <a:gd name="T1" fmla="*/ 0 h 414"/>
                <a:gd name="T2" fmla="*/ 0 w 97"/>
                <a:gd name="T3" fmla="*/ 0 h 414"/>
                <a:gd name="T4" fmla="*/ 0 w 97"/>
                <a:gd name="T5" fmla="*/ 0 h 414"/>
                <a:gd name="T6" fmla="*/ 0 w 97"/>
                <a:gd name="T7" fmla="*/ 0 h 414"/>
                <a:gd name="T8" fmla="*/ 0 w 97"/>
                <a:gd name="T9" fmla="*/ 0 h 414"/>
                <a:gd name="T10" fmla="*/ 0 w 97"/>
                <a:gd name="T11" fmla="*/ 1 h 414"/>
                <a:gd name="T12" fmla="*/ 0 w 97"/>
                <a:gd name="T13" fmla="*/ 1 h 414"/>
                <a:gd name="T14" fmla="*/ 0 w 97"/>
                <a:gd name="T15" fmla="*/ 1 h 414"/>
                <a:gd name="T16" fmla="*/ 0 w 97"/>
                <a:gd name="T17" fmla="*/ 1 h 414"/>
                <a:gd name="T18" fmla="*/ 0 w 97"/>
                <a:gd name="T19" fmla="*/ 1 h 414"/>
                <a:gd name="T20" fmla="*/ 0 w 97"/>
                <a:gd name="T21" fmla="*/ 1 h 414"/>
                <a:gd name="T22" fmla="*/ 0 w 97"/>
                <a:gd name="T23" fmla="*/ 1 h 414"/>
                <a:gd name="T24" fmla="*/ 0 w 97"/>
                <a:gd name="T25" fmla="*/ 1 h 414"/>
                <a:gd name="T26" fmla="*/ 0 w 97"/>
                <a:gd name="T27" fmla="*/ 2 h 414"/>
                <a:gd name="T28" fmla="*/ 0 w 97"/>
                <a:gd name="T29" fmla="*/ 2 h 414"/>
                <a:gd name="T30" fmla="*/ 0 w 97"/>
                <a:gd name="T31" fmla="*/ 2 h 414"/>
                <a:gd name="T32" fmla="*/ 0 w 97"/>
                <a:gd name="T33" fmla="*/ 2 h 414"/>
                <a:gd name="T34" fmla="*/ 0 w 97"/>
                <a:gd name="T35" fmla="*/ 2 h 414"/>
                <a:gd name="T36" fmla="*/ 0 w 97"/>
                <a:gd name="T37" fmla="*/ 2 h 414"/>
                <a:gd name="T38" fmla="*/ 0 w 97"/>
                <a:gd name="T39" fmla="*/ 2 h 414"/>
                <a:gd name="T40" fmla="*/ 0 w 97"/>
                <a:gd name="T41" fmla="*/ 2 h 414"/>
                <a:gd name="T42" fmla="*/ 0 w 97"/>
                <a:gd name="T43" fmla="*/ 2 h 414"/>
                <a:gd name="T44" fmla="*/ 0 w 97"/>
                <a:gd name="T45" fmla="*/ 2 h 414"/>
                <a:gd name="T46" fmla="*/ 0 w 97"/>
                <a:gd name="T47" fmla="*/ 2 h 414"/>
                <a:gd name="T48" fmla="*/ 0 w 97"/>
                <a:gd name="T49" fmla="*/ 1 h 414"/>
                <a:gd name="T50" fmla="*/ 0 w 97"/>
                <a:gd name="T51" fmla="*/ 1 h 414"/>
                <a:gd name="T52" fmla="*/ 0 w 97"/>
                <a:gd name="T53" fmla="*/ 1 h 414"/>
                <a:gd name="T54" fmla="*/ 0 w 97"/>
                <a:gd name="T55" fmla="*/ 1 h 414"/>
                <a:gd name="T56" fmla="*/ 0 w 97"/>
                <a:gd name="T57" fmla="*/ 1 h 414"/>
                <a:gd name="T58" fmla="*/ 0 w 97"/>
                <a:gd name="T59" fmla="*/ 1 h 414"/>
                <a:gd name="T60" fmla="*/ 0 w 97"/>
                <a:gd name="T61" fmla="*/ 0 h 414"/>
                <a:gd name="T62" fmla="*/ 0 w 97"/>
                <a:gd name="T63" fmla="*/ 0 h 414"/>
                <a:gd name="T64" fmla="*/ 0 w 97"/>
                <a:gd name="T65" fmla="*/ 0 h 414"/>
                <a:gd name="T66" fmla="*/ 0 w 97"/>
                <a:gd name="T67" fmla="*/ 0 h 414"/>
                <a:gd name="T68" fmla="*/ 0 w 97"/>
                <a:gd name="T69" fmla="*/ 0 h 414"/>
                <a:gd name="T70" fmla="*/ 0 w 97"/>
                <a:gd name="T71" fmla="*/ 0 h 414"/>
                <a:gd name="T72" fmla="*/ 0 w 97"/>
                <a:gd name="T73" fmla="*/ 0 h 414"/>
                <a:gd name="T74" fmla="*/ 0 w 97"/>
                <a:gd name="T75" fmla="*/ 0 h 414"/>
                <a:gd name="T76" fmla="*/ 0 w 97"/>
                <a:gd name="T77" fmla="*/ 0 h 414"/>
                <a:gd name="T78" fmla="*/ 0 w 97"/>
                <a:gd name="T79" fmla="*/ 0 h 414"/>
                <a:gd name="T80" fmla="*/ 0 w 97"/>
                <a:gd name="T81" fmla="*/ 0 h 414"/>
                <a:gd name="T82" fmla="*/ 0 w 97"/>
                <a:gd name="T83" fmla="*/ 0 h 414"/>
                <a:gd name="T84" fmla="*/ 0 w 97"/>
                <a:gd name="T85" fmla="*/ 0 h 4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7" h="414">
                  <a:moveTo>
                    <a:pt x="34" y="47"/>
                  </a:moveTo>
                  <a:lnTo>
                    <a:pt x="34" y="47"/>
                  </a:lnTo>
                  <a:lnTo>
                    <a:pt x="21" y="64"/>
                  </a:lnTo>
                  <a:lnTo>
                    <a:pt x="8" y="90"/>
                  </a:lnTo>
                  <a:lnTo>
                    <a:pt x="0" y="115"/>
                  </a:lnTo>
                  <a:lnTo>
                    <a:pt x="0" y="154"/>
                  </a:lnTo>
                  <a:lnTo>
                    <a:pt x="0" y="192"/>
                  </a:lnTo>
                  <a:lnTo>
                    <a:pt x="8" y="213"/>
                  </a:lnTo>
                  <a:lnTo>
                    <a:pt x="17" y="235"/>
                  </a:lnTo>
                  <a:lnTo>
                    <a:pt x="29" y="260"/>
                  </a:lnTo>
                  <a:lnTo>
                    <a:pt x="46" y="281"/>
                  </a:lnTo>
                  <a:lnTo>
                    <a:pt x="63" y="307"/>
                  </a:lnTo>
                  <a:lnTo>
                    <a:pt x="76" y="333"/>
                  </a:lnTo>
                  <a:lnTo>
                    <a:pt x="80" y="354"/>
                  </a:lnTo>
                  <a:lnTo>
                    <a:pt x="84" y="375"/>
                  </a:lnTo>
                  <a:lnTo>
                    <a:pt x="88" y="405"/>
                  </a:lnTo>
                  <a:lnTo>
                    <a:pt x="84" y="414"/>
                  </a:lnTo>
                  <a:lnTo>
                    <a:pt x="88" y="409"/>
                  </a:lnTo>
                  <a:lnTo>
                    <a:pt x="92" y="396"/>
                  </a:lnTo>
                  <a:lnTo>
                    <a:pt x="97" y="384"/>
                  </a:lnTo>
                  <a:lnTo>
                    <a:pt x="97" y="362"/>
                  </a:lnTo>
                  <a:lnTo>
                    <a:pt x="92" y="337"/>
                  </a:lnTo>
                  <a:lnTo>
                    <a:pt x="84" y="307"/>
                  </a:lnTo>
                  <a:lnTo>
                    <a:pt x="67" y="269"/>
                  </a:lnTo>
                  <a:lnTo>
                    <a:pt x="50" y="226"/>
                  </a:lnTo>
                  <a:lnTo>
                    <a:pt x="42" y="183"/>
                  </a:lnTo>
                  <a:lnTo>
                    <a:pt x="42" y="141"/>
                  </a:lnTo>
                  <a:lnTo>
                    <a:pt x="46" y="107"/>
                  </a:lnTo>
                  <a:lnTo>
                    <a:pt x="55" y="73"/>
                  </a:lnTo>
                  <a:lnTo>
                    <a:pt x="63" y="43"/>
                  </a:lnTo>
                  <a:lnTo>
                    <a:pt x="76" y="22"/>
                  </a:lnTo>
                  <a:lnTo>
                    <a:pt x="88" y="9"/>
                  </a:lnTo>
                  <a:lnTo>
                    <a:pt x="97" y="5"/>
                  </a:lnTo>
                  <a:lnTo>
                    <a:pt x="97" y="0"/>
                  </a:lnTo>
                  <a:lnTo>
                    <a:pt x="80" y="9"/>
                  </a:lnTo>
                  <a:lnTo>
                    <a:pt x="55" y="26"/>
                  </a:lnTo>
                  <a:lnTo>
                    <a:pt x="42" y="34"/>
                  </a:lnTo>
                  <a:lnTo>
                    <a:pt x="34"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79"/>
            <p:cNvSpPr>
              <a:spLocks noChangeAspect="1"/>
            </p:cNvSpPr>
            <p:nvPr/>
          </p:nvSpPr>
          <p:spPr bwMode="auto">
            <a:xfrm>
              <a:off x="1131" y="1200"/>
              <a:ext cx="93" cy="280"/>
            </a:xfrm>
            <a:custGeom>
              <a:avLst/>
              <a:gdLst>
                <a:gd name="T0" fmla="*/ 0 w 231"/>
                <a:gd name="T1" fmla="*/ 3 h 698"/>
                <a:gd name="T2" fmla="*/ 0 w 231"/>
                <a:gd name="T3" fmla="*/ 3 h 698"/>
                <a:gd name="T4" fmla="*/ 0 w 231"/>
                <a:gd name="T5" fmla="*/ 3 h 698"/>
                <a:gd name="T6" fmla="*/ 0 w 231"/>
                <a:gd name="T7" fmla="*/ 2 h 698"/>
                <a:gd name="T8" fmla="*/ 0 w 231"/>
                <a:gd name="T9" fmla="*/ 2 h 698"/>
                <a:gd name="T10" fmla="*/ 0 w 231"/>
                <a:gd name="T11" fmla="*/ 2 h 698"/>
                <a:gd name="T12" fmla="*/ 0 w 231"/>
                <a:gd name="T13" fmla="*/ 2 h 698"/>
                <a:gd name="T14" fmla="*/ 0 w 231"/>
                <a:gd name="T15" fmla="*/ 2 h 698"/>
                <a:gd name="T16" fmla="*/ 1 w 231"/>
                <a:gd name="T17" fmla="*/ 1 h 698"/>
                <a:gd name="T18" fmla="*/ 1 w 231"/>
                <a:gd name="T19" fmla="*/ 1 h 698"/>
                <a:gd name="T20" fmla="*/ 1 w 231"/>
                <a:gd name="T21" fmla="*/ 0 h 698"/>
                <a:gd name="T22" fmla="*/ 1 w 231"/>
                <a:gd name="T23" fmla="*/ 0 h 698"/>
                <a:gd name="T24" fmla="*/ 1 w 231"/>
                <a:gd name="T25" fmla="*/ 0 h 698"/>
                <a:gd name="T26" fmla="*/ 1 w 231"/>
                <a:gd name="T27" fmla="*/ 0 h 698"/>
                <a:gd name="T28" fmla="*/ 1 w 231"/>
                <a:gd name="T29" fmla="*/ 0 h 698"/>
                <a:gd name="T30" fmla="*/ 0 w 231"/>
                <a:gd name="T31" fmla="*/ 0 h 698"/>
                <a:gd name="T32" fmla="*/ 0 w 231"/>
                <a:gd name="T33" fmla="*/ 1 h 698"/>
                <a:gd name="T34" fmla="*/ 0 w 231"/>
                <a:gd name="T35" fmla="*/ 1 h 698"/>
                <a:gd name="T36" fmla="*/ 0 w 231"/>
                <a:gd name="T37" fmla="*/ 2 h 698"/>
                <a:gd name="T38" fmla="*/ 0 w 231"/>
                <a:gd name="T39" fmla="*/ 2 h 698"/>
                <a:gd name="T40" fmla="*/ 0 w 231"/>
                <a:gd name="T41" fmla="*/ 2 h 698"/>
                <a:gd name="T42" fmla="*/ 0 w 231"/>
                <a:gd name="T43" fmla="*/ 2 h 698"/>
                <a:gd name="T44" fmla="*/ 0 w 231"/>
                <a:gd name="T45" fmla="*/ 3 h 698"/>
                <a:gd name="T46" fmla="*/ 0 w 231"/>
                <a:gd name="T47" fmla="*/ 3 h 6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1" h="698">
                  <a:moveTo>
                    <a:pt x="0" y="698"/>
                  </a:moveTo>
                  <a:lnTo>
                    <a:pt x="76" y="698"/>
                  </a:lnTo>
                  <a:lnTo>
                    <a:pt x="76" y="635"/>
                  </a:lnTo>
                  <a:lnTo>
                    <a:pt x="80" y="571"/>
                  </a:lnTo>
                  <a:lnTo>
                    <a:pt x="88" y="507"/>
                  </a:lnTo>
                  <a:lnTo>
                    <a:pt x="101" y="447"/>
                  </a:lnTo>
                  <a:lnTo>
                    <a:pt x="122" y="336"/>
                  </a:lnTo>
                  <a:lnTo>
                    <a:pt x="151" y="234"/>
                  </a:lnTo>
                  <a:lnTo>
                    <a:pt x="181" y="153"/>
                  </a:lnTo>
                  <a:lnTo>
                    <a:pt x="206" y="94"/>
                  </a:lnTo>
                  <a:lnTo>
                    <a:pt x="231" y="38"/>
                  </a:lnTo>
                  <a:lnTo>
                    <a:pt x="168" y="0"/>
                  </a:lnTo>
                  <a:lnTo>
                    <a:pt x="139" y="64"/>
                  </a:lnTo>
                  <a:lnTo>
                    <a:pt x="109" y="128"/>
                  </a:lnTo>
                  <a:lnTo>
                    <a:pt x="80" y="217"/>
                  </a:lnTo>
                  <a:lnTo>
                    <a:pt x="51" y="319"/>
                  </a:lnTo>
                  <a:lnTo>
                    <a:pt x="25" y="434"/>
                  </a:lnTo>
                  <a:lnTo>
                    <a:pt x="17" y="498"/>
                  </a:lnTo>
                  <a:lnTo>
                    <a:pt x="9" y="562"/>
                  </a:lnTo>
                  <a:lnTo>
                    <a:pt x="0" y="630"/>
                  </a:lnTo>
                  <a:lnTo>
                    <a:pt x="0"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80"/>
            <p:cNvSpPr>
              <a:spLocks noChangeAspect="1"/>
            </p:cNvSpPr>
            <p:nvPr/>
          </p:nvSpPr>
          <p:spPr bwMode="auto">
            <a:xfrm>
              <a:off x="1284" y="887"/>
              <a:ext cx="215" cy="313"/>
            </a:xfrm>
            <a:custGeom>
              <a:avLst/>
              <a:gdLst>
                <a:gd name="T0" fmla="*/ 2 w 538"/>
                <a:gd name="T1" fmla="*/ 0 h 784"/>
                <a:gd name="T2" fmla="*/ 2 w 538"/>
                <a:gd name="T3" fmla="*/ 0 h 784"/>
                <a:gd name="T4" fmla="*/ 2 w 538"/>
                <a:gd name="T5" fmla="*/ 0 h 784"/>
                <a:gd name="T6" fmla="*/ 2 w 538"/>
                <a:gd name="T7" fmla="*/ 1 h 784"/>
                <a:gd name="T8" fmla="*/ 2 w 538"/>
                <a:gd name="T9" fmla="*/ 1 h 784"/>
                <a:gd name="T10" fmla="*/ 2 w 538"/>
                <a:gd name="T11" fmla="*/ 1 h 784"/>
                <a:gd name="T12" fmla="*/ 2 w 538"/>
                <a:gd name="T13" fmla="*/ 1 h 784"/>
                <a:gd name="T14" fmla="*/ 2 w 538"/>
                <a:gd name="T15" fmla="*/ 2 h 784"/>
                <a:gd name="T16" fmla="*/ 2 w 538"/>
                <a:gd name="T17" fmla="*/ 2 h 784"/>
                <a:gd name="T18" fmla="*/ 2 w 538"/>
                <a:gd name="T19" fmla="*/ 2 h 784"/>
                <a:gd name="T20" fmla="*/ 2 w 538"/>
                <a:gd name="T21" fmla="*/ 2 h 784"/>
                <a:gd name="T22" fmla="*/ 2 w 538"/>
                <a:gd name="T23" fmla="*/ 2 h 784"/>
                <a:gd name="T24" fmla="*/ 2 w 538"/>
                <a:gd name="T25" fmla="*/ 2 h 784"/>
                <a:gd name="T26" fmla="*/ 2 w 538"/>
                <a:gd name="T27" fmla="*/ 2 h 784"/>
                <a:gd name="T28" fmla="*/ 2 w 538"/>
                <a:gd name="T29" fmla="*/ 2 h 784"/>
                <a:gd name="T30" fmla="*/ 2 w 538"/>
                <a:gd name="T31" fmla="*/ 2 h 784"/>
                <a:gd name="T32" fmla="*/ 2 w 538"/>
                <a:gd name="T33" fmla="*/ 2 h 784"/>
                <a:gd name="T34" fmla="*/ 2 w 538"/>
                <a:gd name="T35" fmla="*/ 2 h 784"/>
                <a:gd name="T36" fmla="*/ 2 w 538"/>
                <a:gd name="T37" fmla="*/ 2 h 784"/>
                <a:gd name="T38" fmla="*/ 2 w 538"/>
                <a:gd name="T39" fmla="*/ 2 h 784"/>
                <a:gd name="T40" fmla="*/ 1 w 538"/>
                <a:gd name="T41" fmla="*/ 3 h 784"/>
                <a:gd name="T42" fmla="*/ 1 w 538"/>
                <a:gd name="T43" fmla="*/ 3 h 784"/>
                <a:gd name="T44" fmla="*/ 1 w 538"/>
                <a:gd name="T45" fmla="*/ 3 h 784"/>
                <a:gd name="T46" fmla="*/ 0 w 538"/>
                <a:gd name="T47" fmla="*/ 3 h 784"/>
                <a:gd name="T48" fmla="*/ 0 w 538"/>
                <a:gd name="T49" fmla="*/ 3 h 784"/>
                <a:gd name="T50" fmla="*/ 0 w 538"/>
                <a:gd name="T51" fmla="*/ 3 h 784"/>
                <a:gd name="T52" fmla="*/ 0 w 538"/>
                <a:gd name="T53" fmla="*/ 3 h 784"/>
                <a:gd name="T54" fmla="*/ 0 w 538"/>
                <a:gd name="T55" fmla="*/ 3 h 784"/>
                <a:gd name="T56" fmla="*/ 0 w 538"/>
                <a:gd name="T57" fmla="*/ 3 h 784"/>
                <a:gd name="T58" fmla="*/ 1 w 538"/>
                <a:gd name="T59" fmla="*/ 3 h 784"/>
                <a:gd name="T60" fmla="*/ 1 w 538"/>
                <a:gd name="T61" fmla="*/ 3 h 784"/>
                <a:gd name="T62" fmla="*/ 1 w 538"/>
                <a:gd name="T63" fmla="*/ 3 h 784"/>
                <a:gd name="T64" fmla="*/ 1 w 538"/>
                <a:gd name="T65" fmla="*/ 3 h 784"/>
                <a:gd name="T66" fmla="*/ 2 w 538"/>
                <a:gd name="T67" fmla="*/ 3 h 784"/>
                <a:gd name="T68" fmla="*/ 2 w 538"/>
                <a:gd name="T69" fmla="*/ 3 h 784"/>
                <a:gd name="T70" fmla="*/ 2 w 538"/>
                <a:gd name="T71" fmla="*/ 3 h 784"/>
                <a:gd name="T72" fmla="*/ 2 w 538"/>
                <a:gd name="T73" fmla="*/ 3 h 784"/>
                <a:gd name="T74" fmla="*/ 2 w 538"/>
                <a:gd name="T75" fmla="*/ 2 h 784"/>
                <a:gd name="T76" fmla="*/ 2 w 538"/>
                <a:gd name="T77" fmla="*/ 2 h 784"/>
                <a:gd name="T78" fmla="*/ 2 w 538"/>
                <a:gd name="T79" fmla="*/ 2 h 784"/>
                <a:gd name="T80" fmla="*/ 2 w 538"/>
                <a:gd name="T81" fmla="*/ 2 h 784"/>
                <a:gd name="T82" fmla="*/ 2 w 538"/>
                <a:gd name="T83" fmla="*/ 2 h 784"/>
                <a:gd name="T84" fmla="*/ 2 w 538"/>
                <a:gd name="T85" fmla="*/ 2 h 784"/>
                <a:gd name="T86" fmla="*/ 2 w 538"/>
                <a:gd name="T87" fmla="*/ 2 h 784"/>
                <a:gd name="T88" fmla="*/ 2 w 538"/>
                <a:gd name="T89" fmla="*/ 2 h 784"/>
                <a:gd name="T90" fmla="*/ 2 w 538"/>
                <a:gd name="T91" fmla="*/ 2 h 784"/>
                <a:gd name="T92" fmla="*/ 2 w 538"/>
                <a:gd name="T93" fmla="*/ 1 h 784"/>
                <a:gd name="T94" fmla="*/ 2 w 538"/>
                <a:gd name="T95" fmla="*/ 1 h 784"/>
                <a:gd name="T96" fmla="*/ 2 w 538"/>
                <a:gd name="T97" fmla="*/ 1 h 784"/>
                <a:gd name="T98" fmla="*/ 2 w 538"/>
                <a:gd name="T99" fmla="*/ 0 h 784"/>
                <a:gd name="T100" fmla="*/ 2 w 538"/>
                <a:gd name="T101" fmla="*/ 0 h 784"/>
                <a:gd name="T102" fmla="*/ 2 w 538"/>
                <a:gd name="T103" fmla="*/ 0 h 784"/>
                <a:gd name="T104" fmla="*/ 2 w 538"/>
                <a:gd name="T105" fmla="*/ 0 h 784"/>
                <a:gd name="T106" fmla="*/ 2 w 538"/>
                <a:gd name="T107" fmla="*/ 0 h 7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8" h="784">
                  <a:moveTo>
                    <a:pt x="361" y="42"/>
                  </a:moveTo>
                  <a:lnTo>
                    <a:pt x="361" y="42"/>
                  </a:lnTo>
                  <a:lnTo>
                    <a:pt x="378" y="68"/>
                  </a:lnTo>
                  <a:lnTo>
                    <a:pt x="412" y="136"/>
                  </a:lnTo>
                  <a:lnTo>
                    <a:pt x="428" y="183"/>
                  </a:lnTo>
                  <a:lnTo>
                    <a:pt x="445" y="238"/>
                  </a:lnTo>
                  <a:lnTo>
                    <a:pt x="458" y="294"/>
                  </a:lnTo>
                  <a:lnTo>
                    <a:pt x="462" y="358"/>
                  </a:lnTo>
                  <a:lnTo>
                    <a:pt x="462" y="417"/>
                  </a:lnTo>
                  <a:lnTo>
                    <a:pt x="454" y="477"/>
                  </a:lnTo>
                  <a:lnTo>
                    <a:pt x="445" y="507"/>
                  </a:lnTo>
                  <a:lnTo>
                    <a:pt x="437" y="537"/>
                  </a:lnTo>
                  <a:lnTo>
                    <a:pt x="424" y="567"/>
                  </a:lnTo>
                  <a:lnTo>
                    <a:pt x="407" y="596"/>
                  </a:lnTo>
                  <a:lnTo>
                    <a:pt x="395" y="609"/>
                  </a:lnTo>
                  <a:lnTo>
                    <a:pt x="382" y="626"/>
                  </a:lnTo>
                  <a:lnTo>
                    <a:pt x="361" y="639"/>
                  </a:lnTo>
                  <a:lnTo>
                    <a:pt x="340" y="647"/>
                  </a:lnTo>
                  <a:lnTo>
                    <a:pt x="290" y="669"/>
                  </a:lnTo>
                  <a:lnTo>
                    <a:pt x="235" y="686"/>
                  </a:lnTo>
                  <a:lnTo>
                    <a:pt x="172" y="694"/>
                  </a:lnTo>
                  <a:lnTo>
                    <a:pt x="114" y="703"/>
                  </a:lnTo>
                  <a:lnTo>
                    <a:pt x="55" y="707"/>
                  </a:lnTo>
                  <a:lnTo>
                    <a:pt x="0" y="707"/>
                  </a:lnTo>
                  <a:lnTo>
                    <a:pt x="0" y="784"/>
                  </a:lnTo>
                  <a:lnTo>
                    <a:pt x="80" y="784"/>
                  </a:lnTo>
                  <a:lnTo>
                    <a:pt x="143" y="775"/>
                  </a:lnTo>
                  <a:lnTo>
                    <a:pt x="219" y="767"/>
                  </a:lnTo>
                  <a:lnTo>
                    <a:pt x="294" y="745"/>
                  </a:lnTo>
                  <a:lnTo>
                    <a:pt x="332" y="737"/>
                  </a:lnTo>
                  <a:lnTo>
                    <a:pt x="365" y="720"/>
                  </a:lnTo>
                  <a:lnTo>
                    <a:pt x="399" y="703"/>
                  </a:lnTo>
                  <a:lnTo>
                    <a:pt x="428" y="686"/>
                  </a:lnTo>
                  <a:lnTo>
                    <a:pt x="449" y="660"/>
                  </a:lnTo>
                  <a:lnTo>
                    <a:pt x="470" y="635"/>
                  </a:lnTo>
                  <a:lnTo>
                    <a:pt x="491" y="601"/>
                  </a:lnTo>
                  <a:lnTo>
                    <a:pt x="504" y="567"/>
                  </a:lnTo>
                  <a:lnTo>
                    <a:pt x="517" y="532"/>
                  </a:lnTo>
                  <a:lnTo>
                    <a:pt x="525" y="498"/>
                  </a:lnTo>
                  <a:lnTo>
                    <a:pt x="538" y="430"/>
                  </a:lnTo>
                  <a:lnTo>
                    <a:pt x="538" y="366"/>
                  </a:lnTo>
                  <a:lnTo>
                    <a:pt x="533" y="294"/>
                  </a:lnTo>
                  <a:lnTo>
                    <a:pt x="521" y="230"/>
                  </a:lnTo>
                  <a:lnTo>
                    <a:pt x="504" y="170"/>
                  </a:lnTo>
                  <a:lnTo>
                    <a:pt x="483" y="115"/>
                  </a:lnTo>
                  <a:lnTo>
                    <a:pt x="462" y="68"/>
                  </a:lnTo>
                  <a:lnTo>
                    <a:pt x="445" y="34"/>
                  </a:lnTo>
                  <a:lnTo>
                    <a:pt x="424" y="0"/>
                  </a:lnTo>
                  <a:lnTo>
                    <a:pt x="36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81"/>
            <p:cNvSpPr>
              <a:spLocks noChangeAspect="1"/>
            </p:cNvSpPr>
            <p:nvPr/>
          </p:nvSpPr>
          <p:spPr bwMode="auto">
            <a:xfrm>
              <a:off x="827" y="565"/>
              <a:ext cx="183" cy="269"/>
            </a:xfrm>
            <a:custGeom>
              <a:avLst/>
              <a:gdLst>
                <a:gd name="T0" fmla="*/ 2 w 458"/>
                <a:gd name="T1" fmla="*/ 0 h 673"/>
                <a:gd name="T2" fmla="*/ 1 w 458"/>
                <a:gd name="T3" fmla="*/ 0 h 673"/>
                <a:gd name="T4" fmla="*/ 1 w 458"/>
                <a:gd name="T5" fmla="*/ 0 h 673"/>
                <a:gd name="T6" fmla="*/ 0 w 458"/>
                <a:gd name="T7" fmla="*/ 0 h 673"/>
                <a:gd name="T8" fmla="*/ 0 w 458"/>
                <a:gd name="T9" fmla="*/ 0 h 673"/>
                <a:gd name="T10" fmla="*/ 0 w 458"/>
                <a:gd name="T11" fmla="*/ 1 h 673"/>
                <a:gd name="T12" fmla="*/ 0 w 458"/>
                <a:gd name="T13" fmla="*/ 1 h 673"/>
                <a:gd name="T14" fmla="*/ 0 w 458"/>
                <a:gd name="T15" fmla="*/ 2 h 673"/>
                <a:gd name="T16" fmla="*/ 1 w 458"/>
                <a:gd name="T17" fmla="*/ 2 h 673"/>
                <a:gd name="T18" fmla="*/ 1 w 458"/>
                <a:gd name="T19" fmla="*/ 2 h 673"/>
                <a:gd name="T20" fmla="*/ 1 w 458"/>
                <a:gd name="T21" fmla="*/ 2 h 673"/>
                <a:gd name="T22" fmla="*/ 1 w 458"/>
                <a:gd name="T23" fmla="*/ 2 h 673"/>
                <a:gd name="T24" fmla="*/ 1 w 458"/>
                <a:gd name="T25" fmla="*/ 2 h 673"/>
                <a:gd name="T26" fmla="*/ 1 w 458"/>
                <a:gd name="T27" fmla="*/ 2 h 673"/>
                <a:gd name="T28" fmla="*/ 1 w 458"/>
                <a:gd name="T29" fmla="*/ 2 h 673"/>
                <a:gd name="T30" fmla="*/ 1 w 458"/>
                <a:gd name="T31" fmla="*/ 2 h 673"/>
                <a:gd name="T32" fmla="*/ 1 w 458"/>
                <a:gd name="T33" fmla="*/ 2 h 673"/>
                <a:gd name="T34" fmla="*/ 1 w 458"/>
                <a:gd name="T35" fmla="*/ 2 h 673"/>
                <a:gd name="T36" fmla="*/ 1 w 458"/>
                <a:gd name="T37" fmla="*/ 2 h 673"/>
                <a:gd name="T38" fmla="*/ 1 w 458"/>
                <a:gd name="T39" fmla="*/ 3 h 673"/>
                <a:gd name="T40" fmla="*/ 1 w 458"/>
                <a:gd name="T41" fmla="*/ 3 h 673"/>
                <a:gd name="T42" fmla="*/ 1 w 458"/>
                <a:gd name="T43" fmla="*/ 3 h 673"/>
                <a:gd name="T44" fmla="*/ 1 w 458"/>
                <a:gd name="T45" fmla="*/ 3 h 673"/>
                <a:gd name="T46" fmla="*/ 1 w 458"/>
                <a:gd name="T47" fmla="*/ 3 h 673"/>
                <a:gd name="T48" fmla="*/ 1 w 458"/>
                <a:gd name="T49" fmla="*/ 3 h 673"/>
                <a:gd name="T50" fmla="*/ 1 w 458"/>
                <a:gd name="T51" fmla="*/ 3 h 673"/>
                <a:gd name="T52" fmla="*/ 1 w 458"/>
                <a:gd name="T53" fmla="*/ 3 h 673"/>
                <a:gd name="T54" fmla="*/ 1 w 458"/>
                <a:gd name="T55" fmla="*/ 3 h 673"/>
                <a:gd name="T56" fmla="*/ 1 w 458"/>
                <a:gd name="T57" fmla="*/ 3 h 673"/>
                <a:gd name="T58" fmla="*/ 2 w 458"/>
                <a:gd name="T59" fmla="*/ 3 h 673"/>
                <a:gd name="T60" fmla="*/ 2 w 458"/>
                <a:gd name="T61" fmla="*/ 3 h 673"/>
                <a:gd name="T62" fmla="*/ 2 w 458"/>
                <a:gd name="T63" fmla="*/ 3 h 673"/>
                <a:gd name="T64" fmla="*/ 2 w 458"/>
                <a:gd name="T65" fmla="*/ 3 h 673"/>
                <a:gd name="T66" fmla="*/ 2 w 458"/>
                <a:gd name="T67" fmla="*/ 3 h 673"/>
                <a:gd name="T68" fmla="*/ 2 w 458"/>
                <a:gd name="T69" fmla="*/ 3 h 673"/>
                <a:gd name="T70" fmla="*/ 2 w 458"/>
                <a:gd name="T71" fmla="*/ 2 h 673"/>
                <a:gd name="T72" fmla="*/ 2 w 458"/>
                <a:gd name="T73" fmla="*/ 2 h 673"/>
                <a:gd name="T74" fmla="*/ 2 w 458"/>
                <a:gd name="T75" fmla="*/ 2 h 673"/>
                <a:gd name="T76" fmla="*/ 2 w 458"/>
                <a:gd name="T77" fmla="*/ 2 h 673"/>
                <a:gd name="T78" fmla="*/ 2 w 458"/>
                <a:gd name="T79" fmla="*/ 2 h 673"/>
                <a:gd name="T80" fmla="*/ 2 w 458"/>
                <a:gd name="T81" fmla="*/ 2 h 673"/>
                <a:gd name="T82" fmla="*/ 2 w 458"/>
                <a:gd name="T83" fmla="*/ 2 h 673"/>
                <a:gd name="T84" fmla="*/ 2 w 458"/>
                <a:gd name="T85" fmla="*/ 2 h 673"/>
                <a:gd name="T86" fmla="*/ 2 w 458"/>
                <a:gd name="T87" fmla="*/ 2 h 673"/>
                <a:gd name="T88" fmla="*/ 2 w 458"/>
                <a:gd name="T89" fmla="*/ 2 h 673"/>
                <a:gd name="T90" fmla="*/ 2 w 458"/>
                <a:gd name="T91" fmla="*/ 2 h 673"/>
                <a:gd name="T92" fmla="*/ 2 w 458"/>
                <a:gd name="T93" fmla="*/ 2 h 673"/>
                <a:gd name="T94" fmla="*/ 2 w 458"/>
                <a:gd name="T95" fmla="*/ 2 h 673"/>
                <a:gd name="T96" fmla="*/ 2 w 458"/>
                <a:gd name="T97" fmla="*/ 2 h 673"/>
                <a:gd name="T98" fmla="*/ 2 w 458"/>
                <a:gd name="T99" fmla="*/ 2 h 673"/>
                <a:gd name="T100" fmla="*/ 2 w 458"/>
                <a:gd name="T101" fmla="*/ 2 h 673"/>
                <a:gd name="T102" fmla="*/ 2 w 458"/>
                <a:gd name="T103" fmla="*/ 2 h 673"/>
                <a:gd name="T104" fmla="*/ 2 w 458"/>
                <a:gd name="T105" fmla="*/ 2 h 673"/>
                <a:gd name="T106" fmla="*/ 2 w 458"/>
                <a:gd name="T107" fmla="*/ 2 h 673"/>
                <a:gd name="T108" fmla="*/ 2 w 458"/>
                <a:gd name="T109" fmla="*/ 2 h 673"/>
                <a:gd name="T110" fmla="*/ 2 w 458"/>
                <a:gd name="T111" fmla="*/ 2 h 673"/>
                <a:gd name="T112" fmla="*/ 2 w 458"/>
                <a:gd name="T113" fmla="*/ 1 h 673"/>
                <a:gd name="T114" fmla="*/ 2 w 458"/>
                <a:gd name="T115" fmla="*/ 1 h 673"/>
                <a:gd name="T116" fmla="*/ 2 w 458"/>
                <a:gd name="T117" fmla="*/ 1 h 673"/>
                <a:gd name="T118" fmla="*/ 2 w 458"/>
                <a:gd name="T119" fmla="*/ 1 h 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 h="673">
                  <a:moveTo>
                    <a:pt x="412" y="136"/>
                  </a:moveTo>
                  <a:lnTo>
                    <a:pt x="412" y="136"/>
                  </a:lnTo>
                  <a:lnTo>
                    <a:pt x="395" y="98"/>
                  </a:lnTo>
                  <a:lnTo>
                    <a:pt x="366" y="64"/>
                  </a:lnTo>
                  <a:lnTo>
                    <a:pt x="336" y="38"/>
                  </a:lnTo>
                  <a:lnTo>
                    <a:pt x="303" y="17"/>
                  </a:lnTo>
                  <a:lnTo>
                    <a:pt x="261" y="4"/>
                  </a:lnTo>
                  <a:lnTo>
                    <a:pt x="223" y="0"/>
                  </a:lnTo>
                  <a:lnTo>
                    <a:pt x="181" y="0"/>
                  </a:lnTo>
                  <a:lnTo>
                    <a:pt x="139" y="12"/>
                  </a:lnTo>
                  <a:lnTo>
                    <a:pt x="101" y="29"/>
                  </a:lnTo>
                  <a:lnTo>
                    <a:pt x="68" y="59"/>
                  </a:lnTo>
                  <a:lnTo>
                    <a:pt x="42" y="89"/>
                  </a:lnTo>
                  <a:lnTo>
                    <a:pt x="21" y="123"/>
                  </a:lnTo>
                  <a:lnTo>
                    <a:pt x="9" y="166"/>
                  </a:lnTo>
                  <a:lnTo>
                    <a:pt x="0" y="204"/>
                  </a:lnTo>
                  <a:lnTo>
                    <a:pt x="5" y="247"/>
                  </a:lnTo>
                  <a:lnTo>
                    <a:pt x="17" y="289"/>
                  </a:lnTo>
                  <a:lnTo>
                    <a:pt x="26" y="315"/>
                  </a:lnTo>
                  <a:lnTo>
                    <a:pt x="38" y="336"/>
                  </a:lnTo>
                  <a:lnTo>
                    <a:pt x="55" y="358"/>
                  </a:lnTo>
                  <a:lnTo>
                    <a:pt x="76" y="375"/>
                  </a:lnTo>
                  <a:lnTo>
                    <a:pt x="93" y="392"/>
                  </a:lnTo>
                  <a:lnTo>
                    <a:pt x="118" y="404"/>
                  </a:lnTo>
                  <a:lnTo>
                    <a:pt x="139" y="413"/>
                  </a:lnTo>
                  <a:lnTo>
                    <a:pt x="164" y="421"/>
                  </a:lnTo>
                  <a:lnTo>
                    <a:pt x="181" y="434"/>
                  </a:lnTo>
                  <a:lnTo>
                    <a:pt x="198" y="447"/>
                  </a:lnTo>
                  <a:lnTo>
                    <a:pt x="215" y="468"/>
                  </a:lnTo>
                  <a:lnTo>
                    <a:pt x="227" y="494"/>
                  </a:lnTo>
                  <a:lnTo>
                    <a:pt x="235" y="511"/>
                  </a:lnTo>
                  <a:lnTo>
                    <a:pt x="244" y="524"/>
                  </a:lnTo>
                  <a:lnTo>
                    <a:pt x="252" y="532"/>
                  </a:lnTo>
                  <a:lnTo>
                    <a:pt x="265" y="541"/>
                  </a:lnTo>
                  <a:lnTo>
                    <a:pt x="256" y="554"/>
                  </a:lnTo>
                  <a:lnTo>
                    <a:pt x="256" y="566"/>
                  </a:lnTo>
                  <a:lnTo>
                    <a:pt x="261" y="575"/>
                  </a:lnTo>
                  <a:lnTo>
                    <a:pt x="269" y="579"/>
                  </a:lnTo>
                  <a:lnTo>
                    <a:pt x="265" y="588"/>
                  </a:lnTo>
                  <a:lnTo>
                    <a:pt x="269" y="596"/>
                  </a:lnTo>
                  <a:lnTo>
                    <a:pt x="273" y="605"/>
                  </a:lnTo>
                  <a:lnTo>
                    <a:pt x="282" y="609"/>
                  </a:lnTo>
                  <a:lnTo>
                    <a:pt x="277" y="617"/>
                  </a:lnTo>
                  <a:lnTo>
                    <a:pt x="277" y="626"/>
                  </a:lnTo>
                  <a:lnTo>
                    <a:pt x="282" y="634"/>
                  </a:lnTo>
                  <a:lnTo>
                    <a:pt x="290" y="639"/>
                  </a:lnTo>
                  <a:lnTo>
                    <a:pt x="290" y="647"/>
                  </a:lnTo>
                  <a:lnTo>
                    <a:pt x="290" y="656"/>
                  </a:lnTo>
                  <a:lnTo>
                    <a:pt x="294" y="664"/>
                  </a:lnTo>
                  <a:lnTo>
                    <a:pt x="303" y="669"/>
                  </a:lnTo>
                  <a:lnTo>
                    <a:pt x="307" y="669"/>
                  </a:lnTo>
                  <a:lnTo>
                    <a:pt x="307" y="673"/>
                  </a:lnTo>
                  <a:lnTo>
                    <a:pt x="311" y="673"/>
                  </a:lnTo>
                  <a:lnTo>
                    <a:pt x="315" y="673"/>
                  </a:lnTo>
                  <a:lnTo>
                    <a:pt x="319" y="673"/>
                  </a:lnTo>
                  <a:lnTo>
                    <a:pt x="324" y="673"/>
                  </a:lnTo>
                  <a:lnTo>
                    <a:pt x="332" y="673"/>
                  </a:lnTo>
                  <a:lnTo>
                    <a:pt x="345" y="673"/>
                  </a:lnTo>
                  <a:lnTo>
                    <a:pt x="353" y="673"/>
                  </a:lnTo>
                  <a:lnTo>
                    <a:pt x="357" y="669"/>
                  </a:lnTo>
                  <a:lnTo>
                    <a:pt x="366" y="669"/>
                  </a:lnTo>
                  <a:lnTo>
                    <a:pt x="370" y="669"/>
                  </a:lnTo>
                  <a:lnTo>
                    <a:pt x="378" y="664"/>
                  </a:lnTo>
                  <a:lnTo>
                    <a:pt x="382" y="664"/>
                  </a:lnTo>
                  <a:lnTo>
                    <a:pt x="387" y="660"/>
                  </a:lnTo>
                  <a:lnTo>
                    <a:pt x="420" y="647"/>
                  </a:lnTo>
                  <a:lnTo>
                    <a:pt x="441" y="630"/>
                  </a:lnTo>
                  <a:lnTo>
                    <a:pt x="454" y="609"/>
                  </a:lnTo>
                  <a:lnTo>
                    <a:pt x="458" y="600"/>
                  </a:lnTo>
                  <a:lnTo>
                    <a:pt x="458" y="592"/>
                  </a:lnTo>
                  <a:lnTo>
                    <a:pt x="454" y="588"/>
                  </a:lnTo>
                  <a:lnTo>
                    <a:pt x="445" y="579"/>
                  </a:lnTo>
                  <a:lnTo>
                    <a:pt x="445" y="571"/>
                  </a:lnTo>
                  <a:lnTo>
                    <a:pt x="445" y="562"/>
                  </a:lnTo>
                  <a:lnTo>
                    <a:pt x="441" y="558"/>
                  </a:lnTo>
                  <a:lnTo>
                    <a:pt x="433" y="549"/>
                  </a:lnTo>
                  <a:lnTo>
                    <a:pt x="437" y="541"/>
                  </a:lnTo>
                  <a:lnTo>
                    <a:pt x="433" y="532"/>
                  </a:lnTo>
                  <a:lnTo>
                    <a:pt x="429" y="528"/>
                  </a:lnTo>
                  <a:lnTo>
                    <a:pt x="420" y="519"/>
                  </a:lnTo>
                  <a:lnTo>
                    <a:pt x="424" y="511"/>
                  </a:lnTo>
                  <a:lnTo>
                    <a:pt x="424" y="502"/>
                  </a:lnTo>
                  <a:lnTo>
                    <a:pt x="420" y="502"/>
                  </a:lnTo>
                  <a:lnTo>
                    <a:pt x="420" y="498"/>
                  </a:lnTo>
                  <a:lnTo>
                    <a:pt x="416" y="494"/>
                  </a:lnTo>
                  <a:lnTo>
                    <a:pt x="412" y="494"/>
                  </a:lnTo>
                  <a:lnTo>
                    <a:pt x="408" y="490"/>
                  </a:lnTo>
                  <a:lnTo>
                    <a:pt x="403" y="490"/>
                  </a:lnTo>
                  <a:lnTo>
                    <a:pt x="403" y="473"/>
                  </a:lnTo>
                  <a:lnTo>
                    <a:pt x="403" y="456"/>
                  </a:lnTo>
                  <a:lnTo>
                    <a:pt x="395" y="421"/>
                  </a:lnTo>
                  <a:lnTo>
                    <a:pt x="391" y="396"/>
                  </a:lnTo>
                  <a:lnTo>
                    <a:pt x="391" y="366"/>
                  </a:lnTo>
                  <a:lnTo>
                    <a:pt x="395" y="323"/>
                  </a:lnTo>
                  <a:lnTo>
                    <a:pt x="408" y="302"/>
                  </a:lnTo>
                  <a:lnTo>
                    <a:pt x="416" y="281"/>
                  </a:lnTo>
                  <a:lnTo>
                    <a:pt x="420" y="255"/>
                  </a:lnTo>
                  <a:lnTo>
                    <a:pt x="424" y="234"/>
                  </a:lnTo>
                  <a:lnTo>
                    <a:pt x="424" y="208"/>
                  </a:lnTo>
                  <a:lnTo>
                    <a:pt x="424" y="187"/>
                  </a:lnTo>
                  <a:lnTo>
                    <a:pt x="420" y="162"/>
                  </a:lnTo>
                  <a:lnTo>
                    <a:pt x="412" y="13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82"/>
            <p:cNvSpPr>
              <a:spLocks noChangeAspect="1"/>
            </p:cNvSpPr>
            <p:nvPr/>
          </p:nvSpPr>
          <p:spPr bwMode="auto">
            <a:xfrm>
              <a:off x="992" y="7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83"/>
            <p:cNvSpPr>
              <a:spLocks noChangeAspect="1"/>
            </p:cNvSpPr>
            <p:nvPr/>
          </p:nvSpPr>
          <p:spPr bwMode="auto">
            <a:xfrm>
              <a:off x="945" y="83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Rectangle 84"/>
            <p:cNvSpPr>
              <a:spLocks noChangeAspect="1" noChangeArrowheads="1"/>
            </p:cNvSpPr>
            <p:nvPr/>
          </p:nvSpPr>
          <p:spPr bwMode="auto">
            <a:xfrm>
              <a:off x="952" y="839"/>
              <a:ext cx="0"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endParaRPr lang="en-GB" altLang="en-US"/>
            </a:p>
          </p:txBody>
        </p:sp>
        <p:sp>
          <p:nvSpPr>
            <p:cNvPr id="84" name="Freeform 85"/>
            <p:cNvSpPr>
              <a:spLocks noChangeAspect="1"/>
            </p:cNvSpPr>
            <p:nvPr/>
          </p:nvSpPr>
          <p:spPr bwMode="auto">
            <a:xfrm>
              <a:off x="960" y="84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86"/>
            <p:cNvSpPr>
              <a:spLocks noChangeAspect="1"/>
            </p:cNvSpPr>
            <p:nvPr/>
          </p:nvSpPr>
          <p:spPr bwMode="auto">
            <a:xfrm>
              <a:off x="819" y="554"/>
              <a:ext cx="200" cy="290"/>
            </a:xfrm>
            <a:custGeom>
              <a:avLst/>
              <a:gdLst>
                <a:gd name="T0" fmla="*/ 1 w 500"/>
                <a:gd name="T1" fmla="*/ 0 h 724"/>
                <a:gd name="T2" fmla="*/ 0 w 500"/>
                <a:gd name="T3" fmla="*/ 0 h 724"/>
                <a:gd name="T4" fmla="*/ 0 w 500"/>
                <a:gd name="T5" fmla="*/ 1 h 724"/>
                <a:gd name="T6" fmla="*/ 0 w 500"/>
                <a:gd name="T7" fmla="*/ 1 h 724"/>
                <a:gd name="T8" fmla="*/ 0 w 500"/>
                <a:gd name="T9" fmla="*/ 1 h 724"/>
                <a:gd name="T10" fmla="*/ 0 w 500"/>
                <a:gd name="T11" fmla="*/ 2 h 724"/>
                <a:gd name="T12" fmla="*/ 0 w 500"/>
                <a:gd name="T13" fmla="*/ 2 h 724"/>
                <a:gd name="T14" fmla="*/ 1 w 500"/>
                <a:gd name="T15" fmla="*/ 2 h 724"/>
                <a:gd name="T16" fmla="*/ 1 w 500"/>
                <a:gd name="T17" fmla="*/ 2 h 724"/>
                <a:gd name="T18" fmla="*/ 1 w 500"/>
                <a:gd name="T19" fmla="*/ 2 h 724"/>
                <a:gd name="T20" fmla="*/ 1 w 500"/>
                <a:gd name="T21" fmla="*/ 2 h 724"/>
                <a:gd name="T22" fmla="*/ 1 w 500"/>
                <a:gd name="T23" fmla="*/ 2 h 724"/>
                <a:gd name="T24" fmla="*/ 1 w 500"/>
                <a:gd name="T25" fmla="*/ 2 h 724"/>
                <a:gd name="T26" fmla="*/ 1 w 500"/>
                <a:gd name="T27" fmla="*/ 2 h 724"/>
                <a:gd name="T28" fmla="*/ 1 w 500"/>
                <a:gd name="T29" fmla="*/ 2 h 724"/>
                <a:gd name="T30" fmla="*/ 1 w 500"/>
                <a:gd name="T31" fmla="*/ 3 h 724"/>
                <a:gd name="T32" fmla="*/ 1 w 500"/>
                <a:gd name="T33" fmla="*/ 3 h 724"/>
                <a:gd name="T34" fmla="*/ 1 w 500"/>
                <a:gd name="T35" fmla="*/ 3 h 724"/>
                <a:gd name="T36" fmla="*/ 1 w 500"/>
                <a:gd name="T37" fmla="*/ 3 h 724"/>
                <a:gd name="T38" fmla="*/ 1 w 500"/>
                <a:gd name="T39" fmla="*/ 3 h 724"/>
                <a:gd name="T40" fmla="*/ 1 w 500"/>
                <a:gd name="T41" fmla="*/ 3 h 724"/>
                <a:gd name="T42" fmla="*/ 1 w 500"/>
                <a:gd name="T43" fmla="*/ 3 h 724"/>
                <a:gd name="T44" fmla="*/ 1 w 500"/>
                <a:gd name="T45" fmla="*/ 3 h 724"/>
                <a:gd name="T46" fmla="*/ 2 w 500"/>
                <a:gd name="T47" fmla="*/ 3 h 724"/>
                <a:gd name="T48" fmla="*/ 2 w 500"/>
                <a:gd name="T49" fmla="*/ 3 h 724"/>
                <a:gd name="T50" fmla="*/ 2 w 500"/>
                <a:gd name="T51" fmla="*/ 3 h 724"/>
                <a:gd name="T52" fmla="*/ 2 w 500"/>
                <a:gd name="T53" fmla="*/ 3 h 724"/>
                <a:gd name="T54" fmla="*/ 2 w 500"/>
                <a:gd name="T55" fmla="*/ 3 h 724"/>
                <a:gd name="T56" fmla="*/ 2 w 500"/>
                <a:gd name="T57" fmla="*/ 3 h 724"/>
                <a:gd name="T58" fmla="*/ 2 w 500"/>
                <a:gd name="T59" fmla="*/ 2 h 724"/>
                <a:gd name="T60" fmla="*/ 2 w 500"/>
                <a:gd name="T61" fmla="*/ 2 h 724"/>
                <a:gd name="T62" fmla="*/ 2 w 500"/>
                <a:gd name="T63" fmla="*/ 2 h 724"/>
                <a:gd name="T64" fmla="*/ 2 w 500"/>
                <a:gd name="T65" fmla="*/ 2 h 724"/>
                <a:gd name="T66" fmla="*/ 2 w 500"/>
                <a:gd name="T67" fmla="*/ 2 h 724"/>
                <a:gd name="T68" fmla="*/ 2 w 500"/>
                <a:gd name="T69" fmla="*/ 2 h 724"/>
                <a:gd name="T70" fmla="*/ 2 w 500"/>
                <a:gd name="T71" fmla="*/ 2 h 724"/>
                <a:gd name="T72" fmla="*/ 2 w 500"/>
                <a:gd name="T73" fmla="*/ 2 h 724"/>
                <a:gd name="T74" fmla="*/ 2 w 500"/>
                <a:gd name="T75" fmla="*/ 2 h 724"/>
                <a:gd name="T76" fmla="*/ 2 w 500"/>
                <a:gd name="T77" fmla="*/ 2 h 724"/>
                <a:gd name="T78" fmla="*/ 2 w 500"/>
                <a:gd name="T79" fmla="*/ 2 h 724"/>
                <a:gd name="T80" fmla="*/ 2 w 500"/>
                <a:gd name="T81" fmla="*/ 2 h 724"/>
                <a:gd name="T82" fmla="*/ 2 w 500"/>
                <a:gd name="T83" fmla="*/ 2 h 724"/>
                <a:gd name="T84" fmla="*/ 2 w 500"/>
                <a:gd name="T85" fmla="*/ 2 h 724"/>
                <a:gd name="T86" fmla="*/ 2 w 500"/>
                <a:gd name="T87" fmla="*/ 2 h 724"/>
                <a:gd name="T88" fmla="*/ 2 w 500"/>
                <a:gd name="T89" fmla="*/ 2 h 724"/>
                <a:gd name="T90" fmla="*/ 2 w 500"/>
                <a:gd name="T91" fmla="*/ 2 h 724"/>
                <a:gd name="T92" fmla="*/ 2 w 500"/>
                <a:gd name="T93" fmla="*/ 1 h 724"/>
                <a:gd name="T94" fmla="*/ 2 w 500"/>
                <a:gd name="T95" fmla="*/ 1 h 724"/>
                <a:gd name="T96" fmla="*/ 2 w 500"/>
                <a:gd name="T97" fmla="*/ 1 h 724"/>
                <a:gd name="T98" fmla="*/ 2 w 500"/>
                <a:gd name="T99" fmla="*/ 0 h 724"/>
                <a:gd name="T100" fmla="*/ 1 w 500"/>
                <a:gd name="T101" fmla="*/ 0 h 724"/>
                <a:gd name="T102" fmla="*/ 1 w 500"/>
                <a:gd name="T103" fmla="*/ 0 h 724"/>
                <a:gd name="T104" fmla="*/ 1 w 500"/>
                <a:gd name="T105" fmla="*/ 0 h 7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0" h="724">
                  <a:moveTo>
                    <a:pt x="152" y="17"/>
                  </a:moveTo>
                  <a:lnTo>
                    <a:pt x="152" y="17"/>
                  </a:lnTo>
                  <a:lnTo>
                    <a:pt x="110" y="38"/>
                  </a:lnTo>
                  <a:lnTo>
                    <a:pt x="76" y="64"/>
                  </a:lnTo>
                  <a:lnTo>
                    <a:pt x="42" y="102"/>
                  </a:lnTo>
                  <a:lnTo>
                    <a:pt x="21" y="141"/>
                  </a:lnTo>
                  <a:lnTo>
                    <a:pt x="13" y="166"/>
                  </a:lnTo>
                  <a:lnTo>
                    <a:pt x="5" y="188"/>
                  </a:lnTo>
                  <a:lnTo>
                    <a:pt x="0" y="213"/>
                  </a:lnTo>
                  <a:lnTo>
                    <a:pt x="0" y="239"/>
                  </a:lnTo>
                  <a:lnTo>
                    <a:pt x="5" y="277"/>
                  </a:lnTo>
                  <a:lnTo>
                    <a:pt x="13" y="315"/>
                  </a:lnTo>
                  <a:lnTo>
                    <a:pt x="17" y="324"/>
                  </a:lnTo>
                  <a:lnTo>
                    <a:pt x="26" y="349"/>
                  </a:lnTo>
                  <a:lnTo>
                    <a:pt x="42" y="375"/>
                  </a:lnTo>
                  <a:lnTo>
                    <a:pt x="59" y="396"/>
                  </a:lnTo>
                  <a:lnTo>
                    <a:pt x="76" y="418"/>
                  </a:lnTo>
                  <a:lnTo>
                    <a:pt x="101" y="435"/>
                  </a:lnTo>
                  <a:lnTo>
                    <a:pt x="122" y="447"/>
                  </a:lnTo>
                  <a:lnTo>
                    <a:pt x="147" y="460"/>
                  </a:lnTo>
                  <a:lnTo>
                    <a:pt x="173" y="469"/>
                  </a:lnTo>
                  <a:lnTo>
                    <a:pt x="202" y="490"/>
                  </a:lnTo>
                  <a:lnTo>
                    <a:pt x="215" y="507"/>
                  </a:lnTo>
                  <a:lnTo>
                    <a:pt x="227" y="528"/>
                  </a:lnTo>
                  <a:lnTo>
                    <a:pt x="240" y="550"/>
                  </a:lnTo>
                  <a:lnTo>
                    <a:pt x="256" y="571"/>
                  </a:lnTo>
                  <a:lnTo>
                    <a:pt x="252" y="588"/>
                  </a:lnTo>
                  <a:lnTo>
                    <a:pt x="256" y="601"/>
                  </a:lnTo>
                  <a:lnTo>
                    <a:pt x="265" y="614"/>
                  </a:lnTo>
                  <a:lnTo>
                    <a:pt x="265" y="618"/>
                  </a:lnTo>
                  <a:lnTo>
                    <a:pt x="265" y="631"/>
                  </a:lnTo>
                  <a:lnTo>
                    <a:pt x="277" y="643"/>
                  </a:lnTo>
                  <a:lnTo>
                    <a:pt x="277" y="648"/>
                  </a:lnTo>
                  <a:lnTo>
                    <a:pt x="277" y="660"/>
                  </a:lnTo>
                  <a:lnTo>
                    <a:pt x="286" y="673"/>
                  </a:lnTo>
                  <a:lnTo>
                    <a:pt x="286" y="678"/>
                  </a:lnTo>
                  <a:lnTo>
                    <a:pt x="290" y="690"/>
                  </a:lnTo>
                  <a:lnTo>
                    <a:pt x="298" y="703"/>
                  </a:lnTo>
                  <a:lnTo>
                    <a:pt x="311" y="716"/>
                  </a:lnTo>
                  <a:lnTo>
                    <a:pt x="319" y="716"/>
                  </a:lnTo>
                  <a:lnTo>
                    <a:pt x="315" y="716"/>
                  </a:lnTo>
                  <a:lnTo>
                    <a:pt x="324" y="720"/>
                  </a:lnTo>
                  <a:lnTo>
                    <a:pt x="328" y="720"/>
                  </a:lnTo>
                  <a:lnTo>
                    <a:pt x="332" y="720"/>
                  </a:lnTo>
                  <a:lnTo>
                    <a:pt x="336" y="720"/>
                  </a:lnTo>
                  <a:lnTo>
                    <a:pt x="340" y="720"/>
                  </a:lnTo>
                  <a:lnTo>
                    <a:pt x="353" y="724"/>
                  </a:lnTo>
                  <a:lnTo>
                    <a:pt x="353" y="720"/>
                  </a:lnTo>
                  <a:lnTo>
                    <a:pt x="366" y="720"/>
                  </a:lnTo>
                  <a:lnTo>
                    <a:pt x="370" y="720"/>
                  </a:lnTo>
                  <a:lnTo>
                    <a:pt x="378" y="720"/>
                  </a:lnTo>
                  <a:lnTo>
                    <a:pt x="382" y="720"/>
                  </a:lnTo>
                  <a:lnTo>
                    <a:pt x="395" y="716"/>
                  </a:lnTo>
                  <a:lnTo>
                    <a:pt x="408" y="712"/>
                  </a:lnTo>
                  <a:lnTo>
                    <a:pt x="416" y="707"/>
                  </a:lnTo>
                  <a:lnTo>
                    <a:pt x="445" y="695"/>
                  </a:lnTo>
                  <a:lnTo>
                    <a:pt x="466" y="682"/>
                  </a:lnTo>
                  <a:lnTo>
                    <a:pt x="483" y="665"/>
                  </a:lnTo>
                  <a:lnTo>
                    <a:pt x="496" y="643"/>
                  </a:lnTo>
                  <a:lnTo>
                    <a:pt x="500" y="626"/>
                  </a:lnTo>
                  <a:lnTo>
                    <a:pt x="500" y="614"/>
                  </a:lnTo>
                  <a:lnTo>
                    <a:pt x="492" y="597"/>
                  </a:lnTo>
                  <a:lnTo>
                    <a:pt x="487" y="584"/>
                  </a:lnTo>
                  <a:lnTo>
                    <a:pt x="479" y="567"/>
                  </a:lnTo>
                  <a:lnTo>
                    <a:pt x="479" y="554"/>
                  </a:lnTo>
                  <a:lnTo>
                    <a:pt x="466" y="537"/>
                  </a:lnTo>
                  <a:lnTo>
                    <a:pt x="466" y="524"/>
                  </a:lnTo>
                  <a:lnTo>
                    <a:pt x="466" y="520"/>
                  </a:lnTo>
                  <a:lnTo>
                    <a:pt x="462" y="516"/>
                  </a:lnTo>
                  <a:lnTo>
                    <a:pt x="462" y="511"/>
                  </a:lnTo>
                  <a:lnTo>
                    <a:pt x="458" y="511"/>
                  </a:lnTo>
                  <a:lnTo>
                    <a:pt x="458" y="507"/>
                  </a:lnTo>
                  <a:lnTo>
                    <a:pt x="450" y="503"/>
                  </a:lnTo>
                  <a:lnTo>
                    <a:pt x="454" y="503"/>
                  </a:lnTo>
                  <a:lnTo>
                    <a:pt x="450" y="499"/>
                  </a:lnTo>
                  <a:lnTo>
                    <a:pt x="450" y="494"/>
                  </a:lnTo>
                  <a:lnTo>
                    <a:pt x="445" y="469"/>
                  </a:lnTo>
                  <a:lnTo>
                    <a:pt x="441" y="447"/>
                  </a:lnTo>
                  <a:lnTo>
                    <a:pt x="437" y="439"/>
                  </a:lnTo>
                  <a:lnTo>
                    <a:pt x="433" y="426"/>
                  </a:lnTo>
                  <a:lnTo>
                    <a:pt x="433" y="409"/>
                  </a:lnTo>
                  <a:lnTo>
                    <a:pt x="433" y="379"/>
                  </a:lnTo>
                  <a:lnTo>
                    <a:pt x="441" y="358"/>
                  </a:lnTo>
                  <a:lnTo>
                    <a:pt x="454" y="328"/>
                  </a:lnTo>
                  <a:lnTo>
                    <a:pt x="462" y="298"/>
                  </a:lnTo>
                  <a:lnTo>
                    <a:pt x="466" y="269"/>
                  </a:lnTo>
                  <a:lnTo>
                    <a:pt x="471" y="239"/>
                  </a:lnTo>
                  <a:lnTo>
                    <a:pt x="466" y="200"/>
                  </a:lnTo>
                  <a:lnTo>
                    <a:pt x="458" y="162"/>
                  </a:lnTo>
                  <a:lnTo>
                    <a:pt x="454" y="153"/>
                  </a:lnTo>
                  <a:lnTo>
                    <a:pt x="433" y="115"/>
                  </a:lnTo>
                  <a:lnTo>
                    <a:pt x="408" y="77"/>
                  </a:lnTo>
                  <a:lnTo>
                    <a:pt x="370" y="47"/>
                  </a:lnTo>
                  <a:lnTo>
                    <a:pt x="332" y="21"/>
                  </a:lnTo>
                  <a:lnTo>
                    <a:pt x="286" y="9"/>
                  </a:lnTo>
                  <a:lnTo>
                    <a:pt x="244" y="0"/>
                  </a:lnTo>
                  <a:lnTo>
                    <a:pt x="198" y="4"/>
                  </a:lnTo>
                  <a:lnTo>
                    <a:pt x="15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87"/>
            <p:cNvSpPr>
              <a:spLocks noChangeAspect="1"/>
            </p:cNvSpPr>
            <p:nvPr/>
          </p:nvSpPr>
          <p:spPr bwMode="auto">
            <a:xfrm>
              <a:off x="988" y="73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88"/>
            <p:cNvSpPr>
              <a:spLocks noChangeAspect="1"/>
            </p:cNvSpPr>
            <p:nvPr/>
          </p:nvSpPr>
          <p:spPr bwMode="auto">
            <a:xfrm>
              <a:off x="930" y="759"/>
              <a:ext cx="80" cy="75"/>
            </a:xfrm>
            <a:custGeom>
              <a:avLst/>
              <a:gdLst>
                <a:gd name="T0" fmla="*/ 1 w 202"/>
                <a:gd name="T1" fmla="*/ 0 h 188"/>
                <a:gd name="T2" fmla="*/ 1 w 202"/>
                <a:gd name="T3" fmla="*/ 0 h 188"/>
                <a:gd name="T4" fmla="*/ 1 w 202"/>
                <a:gd name="T5" fmla="*/ 0 h 188"/>
                <a:gd name="T6" fmla="*/ 1 w 202"/>
                <a:gd name="T7" fmla="*/ 0 h 188"/>
                <a:gd name="T8" fmla="*/ 1 w 202"/>
                <a:gd name="T9" fmla="*/ 0 h 188"/>
                <a:gd name="T10" fmla="*/ 1 w 202"/>
                <a:gd name="T11" fmla="*/ 0 h 188"/>
                <a:gd name="T12" fmla="*/ 1 w 202"/>
                <a:gd name="T13" fmla="*/ 0 h 188"/>
                <a:gd name="T14" fmla="*/ 0 w 202"/>
                <a:gd name="T15" fmla="*/ 0 h 188"/>
                <a:gd name="T16" fmla="*/ 0 w 202"/>
                <a:gd name="T17" fmla="*/ 0 h 188"/>
                <a:gd name="T18" fmla="*/ 0 w 202"/>
                <a:gd name="T19" fmla="*/ 0 h 188"/>
                <a:gd name="T20" fmla="*/ 0 w 202"/>
                <a:gd name="T21" fmla="*/ 0 h 188"/>
                <a:gd name="T22" fmla="*/ 0 w 202"/>
                <a:gd name="T23" fmla="*/ 0 h 188"/>
                <a:gd name="T24" fmla="*/ 0 w 202"/>
                <a:gd name="T25" fmla="*/ 0 h 188"/>
                <a:gd name="T26" fmla="*/ 0 w 202"/>
                <a:gd name="T27" fmla="*/ 0 h 188"/>
                <a:gd name="T28" fmla="*/ 0 w 202"/>
                <a:gd name="T29" fmla="*/ 0 h 188"/>
                <a:gd name="T30" fmla="*/ 0 w 202"/>
                <a:gd name="T31" fmla="*/ 0 h 188"/>
                <a:gd name="T32" fmla="*/ 0 w 202"/>
                <a:gd name="T33" fmla="*/ 0 h 188"/>
                <a:gd name="T34" fmla="*/ 0 w 202"/>
                <a:gd name="T35" fmla="*/ 0 h 188"/>
                <a:gd name="T36" fmla="*/ 0 w 202"/>
                <a:gd name="T37" fmla="*/ 0 h 188"/>
                <a:gd name="T38" fmla="*/ 0 w 202"/>
                <a:gd name="T39" fmla="*/ 0 h 188"/>
                <a:gd name="T40" fmla="*/ 0 w 202"/>
                <a:gd name="T41" fmla="*/ 0 h 188"/>
                <a:gd name="T42" fmla="*/ 0 w 202"/>
                <a:gd name="T43" fmla="*/ 0 h 188"/>
                <a:gd name="T44" fmla="*/ 0 w 202"/>
                <a:gd name="T45" fmla="*/ 0 h 188"/>
                <a:gd name="T46" fmla="*/ 0 w 202"/>
                <a:gd name="T47" fmla="*/ 0 h 188"/>
                <a:gd name="T48" fmla="*/ 0 w 202"/>
                <a:gd name="T49" fmla="*/ 0 h 188"/>
                <a:gd name="T50" fmla="*/ 0 w 202"/>
                <a:gd name="T51" fmla="*/ 0 h 188"/>
                <a:gd name="T52" fmla="*/ 0 w 202"/>
                <a:gd name="T53" fmla="*/ 0 h 188"/>
                <a:gd name="T54" fmla="*/ 0 w 202"/>
                <a:gd name="T55" fmla="*/ 1 h 188"/>
                <a:gd name="T56" fmla="*/ 0 w 202"/>
                <a:gd name="T57" fmla="*/ 1 h 188"/>
                <a:gd name="T58" fmla="*/ 0 w 202"/>
                <a:gd name="T59" fmla="*/ 1 h 188"/>
                <a:gd name="T60" fmla="*/ 0 w 202"/>
                <a:gd name="T61" fmla="*/ 1 h 188"/>
                <a:gd name="T62" fmla="*/ 0 w 202"/>
                <a:gd name="T63" fmla="*/ 1 h 188"/>
                <a:gd name="T64" fmla="*/ 0 w 202"/>
                <a:gd name="T65" fmla="*/ 1 h 188"/>
                <a:gd name="T66" fmla="*/ 0 w 202"/>
                <a:gd name="T67" fmla="*/ 1 h 188"/>
                <a:gd name="T68" fmla="*/ 0 w 202"/>
                <a:gd name="T69" fmla="*/ 1 h 188"/>
                <a:gd name="T70" fmla="*/ 0 w 202"/>
                <a:gd name="T71" fmla="*/ 1 h 188"/>
                <a:gd name="T72" fmla="*/ 0 w 202"/>
                <a:gd name="T73" fmla="*/ 1 h 188"/>
                <a:gd name="T74" fmla="*/ 0 w 202"/>
                <a:gd name="T75" fmla="*/ 1 h 188"/>
                <a:gd name="T76" fmla="*/ 0 w 202"/>
                <a:gd name="T77" fmla="*/ 1 h 188"/>
                <a:gd name="T78" fmla="*/ 0 w 202"/>
                <a:gd name="T79" fmla="*/ 1 h 188"/>
                <a:gd name="T80" fmla="*/ 0 w 202"/>
                <a:gd name="T81" fmla="*/ 1 h 188"/>
                <a:gd name="T82" fmla="*/ 1 w 202"/>
                <a:gd name="T83" fmla="*/ 1 h 188"/>
                <a:gd name="T84" fmla="*/ 1 w 202"/>
                <a:gd name="T85" fmla="*/ 1 h 188"/>
                <a:gd name="T86" fmla="*/ 1 w 202"/>
                <a:gd name="T87" fmla="*/ 0 h 188"/>
                <a:gd name="T88" fmla="*/ 1 w 202"/>
                <a:gd name="T89" fmla="*/ 0 h 188"/>
                <a:gd name="T90" fmla="*/ 1 w 202"/>
                <a:gd name="T91" fmla="*/ 0 h 188"/>
                <a:gd name="T92" fmla="*/ 1 w 202"/>
                <a:gd name="T93" fmla="*/ 0 h 188"/>
                <a:gd name="T94" fmla="*/ 1 w 202"/>
                <a:gd name="T95" fmla="*/ 0 h 188"/>
                <a:gd name="T96" fmla="*/ 1 w 202"/>
                <a:gd name="T97" fmla="*/ 0 h 188"/>
                <a:gd name="T98" fmla="*/ 1 w 202"/>
                <a:gd name="T99" fmla="*/ 0 h 188"/>
                <a:gd name="T100" fmla="*/ 1 w 202"/>
                <a:gd name="T101" fmla="*/ 0 h 188"/>
                <a:gd name="T102" fmla="*/ 1 w 202"/>
                <a:gd name="T103" fmla="*/ 0 h 188"/>
                <a:gd name="T104" fmla="*/ 1 w 202"/>
                <a:gd name="T105" fmla="*/ 0 h 188"/>
                <a:gd name="T106" fmla="*/ 1 w 202"/>
                <a:gd name="T107" fmla="*/ 0 h 188"/>
                <a:gd name="T108" fmla="*/ 1 w 202"/>
                <a:gd name="T109" fmla="*/ 0 h 188"/>
                <a:gd name="T110" fmla="*/ 1 w 202"/>
                <a:gd name="T111" fmla="*/ 0 h 188"/>
                <a:gd name="T112" fmla="*/ 1 w 202"/>
                <a:gd name="T113" fmla="*/ 0 h 188"/>
                <a:gd name="T114" fmla="*/ 1 w 202"/>
                <a:gd name="T115" fmla="*/ 0 h 188"/>
                <a:gd name="T116" fmla="*/ 1 w 202"/>
                <a:gd name="T117" fmla="*/ 0 h 188"/>
                <a:gd name="T118" fmla="*/ 1 w 202"/>
                <a:gd name="T119" fmla="*/ 0 h 188"/>
                <a:gd name="T120" fmla="*/ 1 w 202"/>
                <a:gd name="T121" fmla="*/ 0 h 188"/>
                <a:gd name="T122" fmla="*/ 1 w 202"/>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2" h="188">
                  <a:moveTo>
                    <a:pt x="164" y="34"/>
                  </a:moveTo>
                  <a:lnTo>
                    <a:pt x="164" y="34"/>
                  </a:lnTo>
                  <a:lnTo>
                    <a:pt x="168" y="26"/>
                  </a:lnTo>
                  <a:lnTo>
                    <a:pt x="168" y="17"/>
                  </a:lnTo>
                  <a:lnTo>
                    <a:pt x="164" y="13"/>
                  </a:lnTo>
                  <a:lnTo>
                    <a:pt x="156" y="9"/>
                  </a:lnTo>
                  <a:lnTo>
                    <a:pt x="135" y="0"/>
                  </a:lnTo>
                  <a:lnTo>
                    <a:pt x="105" y="5"/>
                  </a:lnTo>
                  <a:lnTo>
                    <a:pt x="72" y="13"/>
                  </a:lnTo>
                  <a:lnTo>
                    <a:pt x="38" y="30"/>
                  </a:lnTo>
                  <a:lnTo>
                    <a:pt x="13" y="47"/>
                  </a:lnTo>
                  <a:lnTo>
                    <a:pt x="0" y="64"/>
                  </a:lnTo>
                  <a:lnTo>
                    <a:pt x="0" y="73"/>
                  </a:lnTo>
                  <a:lnTo>
                    <a:pt x="0" y="81"/>
                  </a:lnTo>
                  <a:lnTo>
                    <a:pt x="5" y="90"/>
                  </a:lnTo>
                  <a:lnTo>
                    <a:pt x="13" y="94"/>
                  </a:lnTo>
                  <a:lnTo>
                    <a:pt x="9" y="103"/>
                  </a:lnTo>
                  <a:lnTo>
                    <a:pt x="13" y="111"/>
                  </a:lnTo>
                  <a:lnTo>
                    <a:pt x="17" y="120"/>
                  </a:lnTo>
                  <a:lnTo>
                    <a:pt x="26" y="124"/>
                  </a:lnTo>
                  <a:lnTo>
                    <a:pt x="21" y="132"/>
                  </a:lnTo>
                  <a:lnTo>
                    <a:pt x="21" y="141"/>
                  </a:lnTo>
                  <a:lnTo>
                    <a:pt x="26" y="149"/>
                  </a:lnTo>
                  <a:lnTo>
                    <a:pt x="34" y="154"/>
                  </a:lnTo>
                  <a:lnTo>
                    <a:pt x="34" y="162"/>
                  </a:lnTo>
                  <a:lnTo>
                    <a:pt x="34" y="171"/>
                  </a:lnTo>
                  <a:lnTo>
                    <a:pt x="38" y="179"/>
                  </a:lnTo>
                  <a:lnTo>
                    <a:pt x="47" y="184"/>
                  </a:lnTo>
                  <a:lnTo>
                    <a:pt x="68" y="188"/>
                  </a:lnTo>
                  <a:lnTo>
                    <a:pt x="97" y="188"/>
                  </a:lnTo>
                  <a:lnTo>
                    <a:pt x="131" y="175"/>
                  </a:lnTo>
                  <a:lnTo>
                    <a:pt x="164" y="162"/>
                  </a:lnTo>
                  <a:lnTo>
                    <a:pt x="185" y="145"/>
                  </a:lnTo>
                  <a:lnTo>
                    <a:pt x="198" y="124"/>
                  </a:lnTo>
                  <a:lnTo>
                    <a:pt x="202" y="115"/>
                  </a:lnTo>
                  <a:lnTo>
                    <a:pt x="202" y="107"/>
                  </a:lnTo>
                  <a:lnTo>
                    <a:pt x="198" y="103"/>
                  </a:lnTo>
                  <a:lnTo>
                    <a:pt x="189" y="94"/>
                  </a:lnTo>
                  <a:lnTo>
                    <a:pt x="189" y="86"/>
                  </a:lnTo>
                  <a:lnTo>
                    <a:pt x="189" y="77"/>
                  </a:lnTo>
                  <a:lnTo>
                    <a:pt x="185" y="73"/>
                  </a:lnTo>
                  <a:lnTo>
                    <a:pt x="177" y="64"/>
                  </a:lnTo>
                  <a:lnTo>
                    <a:pt x="181" y="56"/>
                  </a:lnTo>
                  <a:lnTo>
                    <a:pt x="177" y="47"/>
                  </a:lnTo>
                  <a:lnTo>
                    <a:pt x="173" y="43"/>
                  </a:lnTo>
                  <a:lnTo>
                    <a:pt x="16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89"/>
            <p:cNvSpPr>
              <a:spLocks noChangeAspect="1"/>
            </p:cNvSpPr>
            <p:nvPr/>
          </p:nvSpPr>
          <p:spPr bwMode="auto">
            <a:xfrm>
              <a:off x="827" y="565"/>
              <a:ext cx="170" cy="219"/>
            </a:xfrm>
            <a:custGeom>
              <a:avLst/>
              <a:gdLst>
                <a:gd name="T0" fmla="*/ 2 w 424"/>
                <a:gd name="T1" fmla="*/ 1 h 549"/>
                <a:gd name="T2" fmla="*/ 2 w 424"/>
                <a:gd name="T3" fmla="*/ 1 h 549"/>
                <a:gd name="T4" fmla="*/ 2 w 424"/>
                <a:gd name="T5" fmla="*/ 1 h 549"/>
                <a:gd name="T6" fmla="*/ 2 w 424"/>
                <a:gd name="T7" fmla="*/ 1 h 549"/>
                <a:gd name="T8" fmla="*/ 2 w 424"/>
                <a:gd name="T9" fmla="*/ 1 h 549"/>
                <a:gd name="T10" fmla="*/ 2 w 424"/>
                <a:gd name="T11" fmla="*/ 1 h 549"/>
                <a:gd name="T12" fmla="*/ 2 w 424"/>
                <a:gd name="T13" fmla="*/ 1 h 549"/>
                <a:gd name="T14" fmla="*/ 2 w 424"/>
                <a:gd name="T15" fmla="*/ 1 h 549"/>
                <a:gd name="T16" fmla="*/ 2 w 424"/>
                <a:gd name="T17" fmla="*/ 1 h 549"/>
                <a:gd name="T18" fmla="*/ 2 w 424"/>
                <a:gd name="T19" fmla="*/ 1 h 549"/>
                <a:gd name="T20" fmla="*/ 2 w 424"/>
                <a:gd name="T21" fmla="*/ 1 h 549"/>
                <a:gd name="T22" fmla="*/ 2 w 424"/>
                <a:gd name="T23" fmla="*/ 0 h 549"/>
                <a:gd name="T24" fmla="*/ 2 w 424"/>
                <a:gd name="T25" fmla="*/ 0 h 549"/>
                <a:gd name="T26" fmla="*/ 2 w 424"/>
                <a:gd name="T27" fmla="*/ 0 h 549"/>
                <a:gd name="T28" fmla="*/ 1 w 424"/>
                <a:gd name="T29" fmla="*/ 0 h 549"/>
                <a:gd name="T30" fmla="*/ 1 w 424"/>
                <a:gd name="T31" fmla="*/ 0 h 549"/>
                <a:gd name="T32" fmla="*/ 1 w 424"/>
                <a:gd name="T33" fmla="*/ 0 h 549"/>
                <a:gd name="T34" fmla="*/ 1 w 424"/>
                <a:gd name="T35" fmla="*/ 0 h 549"/>
                <a:gd name="T36" fmla="*/ 1 w 424"/>
                <a:gd name="T37" fmla="*/ 0 h 549"/>
                <a:gd name="T38" fmla="*/ 1 w 424"/>
                <a:gd name="T39" fmla="*/ 0 h 549"/>
                <a:gd name="T40" fmla="*/ 0 w 424"/>
                <a:gd name="T41" fmla="*/ 0 h 549"/>
                <a:gd name="T42" fmla="*/ 0 w 424"/>
                <a:gd name="T43" fmla="*/ 0 h 549"/>
                <a:gd name="T44" fmla="*/ 0 w 424"/>
                <a:gd name="T45" fmla="*/ 0 h 549"/>
                <a:gd name="T46" fmla="*/ 0 w 424"/>
                <a:gd name="T47" fmla="*/ 0 h 549"/>
                <a:gd name="T48" fmla="*/ 0 w 424"/>
                <a:gd name="T49" fmla="*/ 1 h 549"/>
                <a:gd name="T50" fmla="*/ 0 w 424"/>
                <a:gd name="T51" fmla="*/ 1 h 549"/>
                <a:gd name="T52" fmla="*/ 0 w 424"/>
                <a:gd name="T53" fmla="*/ 1 h 549"/>
                <a:gd name="T54" fmla="*/ 0 w 424"/>
                <a:gd name="T55" fmla="*/ 1 h 549"/>
                <a:gd name="T56" fmla="*/ 0 w 424"/>
                <a:gd name="T57" fmla="*/ 1 h 549"/>
                <a:gd name="T58" fmla="*/ 0 w 424"/>
                <a:gd name="T59" fmla="*/ 1 h 549"/>
                <a:gd name="T60" fmla="*/ 0 w 424"/>
                <a:gd name="T61" fmla="*/ 1 h 549"/>
                <a:gd name="T62" fmla="*/ 0 w 424"/>
                <a:gd name="T63" fmla="*/ 2 h 549"/>
                <a:gd name="T64" fmla="*/ 0 w 424"/>
                <a:gd name="T65" fmla="*/ 2 h 549"/>
                <a:gd name="T66" fmla="*/ 0 w 424"/>
                <a:gd name="T67" fmla="*/ 2 h 549"/>
                <a:gd name="T68" fmla="*/ 0 w 424"/>
                <a:gd name="T69" fmla="*/ 2 h 549"/>
                <a:gd name="T70" fmla="*/ 1 w 424"/>
                <a:gd name="T71" fmla="*/ 2 h 549"/>
                <a:gd name="T72" fmla="*/ 1 w 424"/>
                <a:gd name="T73" fmla="*/ 2 h 549"/>
                <a:gd name="T74" fmla="*/ 1 w 424"/>
                <a:gd name="T75" fmla="*/ 2 h 549"/>
                <a:gd name="T76" fmla="*/ 1 w 424"/>
                <a:gd name="T77" fmla="*/ 2 h 549"/>
                <a:gd name="T78" fmla="*/ 1 w 424"/>
                <a:gd name="T79" fmla="*/ 2 h 549"/>
                <a:gd name="T80" fmla="*/ 1 w 424"/>
                <a:gd name="T81" fmla="*/ 2 h 549"/>
                <a:gd name="T82" fmla="*/ 1 w 424"/>
                <a:gd name="T83" fmla="*/ 2 h 549"/>
                <a:gd name="T84" fmla="*/ 1 w 424"/>
                <a:gd name="T85" fmla="*/ 2 h 549"/>
                <a:gd name="T86" fmla="*/ 1 w 424"/>
                <a:gd name="T87" fmla="*/ 2 h 549"/>
                <a:gd name="T88" fmla="*/ 1 w 424"/>
                <a:gd name="T89" fmla="*/ 2 h 549"/>
                <a:gd name="T90" fmla="*/ 1 w 424"/>
                <a:gd name="T91" fmla="*/ 2 h 549"/>
                <a:gd name="T92" fmla="*/ 1 w 424"/>
                <a:gd name="T93" fmla="*/ 2 h 549"/>
                <a:gd name="T94" fmla="*/ 1 w 424"/>
                <a:gd name="T95" fmla="*/ 2 h 549"/>
                <a:gd name="T96" fmla="*/ 1 w 424"/>
                <a:gd name="T97" fmla="*/ 2 h 549"/>
                <a:gd name="T98" fmla="*/ 2 w 424"/>
                <a:gd name="T99" fmla="*/ 2 h 549"/>
                <a:gd name="T100" fmla="*/ 2 w 424"/>
                <a:gd name="T101" fmla="*/ 2 h 549"/>
                <a:gd name="T102" fmla="*/ 2 w 424"/>
                <a:gd name="T103" fmla="*/ 2 h 549"/>
                <a:gd name="T104" fmla="*/ 2 w 424"/>
                <a:gd name="T105" fmla="*/ 2 h 549"/>
                <a:gd name="T106" fmla="*/ 2 w 424"/>
                <a:gd name="T107" fmla="*/ 2 h 549"/>
                <a:gd name="T108" fmla="*/ 2 w 424"/>
                <a:gd name="T109" fmla="*/ 2 h 549"/>
                <a:gd name="T110" fmla="*/ 2 w 424"/>
                <a:gd name="T111" fmla="*/ 2 h 549"/>
                <a:gd name="T112" fmla="*/ 2 w 424"/>
                <a:gd name="T113" fmla="*/ 2 h 549"/>
                <a:gd name="T114" fmla="*/ 2 w 424"/>
                <a:gd name="T115" fmla="*/ 2 h 549"/>
                <a:gd name="T116" fmla="*/ 2 w 424"/>
                <a:gd name="T117" fmla="*/ 2 h 549"/>
                <a:gd name="T118" fmla="*/ 2 w 424"/>
                <a:gd name="T119" fmla="*/ 2 h 549"/>
                <a:gd name="T120" fmla="*/ 2 w 424"/>
                <a:gd name="T121" fmla="*/ 2 h 549"/>
                <a:gd name="T122" fmla="*/ 2 w 424"/>
                <a:gd name="T123" fmla="*/ 1 h 549"/>
                <a:gd name="T124" fmla="*/ 2 w 424"/>
                <a:gd name="T125" fmla="*/ 1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4" h="549">
                  <a:moveTo>
                    <a:pt x="395" y="323"/>
                  </a:moveTo>
                  <a:lnTo>
                    <a:pt x="395" y="323"/>
                  </a:lnTo>
                  <a:lnTo>
                    <a:pt x="408" y="302"/>
                  </a:lnTo>
                  <a:lnTo>
                    <a:pt x="416" y="281"/>
                  </a:lnTo>
                  <a:lnTo>
                    <a:pt x="420" y="255"/>
                  </a:lnTo>
                  <a:lnTo>
                    <a:pt x="424" y="234"/>
                  </a:lnTo>
                  <a:lnTo>
                    <a:pt x="424" y="208"/>
                  </a:lnTo>
                  <a:lnTo>
                    <a:pt x="424" y="187"/>
                  </a:lnTo>
                  <a:lnTo>
                    <a:pt x="420" y="162"/>
                  </a:lnTo>
                  <a:lnTo>
                    <a:pt x="412" y="136"/>
                  </a:lnTo>
                  <a:lnTo>
                    <a:pt x="395" y="98"/>
                  </a:lnTo>
                  <a:lnTo>
                    <a:pt x="366" y="64"/>
                  </a:lnTo>
                  <a:lnTo>
                    <a:pt x="336" y="38"/>
                  </a:lnTo>
                  <a:lnTo>
                    <a:pt x="303" y="17"/>
                  </a:lnTo>
                  <a:lnTo>
                    <a:pt x="261" y="4"/>
                  </a:lnTo>
                  <a:lnTo>
                    <a:pt x="223" y="0"/>
                  </a:lnTo>
                  <a:lnTo>
                    <a:pt x="181" y="0"/>
                  </a:lnTo>
                  <a:lnTo>
                    <a:pt x="139" y="12"/>
                  </a:lnTo>
                  <a:lnTo>
                    <a:pt x="101" y="29"/>
                  </a:lnTo>
                  <a:lnTo>
                    <a:pt x="68" y="59"/>
                  </a:lnTo>
                  <a:lnTo>
                    <a:pt x="42" y="89"/>
                  </a:lnTo>
                  <a:lnTo>
                    <a:pt x="21" y="123"/>
                  </a:lnTo>
                  <a:lnTo>
                    <a:pt x="9" y="166"/>
                  </a:lnTo>
                  <a:lnTo>
                    <a:pt x="0" y="204"/>
                  </a:lnTo>
                  <a:lnTo>
                    <a:pt x="5" y="247"/>
                  </a:lnTo>
                  <a:lnTo>
                    <a:pt x="17" y="289"/>
                  </a:lnTo>
                  <a:lnTo>
                    <a:pt x="26" y="315"/>
                  </a:lnTo>
                  <a:lnTo>
                    <a:pt x="38" y="336"/>
                  </a:lnTo>
                  <a:lnTo>
                    <a:pt x="55" y="358"/>
                  </a:lnTo>
                  <a:lnTo>
                    <a:pt x="76" y="375"/>
                  </a:lnTo>
                  <a:lnTo>
                    <a:pt x="93" y="392"/>
                  </a:lnTo>
                  <a:lnTo>
                    <a:pt x="118" y="404"/>
                  </a:lnTo>
                  <a:lnTo>
                    <a:pt x="139" y="413"/>
                  </a:lnTo>
                  <a:lnTo>
                    <a:pt x="164" y="421"/>
                  </a:lnTo>
                  <a:lnTo>
                    <a:pt x="181" y="434"/>
                  </a:lnTo>
                  <a:lnTo>
                    <a:pt x="198" y="447"/>
                  </a:lnTo>
                  <a:lnTo>
                    <a:pt x="215" y="468"/>
                  </a:lnTo>
                  <a:lnTo>
                    <a:pt x="227" y="494"/>
                  </a:lnTo>
                  <a:lnTo>
                    <a:pt x="240" y="515"/>
                  </a:lnTo>
                  <a:lnTo>
                    <a:pt x="256" y="532"/>
                  </a:lnTo>
                  <a:lnTo>
                    <a:pt x="273" y="541"/>
                  </a:lnTo>
                  <a:lnTo>
                    <a:pt x="290" y="549"/>
                  </a:lnTo>
                  <a:lnTo>
                    <a:pt x="319" y="549"/>
                  </a:lnTo>
                  <a:lnTo>
                    <a:pt x="332" y="545"/>
                  </a:lnTo>
                  <a:lnTo>
                    <a:pt x="357" y="536"/>
                  </a:lnTo>
                  <a:lnTo>
                    <a:pt x="374" y="528"/>
                  </a:lnTo>
                  <a:lnTo>
                    <a:pt x="387" y="515"/>
                  </a:lnTo>
                  <a:lnTo>
                    <a:pt x="399" y="502"/>
                  </a:lnTo>
                  <a:lnTo>
                    <a:pt x="403" y="490"/>
                  </a:lnTo>
                  <a:lnTo>
                    <a:pt x="403" y="473"/>
                  </a:lnTo>
                  <a:lnTo>
                    <a:pt x="403" y="456"/>
                  </a:lnTo>
                  <a:lnTo>
                    <a:pt x="395" y="421"/>
                  </a:lnTo>
                  <a:lnTo>
                    <a:pt x="391" y="396"/>
                  </a:lnTo>
                  <a:lnTo>
                    <a:pt x="391" y="366"/>
                  </a:lnTo>
                  <a:lnTo>
                    <a:pt x="395" y="32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90"/>
            <p:cNvSpPr>
              <a:spLocks noChangeAspect="1"/>
            </p:cNvSpPr>
            <p:nvPr/>
          </p:nvSpPr>
          <p:spPr bwMode="auto">
            <a:xfrm>
              <a:off x="926" y="756"/>
              <a:ext cx="66" cy="30"/>
            </a:xfrm>
            <a:custGeom>
              <a:avLst/>
              <a:gdLst>
                <a:gd name="T0" fmla="*/ 0 w 164"/>
                <a:gd name="T1" fmla="*/ 0 h 77"/>
                <a:gd name="T2" fmla="*/ 0 w 164"/>
                <a:gd name="T3" fmla="*/ 0 h 77"/>
                <a:gd name="T4" fmla="*/ 0 w 164"/>
                <a:gd name="T5" fmla="*/ 0 h 77"/>
                <a:gd name="T6" fmla="*/ 0 w 164"/>
                <a:gd name="T7" fmla="*/ 0 h 77"/>
                <a:gd name="T8" fmla="*/ 0 w 164"/>
                <a:gd name="T9" fmla="*/ 0 h 77"/>
                <a:gd name="T10" fmla="*/ 0 w 164"/>
                <a:gd name="T11" fmla="*/ 0 h 77"/>
                <a:gd name="T12" fmla="*/ 0 w 164"/>
                <a:gd name="T13" fmla="*/ 0 h 77"/>
                <a:gd name="T14" fmla="*/ 0 w 164"/>
                <a:gd name="T15" fmla="*/ 0 h 77"/>
                <a:gd name="T16" fmla="*/ 0 w 164"/>
                <a:gd name="T17" fmla="*/ 0 h 77"/>
                <a:gd name="T18" fmla="*/ 0 w 164"/>
                <a:gd name="T19" fmla="*/ 0 h 77"/>
                <a:gd name="T20" fmla="*/ 0 w 164"/>
                <a:gd name="T21" fmla="*/ 0 h 77"/>
                <a:gd name="T22" fmla="*/ 1 w 164"/>
                <a:gd name="T23" fmla="*/ 0 h 77"/>
                <a:gd name="T24" fmla="*/ 1 w 164"/>
                <a:gd name="T25" fmla="*/ 0 h 77"/>
                <a:gd name="T26" fmla="*/ 1 w 164"/>
                <a:gd name="T27" fmla="*/ 0 h 77"/>
                <a:gd name="T28" fmla="*/ 1 w 164"/>
                <a:gd name="T29" fmla="*/ 0 h 77"/>
                <a:gd name="T30" fmla="*/ 1 w 164"/>
                <a:gd name="T31" fmla="*/ 0 h 77"/>
                <a:gd name="T32" fmla="*/ 1 w 164"/>
                <a:gd name="T33" fmla="*/ 0 h 77"/>
                <a:gd name="T34" fmla="*/ 1 w 164"/>
                <a:gd name="T35" fmla="*/ 0 h 77"/>
                <a:gd name="T36" fmla="*/ 1 w 164"/>
                <a:gd name="T37" fmla="*/ 0 h 77"/>
                <a:gd name="T38" fmla="*/ 0 w 164"/>
                <a:gd name="T39" fmla="*/ 0 h 77"/>
                <a:gd name="T40" fmla="*/ 0 w 164"/>
                <a:gd name="T41" fmla="*/ 0 h 77"/>
                <a:gd name="T42" fmla="*/ 0 w 164"/>
                <a:gd name="T43" fmla="*/ 0 h 77"/>
                <a:gd name="T44" fmla="*/ 0 w 164"/>
                <a:gd name="T45" fmla="*/ 0 h 77"/>
                <a:gd name="T46" fmla="*/ 0 w 164"/>
                <a:gd name="T47" fmla="*/ 0 h 77"/>
                <a:gd name="T48" fmla="*/ 0 w 164"/>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77">
                  <a:moveTo>
                    <a:pt x="8" y="77"/>
                  </a:moveTo>
                  <a:lnTo>
                    <a:pt x="8" y="77"/>
                  </a:lnTo>
                  <a:lnTo>
                    <a:pt x="4" y="72"/>
                  </a:lnTo>
                  <a:lnTo>
                    <a:pt x="4" y="68"/>
                  </a:lnTo>
                  <a:lnTo>
                    <a:pt x="0" y="64"/>
                  </a:lnTo>
                  <a:lnTo>
                    <a:pt x="17" y="64"/>
                  </a:lnTo>
                  <a:lnTo>
                    <a:pt x="63" y="55"/>
                  </a:lnTo>
                  <a:lnTo>
                    <a:pt x="88" y="47"/>
                  </a:lnTo>
                  <a:lnTo>
                    <a:pt x="113" y="34"/>
                  </a:lnTo>
                  <a:lnTo>
                    <a:pt x="139" y="21"/>
                  </a:lnTo>
                  <a:lnTo>
                    <a:pt x="160" y="0"/>
                  </a:lnTo>
                  <a:lnTo>
                    <a:pt x="164" y="4"/>
                  </a:lnTo>
                  <a:lnTo>
                    <a:pt x="164" y="8"/>
                  </a:lnTo>
                  <a:lnTo>
                    <a:pt x="164" y="17"/>
                  </a:lnTo>
                  <a:lnTo>
                    <a:pt x="155" y="25"/>
                  </a:lnTo>
                  <a:lnTo>
                    <a:pt x="126" y="47"/>
                  </a:lnTo>
                  <a:lnTo>
                    <a:pt x="105" y="59"/>
                  </a:lnTo>
                  <a:lnTo>
                    <a:pt x="80" y="68"/>
                  </a:lnTo>
                  <a:lnTo>
                    <a:pt x="46" y="72"/>
                  </a:lnTo>
                  <a:lnTo>
                    <a:pt x="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91"/>
            <p:cNvSpPr>
              <a:spLocks noChangeAspect="1"/>
            </p:cNvSpPr>
            <p:nvPr/>
          </p:nvSpPr>
          <p:spPr bwMode="auto">
            <a:xfrm>
              <a:off x="948" y="771"/>
              <a:ext cx="52" cy="25"/>
            </a:xfrm>
            <a:custGeom>
              <a:avLst/>
              <a:gdLst>
                <a:gd name="T0" fmla="*/ 0 w 130"/>
                <a:gd name="T1" fmla="*/ 0 h 64"/>
                <a:gd name="T2" fmla="*/ 0 w 130"/>
                <a:gd name="T3" fmla="*/ 0 h 64"/>
                <a:gd name="T4" fmla="*/ 0 w 130"/>
                <a:gd name="T5" fmla="*/ 0 h 64"/>
                <a:gd name="T6" fmla="*/ 0 w 130"/>
                <a:gd name="T7" fmla="*/ 0 h 64"/>
                <a:gd name="T8" fmla="*/ 0 w 130"/>
                <a:gd name="T9" fmla="*/ 0 h 64"/>
                <a:gd name="T10" fmla="*/ 0 w 130"/>
                <a:gd name="T11" fmla="*/ 0 h 64"/>
                <a:gd name="T12" fmla="*/ 0 w 130"/>
                <a:gd name="T13" fmla="*/ 0 h 64"/>
                <a:gd name="T14" fmla="*/ 0 w 130"/>
                <a:gd name="T15" fmla="*/ 0 h 64"/>
                <a:gd name="T16" fmla="*/ 0 w 130"/>
                <a:gd name="T17" fmla="*/ 0 h 64"/>
                <a:gd name="T18" fmla="*/ 0 w 130"/>
                <a:gd name="T19" fmla="*/ 0 h 64"/>
                <a:gd name="T20" fmla="*/ 0 w 130"/>
                <a:gd name="T21" fmla="*/ 0 h 64"/>
                <a:gd name="T22" fmla="*/ 0 w 130"/>
                <a:gd name="T23" fmla="*/ 0 h 64"/>
                <a:gd name="T24" fmla="*/ 0 w 130"/>
                <a:gd name="T25" fmla="*/ 0 h 64"/>
                <a:gd name="T26" fmla="*/ 0 w 130"/>
                <a:gd name="T27" fmla="*/ 0 h 64"/>
                <a:gd name="T28" fmla="*/ 0 w 130"/>
                <a:gd name="T29" fmla="*/ 0 h 64"/>
                <a:gd name="T30" fmla="*/ 0 w 130"/>
                <a:gd name="T31" fmla="*/ 0 h 64"/>
                <a:gd name="T32" fmla="*/ 0 w 130"/>
                <a:gd name="T33" fmla="*/ 0 h 64"/>
                <a:gd name="T34" fmla="*/ 0 w 130"/>
                <a:gd name="T35" fmla="*/ 0 h 64"/>
                <a:gd name="T36" fmla="*/ 0 w 130"/>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64">
                  <a:moveTo>
                    <a:pt x="0" y="64"/>
                  </a:moveTo>
                  <a:lnTo>
                    <a:pt x="0" y="64"/>
                  </a:lnTo>
                  <a:lnTo>
                    <a:pt x="16" y="60"/>
                  </a:lnTo>
                  <a:lnTo>
                    <a:pt x="50" y="47"/>
                  </a:lnTo>
                  <a:lnTo>
                    <a:pt x="92" y="30"/>
                  </a:lnTo>
                  <a:lnTo>
                    <a:pt x="109" y="13"/>
                  </a:lnTo>
                  <a:lnTo>
                    <a:pt x="126" y="0"/>
                  </a:lnTo>
                  <a:lnTo>
                    <a:pt x="130" y="0"/>
                  </a:lnTo>
                  <a:lnTo>
                    <a:pt x="130" y="4"/>
                  </a:lnTo>
                  <a:lnTo>
                    <a:pt x="130" y="13"/>
                  </a:lnTo>
                  <a:lnTo>
                    <a:pt x="121" y="21"/>
                  </a:lnTo>
                  <a:lnTo>
                    <a:pt x="96" y="39"/>
                  </a:lnTo>
                  <a:lnTo>
                    <a:pt x="79" y="47"/>
                  </a:lnTo>
                  <a:lnTo>
                    <a:pt x="58" y="56"/>
                  </a:lnTo>
                  <a:lnTo>
                    <a:pt x="29"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92"/>
            <p:cNvSpPr>
              <a:spLocks noChangeAspect="1"/>
            </p:cNvSpPr>
            <p:nvPr/>
          </p:nvSpPr>
          <p:spPr bwMode="auto">
            <a:xfrm>
              <a:off x="955" y="783"/>
              <a:ext cx="50" cy="25"/>
            </a:xfrm>
            <a:custGeom>
              <a:avLst/>
              <a:gdLst>
                <a:gd name="T0" fmla="*/ 0 w 126"/>
                <a:gd name="T1" fmla="*/ 0 h 64"/>
                <a:gd name="T2" fmla="*/ 0 w 126"/>
                <a:gd name="T3" fmla="*/ 0 h 64"/>
                <a:gd name="T4" fmla="*/ 0 w 126"/>
                <a:gd name="T5" fmla="*/ 0 h 64"/>
                <a:gd name="T6" fmla="*/ 0 w 126"/>
                <a:gd name="T7" fmla="*/ 0 h 64"/>
                <a:gd name="T8" fmla="*/ 0 w 126"/>
                <a:gd name="T9" fmla="*/ 0 h 64"/>
                <a:gd name="T10" fmla="*/ 0 w 126"/>
                <a:gd name="T11" fmla="*/ 0 h 64"/>
                <a:gd name="T12" fmla="*/ 0 w 126"/>
                <a:gd name="T13" fmla="*/ 0 h 64"/>
                <a:gd name="T14" fmla="*/ 0 w 126"/>
                <a:gd name="T15" fmla="*/ 0 h 64"/>
                <a:gd name="T16" fmla="*/ 0 w 126"/>
                <a:gd name="T17" fmla="*/ 0 h 64"/>
                <a:gd name="T18" fmla="*/ 0 w 126"/>
                <a:gd name="T19" fmla="*/ 0 h 64"/>
                <a:gd name="T20" fmla="*/ 0 w 126"/>
                <a:gd name="T21" fmla="*/ 0 h 64"/>
                <a:gd name="T22" fmla="*/ 0 w 126"/>
                <a:gd name="T23" fmla="*/ 0 h 64"/>
                <a:gd name="T24" fmla="*/ 0 w 126"/>
                <a:gd name="T25" fmla="*/ 0 h 64"/>
                <a:gd name="T26" fmla="*/ 0 w 126"/>
                <a:gd name="T27" fmla="*/ 0 h 64"/>
                <a:gd name="T28" fmla="*/ 0 w 126"/>
                <a:gd name="T29" fmla="*/ 0 h 64"/>
                <a:gd name="T30" fmla="*/ 0 w 126"/>
                <a:gd name="T31" fmla="*/ 0 h 64"/>
                <a:gd name="T32" fmla="*/ 0 w 126"/>
                <a:gd name="T33" fmla="*/ 0 h 64"/>
                <a:gd name="T34" fmla="*/ 0 w 126"/>
                <a:gd name="T35" fmla="*/ 0 h 64"/>
                <a:gd name="T36" fmla="*/ 0 w 126"/>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6" h="64">
                  <a:moveTo>
                    <a:pt x="0" y="64"/>
                  </a:moveTo>
                  <a:lnTo>
                    <a:pt x="0" y="64"/>
                  </a:lnTo>
                  <a:lnTo>
                    <a:pt x="13" y="60"/>
                  </a:lnTo>
                  <a:lnTo>
                    <a:pt x="51" y="47"/>
                  </a:lnTo>
                  <a:lnTo>
                    <a:pt x="89" y="26"/>
                  </a:lnTo>
                  <a:lnTo>
                    <a:pt x="110" y="13"/>
                  </a:lnTo>
                  <a:lnTo>
                    <a:pt x="122" y="0"/>
                  </a:lnTo>
                  <a:lnTo>
                    <a:pt x="126" y="0"/>
                  </a:lnTo>
                  <a:lnTo>
                    <a:pt x="126" y="4"/>
                  </a:lnTo>
                  <a:lnTo>
                    <a:pt x="126" y="9"/>
                  </a:lnTo>
                  <a:lnTo>
                    <a:pt x="118" y="17"/>
                  </a:lnTo>
                  <a:lnTo>
                    <a:pt x="97" y="38"/>
                  </a:lnTo>
                  <a:lnTo>
                    <a:pt x="76" y="47"/>
                  </a:lnTo>
                  <a:lnTo>
                    <a:pt x="55" y="55"/>
                  </a:lnTo>
                  <a:lnTo>
                    <a:pt x="30" y="6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93"/>
            <p:cNvSpPr>
              <a:spLocks noChangeAspect="1"/>
            </p:cNvSpPr>
            <p:nvPr/>
          </p:nvSpPr>
          <p:spPr bwMode="auto">
            <a:xfrm>
              <a:off x="958" y="795"/>
              <a:ext cx="52" cy="25"/>
            </a:xfrm>
            <a:custGeom>
              <a:avLst/>
              <a:gdLst>
                <a:gd name="T0" fmla="*/ 0 w 130"/>
                <a:gd name="T1" fmla="*/ 0 h 64"/>
                <a:gd name="T2" fmla="*/ 0 w 130"/>
                <a:gd name="T3" fmla="*/ 0 h 64"/>
                <a:gd name="T4" fmla="*/ 0 w 130"/>
                <a:gd name="T5" fmla="*/ 0 h 64"/>
                <a:gd name="T6" fmla="*/ 0 w 130"/>
                <a:gd name="T7" fmla="*/ 0 h 64"/>
                <a:gd name="T8" fmla="*/ 0 w 130"/>
                <a:gd name="T9" fmla="*/ 0 h 64"/>
                <a:gd name="T10" fmla="*/ 0 w 130"/>
                <a:gd name="T11" fmla="*/ 0 h 64"/>
                <a:gd name="T12" fmla="*/ 0 w 130"/>
                <a:gd name="T13" fmla="*/ 0 h 64"/>
                <a:gd name="T14" fmla="*/ 0 w 130"/>
                <a:gd name="T15" fmla="*/ 0 h 64"/>
                <a:gd name="T16" fmla="*/ 0 w 130"/>
                <a:gd name="T17" fmla="*/ 0 h 64"/>
                <a:gd name="T18" fmla="*/ 0 w 130"/>
                <a:gd name="T19" fmla="*/ 0 h 64"/>
                <a:gd name="T20" fmla="*/ 0 w 130"/>
                <a:gd name="T21" fmla="*/ 0 h 64"/>
                <a:gd name="T22" fmla="*/ 0 w 130"/>
                <a:gd name="T23" fmla="*/ 0 h 64"/>
                <a:gd name="T24" fmla="*/ 0 w 130"/>
                <a:gd name="T25" fmla="*/ 0 h 64"/>
                <a:gd name="T26" fmla="*/ 0 w 130"/>
                <a:gd name="T27" fmla="*/ 0 h 64"/>
                <a:gd name="T28" fmla="*/ 0 w 130"/>
                <a:gd name="T29" fmla="*/ 0 h 64"/>
                <a:gd name="T30" fmla="*/ 0 w 130"/>
                <a:gd name="T31" fmla="*/ 0 h 64"/>
                <a:gd name="T32" fmla="*/ 0 w 130"/>
                <a:gd name="T33" fmla="*/ 0 h 64"/>
                <a:gd name="T34" fmla="*/ 0 w 130"/>
                <a:gd name="T35" fmla="*/ 0 h 64"/>
                <a:gd name="T36" fmla="*/ 0 w 130"/>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64">
                  <a:moveTo>
                    <a:pt x="0" y="64"/>
                  </a:moveTo>
                  <a:lnTo>
                    <a:pt x="0" y="64"/>
                  </a:lnTo>
                  <a:lnTo>
                    <a:pt x="17" y="59"/>
                  </a:lnTo>
                  <a:lnTo>
                    <a:pt x="50" y="47"/>
                  </a:lnTo>
                  <a:lnTo>
                    <a:pt x="92" y="25"/>
                  </a:lnTo>
                  <a:lnTo>
                    <a:pt x="109" y="13"/>
                  </a:lnTo>
                  <a:lnTo>
                    <a:pt x="126" y="0"/>
                  </a:lnTo>
                  <a:lnTo>
                    <a:pt x="130" y="0"/>
                  </a:lnTo>
                  <a:lnTo>
                    <a:pt x="130" y="4"/>
                  </a:lnTo>
                  <a:lnTo>
                    <a:pt x="130" y="8"/>
                  </a:lnTo>
                  <a:lnTo>
                    <a:pt x="122" y="17"/>
                  </a:lnTo>
                  <a:lnTo>
                    <a:pt x="96" y="38"/>
                  </a:lnTo>
                  <a:lnTo>
                    <a:pt x="80" y="47"/>
                  </a:lnTo>
                  <a:lnTo>
                    <a:pt x="59" y="55"/>
                  </a:lnTo>
                  <a:lnTo>
                    <a:pt x="33" y="59"/>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Rectangle 1"/>
          <p:cNvSpPr/>
          <p:nvPr/>
        </p:nvSpPr>
        <p:spPr>
          <a:xfrm>
            <a:off x="5118570" y="4307305"/>
            <a:ext cx="3711691" cy="16042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53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705510"/>
            <a:ext cx="8496300" cy="4528600"/>
          </a:xfrm>
        </p:spPr>
        <p:txBody>
          <a:bodyPr/>
          <a:lstStyle/>
          <a:p>
            <a:pPr marL="0" indent="0">
              <a:buNone/>
            </a:pPr>
            <a:r>
              <a:rPr lang="en-US" b="1" dirty="0"/>
              <a:t>CL </a:t>
            </a:r>
            <a:r>
              <a:rPr lang="en-US" dirty="0"/>
              <a:t>can…</a:t>
            </a: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11</a:t>
            </a:fld>
            <a:endParaRPr lang="de-DE"/>
          </a:p>
        </p:txBody>
      </p:sp>
      <p:sp>
        <p:nvSpPr>
          <p:cNvPr id="6" name="Title 5"/>
          <p:cNvSpPr>
            <a:spLocks noGrp="1"/>
          </p:cNvSpPr>
          <p:nvPr>
            <p:ph type="title"/>
          </p:nvPr>
        </p:nvSpPr>
        <p:spPr/>
        <p:txBody>
          <a:bodyPr/>
          <a:lstStyle/>
          <a:p>
            <a:r>
              <a:rPr lang="en-US" dirty="0"/>
              <a:t>What does the research say?</a:t>
            </a:r>
          </a:p>
        </p:txBody>
      </p:sp>
      <p:sp>
        <p:nvSpPr>
          <p:cNvPr id="7" name="Content Placeholder 8"/>
          <p:cNvSpPr txBox="1">
            <a:spLocks/>
          </p:cNvSpPr>
          <p:nvPr/>
        </p:nvSpPr>
        <p:spPr>
          <a:xfrm>
            <a:off x="323850" y="2315093"/>
            <a:ext cx="5112446" cy="3919016"/>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contribute to a positive </a:t>
            </a:r>
            <a:r>
              <a:rPr lang="en-US" sz="1800" b="1" dirty="0"/>
              <a:t>classroom</a:t>
            </a:r>
            <a:r>
              <a:rPr lang="en-US" sz="1800" dirty="0"/>
              <a:t> </a:t>
            </a:r>
            <a:r>
              <a:rPr lang="en-US" sz="1800" b="1" dirty="0"/>
              <a:t>climate</a:t>
            </a:r>
          </a:p>
          <a:p>
            <a:pPr>
              <a:spcAft>
                <a:spcPts val="600"/>
              </a:spcAft>
            </a:pPr>
            <a:r>
              <a:rPr lang="en-US" sz="1800" dirty="0"/>
              <a:t>improve social relationships and foster </a:t>
            </a:r>
            <a:r>
              <a:rPr lang="en-US" sz="1800" b="1" dirty="0"/>
              <a:t>friendships</a:t>
            </a:r>
            <a:r>
              <a:rPr lang="en-US" sz="1800" dirty="0"/>
              <a:t> among students</a:t>
            </a:r>
          </a:p>
          <a:p>
            <a:pPr>
              <a:spcAft>
                <a:spcPts val="600"/>
              </a:spcAft>
            </a:pPr>
            <a:r>
              <a:rPr lang="en-US" sz="1800" dirty="0"/>
              <a:t>help teachers in realizing more </a:t>
            </a:r>
            <a:r>
              <a:rPr lang="en-US" sz="1800" b="1" dirty="0"/>
              <a:t>student-centered</a:t>
            </a:r>
            <a:r>
              <a:rPr lang="en-US" sz="1800" dirty="0"/>
              <a:t> instruction</a:t>
            </a:r>
          </a:p>
          <a:p>
            <a:pPr>
              <a:spcAft>
                <a:spcPts val="600"/>
              </a:spcAft>
            </a:pPr>
            <a:r>
              <a:rPr lang="en-US" sz="1800" dirty="0"/>
              <a:t>help students acquire important communicative and </a:t>
            </a:r>
            <a:r>
              <a:rPr lang="en-US" sz="1800" b="1" dirty="0"/>
              <a:t>social skills</a:t>
            </a:r>
          </a:p>
          <a:p>
            <a:pPr>
              <a:spcAft>
                <a:spcPts val="600"/>
              </a:spcAft>
            </a:pPr>
            <a:r>
              <a:rPr lang="en-US" sz="1800" dirty="0"/>
              <a:t>lead to improved student </a:t>
            </a:r>
            <a:r>
              <a:rPr lang="en-US" sz="1800" b="1" dirty="0"/>
              <a:t>achievement</a:t>
            </a:r>
          </a:p>
          <a:p>
            <a:pPr marL="0" indent="0">
              <a:buFont typeface="Wingdings" pitchFamily="2" charset="2"/>
              <a:buNone/>
            </a:pPr>
            <a:endParaRPr lang="en-US" dirty="0"/>
          </a:p>
          <a:p>
            <a:pPr marL="0" indent="0">
              <a:buFont typeface="Wingdings" pitchFamily="2" charset="2"/>
              <a:buNone/>
            </a:pPr>
            <a:endParaRPr lang="en-US" dirty="0"/>
          </a:p>
        </p:txBody>
      </p:sp>
      <p:sp>
        <p:nvSpPr>
          <p:cNvPr id="9" name="Rectangle 8"/>
          <p:cNvSpPr/>
          <p:nvPr/>
        </p:nvSpPr>
        <p:spPr>
          <a:xfrm>
            <a:off x="492090" y="5790549"/>
            <a:ext cx="8400961" cy="338554"/>
          </a:xfrm>
          <a:prstGeom prst="rect">
            <a:avLst/>
          </a:prstGeom>
        </p:spPr>
        <p:txBody>
          <a:bodyPr wrap="square">
            <a:spAutoFit/>
          </a:bodyPr>
          <a:lstStyle/>
          <a:p>
            <a:r>
              <a:rPr lang="en-US" sz="1600" dirty="0"/>
              <a:t>(</a:t>
            </a:r>
            <a:r>
              <a:rPr lang="en-US" sz="1600" dirty="0" err="1"/>
              <a:t>Gillies</a:t>
            </a:r>
            <a:r>
              <a:rPr lang="en-US" sz="1600" dirty="0"/>
              <a:t>, 2014; Johnson &amp; Johnson, 1989, 2014; </a:t>
            </a:r>
            <a:r>
              <a:rPr lang="en-US" sz="1600" dirty="0" err="1"/>
              <a:t>Slavin</a:t>
            </a:r>
            <a:r>
              <a:rPr lang="en-US" sz="1600" dirty="0"/>
              <a:t>, 1996, 2014; Tolmie et al., 2010)</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296" y="2556110"/>
            <a:ext cx="3572994" cy="2381996"/>
          </a:xfrm>
          <a:prstGeom prst="rect">
            <a:avLst/>
          </a:prstGeom>
        </p:spPr>
      </p:pic>
    </p:spTree>
    <p:extLst>
      <p:ext uri="{BB962C8B-B14F-4D97-AF65-F5344CB8AC3E}">
        <p14:creationId xmlns:p14="http://schemas.microsoft.com/office/powerpoint/2010/main" val="113246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12</a:t>
            </a:fld>
            <a:endParaRPr lang="de-DE"/>
          </a:p>
        </p:txBody>
      </p:sp>
      <p:sp>
        <p:nvSpPr>
          <p:cNvPr id="6" name="Title 5"/>
          <p:cNvSpPr>
            <a:spLocks noGrp="1"/>
          </p:cNvSpPr>
          <p:nvPr>
            <p:ph type="title"/>
          </p:nvPr>
        </p:nvSpPr>
        <p:spPr/>
        <p:txBody>
          <a:bodyPr/>
          <a:lstStyle/>
          <a:p>
            <a:r>
              <a:rPr lang="en-US" dirty="0"/>
              <a:t>What does the research say?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408" y="2766270"/>
            <a:ext cx="6397602" cy="3193257"/>
          </a:xfrm>
          <a:prstGeom prst="rect">
            <a:avLst/>
          </a:prstGeom>
        </p:spPr>
      </p:pic>
      <p:sp>
        <p:nvSpPr>
          <p:cNvPr id="11" name="TextBox 10"/>
          <p:cNvSpPr txBox="1"/>
          <p:nvPr/>
        </p:nvSpPr>
        <p:spPr>
          <a:xfrm>
            <a:off x="323850" y="1482360"/>
            <a:ext cx="8090676" cy="369332"/>
          </a:xfrm>
          <a:prstGeom prst="rect">
            <a:avLst/>
          </a:prstGeom>
          <a:noFill/>
        </p:spPr>
        <p:txBody>
          <a:bodyPr wrap="none" rtlCol="0">
            <a:spAutoFit/>
          </a:bodyPr>
          <a:lstStyle/>
          <a:p>
            <a:r>
              <a:rPr lang="en-US" dirty="0"/>
              <a:t>“The Hattie Study”: 1000+ meta-analyses, 50’000+ studies, 240’000+ students</a:t>
            </a:r>
          </a:p>
        </p:txBody>
      </p:sp>
      <p:sp>
        <p:nvSpPr>
          <p:cNvPr id="12" name="TextBox 11"/>
          <p:cNvSpPr txBox="1"/>
          <p:nvPr/>
        </p:nvSpPr>
        <p:spPr>
          <a:xfrm>
            <a:off x="475500" y="2026148"/>
            <a:ext cx="3835243" cy="1200329"/>
          </a:xfrm>
          <a:prstGeom prst="rect">
            <a:avLst/>
          </a:prstGeom>
          <a:noFill/>
        </p:spPr>
        <p:txBody>
          <a:bodyPr wrap="square" rtlCol="0">
            <a:spAutoFit/>
          </a:bodyPr>
          <a:lstStyle/>
          <a:p>
            <a:r>
              <a:rPr lang="en-US" dirty="0"/>
              <a:t>effect sizes:</a:t>
            </a:r>
            <a:br>
              <a:rPr lang="en-US" dirty="0"/>
            </a:br>
            <a:r>
              <a:rPr lang="en-US" dirty="0"/>
              <a:t>&gt; 0.2 “small”</a:t>
            </a:r>
          </a:p>
          <a:p>
            <a:r>
              <a:rPr lang="en-US" dirty="0"/>
              <a:t>&gt; 0.5 “medium”</a:t>
            </a:r>
          </a:p>
          <a:p>
            <a:r>
              <a:rPr lang="en-US" dirty="0"/>
              <a:t>&gt; 0.8 “large”</a:t>
            </a:r>
          </a:p>
        </p:txBody>
      </p:sp>
      <p:sp>
        <p:nvSpPr>
          <p:cNvPr id="13" name="Rectangle 12"/>
          <p:cNvSpPr/>
          <p:nvPr/>
        </p:nvSpPr>
        <p:spPr>
          <a:xfrm>
            <a:off x="475500" y="5970172"/>
            <a:ext cx="8400961" cy="338554"/>
          </a:xfrm>
          <a:prstGeom prst="rect">
            <a:avLst/>
          </a:prstGeom>
        </p:spPr>
        <p:txBody>
          <a:bodyPr wrap="square">
            <a:spAutoFit/>
          </a:bodyPr>
          <a:lstStyle/>
          <a:p>
            <a:r>
              <a:rPr lang="en-US" sz="1600" dirty="0"/>
              <a:t>(Hattie, 2009)</a:t>
            </a:r>
          </a:p>
        </p:txBody>
      </p:sp>
      <p:cxnSp>
        <p:nvCxnSpPr>
          <p:cNvPr id="14" name="Straight Arrow Connector 13"/>
          <p:cNvCxnSpPr/>
          <p:nvPr/>
        </p:nvCxnSpPr>
        <p:spPr>
          <a:xfrm flipV="1">
            <a:off x="4484914" y="3412601"/>
            <a:ext cx="489857" cy="2416299"/>
          </a:xfrm>
          <a:prstGeom prst="straightConnector1">
            <a:avLst/>
          </a:prstGeom>
          <a:ln w="76200">
            <a:solidFill>
              <a:srgbClr val="0070C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12412" y="2072315"/>
            <a:ext cx="4147289" cy="646331"/>
          </a:xfrm>
          <a:prstGeom prst="rect">
            <a:avLst/>
          </a:prstGeom>
          <a:noFill/>
        </p:spPr>
        <p:txBody>
          <a:bodyPr wrap="none" rtlCol="0">
            <a:spAutoFit/>
          </a:bodyPr>
          <a:lstStyle/>
          <a:p>
            <a:r>
              <a:rPr lang="en-US" dirty="0">
                <a:solidFill>
                  <a:schemeClr val="tx2"/>
                </a:solidFill>
              </a:rPr>
              <a:t>collaborative vs. individualistic learning</a:t>
            </a:r>
          </a:p>
          <a:p>
            <a:r>
              <a:rPr lang="en-US" dirty="0">
                <a:solidFill>
                  <a:schemeClr val="tx2"/>
                </a:solidFill>
              </a:rPr>
              <a:t>(</a:t>
            </a:r>
            <a:r>
              <a:rPr lang="en-US" i="1" dirty="0">
                <a:solidFill>
                  <a:schemeClr val="tx2"/>
                </a:solidFill>
              </a:rPr>
              <a:t>d</a:t>
            </a:r>
            <a:r>
              <a:rPr lang="en-US" dirty="0">
                <a:solidFill>
                  <a:schemeClr val="tx2"/>
                </a:solidFill>
              </a:rPr>
              <a:t>= .59)</a:t>
            </a:r>
          </a:p>
        </p:txBody>
      </p:sp>
    </p:spTree>
    <p:extLst>
      <p:ext uri="{BB962C8B-B14F-4D97-AF65-F5344CB8AC3E}">
        <p14:creationId xmlns:p14="http://schemas.microsoft.com/office/powerpoint/2010/main" val="2452523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6AE60A-B69C-4790-82F7-3882EDF23186}" type="slidenum">
              <a:rPr lang="de-DE" smtClean="0"/>
              <a:t>13</a:t>
            </a:fld>
            <a:endParaRPr lang="de-DE"/>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065" t="17248" r="11727" b="20269"/>
          <a:stretch/>
        </p:blipFill>
        <p:spPr bwMode="auto">
          <a:xfrm>
            <a:off x="3629025" y="82665"/>
            <a:ext cx="5372099" cy="671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60564" y="1891784"/>
            <a:ext cx="3733799" cy="4524315"/>
          </a:xfrm>
          <a:prstGeom prst="rect">
            <a:avLst/>
          </a:prstGeom>
          <a:noFill/>
        </p:spPr>
        <p:txBody>
          <a:bodyPr wrap="square" rtlCol="0">
            <a:spAutoFit/>
          </a:bodyPr>
          <a:lstStyle/>
          <a:p>
            <a:r>
              <a:rPr lang="de-CH" dirty="0"/>
              <a:t>meta-analysis: </a:t>
            </a:r>
            <a:r>
              <a:rPr lang="de-CH" dirty="0" err="1"/>
              <a:t>effects</a:t>
            </a:r>
            <a:r>
              <a:rPr lang="de-CH" dirty="0"/>
              <a:t> </a:t>
            </a:r>
            <a:r>
              <a:rPr lang="de-CH" dirty="0" err="1"/>
              <a:t>of</a:t>
            </a:r>
            <a:r>
              <a:rPr lang="de-CH" dirty="0"/>
              <a:t> </a:t>
            </a:r>
            <a:r>
              <a:rPr lang="de-CH" dirty="0" err="1"/>
              <a:t>small</a:t>
            </a:r>
            <a:r>
              <a:rPr lang="de-CH" dirty="0"/>
              <a:t> </a:t>
            </a:r>
            <a:r>
              <a:rPr lang="de-CH" dirty="0" err="1"/>
              <a:t>group</a:t>
            </a:r>
            <a:r>
              <a:rPr lang="de-CH" dirty="0"/>
              <a:t> </a:t>
            </a:r>
            <a:r>
              <a:rPr lang="de-CH" dirty="0" err="1"/>
              <a:t>work</a:t>
            </a:r>
            <a:r>
              <a:rPr lang="de-CH" dirty="0"/>
              <a:t> on </a:t>
            </a:r>
            <a:r>
              <a:rPr lang="de-CH" i="1" dirty="0" err="1"/>
              <a:t>transfer</a:t>
            </a:r>
            <a:r>
              <a:rPr lang="de-CH" dirty="0"/>
              <a:t> </a:t>
            </a:r>
            <a:r>
              <a:rPr lang="de-CH" dirty="0" err="1"/>
              <a:t>of</a:t>
            </a:r>
            <a:r>
              <a:rPr lang="de-CH" dirty="0"/>
              <a:t> </a:t>
            </a:r>
            <a:r>
              <a:rPr lang="de-CH" dirty="0" err="1"/>
              <a:t>learning</a:t>
            </a:r>
            <a:endParaRPr lang="de-CH" b="1" dirty="0"/>
          </a:p>
          <a:p>
            <a:endParaRPr lang="de-CH" b="1" dirty="0"/>
          </a:p>
          <a:p>
            <a:r>
              <a:rPr lang="de-CH" dirty="0" err="1"/>
              <a:t>mean</a:t>
            </a:r>
            <a:r>
              <a:rPr lang="de-CH" dirty="0"/>
              <a:t> </a:t>
            </a:r>
            <a:r>
              <a:rPr lang="de-CH" dirty="0" err="1"/>
              <a:t>effect</a:t>
            </a:r>
            <a:r>
              <a:rPr lang="de-CH" dirty="0"/>
              <a:t> </a:t>
            </a:r>
            <a:r>
              <a:rPr lang="de-CH" dirty="0" err="1"/>
              <a:t>size</a:t>
            </a:r>
            <a:r>
              <a:rPr lang="de-CH" dirty="0"/>
              <a:t>: </a:t>
            </a:r>
            <a:r>
              <a:rPr lang="de-CH" i="1" dirty="0"/>
              <a:t>g</a:t>
            </a:r>
            <a:r>
              <a:rPr lang="de-CH" dirty="0"/>
              <a:t> = .30</a:t>
            </a:r>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r>
              <a:rPr lang="de-CH" dirty="0"/>
              <a:t>(</a:t>
            </a:r>
            <a:r>
              <a:rPr lang="de-CH" dirty="0" err="1"/>
              <a:t>Pai</a:t>
            </a:r>
            <a:r>
              <a:rPr lang="de-CH" dirty="0"/>
              <a:t>, Sears, &amp; Maeda, 2015)</a:t>
            </a:r>
            <a:endParaRPr lang="en-GB" dirty="0"/>
          </a:p>
        </p:txBody>
      </p:sp>
    </p:spTree>
    <p:extLst>
      <p:ext uri="{BB962C8B-B14F-4D97-AF65-F5344CB8AC3E}">
        <p14:creationId xmlns:p14="http://schemas.microsoft.com/office/powerpoint/2010/main" val="160625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14</a:t>
            </a:fld>
            <a:endParaRPr lang="de-DE"/>
          </a:p>
        </p:txBody>
      </p:sp>
      <p:sp>
        <p:nvSpPr>
          <p:cNvPr id="6" name="Title 5"/>
          <p:cNvSpPr>
            <a:spLocks noGrp="1"/>
          </p:cNvSpPr>
          <p:nvPr>
            <p:ph type="title"/>
          </p:nvPr>
        </p:nvSpPr>
        <p:spPr/>
        <p:txBody>
          <a:bodyPr/>
          <a:lstStyle/>
          <a:p>
            <a:r>
              <a:rPr lang="en-US" dirty="0"/>
              <a:t>What makes CL effective?</a:t>
            </a:r>
          </a:p>
        </p:txBody>
      </p:sp>
      <p:graphicFrame>
        <p:nvGraphicFramePr>
          <p:cNvPr id="7" name="Inhaltsplatzhalter 10"/>
          <p:cNvGraphicFramePr>
            <a:graphicFrameLocks/>
          </p:cNvGraphicFramePr>
          <p:nvPr>
            <p:extLst/>
          </p:nvPr>
        </p:nvGraphicFramePr>
        <p:xfrm>
          <a:off x="323850" y="2024063"/>
          <a:ext cx="84963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11"/>
          <p:cNvSpPr txBox="1"/>
          <p:nvPr/>
        </p:nvSpPr>
        <p:spPr>
          <a:xfrm>
            <a:off x="3089434" y="2637827"/>
            <a:ext cx="2407852" cy="830997"/>
          </a:xfrm>
          <a:prstGeom prst="rect">
            <a:avLst/>
          </a:prstGeom>
          <a:noFill/>
        </p:spPr>
        <p:txBody>
          <a:bodyPr wrap="square" rtlCol="0">
            <a:spAutoFit/>
          </a:bodyPr>
          <a:lstStyle/>
          <a:p>
            <a:r>
              <a:rPr lang="en-US" sz="1600" dirty="0">
                <a:solidFill>
                  <a:prstClr val="black"/>
                </a:solidFill>
              </a:rPr>
              <a:t>How should instructors design collaborative learning?</a:t>
            </a:r>
          </a:p>
        </p:txBody>
      </p:sp>
      <p:sp>
        <p:nvSpPr>
          <p:cNvPr id="11" name="Textfeld 9"/>
          <p:cNvSpPr txBox="1"/>
          <p:nvPr/>
        </p:nvSpPr>
        <p:spPr>
          <a:xfrm>
            <a:off x="107504" y="6049447"/>
            <a:ext cx="8135560" cy="369332"/>
          </a:xfrm>
          <a:prstGeom prst="rect">
            <a:avLst/>
          </a:prstGeom>
          <a:noFill/>
        </p:spPr>
        <p:txBody>
          <a:bodyPr wrap="none" rtlCol="0">
            <a:spAutoFit/>
          </a:bodyPr>
          <a:lstStyle/>
          <a:p>
            <a:r>
              <a:rPr lang="en-US" dirty="0" err="1">
                <a:solidFill>
                  <a:prstClr val="black"/>
                </a:solidFill>
              </a:rPr>
              <a:t>Dillenbourg</a:t>
            </a:r>
            <a:r>
              <a:rPr lang="en-US" dirty="0">
                <a:solidFill>
                  <a:prstClr val="black"/>
                </a:solidFill>
              </a:rPr>
              <a:t> et al. (1999) «The evolution of research on collaborative learning»</a:t>
            </a:r>
          </a:p>
        </p:txBody>
      </p:sp>
    </p:spTree>
    <p:extLst>
      <p:ext uri="{BB962C8B-B14F-4D97-AF65-F5344CB8AC3E}">
        <p14:creationId xmlns:p14="http://schemas.microsoft.com/office/powerpoint/2010/main" val="2723954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endParaRPr lang="en-US" b="1" dirty="0"/>
          </a:p>
          <a:p>
            <a:pPr marL="0" indent="0">
              <a:buNone/>
            </a:pPr>
            <a:r>
              <a:rPr lang="en-US" b="1" dirty="0"/>
              <a:t>Core ingredients of effective CL </a:t>
            </a:r>
            <a:r>
              <a:rPr lang="en-US" sz="1800" dirty="0"/>
              <a:t>(Johnson &amp; Johnson, 1989, 2014)</a:t>
            </a:r>
          </a:p>
          <a:p>
            <a:pPr marL="457200" indent="-457200">
              <a:buFont typeface="+mj-lt"/>
              <a:buAutoNum type="arabicPeriod"/>
            </a:pPr>
            <a:endParaRPr lang="en-US" dirty="0"/>
          </a:p>
          <a:p>
            <a:pPr marL="457200" indent="-457200">
              <a:buFont typeface="+mj-lt"/>
              <a:buAutoNum type="arabicPeriod"/>
            </a:pPr>
            <a:r>
              <a:rPr lang="en-US" dirty="0"/>
              <a:t>positive social interdependence</a:t>
            </a:r>
          </a:p>
          <a:p>
            <a:pPr marL="457200" indent="-457200">
              <a:buFont typeface="+mj-lt"/>
              <a:buAutoNum type="arabicPeriod"/>
            </a:pPr>
            <a:endParaRPr lang="en-US" dirty="0"/>
          </a:p>
          <a:p>
            <a:pPr marL="457200" indent="-457200">
              <a:buFont typeface="+mj-lt"/>
              <a:buAutoNum type="arabicPeriod"/>
            </a:pPr>
            <a:r>
              <a:rPr lang="en-US" dirty="0"/>
              <a:t>individual accountability</a:t>
            </a:r>
          </a:p>
          <a:p>
            <a:pPr marL="457200" indent="-457200">
              <a:buFont typeface="+mj-lt"/>
              <a:buAutoNum type="arabicPeriod"/>
            </a:pPr>
            <a:endParaRPr lang="en-US" dirty="0"/>
          </a:p>
          <a:p>
            <a:pPr marL="457200" indent="-457200">
              <a:buFont typeface="+mj-lt"/>
              <a:buAutoNum type="arabicPeriod"/>
            </a:pPr>
            <a:r>
              <a:rPr lang="en-US" dirty="0"/>
              <a:t>appropriate use of social skills</a:t>
            </a:r>
          </a:p>
          <a:p>
            <a:pPr marL="457200" indent="-457200">
              <a:buFont typeface="+mj-lt"/>
              <a:buAutoNum type="arabicPeriod"/>
            </a:pPr>
            <a:endParaRPr lang="en-US" dirty="0"/>
          </a:p>
          <a:p>
            <a:pPr marL="457200" indent="-457200">
              <a:buFont typeface="+mj-lt"/>
              <a:buAutoNum type="arabicPeriod"/>
            </a:pPr>
            <a:r>
              <a:rPr lang="en-US" dirty="0"/>
              <a:t>group processing</a:t>
            </a:r>
          </a:p>
          <a:p>
            <a:pPr marL="457200" indent="-457200">
              <a:buFont typeface="+mj-lt"/>
              <a:buAutoNum type="arabicPeriod"/>
            </a:pPr>
            <a:endParaRPr lang="en-US" dirty="0"/>
          </a:p>
          <a:p>
            <a:pPr marL="457200" indent="-457200">
              <a:buFont typeface="+mj-lt"/>
              <a:buAutoNum type="arabicPeriod"/>
            </a:pPr>
            <a:r>
              <a:rPr lang="en-US" dirty="0"/>
              <a:t>promotive interaction</a:t>
            </a:r>
          </a:p>
          <a:p>
            <a:pPr marL="457200" indent="-457200">
              <a:buFont typeface="+mj-lt"/>
              <a:buAutoNum type="arabicPeriod"/>
            </a:pPr>
            <a:endParaRPr lang="en-US" dirty="0"/>
          </a:p>
          <a:p>
            <a:endParaRPr lang="en-US" dirty="0"/>
          </a:p>
        </p:txBody>
      </p:sp>
      <p:sp>
        <p:nvSpPr>
          <p:cNvPr id="7" name="Rounded Rectangle 6"/>
          <p:cNvSpPr/>
          <p:nvPr/>
        </p:nvSpPr>
        <p:spPr>
          <a:xfrm>
            <a:off x="323850" y="2514332"/>
            <a:ext cx="7340142" cy="1258866"/>
          </a:xfrm>
          <a:prstGeom prst="roundRect">
            <a:avLst/>
          </a:prstGeom>
          <a:solidFill>
            <a:srgbClr val="C6E2F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motivational</a:t>
            </a:r>
          </a:p>
        </p:txBody>
      </p:sp>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15</a:t>
            </a:fld>
            <a:endParaRPr lang="de-DE"/>
          </a:p>
        </p:txBody>
      </p:sp>
      <p:sp>
        <p:nvSpPr>
          <p:cNvPr id="6" name="Title 5"/>
          <p:cNvSpPr>
            <a:spLocks noGrp="1"/>
          </p:cNvSpPr>
          <p:nvPr>
            <p:ph type="title"/>
          </p:nvPr>
        </p:nvSpPr>
        <p:spPr/>
        <p:txBody>
          <a:bodyPr/>
          <a:lstStyle/>
          <a:p>
            <a:r>
              <a:rPr lang="en-US" dirty="0"/>
              <a:t>Conditions</a:t>
            </a:r>
          </a:p>
        </p:txBody>
      </p:sp>
    </p:spTree>
    <p:extLst>
      <p:ext uri="{BB962C8B-B14F-4D97-AF65-F5344CB8AC3E}">
        <p14:creationId xmlns:p14="http://schemas.microsoft.com/office/powerpoint/2010/main" val="1475550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16</a:t>
            </a:fld>
            <a:endParaRPr lang="de-DE"/>
          </a:p>
        </p:txBody>
      </p:sp>
      <p:sp>
        <p:nvSpPr>
          <p:cNvPr id="6" name="Title 5"/>
          <p:cNvSpPr>
            <a:spLocks noGrp="1"/>
          </p:cNvSpPr>
          <p:nvPr>
            <p:ph type="title"/>
          </p:nvPr>
        </p:nvSpPr>
        <p:spPr/>
        <p:txBody>
          <a:bodyPr/>
          <a:lstStyle/>
          <a:p>
            <a:r>
              <a:rPr lang="en-US" dirty="0"/>
              <a:t>Positive social interdependence</a:t>
            </a:r>
          </a:p>
        </p:txBody>
      </p:sp>
      <p:sp>
        <p:nvSpPr>
          <p:cNvPr id="7" name="Rectangle 6"/>
          <p:cNvSpPr/>
          <p:nvPr/>
        </p:nvSpPr>
        <p:spPr>
          <a:xfrm>
            <a:off x="561703" y="2277517"/>
            <a:ext cx="7746274" cy="1477328"/>
          </a:xfrm>
          <a:prstGeom prst="rect">
            <a:avLst/>
          </a:prstGeom>
          <a:ln>
            <a:solidFill>
              <a:schemeClr val="tx1"/>
            </a:solidFill>
          </a:ln>
        </p:spPr>
        <p:txBody>
          <a:bodyPr wrap="square">
            <a:spAutoFit/>
          </a:bodyPr>
          <a:lstStyle/>
          <a:p>
            <a:r>
              <a:rPr lang="en-US" dirty="0"/>
              <a:t>“</a:t>
            </a:r>
            <a:r>
              <a:rPr lang="en-GB" dirty="0"/>
              <a:t>…the perception that one is linked with others in a way so that one cannot succeed unless they do (and vice versa) and that groupmates’ work benefits you and your work benefits them”</a:t>
            </a:r>
            <a:br>
              <a:rPr lang="en-GB" dirty="0"/>
            </a:br>
            <a:br>
              <a:rPr lang="en-GB" dirty="0"/>
            </a:br>
            <a:r>
              <a:rPr lang="en-GB" dirty="0"/>
              <a:t>(Johnson &amp; Johnson, 2014, p. 845)</a:t>
            </a:r>
          </a:p>
        </p:txBody>
      </p:sp>
      <p:pic>
        <p:nvPicPr>
          <p:cNvPr id="8" name="Picture 12" descr="http://www.schwaebische.de/cms_media/module_img/4193/2096638_2_article660x420_B993371651Z.1_20140813194618_000_GR8394DM4.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43" y="3958220"/>
            <a:ext cx="3694363" cy="245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7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What teachers can do:</a:t>
            </a:r>
          </a:p>
          <a:p>
            <a:pPr marL="0" indent="0">
              <a:buNone/>
            </a:pPr>
            <a:endParaRPr lang="en-US" dirty="0"/>
          </a:p>
          <a:p>
            <a:r>
              <a:rPr lang="en-US" dirty="0"/>
              <a:t>choose group tasks wisely</a:t>
            </a:r>
          </a:p>
          <a:p>
            <a:pPr lvl="1"/>
            <a:r>
              <a:rPr lang="en-US" dirty="0"/>
              <a:t>avoid tasks that could just as well be completed individually</a:t>
            </a:r>
          </a:p>
          <a:p>
            <a:pPr lvl="1"/>
            <a:r>
              <a:rPr lang="en-US" dirty="0"/>
              <a:t>avoid competitive tasks</a:t>
            </a:r>
          </a:p>
          <a:p>
            <a:pPr lvl="1"/>
            <a:r>
              <a:rPr lang="en-US" dirty="0"/>
              <a:t>emphasize joint </a:t>
            </a:r>
            <a:r>
              <a:rPr lang="en-US" i="1" dirty="0"/>
              <a:t>learning</a:t>
            </a:r>
            <a:r>
              <a:rPr lang="en-US" dirty="0"/>
              <a:t> goals</a:t>
            </a:r>
          </a:p>
          <a:p>
            <a:endParaRPr lang="en-US" dirty="0"/>
          </a:p>
          <a:p>
            <a:r>
              <a:rPr lang="en-US" dirty="0"/>
              <a:t>support “team building” (social cohesion), e.g. by allowing teams to sit together, select a team name &amp; logo, compete with other teams,…</a:t>
            </a:r>
          </a:p>
          <a:p>
            <a:endParaRPr lang="en-US" dirty="0"/>
          </a:p>
          <a:p>
            <a:r>
              <a:rPr lang="en-US" dirty="0"/>
              <a:t>use group rewards</a:t>
            </a:r>
          </a:p>
          <a:p>
            <a:endParaRPr lang="en-US" dirty="0"/>
          </a:p>
          <a:p>
            <a:r>
              <a:rPr lang="en-US" dirty="0"/>
              <a:t>distribute roles and/or responsibilities</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17</a:t>
            </a:fld>
            <a:endParaRPr lang="de-DE"/>
          </a:p>
        </p:txBody>
      </p:sp>
      <p:sp>
        <p:nvSpPr>
          <p:cNvPr id="6" name="Title 5"/>
          <p:cNvSpPr>
            <a:spLocks noGrp="1"/>
          </p:cNvSpPr>
          <p:nvPr>
            <p:ph type="title"/>
          </p:nvPr>
        </p:nvSpPr>
        <p:spPr/>
        <p:txBody>
          <a:bodyPr/>
          <a:lstStyle/>
          <a:p>
            <a:r>
              <a:rPr lang="en-US" dirty="0"/>
              <a:t>Positive social interdependence</a:t>
            </a:r>
          </a:p>
        </p:txBody>
      </p:sp>
    </p:spTree>
    <p:extLst>
      <p:ext uri="{BB962C8B-B14F-4D97-AF65-F5344CB8AC3E}">
        <p14:creationId xmlns:p14="http://schemas.microsoft.com/office/powerpoint/2010/main" val="2316738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“Each group member has a personal responsibility for completing one's share of the work and facilitating the work of other group members ” (Johnson &amp; Johnson, 2014, p. 845)</a:t>
            </a:r>
          </a:p>
          <a:p>
            <a:pPr marL="0" indent="0">
              <a:buNone/>
            </a:pPr>
            <a:endParaRPr lang="en-US" dirty="0"/>
          </a:p>
          <a:p>
            <a:pPr marL="0" indent="0">
              <a:buNone/>
            </a:pPr>
            <a:r>
              <a:rPr lang="en-US" dirty="0"/>
              <a:t>Teachers can, for example:</a:t>
            </a:r>
          </a:p>
          <a:p>
            <a:r>
              <a:rPr lang="en-US" dirty="0"/>
              <a:t>assess individual achievement (e.g. regular quizzes)</a:t>
            </a:r>
          </a:p>
          <a:p>
            <a:r>
              <a:rPr lang="en-US" dirty="0"/>
              <a:t>have students document their contributions to the group work (e.g. joint essay in which each student signs his / her chapter; individual learning journals)</a:t>
            </a:r>
          </a:p>
          <a:p>
            <a:r>
              <a:rPr lang="en-US" dirty="0"/>
              <a:t>observe groups, and give feedback</a:t>
            </a:r>
          </a:p>
          <a:p>
            <a:r>
              <a:rPr lang="en-US" dirty="0"/>
              <a:t>use the «random reporter» technique</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Deiglmayr</a:t>
            </a:r>
          </a:p>
        </p:txBody>
      </p:sp>
      <p:sp>
        <p:nvSpPr>
          <p:cNvPr id="5" name="Slide Number Placeholder 4"/>
          <p:cNvSpPr>
            <a:spLocks noGrp="1"/>
          </p:cNvSpPr>
          <p:nvPr>
            <p:ph type="sldNum" sz="quarter" idx="12"/>
          </p:nvPr>
        </p:nvSpPr>
        <p:spPr/>
        <p:txBody>
          <a:bodyPr/>
          <a:lstStyle/>
          <a:p>
            <a:fld id="{6C6AE60A-B69C-4790-82F7-3882EDF23186}" type="slidenum">
              <a:rPr lang="de-DE" smtClean="0"/>
              <a:t>18</a:t>
            </a:fld>
            <a:endParaRPr lang="de-DE"/>
          </a:p>
        </p:txBody>
      </p:sp>
      <p:sp>
        <p:nvSpPr>
          <p:cNvPr id="6" name="Title 5"/>
          <p:cNvSpPr>
            <a:spLocks noGrp="1"/>
          </p:cNvSpPr>
          <p:nvPr>
            <p:ph type="title"/>
          </p:nvPr>
        </p:nvSpPr>
        <p:spPr/>
        <p:txBody>
          <a:bodyPr/>
          <a:lstStyle/>
          <a:p>
            <a:r>
              <a:rPr lang="en-US" dirty="0"/>
              <a:t>Individual accountability</a:t>
            </a:r>
          </a:p>
        </p:txBody>
      </p:sp>
    </p:spTree>
    <p:extLst>
      <p:ext uri="{BB962C8B-B14F-4D97-AF65-F5344CB8AC3E}">
        <p14:creationId xmlns:p14="http://schemas.microsoft.com/office/powerpoint/2010/main" val="211278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dirty="0"/>
              <a:t>When assigning group tasks, inform students that they do NOT get to decide themselves who will present the group's results.</a:t>
            </a:r>
          </a:p>
          <a:p>
            <a:pPr marL="0" indent="0">
              <a:buNone/>
            </a:pPr>
            <a:endParaRPr lang="en-US" dirty="0"/>
          </a:p>
          <a:p>
            <a:pPr marL="0" indent="0">
              <a:buNone/>
            </a:pPr>
            <a:r>
              <a:rPr lang="en-US" dirty="0"/>
              <a:t>Rather, you will RANDOMLY select a student who will then be responsible for REPORTING on the group results.</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C6AE60A-B69C-4790-82F7-3882EDF23186}" type="slidenum">
              <a:rPr lang="de-DE" smtClean="0"/>
              <a:t>19</a:t>
            </a:fld>
            <a:endParaRPr lang="de-DE"/>
          </a:p>
        </p:txBody>
      </p:sp>
      <p:sp>
        <p:nvSpPr>
          <p:cNvPr id="6" name="Title 5"/>
          <p:cNvSpPr>
            <a:spLocks noGrp="1"/>
          </p:cNvSpPr>
          <p:nvPr>
            <p:ph type="title"/>
          </p:nvPr>
        </p:nvSpPr>
        <p:spPr/>
        <p:txBody>
          <a:bodyPr/>
          <a:lstStyle/>
          <a:p>
            <a:r>
              <a:rPr lang="en-US" dirty="0"/>
              <a:t>Example: The “random reporter” technique</a:t>
            </a:r>
          </a:p>
        </p:txBody>
      </p:sp>
      <p:sp>
        <p:nvSpPr>
          <p:cNvPr id="7"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8"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spTree>
    <p:extLst>
      <p:ext uri="{BB962C8B-B14F-4D97-AF65-F5344CB8AC3E}">
        <p14:creationId xmlns:p14="http://schemas.microsoft.com/office/powerpoint/2010/main" val="77695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a:stretch>
            <a:fillRect/>
          </a:stretch>
        </p:blipFill>
        <p:spPr>
          <a:xfrm>
            <a:off x="2990950" y="1524000"/>
            <a:ext cx="3162099" cy="4710113"/>
          </a:xfrm>
          <a:prstGeom prst="rect">
            <a:avLst/>
          </a:prstGeom>
        </p:spPr>
      </p:pic>
      <p:sp>
        <p:nvSpPr>
          <p:cNvPr id="4" name="Date Placeholder 3"/>
          <p:cNvSpPr>
            <a:spLocks noGrp="1"/>
          </p:cNvSpPr>
          <p:nvPr>
            <p:ph type="dt" sz="half" idx="10"/>
          </p:nvPr>
        </p:nvSpPr>
        <p:spPr/>
        <p:txBody>
          <a:bodyPr/>
          <a:lstStyle/>
          <a:p>
            <a:fld id="{0E397BD4-0686-495C-8D8F-54DB8CB790DF}" type="datetime1">
              <a:rPr lang="de-DE" smtClean="0"/>
              <a:t>06.11.2018</a:t>
            </a:fld>
            <a:endParaRPr lang="de-DE"/>
          </a:p>
        </p:txBody>
      </p:sp>
      <p:sp>
        <p:nvSpPr>
          <p:cNvPr id="5" name="Footer Placeholder 4"/>
          <p:cNvSpPr>
            <a:spLocks noGrp="1"/>
          </p:cNvSpPr>
          <p:nvPr>
            <p:ph type="ftr" sz="quarter" idx="11"/>
          </p:nvPr>
        </p:nvSpPr>
        <p:spPr/>
        <p:txBody>
          <a:bodyPr/>
          <a:lstStyle/>
          <a:p>
            <a:r>
              <a:rPr lang="de-DE"/>
              <a:t>Nikol Rummel, Anne Deiglmayr</a:t>
            </a:r>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2</a:t>
            </a:fld>
            <a:endParaRPr lang="de-DE"/>
          </a:p>
        </p:txBody>
      </p:sp>
      <p:sp>
        <p:nvSpPr>
          <p:cNvPr id="8" name="Title 7"/>
          <p:cNvSpPr>
            <a:spLocks noGrp="1"/>
          </p:cNvSpPr>
          <p:nvPr>
            <p:ph type="title"/>
          </p:nvPr>
        </p:nvSpPr>
        <p:spPr/>
        <p:txBody>
          <a:bodyPr/>
          <a:lstStyle/>
          <a:p>
            <a:r>
              <a:rPr lang="en-US" dirty="0"/>
              <a:t>Introductions: Nikol Rummel</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2769" y="2092358"/>
            <a:ext cx="5557582" cy="274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5"/>
          <a:stretch>
            <a:fillRect/>
          </a:stretch>
        </p:blipFill>
        <p:spPr>
          <a:xfrm>
            <a:off x="1181205" y="1303338"/>
            <a:ext cx="6599408" cy="4947555"/>
          </a:xfrm>
          <a:prstGeom prst="rect">
            <a:avLst/>
          </a:prstGeom>
        </p:spPr>
      </p:pic>
      <p:pic>
        <p:nvPicPr>
          <p:cNvPr id="20" name="Grafik 19"/>
          <p:cNvPicPr>
            <a:picLocks noChangeAspect="1"/>
          </p:cNvPicPr>
          <p:nvPr/>
        </p:nvPicPr>
        <p:blipFill>
          <a:blip r:embed="rId6"/>
          <a:stretch>
            <a:fillRect/>
          </a:stretch>
        </p:blipFill>
        <p:spPr>
          <a:xfrm>
            <a:off x="527967" y="1613235"/>
            <a:ext cx="8138865" cy="3987130"/>
          </a:xfrm>
          <a:prstGeom prst="rect">
            <a:avLst/>
          </a:prstGeom>
        </p:spPr>
      </p:pic>
      <p:grpSp>
        <p:nvGrpSpPr>
          <p:cNvPr id="11" name="Gruppieren 10"/>
          <p:cNvGrpSpPr/>
          <p:nvPr/>
        </p:nvGrpSpPr>
        <p:grpSpPr>
          <a:xfrm>
            <a:off x="764930" y="1252904"/>
            <a:ext cx="9432902" cy="5376497"/>
            <a:chOff x="764930" y="1252904"/>
            <a:chExt cx="9432902" cy="5376497"/>
          </a:xfrm>
        </p:grpSpPr>
        <p:pic>
          <p:nvPicPr>
            <p:cNvPr id="2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692" t="8205" r="16539" b="6666"/>
            <a:stretch/>
          </p:blipFill>
          <p:spPr bwMode="auto">
            <a:xfrm>
              <a:off x="1081452" y="1252904"/>
              <a:ext cx="1503486" cy="145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descr="Afbeeldingsresultaat voor collaborative learning clipart"/>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53455" y="3015762"/>
              <a:ext cx="1068265" cy="11869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Afbeeldingsresultaat voor collaborative learning clipart"/>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4930" y="3439624"/>
              <a:ext cx="1068265" cy="1186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Afbeeldingsresultaat voor collaborative learning clipart"/>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31" y="4286319"/>
              <a:ext cx="1068265" cy="118696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pieren 26"/>
            <p:cNvGrpSpPr/>
            <p:nvPr/>
          </p:nvGrpSpPr>
          <p:grpSpPr>
            <a:xfrm>
              <a:off x="2692400" y="1993901"/>
              <a:ext cx="7505432" cy="4635500"/>
              <a:chOff x="2692400" y="1993901"/>
              <a:chExt cx="7505432" cy="4635500"/>
            </a:xfrm>
          </p:grpSpPr>
          <p:sp>
            <p:nvSpPr>
              <p:cNvPr id="28" name="Explosion 2 27"/>
              <p:cNvSpPr/>
              <p:nvPr/>
            </p:nvSpPr>
            <p:spPr>
              <a:xfrm>
                <a:off x="2692400" y="1993901"/>
                <a:ext cx="7505432" cy="4635500"/>
              </a:xfrm>
              <a:prstGeom prst="irregularSeal2">
                <a:avLst/>
              </a:prstGeom>
              <a:solidFill>
                <a:schemeClr val="bg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29" name="TextBox 8"/>
              <p:cNvSpPr txBox="1"/>
              <p:nvPr/>
            </p:nvSpPr>
            <p:spPr>
              <a:xfrm>
                <a:off x="6830011" y="3735222"/>
                <a:ext cx="1078950" cy="292388"/>
              </a:xfrm>
              <a:prstGeom prst="rect">
                <a:avLst/>
              </a:prstGeom>
              <a:noFill/>
            </p:spPr>
            <p:txBody>
              <a:bodyPr wrap="none" rtlCol="0">
                <a:spAutoFit/>
              </a:bodyPr>
              <a:lstStyle/>
              <a:p>
                <a:r>
                  <a:rPr lang="nl-NL" dirty="0"/>
                  <a:t>Limited time </a:t>
                </a:r>
              </a:p>
            </p:txBody>
          </p:sp>
          <p:sp>
            <p:nvSpPr>
              <p:cNvPr id="30" name="TextBox 9"/>
              <p:cNvSpPr txBox="1"/>
              <p:nvPr/>
            </p:nvSpPr>
            <p:spPr>
              <a:xfrm>
                <a:off x="5516443" y="4225416"/>
                <a:ext cx="2271263" cy="292388"/>
              </a:xfrm>
              <a:prstGeom prst="rect">
                <a:avLst/>
              </a:prstGeom>
              <a:noFill/>
            </p:spPr>
            <p:txBody>
              <a:bodyPr wrap="none" rtlCol="0">
                <a:spAutoFit/>
              </a:bodyPr>
              <a:lstStyle/>
              <a:p>
                <a:r>
                  <a:rPr lang="nl-NL" dirty="0" err="1"/>
                  <a:t>Groups</a:t>
                </a:r>
                <a:r>
                  <a:rPr lang="nl-NL" dirty="0"/>
                  <a:t> </a:t>
                </a:r>
                <a:r>
                  <a:rPr lang="nl-NL" dirty="0" err="1"/>
                  <a:t>work</a:t>
                </a:r>
                <a:r>
                  <a:rPr lang="nl-NL" dirty="0"/>
                  <a:t> on different </a:t>
                </a:r>
                <a:r>
                  <a:rPr lang="nl-NL" dirty="0" err="1"/>
                  <a:t>tasks</a:t>
                </a:r>
                <a:endParaRPr lang="nl-NL" dirty="0"/>
              </a:p>
            </p:txBody>
          </p:sp>
          <p:sp>
            <p:nvSpPr>
              <p:cNvPr id="31" name="TextBox 15"/>
              <p:cNvSpPr txBox="1"/>
              <p:nvPr/>
            </p:nvSpPr>
            <p:spPr>
              <a:xfrm>
                <a:off x="3489937" y="4626586"/>
                <a:ext cx="2848857" cy="292388"/>
              </a:xfrm>
              <a:prstGeom prst="rect">
                <a:avLst/>
              </a:prstGeom>
              <a:noFill/>
            </p:spPr>
            <p:txBody>
              <a:bodyPr wrap="none" rtlCol="0">
                <a:spAutoFit/>
              </a:bodyPr>
              <a:lstStyle/>
              <a:p>
                <a:r>
                  <a:rPr lang="nl-NL" dirty="0" err="1"/>
                  <a:t>Cognitive</a:t>
                </a:r>
                <a:r>
                  <a:rPr lang="nl-NL" dirty="0"/>
                  <a:t> </a:t>
                </a:r>
                <a:r>
                  <a:rPr lang="nl-NL" dirty="0" err="1"/>
                  <a:t>and</a:t>
                </a:r>
                <a:r>
                  <a:rPr lang="nl-NL" dirty="0"/>
                  <a:t> </a:t>
                </a:r>
                <a:r>
                  <a:rPr lang="nl-NL" dirty="0" err="1"/>
                  <a:t>social</a:t>
                </a:r>
                <a:r>
                  <a:rPr lang="nl-NL" dirty="0"/>
                  <a:t> </a:t>
                </a:r>
                <a:r>
                  <a:rPr lang="nl-NL" dirty="0" err="1"/>
                  <a:t>aspects</a:t>
                </a:r>
                <a:r>
                  <a:rPr lang="nl-NL" dirty="0"/>
                  <a:t> </a:t>
                </a:r>
                <a:r>
                  <a:rPr lang="nl-NL" dirty="0" err="1"/>
                  <a:t>to</a:t>
                </a:r>
                <a:r>
                  <a:rPr lang="nl-NL" dirty="0"/>
                  <a:t> monitor</a:t>
                </a:r>
              </a:p>
            </p:txBody>
          </p:sp>
          <p:sp>
            <p:nvSpPr>
              <p:cNvPr id="32" name="TextBox 16"/>
              <p:cNvSpPr txBox="1"/>
              <p:nvPr/>
            </p:nvSpPr>
            <p:spPr>
              <a:xfrm>
                <a:off x="3696874" y="3855728"/>
                <a:ext cx="2111540" cy="292388"/>
              </a:xfrm>
              <a:prstGeom prst="rect">
                <a:avLst/>
              </a:prstGeom>
              <a:noFill/>
            </p:spPr>
            <p:txBody>
              <a:bodyPr wrap="none" rtlCol="0">
                <a:spAutoFit/>
              </a:bodyPr>
              <a:lstStyle/>
              <a:p>
                <a:r>
                  <a:rPr lang="nl-NL" dirty="0" err="1"/>
                  <a:t>Individual</a:t>
                </a:r>
                <a:r>
                  <a:rPr lang="nl-NL" dirty="0"/>
                  <a:t> versus </a:t>
                </a:r>
                <a:r>
                  <a:rPr lang="nl-NL" dirty="0" err="1"/>
                  <a:t>group</a:t>
                </a:r>
                <a:r>
                  <a:rPr lang="nl-NL" dirty="0"/>
                  <a:t> level</a:t>
                </a:r>
              </a:p>
            </p:txBody>
          </p:sp>
          <p:sp>
            <p:nvSpPr>
              <p:cNvPr id="33" name="TextBox 17"/>
              <p:cNvSpPr txBox="1"/>
              <p:nvPr/>
            </p:nvSpPr>
            <p:spPr>
              <a:xfrm>
                <a:off x="4473380" y="5146848"/>
                <a:ext cx="1899431" cy="292388"/>
              </a:xfrm>
              <a:prstGeom prst="rect">
                <a:avLst/>
              </a:prstGeom>
              <a:noFill/>
            </p:spPr>
            <p:txBody>
              <a:bodyPr wrap="none" rtlCol="0">
                <a:spAutoFit/>
              </a:bodyPr>
              <a:lstStyle/>
              <a:p>
                <a:r>
                  <a:rPr lang="nl-NL" dirty="0" err="1"/>
                  <a:t>Reactive</a:t>
                </a:r>
                <a:r>
                  <a:rPr lang="nl-NL" dirty="0"/>
                  <a:t> versus </a:t>
                </a:r>
                <a:r>
                  <a:rPr lang="nl-NL" dirty="0" err="1"/>
                  <a:t>proactive</a:t>
                </a:r>
                <a:endParaRPr lang="nl-NL" dirty="0"/>
              </a:p>
            </p:txBody>
          </p:sp>
          <p:sp>
            <p:nvSpPr>
              <p:cNvPr id="34" name="TextBox 18"/>
              <p:cNvSpPr txBox="1"/>
              <p:nvPr/>
            </p:nvSpPr>
            <p:spPr>
              <a:xfrm>
                <a:off x="4835836" y="3290002"/>
                <a:ext cx="2260747" cy="292388"/>
              </a:xfrm>
              <a:prstGeom prst="rect">
                <a:avLst/>
              </a:prstGeom>
              <a:noFill/>
            </p:spPr>
            <p:txBody>
              <a:bodyPr wrap="none" rtlCol="0">
                <a:spAutoFit/>
              </a:bodyPr>
              <a:lstStyle/>
              <a:p>
                <a:r>
                  <a:rPr lang="nl-NL" dirty="0" err="1"/>
                  <a:t>What</a:t>
                </a:r>
                <a:r>
                  <a:rPr lang="nl-NL" dirty="0"/>
                  <a:t> are </a:t>
                </a:r>
                <a:r>
                  <a:rPr lang="nl-NL" dirty="0" err="1"/>
                  <a:t>groups</a:t>
                </a:r>
                <a:r>
                  <a:rPr lang="nl-NL" dirty="0"/>
                  <a:t>  </a:t>
                </a:r>
                <a:r>
                  <a:rPr lang="nl-NL" dirty="0" err="1"/>
                  <a:t>really</a:t>
                </a:r>
                <a:r>
                  <a:rPr lang="nl-NL" dirty="0"/>
                  <a:t> </a:t>
                </a:r>
                <a:r>
                  <a:rPr lang="nl-NL" dirty="0" err="1"/>
                  <a:t>doing</a:t>
                </a:r>
                <a:r>
                  <a:rPr lang="nl-NL" dirty="0"/>
                  <a:t>?</a:t>
                </a:r>
              </a:p>
            </p:txBody>
          </p:sp>
        </p:grpSp>
      </p:grpSp>
    </p:spTree>
    <p:extLst>
      <p:ext uri="{BB962C8B-B14F-4D97-AF65-F5344CB8AC3E}">
        <p14:creationId xmlns:p14="http://schemas.microsoft.com/office/powerpoint/2010/main" val="3146286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endParaRPr lang="en-US" b="1" dirty="0"/>
          </a:p>
          <a:p>
            <a:pPr marL="0" indent="0">
              <a:buNone/>
            </a:pPr>
            <a:r>
              <a:rPr lang="en-US" b="1" dirty="0"/>
              <a:t>Core ingredients of effective CL </a:t>
            </a:r>
            <a:r>
              <a:rPr lang="en-US" sz="1800" dirty="0"/>
              <a:t>(Johnson &amp; Johnson, 1989, 2014)</a:t>
            </a:r>
          </a:p>
          <a:p>
            <a:pPr marL="457200" indent="-457200">
              <a:buFont typeface="+mj-lt"/>
              <a:buAutoNum type="arabicPeriod"/>
            </a:pPr>
            <a:endParaRPr lang="en-US" dirty="0"/>
          </a:p>
          <a:p>
            <a:pPr marL="457200" indent="-457200">
              <a:buFont typeface="+mj-lt"/>
              <a:buAutoNum type="arabicPeriod"/>
            </a:pPr>
            <a:r>
              <a:rPr lang="en-US" dirty="0"/>
              <a:t>positive social interdependence</a:t>
            </a:r>
          </a:p>
          <a:p>
            <a:pPr marL="457200" indent="-457200">
              <a:buFont typeface="+mj-lt"/>
              <a:buAutoNum type="arabicPeriod"/>
            </a:pPr>
            <a:endParaRPr lang="en-US" dirty="0"/>
          </a:p>
          <a:p>
            <a:pPr marL="457200" indent="-457200">
              <a:buFont typeface="+mj-lt"/>
              <a:buAutoNum type="arabicPeriod"/>
            </a:pPr>
            <a:r>
              <a:rPr lang="en-US" dirty="0"/>
              <a:t>individual accountability</a:t>
            </a:r>
          </a:p>
          <a:p>
            <a:pPr marL="457200" indent="-457200">
              <a:buFont typeface="+mj-lt"/>
              <a:buAutoNum type="arabicPeriod"/>
            </a:pPr>
            <a:endParaRPr lang="en-US" dirty="0"/>
          </a:p>
          <a:p>
            <a:pPr marL="457200" indent="-457200">
              <a:buFont typeface="+mj-lt"/>
              <a:buAutoNum type="arabicPeriod"/>
            </a:pPr>
            <a:r>
              <a:rPr lang="en-US" dirty="0"/>
              <a:t>appropriate use of social skills</a:t>
            </a:r>
          </a:p>
          <a:p>
            <a:pPr marL="457200" indent="-457200">
              <a:buFont typeface="+mj-lt"/>
              <a:buAutoNum type="arabicPeriod"/>
            </a:pPr>
            <a:endParaRPr lang="en-US" dirty="0"/>
          </a:p>
          <a:p>
            <a:pPr marL="457200" indent="-457200">
              <a:buFont typeface="+mj-lt"/>
              <a:buAutoNum type="arabicPeriod"/>
            </a:pPr>
            <a:r>
              <a:rPr lang="en-US" dirty="0"/>
              <a:t>group processing</a:t>
            </a:r>
          </a:p>
          <a:p>
            <a:pPr marL="457200" indent="-457200">
              <a:buFont typeface="+mj-lt"/>
              <a:buAutoNum type="arabicPeriod"/>
            </a:pPr>
            <a:endParaRPr lang="en-US" dirty="0"/>
          </a:p>
          <a:p>
            <a:pPr marL="457200" indent="-457200">
              <a:buFont typeface="+mj-lt"/>
              <a:buAutoNum type="arabicPeriod"/>
            </a:pPr>
            <a:r>
              <a:rPr lang="en-US" dirty="0"/>
              <a:t>promotive interaction</a:t>
            </a:r>
          </a:p>
          <a:p>
            <a:pPr marL="457200" indent="-457200">
              <a:buFont typeface="+mj-lt"/>
              <a:buAutoNum type="arabicPeriod"/>
            </a:pPr>
            <a:endParaRPr lang="en-US" dirty="0"/>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20</a:t>
            </a:fld>
            <a:endParaRPr lang="de-DE"/>
          </a:p>
        </p:txBody>
      </p:sp>
      <p:sp>
        <p:nvSpPr>
          <p:cNvPr id="6" name="Title 5"/>
          <p:cNvSpPr>
            <a:spLocks noGrp="1"/>
          </p:cNvSpPr>
          <p:nvPr>
            <p:ph type="title"/>
          </p:nvPr>
        </p:nvSpPr>
        <p:spPr/>
        <p:txBody>
          <a:bodyPr/>
          <a:lstStyle/>
          <a:p>
            <a:r>
              <a:rPr lang="en-US" dirty="0"/>
              <a:t>Conditions</a:t>
            </a:r>
          </a:p>
        </p:txBody>
      </p:sp>
      <p:sp>
        <p:nvSpPr>
          <p:cNvPr id="8" name="Rounded Rectangle 7"/>
          <p:cNvSpPr/>
          <p:nvPr/>
        </p:nvSpPr>
        <p:spPr>
          <a:xfrm>
            <a:off x="323850" y="3922872"/>
            <a:ext cx="7340142" cy="1488228"/>
          </a:xfrm>
          <a:prstGeom prst="roundRect">
            <a:avLst/>
          </a:prstGeom>
          <a:solidFill>
            <a:srgbClr val="C6E2F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social</a:t>
            </a:r>
          </a:p>
        </p:txBody>
      </p:sp>
    </p:spTree>
    <p:extLst>
      <p:ext uri="{BB962C8B-B14F-4D97-AF65-F5344CB8AC3E}">
        <p14:creationId xmlns:p14="http://schemas.microsoft.com/office/powerpoint/2010/main" val="559975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524000"/>
            <a:ext cx="8225842" cy="4499728"/>
          </a:xfrm>
        </p:spPr>
        <p:txBody>
          <a:bodyPr/>
          <a:lstStyle/>
          <a:p>
            <a:pPr marL="0" indent="0">
              <a:buNone/>
            </a:pPr>
            <a:r>
              <a:rPr lang="en-US" sz="1800" dirty="0"/>
              <a:t>Examples for relevant social skills (</a:t>
            </a:r>
            <a:r>
              <a:rPr lang="en-US" sz="1800" dirty="0" err="1"/>
              <a:t>Slavin</a:t>
            </a:r>
            <a:r>
              <a:rPr lang="en-US" sz="1800" dirty="0"/>
              <a:t>, 2014):</a:t>
            </a:r>
          </a:p>
          <a:p>
            <a:pPr marL="0" indent="0">
              <a:buNone/>
            </a:pPr>
            <a:endParaRPr lang="en-US" sz="1800" dirty="0"/>
          </a:p>
          <a:p>
            <a:pPr marL="457200" indent="-457200">
              <a:buFont typeface="+mj-lt"/>
              <a:buAutoNum type="arabicPeriod"/>
            </a:pPr>
            <a:r>
              <a:rPr lang="en-US" sz="1800" dirty="0"/>
              <a:t>active listening</a:t>
            </a:r>
          </a:p>
          <a:p>
            <a:pPr marL="457200" indent="-457200">
              <a:buFont typeface="+mj-lt"/>
              <a:buAutoNum type="arabicPeriod"/>
            </a:pPr>
            <a:endParaRPr lang="en-US" sz="1800" dirty="0"/>
          </a:p>
          <a:p>
            <a:pPr marL="457200" indent="-457200">
              <a:buFont typeface="+mj-lt"/>
              <a:buAutoNum type="arabicPeriod"/>
            </a:pPr>
            <a:r>
              <a:rPr lang="en-US" sz="1800" dirty="0"/>
              <a:t>explaining ideas</a:t>
            </a:r>
            <a:br>
              <a:rPr lang="en-US" sz="1800" dirty="0"/>
            </a:br>
            <a:r>
              <a:rPr lang="en-US" sz="1800" dirty="0"/>
              <a:t> and opinions</a:t>
            </a:r>
          </a:p>
          <a:p>
            <a:pPr marL="457200" indent="-457200">
              <a:buFont typeface="+mj-lt"/>
              <a:buAutoNum type="arabicPeriod"/>
            </a:pPr>
            <a:endParaRPr lang="en-US" sz="1800" dirty="0"/>
          </a:p>
          <a:p>
            <a:pPr marL="457200" indent="-457200">
              <a:buFont typeface="+mj-lt"/>
              <a:buAutoNum type="arabicPeriod"/>
            </a:pPr>
            <a:r>
              <a:rPr lang="en-US" sz="1800" dirty="0"/>
              <a:t>encouraging</a:t>
            </a:r>
            <a:br>
              <a:rPr lang="en-US" sz="1800" dirty="0"/>
            </a:br>
            <a:r>
              <a:rPr lang="en-US" sz="1800" dirty="0"/>
              <a:t>teammates</a:t>
            </a:r>
          </a:p>
          <a:p>
            <a:pPr marL="457200" indent="-457200">
              <a:buFont typeface="+mj-lt"/>
              <a:buAutoNum type="arabicPeriod"/>
            </a:pPr>
            <a:endParaRPr lang="en-US" sz="1800" dirty="0"/>
          </a:p>
          <a:p>
            <a:pPr marL="457200" indent="-457200">
              <a:buFont typeface="+mj-lt"/>
              <a:buAutoNum type="arabicPeriod"/>
            </a:pPr>
            <a:r>
              <a:rPr lang="en-US" sz="1800" dirty="0"/>
              <a:t>completing tasks</a:t>
            </a:r>
          </a:p>
          <a:p>
            <a:endParaRPr lang="en-US" sz="1800" dirty="0"/>
          </a:p>
          <a:p>
            <a:endParaRPr lang="en-US" dirty="0"/>
          </a:p>
          <a:p>
            <a:endParaRPr lang="en-US" dirty="0"/>
          </a:p>
        </p:txBody>
      </p:sp>
      <p:sp>
        <p:nvSpPr>
          <p:cNvPr id="5" name="Slide Number Placeholder 4"/>
          <p:cNvSpPr>
            <a:spLocks noGrp="1"/>
          </p:cNvSpPr>
          <p:nvPr>
            <p:ph type="sldNum" sz="quarter" idx="12"/>
          </p:nvPr>
        </p:nvSpPr>
        <p:spPr/>
        <p:txBody>
          <a:bodyPr/>
          <a:lstStyle/>
          <a:p>
            <a:fld id="{6C6AE60A-B69C-4790-82F7-3882EDF23186}" type="slidenum">
              <a:rPr lang="de-DE" smtClean="0"/>
              <a:t>21</a:t>
            </a:fld>
            <a:endParaRPr lang="de-DE"/>
          </a:p>
        </p:txBody>
      </p:sp>
      <p:sp>
        <p:nvSpPr>
          <p:cNvPr id="6" name="Title 5"/>
          <p:cNvSpPr>
            <a:spLocks noGrp="1"/>
          </p:cNvSpPr>
          <p:nvPr>
            <p:ph type="title"/>
          </p:nvPr>
        </p:nvSpPr>
        <p:spPr/>
        <p:txBody>
          <a:bodyPr/>
          <a:lstStyle/>
          <a:p>
            <a:r>
              <a:rPr lang="en-US" sz="2400" dirty="0">
                <a:solidFill>
                  <a:prstClr val="black"/>
                </a:solidFill>
              </a:rPr>
              <a:t>Appropriate use of social skills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999" y="2083323"/>
            <a:ext cx="4718352" cy="3145568"/>
          </a:xfrm>
          <a:prstGeom prst="rect">
            <a:avLst/>
          </a:prstGeom>
        </p:spPr>
      </p:pic>
      <p:sp>
        <p:nvSpPr>
          <p:cNvPr id="11"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12"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spTree>
    <p:extLst>
      <p:ext uri="{BB962C8B-B14F-4D97-AF65-F5344CB8AC3E}">
        <p14:creationId xmlns:p14="http://schemas.microsoft.com/office/powerpoint/2010/main" val="209968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22</a:t>
            </a:fld>
            <a:endParaRPr lang="de-DE"/>
          </a:p>
        </p:txBody>
      </p:sp>
      <p:sp>
        <p:nvSpPr>
          <p:cNvPr id="6" name="Title 5"/>
          <p:cNvSpPr>
            <a:spLocks noGrp="1"/>
          </p:cNvSpPr>
          <p:nvPr>
            <p:ph type="title"/>
          </p:nvPr>
        </p:nvSpPr>
        <p:spPr/>
        <p:txBody>
          <a:bodyPr/>
          <a:lstStyle/>
          <a:p>
            <a:r>
              <a:rPr lang="en-US" dirty="0">
                <a:solidFill>
                  <a:prstClr val="black"/>
                </a:solidFill>
              </a:rPr>
              <a:t>Group Processing</a:t>
            </a:r>
            <a:endParaRPr lang="en-US" dirty="0"/>
          </a:p>
        </p:txBody>
      </p:sp>
      <p:sp>
        <p:nvSpPr>
          <p:cNvPr id="7" name="Curved Left Arrow 6"/>
          <p:cNvSpPr/>
          <p:nvPr/>
        </p:nvSpPr>
        <p:spPr>
          <a:xfrm>
            <a:off x="6449786" y="2400300"/>
            <a:ext cx="962025" cy="295275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rot="10800000">
            <a:off x="1631151" y="2305050"/>
            <a:ext cx="1052511" cy="294322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9"/>
          <p:cNvSpPr txBox="1">
            <a:spLocks/>
          </p:cNvSpPr>
          <p:nvPr/>
        </p:nvSpPr>
        <p:spPr>
          <a:xfrm>
            <a:off x="323850" y="1647824"/>
            <a:ext cx="8483938" cy="4589463"/>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a:p>
          <a:p>
            <a:pPr marL="0" indent="0">
              <a:buFont typeface="Wingdings" pitchFamily="2" charset="2"/>
              <a:buNone/>
            </a:pPr>
            <a:endParaRPr lang="en-US"/>
          </a:p>
          <a:p>
            <a:pPr marL="0" indent="0">
              <a:buFont typeface="Wingdings" pitchFamily="2" charset="2"/>
              <a:buNone/>
            </a:pPr>
            <a:r>
              <a:rPr lang="en-US"/>
              <a:t>			</a:t>
            </a:r>
            <a:r>
              <a:rPr lang="en-US" b="1">
                <a:solidFill>
                  <a:schemeClr val="tx2"/>
                </a:solidFill>
              </a:rPr>
              <a:t>collaborating to learn</a:t>
            </a:r>
          </a:p>
          <a:p>
            <a:pPr marL="0" indent="0">
              <a:buFont typeface="Wingdings" pitchFamily="2" charset="2"/>
              <a:buNone/>
            </a:pPr>
            <a:endParaRPr lang="en-US"/>
          </a:p>
          <a:p>
            <a:pPr marL="0" indent="0">
              <a:buFont typeface="Wingdings" pitchFamily="2" charset="2"/>
              <a:buNone/>
            </a:pPr>
            <a:r>
              <a:rPr lang="en-US"/>
              <a:t>		</a:t>
            </a:r>
            <a:r>
              <a:rPr lang="en-US" b="1">
                <a:solidFill>
                  <a:schemeClr val="tx2"/>
                </a:solidFill>
              </a:rPr>
              <a:t>     </a:t>
            </a:r>
          </a:p>
          <a:p>
            <a:pPr marL="0" indent="0">
              <a:buFont typeface="Wingdings" pitchFamily="2" charset="2"/>
              <a:buNone/>
            </a:pPr>
            <a:endParaRPr lang="en-US" b="1">
              <a:solidFill>
                <a:schemeClr val="tx2"/>
              </a:solidFill>
            </a:endParaRPr>
          </a:p>
          <a:p>
            <a:pPr marL="0" indent="0">
              <a:buFont typeface="Wingdings" pitchFamily="2" charset="2"/>
              <a:buNone/>
            </a:pPr>
            <a:endParaRPr lang="en-US" b="1">
              <a:solidFill>
                <a:schemeClr val="tx2"/>
              </a:solidFill>
            </a:endParaRPr>
          </a:p>
          <a:p>
            <a:pPr marL="0" indent="0">
              <a:buFont typeface="Wingdings" pitchFamily="2" charset="2"/>
              <a:buNone/>
            </a:pPr>
            <a:endParaRPr lang="en-US" b="1">
              <a:solidFill>
                <a:schemeClr val="tx2"/>
              </a:solidFill>
            </a:endParaRPr>
          </a:p>
          <a:p>
            <a:pPr marL="0" indent="0">
              <a:buFont typeface="Wingdings" pitchFamily="2" charset="2"/>
              <a:buNone/>
            </a:pPr>
            <a:endParaRPr lang="en-US" b="1">
              <a:solidFill>
                <a:schemeClr val="tx2"/>
              </a:solidFill>
            </a:endParaRPr>
          </a:p>
          <a:p>
            <a:pPr marL="0" indent="0">
              <a:buFont typeface="Wingdings" pitchFamily="2" charset="2"/>
              <a:buNone/>
            </a:pPr>
            <a:r>
              <a:rPr lang="en-US" b="1">
                <a:solidFill>
                  <a:schemeClr val="tx2"/>
                </a:solidFill>
              </a:rPr>
              <a:t>			learning to collaborate</a:t>
            </a:r>
          </a:p>
          <a:p>
            <a:pPr marL="0" indent="0">
              <a:buFont typeface="Wingdings" pitchFamily="2" charset="2"/>
              <a:buNone/>
            </a:pPr>
            <a:endParaRPr lang="en-US"/>
          </a:p>
          <a:p>
            <a:pPr marL="0" indent="0">
              <a:buFont typeface="Wingdings" pitchFamily="2" charset="2"/>
              <a:buNone/>
            </a:pPr>
            <a:endParaRPr lang="en-US"/>
          </a:p>
          <a:p>
            <a:endParaRPr lang="en-US" b="1">
              <a:solidFill>
                <a:schemeClr val="tx2"/>
              </a:solidFill>
            </a:endParaRPr>
          </a:p>
          <a:p>
            <a:pPr lvl="1"/>
            <a:endParaRPr lang="en-US" dirty="0"/>
          </a:p>
        </p:txBody>
      </p:sp>
    </p:spTree>
    <p:extLst>
      <p:ext uri="{BB962C8B-B14F-4D97-AF65-F5344CB8AC3E}">
        <p14:creationId xmlns:p14="http://schemas.microsoft.com/office/powerpoint/2010/main" val="107525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23</a:t>
            </a:fld>
            <a:endParaRPr lang="de-DE"/>
          </a:p>
        </p:txBody>
      </p:sp>
      <p:sp>
        <p:nvSpPr>
          <p:cNvPr id="6" name="Title 5"/>
          <p:cNvSpPr>
            <a:spLocks noGrp="1"/>
          </p:cNvSpPr>
          <p:nvPr>
            <p:ph type="title"/>
          </p:nvPr>
        </p:nvSpPr>
        <p:spPr/>
        <p:txBody>
          <a:bodyPr/>
          <a:lstStyle/>
          <a:p>
            <a:r>
              <a:rPr lang="en-US" dirty="0"/>
              <a:t>Group Processing</a:t>
            </a:r>
          </a:p>
        </p:txBody>
      </p:sp>
      <p:sp>
        <p:nvSpPr>
          <p:cNvPr id="7" name="Curved Left Arrow 6"/>
          <p:cNvSpPr/>
          <p:nvPr/>
        </p:nvSpPr>
        <p:spPr>
          <a:xfrm>
            <a:off x="6449786" y="2400300"/>
            <a:ext cx="962025" cy="295275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rot="10800000">
            <a:off x="1631151" y="2305050"/>
            <a:ext cx="1052511" cy="294322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9"/>
          <p:cNvSpPr txBox="1">
            <a:spLocks/>
          </p:cNvSpPr>
          <p:nvPr/>
        </p:nvSpPr>
        <p:spPr>
          <a:xfrm>
            <a:off x="323850" y="1647824"/>
            <a:ext cx="8483938" cy="4589463"/>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0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a:p>
          <a:p>
            <a:pPr marL="0" indent="0">
              <a:buFont typeface="Wingdings" pitchFamily="2" charset="2"/>
              <a:buNone/>
            </a:pPr>
            <a:endParaRPr lang="en-US"/>
          </a:p>
          <a:p>
            <a:pPr marL="0" indent="0">
              <a:buFont typeface="Wingdings" pitchFamily="2" charset="2"/>
              <a:buNone/>
            </a:pPr>
            <a:r>
              <a:rPr lang="en-US"/>
              <a:t>			</a:t>
            </a:r>
            <a:r>
              <a:rPr lang="en-US" b="1">
                <a:solidFill>
                  <a:schemeClr val="tx2"/>
                </a:solidFill>
              </a:rPr>
              <a:t>collaborating to learn</a:t>
            </a:r>
          </a:p>
          <a:p>
            <a:pPr marL="0" indent="0">
              <a:buFont typeface="Wingdings" pitchFamily="2" charset="2"/>
              <a:buNone/>
            </a:pPr>
            <a:endParaRPr lang="en-US"/>
          </a:p>
          <a:p>
            <a:pPr marL="0" indent="0">
              <a:buFont typeface="Wingdings" pitchFamily="2" charset="2"/>
              <a:buNone/>
            </a:pPr>
            <a:r>
              <a:rPr lang="en-US"/>
              <a:t>		</a:t>
            </a:r>
            <a:r>
              <a:rPr lang="en-US" b="1">
                <a:solidFill>
                  <a:schemeClr val="tx2"/>
                </a:solidFill>
              </a:rPr>
              <a:t>     </a:t>
            </a:r>
          </a:p>
          <a:p>
            <a:pPr marL="0" indent="0">
              <a:buFont typeface="Wingdings" pitchFamily="2" charset="2"/>
              <a:buNone/>
            </a:pPr>
            <a:endParaRPr lang="en-US" b="1">
              <a:solidFill>
                <a:schemeClr val="tx2"/>
              </a:solidFill>
            </a:endParaRPr>
          </a:p>
          <a:p>
            <a:pPr marL="0" indent="0">
              <a:buFont typeface="Wingdings" pitchFamily="2" charset="2"/>
              <a:buNone/>
            </a:pPr>
            <a:endParaRPr lang="en-US" b="1">
              <a:solidFill>
                <a:schemeClr val="tx2"/>
              </a:solidFill>
            </a:endParaRPr>
          </a:p>
          <a:p>
            <a:pPr marL="0" indent="0">
              <a:buFont typeface="Wingdings" pitchFamily="2" charset="2"/>
              <a:buNone/>
            </a:pPr>
            <a:endParaRPr lang="en-US" b="1">
              <a:solidFill>
                <a:schemeClr val="tx2"/>
              </a:solidFill>
            </a:endParaRPr>
          </a:p>
          <a:p>
            <a:pPr marL="0" indent="0">
              <a:buFont typeface="Wingdings" pitchFamily="2" charset="2"/>
              <a:buNone/>
            </a:pPr>
            <a:endParaRPr lang="en-US" b="1">
              <a:solidFill>
                <a:schemeClr val="tx2"/>
              </a:solidFill>
            </a:endParaRPr>
          </a:p>
          <a:p>
            <a:pPr marL="0" indent="0">
              <a:buFont typeface="Wingdings" pitchFamily="2" charset="2"/>
              <a:buNone/>
            </a:pPr>
            <a:r>
              <a:rPr lang="en-US" b="1">
                <a:solidFill>
                  <a:schemeClr val="tx2"/>
                </a:solidFill>
              </a:rPr>
              <a:t>			learning to collaborate</a:t>
            </a:r>
          </a:p>
          <a:p>
            <a:pPr marL="0" indent="0">
              <a:buFont typeface="Wingdings" pitchFamily="2" charset="2"/>
              <a:buNone/>
            </a:pPr>
            <a:endParaRPr lang="en-US"/>
          </a:p>
          <a:p>
            <a:pPr marL="0" indent="0">
              <a:buFont typeface="Wingdings" pitchFamily="2" charset="2"/>
              <a:buNone/>
            </a:pPr>
            <a:endParaRPr lang="en-US"/>
          </a:p>
          <a:p>
            <a:endParaRPr lang="en-US" b="1">
              <a:solidFill>
                <a:schemeClr val="tx2"/>
              </a:solidFill>
            </a:endParaRPr>
          </a:p>
          <a:p>
            <a:pPr lvl="1"/>
            <a:endParaRPr lang="en-US" dirty="0"/>
          </a:p>
        </p:txBody>
      </p:sp>
      <p:sp>
        <p:nvSpPr>
          <p:cNvPr id="10" name="TextBox 9"/>
          <p:cNvSpPr txBox="1"/>
          <p:nvPr/>
        </p:nvSpPr>
        <p:spPr>
          <a:xfrm>
            <a:off x="2683662" y="3276510"/>
            <a:ext cx="4191998" cy="1200329"/>
          </a:xfrm>
          <a:prstGeom prst="rect">
            <a:avLst/>
          </a:prstGeom>
          <a:noFill/>
        </p:spPr>
        <p:txBody>
          <a:bodyPr wrap="square" rtlCol="0">
            <a:spAutoFit/>
          </a:bodyPr>
          <a:lstStyle/>
          <a:p>
            <a:r>
              <a:rPr lang="en-US" dirty="0"/>
              <a:t>feedback (from peers, from teacher)</a:t>
            </a:r>
          </a:p>
          <a:p>
            <a:pPr marL="285750" indent="-285750">
              <a:buFontTx/>
              <a:buChar char="-"/>
            </a:pPr>
            <a:endParaRPr lang="en-US" dirty="0"/>
          </a:p>
          <a:p>
            <a:r>
              <a:rPr lang="en-US" dirty="0"/>
              <a:t>…not only on learning content, but also on social skills!</a:t>
            </a:r>
          </a:p>
        </p:txBody>
      </p:sp>
    </p:spTree>
    <p:extLst>
      <p:ext uri="{BB962C8B-B14F-4D97-AF65-F5344CB8AC3E}">
        <p14:creationId xmlns:p14="http://schemas.microsoft.com/office/powerpoint/2010/main" val="71844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endParaRPr lang="en-US" b="1" dirty="0"/>
          </a:p>
          <a:p>
            <a:pPr marL="0" indent="0">
              <a:buNone/>
            </a:pPr>
            <a:r>
              <a:rPr lang="en-US" b="1" dirty="0"/>
              <a:t>Core ingredients of effective CL </a:t>
            </a:r>
            <a:r>
              <a:rPr lang="en-US" sz="1800" dirty="0"/>
              <a:t>(Johnson &amp; Johnson, 1989, 2014)</a:t>
            </a:r>
          </a:p>
          <a:p>
            <a:pPr marL="457200" indent="-457200">
              <a:buFont typeface="+mj-lt"/>
              <a:buAutoNum type="arabicPeriod"/>
            </a:pPr>
            <a:endParaRPr lang="en-US" dirty="0"/>
          </a:p>
          <a:p>
            <a:pPr marL="457200" indent="-457200">
              <a:buFont typeface="+mj-lt"/>
              <a:buAutoNum type="arabicPeriod"/>
            </a:pPr>
            <a:r>
              <a:rPr lang="en-US" dirty="0"/>
              <a:t>positive social interdependence</a:t>
            </a:r>
          </a:p>
          <a:p>
            <a:pPr marL="457200" indent="-457200">
              <a:buFont typeface="+mj-lt"/>
              <a:buAutoNum type="arabicPeriod"/>
            </a:pPr>
            <a:endParaRPr lang="en-US" dirty="0"/>
          </a:p>
          <a:p>
            <a:pPr marL="457200" indent="-457200">
              <a:buFont typeface="+mj-lt"/>
              <a:buAutoNum type="arabicPeriod"/>
            </a:pPr>
            <a:r>
              <a:rPr lang="en-US" dirty="0"/>
              <a:t>individual accountability</a:t>
            </a:r>
          </a:p>
          <a:p>
            <a:pPr marL="457200" indent="-457200">
              <a:buFont typeface="+mj-lt"/>
              <a:buAutoNum type="arabicPeriod"/>
            </a:pPr>
            <a:endParaRPr lang="en-US" dirty="0"/>
          </a:p>
          <a:p>
            <a:pPr marL="457200" indent="-457200">
              <a:buFont typeface="+mj-lt"/>
              <a:buAutoNum type="arabicPeriod"/>
            </a:pPr>
            <a:r>
              <a:rPr lang="en-US" dirty="0"/>
              <a:t>appropriate use of social skills</a:t>
            </a:r>
          </a:p>
          <a:p>
            <a:pPr marL="457200" indent="-457200">
              <a:buFont typeface="+mj-lt"/>
              <a:buAutoNum type="arabicPeriod"/>
            </a:pPr>
            <a:endParaRPr lang="en-US" dirty="0"/>
          </a:p>
          <a:p>
            <a:pPr marL="457200" indent="-457200">
              <a:buFont typeface="+mj-lt"/>
              <a:buAutoNum type="arabicPeriod"/>
            </a:pPr>
            <a:r>
              <a:rPr lang="en-US" dirty="0"/>
              <a:t>group processing</a:t>
            </a:r>
          </a:p>
          <a:p>
            <a:pPr marL="457200" indent="-457200">
              <a:buFont typeface="+mj-lt"/>
              <a:buAutoNum type="arabicPeriod"/>
            </a:pPr>
            <a:endParaRPr lang="en-US" dirty="0"/>
          </a:p>
          <a:p>
            <a:pPr marL="457200" indent="-457200">
              <a:buFont typeface="+mj-lt"/>
              <a:buAutoNum type="arabicPeriod"/>
            </a:pPr>
            <a:r>
              <a:rPr lang="en-US" dirty="0"/>
              <a:t>promotive interaction</a:t>
            </a:r>
          </a:p>
          <a:p>
            <a:pPr marL="457200" indent="-457200">
              <a:buFont typeface="+mj-lt"/>
              <a:buAutoNum type="arabicPeriod"/>
            </a:pPr>
            <a:endParaRPr lang="en-US" dirty="0"/>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24</a:t>
            </a:fld>
            <a:endParaRPr lang="de-DE"/>
          </a:p>
        </p:txBody>
      </p:sp>
      <p:sp>
        <p:nvSpPr>
          <p:cNvPr id="6" name="Title 5"/>
          <p:cNvSpPr>
            <a:spLocks noGrp="1"/>
          </p:cNvSpPr>
          <p:nvPr>
            <p:ph type="title"/>
          </p:nvPr>
        </p:nvSpPr>
        <p:spPr/>
        <p:txBody>
          <a:bodyPr/>
          <a:lstStyle/>
          <a:p>
            <a:r>
              <a:rPr lang="en-US" dirty="0"/>
              <a:t>Conditions</a:t>
            </a:r>
          </a:p>
        </p:txBody>
      </p:sp>
      <p:sp>
        <p:nvSpPr>
          <p:cNvPr id="9" name="Rounded Rectangle 8"/>
          <p:cNvSpPr/>
          <p:nvPr/>
        </p:nvSpPr>
        <p:spPr>
          <a:xfrm>
            <a:off x="323850" y="5391822"/>
            <a:ext cx="7340142" cy="721896"/>
          </a:xfrm>
          <a:prstGeom prst="roundRect">
            <a:avLst/>
          </a:prstGeom>
          <a:solidFill>
            <a:srgbClr val="C6E2F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socio-cognitive</a:t>
            </a:r>
          </a:p>
        </p:txBody>
      </p:sp>
    </p:spTree>
    <p:extLst>
      <p:ext uri="{BB962C8B-B14F-4D97-AF65-F5344CB8AC3E}">
        <p14:creationId xmlns:p14="http://schemas.microsoft.com/office/powerpoint/2010/main" val="3974366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25</a:t>
            </a:fld>
            <a:endParaRPr lang="de-DE"/>
          </a:p>
        </p:txBody>
      </p:sp>
      <p:sp>
        <p:nvSpPr>
          <p:cNvPr id="6" name="Title 5"/>
          <p:cNvSpPr>
            <a:spLocks noGrp="1"/>
          </p:cNvSpPr>
          <p:nvPr>
            <p:ph type="title"/>
          </p:nvPr>
        </p:nvSpPr>
        <p:spPr/>
        <p:txBody>
          <a:bodyPr/>
          <a:lstStyle/>
          <a:p>
            <a:r>
              <a:rPr lang="en-US" dirty="0"/>
              <a:t>What makes CL effective?</a:t>
            </a:r>
          </a:p>
        </p:txBody>
      </p:sp>
      <p:graphicFrame>
        <p:nvGraphicFramePr>
          <p:cNvPr id="7" name="Inhaltsplatzhalter 10"/>
          <p:cNvGraphicFramePr>
            <a:graphicFrameLocks/>
          </p:cNvGraphicFramePr>
          <p:nvPr>
            <p:extLst/>
          </p:nvPr>
        </p:nvGraphicFramePr>
        <p:xfrm>
          <a:off x="323850" y="2024063"/>
          <a:ext cx="84963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11"/>
          <p:cNvSpPr txBox="1"/>
          <p:nvPr/>
        </p:nvSpPr>
        <p:spPr>
          <a:xfrm>
            <a:off x="5835212" y="2637826"/>
            <a:ext cx="2407852" cy="830997"/>
          </a:xfrm>
          <a:prstGeom prst="rect">
            <a:avLst/>
          </a:prstGeom>
          <a:noFill/>
        </p:spPr>
        <p:txBody>
          <a:bodyPr wrap="square" rtlCol="0">
            <a:spAutoFit/>
          </a:bodyPr>
          <a:lstStyle/>
          <a:p>
            <a:r>
              <a:rPr lang="en-US" sz="1600" dirty="0">
                <a:solidFill>
                  <a:prstClr val="black"/>
                </a:solidFill>
              </a:rPr>
              <a:t>How do students learn from collaboration with peers?</a:t>
            </a:r>
          </a:p>
        </p:txBody>
      </p:sp>
      <p:sp>
        <p:nvSpPr>
          <p:cNvPr id="11" name="Textfeld 9"/>
          <p:cNvSpPr txBox="1"/>
          <p:nvPr/>
        </p:nvSpPr>
        <p:spPr>
          <a:xfrm>
            <a:off x="107504" y="6049447"/>
            <a:ext cx="8135560" cy="369332"/>
          </a:xfrm>
          <a:prstGeom prst="rect">
            <a:avLst/>
          </a:prstGeom>
          <a:noFill/>
        </p:spPr>
        <p:txBody>
          <a:bodyPr wrap="none" rtlCol="0">
            <a:spAutoFit/>
          </a:bodyPr>
          <a:lstStyle/>
          <a:p>
            <a:r>
              <a:rPr lang="en-US" dirty="0" err="1">
                <a:solidFill>
                  <a:prstClr val="black"/>
                </a:solidFill>
              </a:rPr>
              <a:t>Dillenbourg</a:t>
            </a:r>
            <a:r>
              <a:rPr lang="en-US" dirty="0">
                <a:solidFill>
                  <a:prstClr val="black"/>
                </a:solidFill>
              </a:rPr>
              <a:t> et al. (1999) «The evolution of research on collaborative learning»</a:t>
            </a:r>
          </a:p>
        </p:txBody>
      </p:sp>
    </p:spTree>
    <p:extLst>
      <p:ext uri="{BB962C8B-B14F-4D97-AF65-F5344CB8AC3E}">
        <p14:creationId xmlns:p14="http://schemas.microsoft.com/office/powerpoint/2010/main" val="108742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lgn="ctr">
              <a:lnSpc>
                <a:spcPct val="150000"/>
              </a:lnSpc>
              <a:buNone/>
            </a:pPr>
            <a:r>
              <a:rPr lang="en-US" sz="1800" b="1" dirty="0"/>
              <a:t>Dialogs with peers </a:t>
            </a:r>
            <a:r>
              <a:rPr lang="en-US" sz="1800" dirty="0"/>
              <a:t>often enhance learning (more than listening to a teacher).</a:t>
            </a:r>
            <a:br>
              <a:rPr lang="en-US" sz="1800" dirty="0"/>
            </a:br>
            <a:r>
              <a:rPr lang="en-US" sz="1400" dirty="0"/>
              <a:t>(Chi &amp; Wylie, 2014; Howe &amp; Abedin, 2013; Johnson &amp; Johnson, 2013; </a:t>
            </a:r>
            <a:r>
              <a:rPr lang="en-US" sz="1400" dirty="0" err="1"/>
              <a:t>Slavin</a:t>
            </a:r>
            <a:r>
              <a:rPr lang="en-US" sz="1400" dirty="0"/>
              <a:t>, 1996)</a:t>
            </a:r>
          </a:p>
          <a:p>
            <a:pPr marL="0" indent="0">
              <a:lnSpc>
                <a:spcPct val="150000"/>
              </a:lnSpc>
              <a:buNone/>
            </a:pPr>
            <a:endParaRPr lang="en-US" sz="1600" dirty="0"/>
          </a:p>
          <a:p>
            <a:pPr marL="0" indent="0">
              <a:lnSpc>
                <a:spcPct val="150000"/>
              </a:lnSpc>
              <a:buNone/>
            </a:pPr>
            <a:r>
              <a:rPr lang="en-US" sz="1800" b="1" dirty="0"/>
              <a:t>Three main, cognitive perspectives on CL </a:t>
            </a:r>
            <a:r>
              <a:rPr lang="en-US" sz="1600" dirty="0"/>
              <a:t>(</a:t>
            </a:r>
            <a:r>
              <a:rPr lang="en-US" sz="1600" dirty="0" err="1"/>
              <a:t>Slavin</a:t>
            </a:r>
            <a:r>
              <a:rPr lang="en-US" sz="1600" dirty="0"/>
              <a:t>, 1996):</a:t>
            </a:r>
          </a:p>
          <a:p>
            <a:pPr>
              <a:lnSpc>
                <a:spcPct val="150000"/>
              </a:lnSpc>
              <a:buFont typeface="+mj-lt"/>
              <a:buAutoNum type="arabicPeriod"/>
            </a:pPr>
            <a:r>
              <a:rPr lang="en-US" sz="1800" b="1" dirty="0"/>
              <a:t>socio-cognitive:</a:t>
            </a:r>
            <a:r>
              <a:rPr lang="en-US" sz="1800" dirty="0"/>
              <a:t> resolution of socio-cognitive conflicts </a:t>
            </a:r>
            <a:r>
              <a:rPr lang="en-US" sz="1600" dirty="0"/>
              <a:t>(Damon, 1984; Piaget, 1926)</a:t>
            </a:r>
          </a:p>
          <a:p>
            <a:pPr>
              <a:lnSpc>
                <a:spcPct val="150000"/>
              </a:lnSpc>
              <a:buFont typeface="+mj-lt"/>
              <a:buAutoNum type="arabicPeriod"/>
            </a:pPr>
            <a:r>
              <a:rPr lang="en-US" sz="1800" b="1" dirty="0"/>
              <a:t>socio-cultural:</a:t>
            </a:r>
            <a:r>
              <a:rPr lang="en-US" sz="1800" dirty="0"/>
              <a:t> mutual scaffolding in the zone of proximal development </a:t>
            </a:r>
            <a:r>
              <a:rPr lang="en-US" sz="1600" dirty="0"/>
              <a:t>(</a:t>
            </a:r>
            <a:r>
              <a:rPr lang="en-US" sz="1600" dirty="0" err="1"/>
              <a:t>Rogoff</a:t>
            </a:r>
            <a:r>
              <a:rPr lang="en-US" sz="1600" dirty="0"/>
              <a:t>, 1990; Vygotsky, 1978)</a:t>
            </a:r>
          </a:p>
          <a:p>
            <a:pPr>
              <a:lnSpc>
                <a:spcPct val="150000"/>
              </a:lnSpc>
              <a:buFont typeface="+mj-lt"/>
              <a:buAutoNum type="arabicPeriod"/>
            </a:pPr>
            <a:r>
              <a:rPr lang="en-US" sz="1800" b="1" dirty="0"/>
              <a:t>cognitive elaboration: </a:t>
            </a:r>
            <a:r>
              <a:rPr lang="en-US" sz="1800" dirty="0"/>
              <a:t>co-construction of knowledge </a:t>
            </a:r>
            <a:r>
              <a:rPr lang="en-US" sz="1600" dirty="0"/>
              <a:t>(Chi &amp; Wylie, 2014)</a:t>
            </a:r>
          </a:p>
          <a:p>
            <a:pPr lvl="1">
              <a:lnSpc>
                <a:spcPct val="150000"/>
              </a:lnSpc>
            </a:pPr>
            <a:r>
              <a:rPr lang="en-US" sz="1600" dirty="0"/>
              <a:t>learning by explaining </a:t>
            </a:r>
            <a:r>
              <a:rPr lang="en-US" sz="1400" dirty="0"/>
              <a:t>(Webb, 1989)</a:t>
            </a:r>
            <a:r>
              <a:rPr lang="en-US" sz="1600" dirty="0"/>
              <a:t>, learning by teaching </a:t>
            </a:r>
            <a:r>
              <a:rPr lang="en-US" sz="1400" dirty="0"/>
              <a:t>(</a:t>
            </a:r>
            <a:r>
              <a:rPr lang="en-US" sz="1400" dirty="0" err="1"/>
              <a:t>Leelawong</a:t>
            </a:r>
            <a:r>
              <a:rPr lang="en-US" sz="1400" dirty="0"/>
              <a:t> &amp; Biswas, 2008)</a:t>
            </a:r>
            <a:endParaRPr lang="en-US" sz="1600" dirty="0"/>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26</a:t>
            </a:fld>
            <a:endParaRPr lang="de-DE"/>
          </a:p>
        </p:txBody>
      </p:sp>
      <p:sp>
        <p:nvSpPr>
          <p:cNvPr id="6" name="Title 5"/>
          <p:cNvSpPr>
            <a:spLocks noGrp="1"/>
          </p:cNvSpPr>
          <p:nvPr>
            <p:ph type="title"/>
          </p:nvPr>
        </p:nvSpPr>
        <p:spPr/>
        <p:txBody>
          <a:bodyPr/>
          <a:lstStyle/>
          <a:p>
            <a:r>
              <a:rPr lang="en-US" dirty="0"/>
              <a:t>Promotive interactions </a:t>
            </a:r>
          </a:p>
        </p:txBody>
      </p:sp>
    </p:spTree>
    <p:extLst>
      <p:ext uri="{BB962C8B-B14F-4D97-AF65-F5344CB8AC3E}">
        <p14:creationId xmlns:p14="http://schemas.microsoft.com/office/powerpoint/2010/main" val="3422281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dirty="0"/>
              <a:t>Experiencing and resolving socio-cognitive conflict, e.g. learning from argumentation</a:t>
            </a:r>
          </a:p>
          <a:p>
            <a:pPr marL="0" indent="0">
              <a:buNone/>
            </a:pPr>
            <a:endParaRPr lang="en-US" sz="1800" dirty="0"/>
          </a:p>
          <a:p>
            <a:r>
              <a:rPr lang="en-US" sz="1600" dirty="0"/>
              <a:t>socio-…: i.e. between people</a:t>
            </a:r>
            <a:br>
              <a:rPr lang="en-US" sz="1600" dirty="0"/>
            </a:br>
            <a:endParaRPr lang="en-US" sz="1600" dirty="0"/>
          </a:p>
          <a:p>
            <a:r>
              <a:rPr lang="en-US" sz="1600" dirty="0"/>
              <a:t>cognitive: i.e. NOT concerning</a:t>
            </a:r>
            <a:br>
              <a:rPr lang="en-US" sz="1600" dirty="0"/>
            </a:br>
            <a:r>
              <a:rPr lang="en-US" sz="1600" dirty="0"/>
              <a:t>status, power, resources,…</a:t>
            </a:r>
            <a:br>
              <a:rPr lang="en-US" sz="1600" dirty="0"/>
            </a:br>
            <a:endParaRPr lang="en-US" sz="1600" dirty="0"/>
          </a:p>
          <a:p>
            <a:r>
              <a:rPr lang="en-US" sz="1600" dirty="0"/>
              <a:t>but: ideas, perspectives,</a:t>
            </a:r>
            <a:br>
              <a:rPr lang="en-US" sz="1600" dirty="0"/>
            </a:br>
            <a:r>
              <a:rPr lang="en-US" sz="1600" dirty="0"/>
              <a:t>knowledge, opinions,…</a:t>
            </a:r>
          </a:p>
          <a:p>
            <a:endParaRPr lang="en-US" sz="1600"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27</a:t>
            </a:fld>
            <a:endParaRPr lang="de-DE"/>
          </a:p>
        </p:txBody>
      </p:sp>
      <p:sp>
        <p:nvSpPr>
          <p:cNvPr id="6" name="Title 5"/>
          <p:cNvSpPr>
            <a:spLocks noGrp="1"/>
          </p:cNvSpPr>
          <p:nvPr>
            <p:ph type="title"/>
          </p:nvPr>
        </p:nvSpPr>
        <p:spPr/>
        <p:txBody>
          <a:bodyPr/>
          <a:lstStyle/>
          <a:p>
            <a:r>
              <a:rPr lang="en-US" dirty="0"/>
              <a:t>Socio-cognitive perspective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427" y="1935557"/>
            <a:ext cx="5530573" cy="4060653"/>
          </a:xfrm>
          <a:prstGeom prst="rect">
            <a:avLst/>
          </a:prstGeom>
        </p:spPr>
      </p:pic>
    </p:spTree>
    <p:extLst>
      <p:ext uri="{BB962C8B-B14F-4D97-AF65-F5344CB8AC3E}">
        <p14:creationId xmlns:p14="http://schemas.microsoft.com/office/powerpoint/2010/main" val="25120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dirty="0"/>
              <a:t>Zone of Proximal Development</a:t>
            </a:r>
            <a:r>
              <a:rPr lang="en-US" sz="1800" dirty="0"/>
              <a:t>: The range of things that a student cannot yet do herself, but can when collaborating with another person (peer or teacher).</a:t>
            </a:r>
          </a:p>
          <a:p>
            <a:endParaRPr lang="en-US" sz="1800" dirty="0"/>
          </a:p>
          <a:p>
            <a:r>
              <a:rPr lang="en-US" sz="1800" dirty="0"/>
              <a:t>e.g. learning from (mutual) scaffolding;</a:t>
            </a:r>
            <a:br>
              <a:rPr lang="en-US" sz="1800" dirty="0"/>
            </a:br>
            <a:r>
              <a:rPr lang="en-US" sz="1800" dirty="0"/>
              <a:t>internalization of (meta-)cognitive</a:t>
            </a:r>
            <a:br>
              <a:rPr lang="en-US" sz="1800" dirty="0"/>
            </a:br>
            <a:r>
              <a:rPr lang="en-US" sz="1800" dirty="0"/>
              <a:t>strategies</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28</a:t>
            </a:fld>
            <a:endParaRPr lang="de-DE"/>
          </a:p>
        </p:txBody>
      </p:sp>
      <p:sp>
        <p:nvSpPr>
          <p:cNvPr id="6" name="Title 5"/>
          <p:cNvSpPr>
            <a:spLocks noGrp="1"/>
          </p:cNvSpPr>
          <p:nvPr>
            <p:ph type="title"/>
          </p:nvPr>
        </p:nvSpPr>
        <p:spPr/>
        <p:txBody>
          <a:bodyPr/>
          <a:lstStyle/>
          <a:p>
            <a:r>
              <a:rPr lang="en-US" dirty="0">
                <a:solidFill>
                  <a:prstClr val="black"/>
                </a:solidFill>
              </a:rPr>
              <a:t>Socio-cultural perspective</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870" y="2540230"/>
            <a:ext cx="3897481" cy="3572691"/>
          </a:xfrm>
          <a:prstGeom prst="rect">
            <a:avLst/>
          </a:prstGeom>
        </p:spPr>
      </p:pic>
    </p:spTree>
    <p:extLst>
      <p:ext uri="{BB962C8B-B14F-4D97-AF65-F5344CB8AC3E}">
        <p14:creationId xmlns:p14="http://schemas.microsoft.com/office/powerpoint/2010/main" val="76365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Deiglmayr</a:t>
            </a:r>
          </a:p>
        </p:txBody>
      </p:sp>
      <p:sp>
        <p:nvSpPr>
          <p:cNvPr id="5" name="Slide Number Placeholder 4"/>
          <p:cNvSpPr>
            <a:spLocks noGrp="1"/>
          </p:cNvSpPr>
          <p:nvPr>
            <p:ph type="sldNum" sz="quarter" idx="12"/>
          </p:nvPr>
        </p:nvSpPr>
        <p:spPr/>
        <p:txBody>
          <a:bodyPr/>
          <a:lstStyle/>
          <a:p>
            <a:fld id="{6C6AE60A-B69C-4790-82F7-3882EDF23186}" type="slidenum">
              <a:rPr lang="de-DE" smtClean="0"/>
              <a:t>29</a:t>
            </a:fld>
            <a:endParaRPr lang="de-DE"/>
          </a:p>
        </p:txBody>
      </p:sp>
      <p:sp>
        <p:nvSpPr>
          <p:cNvPr id="6" name="Title 5"/>
          <p:cNvSpPr>
            <a:spLocks noGrp="1"/>
          </p:cNvSpPr>
          <p:nvPr>
            <p:ph type="title"/>
          </p:nvPr>
        </p:nvSpPr>
        <p:spPr/>
        <p:txBody>
          <a:bodyPr/>
          <a:lstStyle/>
          <a:p>
            <a:r>
              <a:rPr lang="en-US" dirty="0">
                <a:solidFill>
                  <a:prstClr val="black"/>
                </a:solidFill>
              </a:rPr>
              <a:t>Cognitive elaboration perspective</a:t>
            </a:r>
            <a:endParaRPr lang="en-US" sz="3600" dirty="0"/>
          </a:p>
        </p:txBody>
      </p:sp>
      <p:sp>
        <p:nvSpPr>
          <p:cNvPr id="7" name="Content Placeholder 1"/>
          <p:cNvSpPr>
            <a:spLocks noGrp="1"/>
          </p:cNvSpPr>
          <p:nvPr>
            <p:ph idx="1"/>
          </p:nvPr>
        </p:nvSpPr>
        <p:spPr>
          <a:xfrm>
            <a:off x="323850" y="1533525"/>
            <a:ext cx="8496300" cy="4700585"/>
          </a:xfrm>
        </p:spPr>
        <p:txBody>
          <a:bodyPr/>
          <a:lstStyle/>
          <a:p>
            <a:pPr marL="0" indent="0">
              <a:buNone/>
            </a:pPr>
            <a:r>
              <a:rPr lang="en-US" sz="1800" dirty="0"/>
              <a:t>ICAP-Framework (Chi, 2009; Chi &amp; Wylie, 2014)</a:t>
            </a:r>
          </a:p>
          <a:p>
            <a:pPr>
              <a:buFont typeface="Wingdings"/>
              <a:buChar char="à"/>
            </a:pPr>
            <a:r>
              <a:rPr lang="en-US" sz="1600" dirty="0">
                <a:sym typeface="Wingdings" panose="05000000000000000000" pitchFamily="2" charset="2"/>
              </a:rPr>
              <a:t>four «modes of engagement» with decreasing likelihood of conceptual learning:</a:t>
            </a:r>
          </a:p>
          <a:p>
            <a:pPr>
              <a:buFont typeface="Wingdings"/>
              <a:buChar char="à"/>
            </a:pPr>
            <a:endParaRPr lang="en-US" sz="2000" dirty="0">
              <a:sym typeface="Wingdings" panose="05000000000000000000" pitchFamily="2" charset="2"/>
            </a:endParaRPr>
          </a:p>
          <a:p>
            <a:pPr marL="0" indent="0">
              <a:buNone/>
            </a:pPr>
            <a:r>
              <a:rPr lang="en-US" sz="2000" b="1" dirty="0">
                <a:sym typeface="Wingdings" panose="05000000000000000000" pitchFamily="2" charset="2"/>
              </a:rPr>
              <a:t>   I</a:t>
            </a:r>
            <a:r>
              <a:rPr lang="en-US" sz="2000" dirty="0">
                <a:sym typeface="Wingdings" panose="05000000000000000000" pitchFamily="2" charset="2"/>
              </a:rPr>
              <a:t>nteractive       &gt;      </a:t>
            </a:r>
            <a:r>
              <a:rPr lang="en-US" sz="2000" b="1" dirty="0">
                <a:sym typeface="Wingdings" panose="05000000000000000000" pitchFamily="2" charset="2"/>
              </a:rPr>
              <a:t>C</a:t>
            </a:r>
            <a:r>
              <a:rPr lang="en-US" sz="2000" dirty="0">
                <a:sym typeface="Wingdings" panose="05000000000000000000" pitchFamily="2" charset="2"/>
              </a:rPr>
              <a:t>onstructive        &gt;      </a:t>
            </a:r>
            <a:r>
              <a:rPr lang="en-US" sz="2000" b="1" dirty="0">
                <a:sym typeface="Wingdings" panose="05000000000000000000" pitchFamily="2" charset="2"/>
              </a:rPr>
              <a:t>A</a:t>
            </a:r>
            <a:r>
              <a:rPr lang="en-US" sz="2000" dirty="0">
                <a:sym typeface="Wingdings" panose="05000000000000000000" pitchFamily="2" charset="2"/>
              </a:rPr>
              <a:t>ctive        &gt;     </a:t>
            </a:r>
            <a:r>
              <a:rPr lang="en-US" sz="2000" b="1" dirty="0">
                <a:sym typeface="Wingdings" panose="05000000000000000000" pitchFamily="2" charset="2"/>
              </a:rPr>
              <a:t>P</a:t>
            </a:r>
            <a:r>
              <a:rPr lang="en-US" sz="2000" dirty="0">
                <a:sym typeface="Wingdings" panose="05000000000000000000" pitchFamily="2" charset="2"/>
              </a:rPr>
              <a:t>assive</a:t>
            </a:r>
            <a:endParaRPr lang="en-US" sz="2000" dirty="0"/>
          </a:p>
          <a:p>
            <a:pPr marL="0" indent="0">
              <a:buNone/>
            </a:pPr>
            <a:endParaRPr lang="en-US" sz="2000" dirty="0"/>
          </a:p>
          <a:p>
            <a:endParaRPr lang="en-US" sz="2000" dirty="0"/>
          </a:p>
          <a:p>
            <a:endParaRPr lang="en-US" dirty="0"/>
          </a:p>
          <a:p>
            <a:endParaRPr lang="en-US" dirty="0"/>
          </a:p>
        </p:txBody>
      </p:sp>
      <p:pic>
        <p:nvPicPr>
          <p:cNvPr id="8" name="Picture 37" descr="C:\Users\annedei\AppData\Local\Microsoft\Windows\Temporary Internet Files\Content.IE5\M7HD9VQ5\MC9000889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349" y="3606758"/>
            <a:ext cx="1467976" cy="9123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8" descr="C:\Users\annedei\AppData\Local\Microsoft\Windows\Temporary Internet Files\Content.IE5\ZNOYEOHO\MC9002321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1319" y="3629010"/>
            <a:ext cx="908913" cy="93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nnedei\AppData\Local\Microsoft\Windows\Temporary Internet Files\Content.IE5\OPQ41YH5\MC9000561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5742" y="3671681"/>
            <a:ext cx="960463" cy="8474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1" descr="C:\Users\annedei\AppData\Local\Microsoft\Windows\Temporary Internet Files\Content.IE5\ZNOYEOHO\MC90008902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869" y="3679772"/>
            <a:ext cx="1088906" cy="8386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27869" y="4665053"/>
            <a:ext cx="2151681" cy="1077218"/>
          </a:xfrm>
          <a:prstGeom prst="rect">
            <a:avLst/>
          </a:prstGeom>
          <a:noFill/>
        </p:spPr>
        <p:txBody>
          <a:bodyPr wrap="square" rtlCol="0">
            <a:spAutoFit/>
          </a:bodyPr>
          <a:lstStyle/>
          <a:p>
            <a:r>
              <a:rPr lang="en-US" sz="1600" dirty="0">
                <a:solidFill>
                  <a:prstClr val="black"/>
                </a:solidFill>
              </a:rPr>
              <a:t>e.g.</a:t>
            </a:r>
          </a:p>
          <a:p>
            <a:r>
              <a:rPr lang="en-US" sz="1600" dirty="0">
                <a:solidFill>
                  <a:prstClr val="black"/>
                </a:solidFill>
                <a:sym typeface="Wingdings" panose="05000000000000000000" pitchFamily="2" charset="2"/>
              </a:rPr>
              <a:t>reading</a:t>
            </a:r>
          </a:p>
          <a:p>
            <a:r>
              <a:rPr lang="en-US" sz="1600" dirty="0">
                <a:solidFill>
                  <a:prstClr val="black"/>
                </a:solidFill>
                <a:sym typeface="Wingdings" panose="05000000000000000000" pitchFamily="2" charset="2"/>
              </a:rPr>
              <a:t>listening</a:t>
            </a:r>
          </a:p>
          <a:p>
            <a:r>
              <a:rPr lang="en-US" sz="1600" dirty="0">
                <a:solidFill>
                  <a:prstClr val="black"/>
                </a:solidFill>
                <a:sym typeface="Wingdings" panose="05000000000000000000" pitchFamily="2" charset="2"/>
              </a:rPr>
              <a:t>observing</a:t>
            </a:r>
          </a:p>
        </p:txBody>
      </p:sp>
      <p:sp>
        <p:nvSpPr>
          <p:cNvPr id="13" name="TextBox 12"/>
          <p:cNvSpPr txBox="1"/>
          <p:nvPr/>
        </p:nvSpPr>
        <p:spPr>
          <a:xfrm>
            <a:off x="5111995" y="4665050"/>
            <a:ext cx="1922954" cy="1077218"/>
          </a:xfrm>
          <a:prstGeom prst="rect">
            <a:avLst/>
          </a:prstGeom>
          <a:noFill/>
        </p:spPr>
        <p:txBody>
          <a:bodyPr wrap="square" rtlCol="0">
            <a:spAutoFit/>
          </a:bodyPr>
          <a:lstStyle/>
          <a:p>
            <a:r>
              <a:rPr lang="en-US" sz="1600" dirty="0">
                <a:solidFill>
                  <a:prstClr val="black"/>
                </a:solidFill>
              </a:rPr>
              <a:t>e.g.</a:t>
            </a:r>
          </a:p>
          <a:p>
            <a:r>
              <a:rPr lang="en-US" sz="1600" dirty="0">
                <a:solidFill>
                  <a:prstClr val="black"/>
                </a:solidFill>
                <a:sym typeface="Wingdings" panose="05000000000000000000" pitchFamily="2" charset="2"/>
              </a:rPr>
              <a:t>summarizing</a:t>
            </a:r>
          </a:p>
          <a:p>
            <a:r>
              <a:rPr lang="en-US" sz="1600" dirty="0">
                <a:solidFill>
                  <a:prstClr val="black"/>
                </a:solidFill>
                <a:sym typeface="Wingdings" panose="05000000000000000000" pitchFamily="2" charset="2"/>
              </a:rPr>
              <a:t>repeating</a:t>
            </a:r>
          </a:p>
          <a:p>
            <a:r>
              <a:rPr lang="en-US" sz="1600" dirty="0">
                <a:solidFill>
                  <a:prstClr val="black"/>
                </a:solidFill>
                <a:sym typeface="Wingdings" panose="05000000000000000000" pitchFamily="2" charset="2"/>
              </a:rPr>
              <a:t>highlighting</a:t>
            </a:r>
          </a:p>
        </p:txBody>
      </p:sp>
      <p:sp>
        <p:nvSpPr>
          <p:cNvPr id="14" name="TextBox 13"/>
          <p:cNvSpPr txBox="1"/>
          <p:nvPr/>
        </p:nvSpPr>
        <p:spPr>
          <a:xfrm>
            <a:off x="2902748" y="4665053"/>
            <a:ext cx="2009775" cy="1077218"/>
          </a:xfrm>
          <a:prstGeom prst="rect">
            <a:avLst/>
          </a:prstGeom>
          <a:noFill/>
        </p:spPr>
        <p:txBody>
          <a:bodyPr wrap="square" rtlCol="0">
            <a:spAutoFit/>
          </a:bodyPr>
          <a:lstStyle/>
          <a:p>
            <a:r>
              <a:rPr lang="en-US" sz="1600" dirty="0">
                <a:solidFill>
                  <a:prstClr val="black"/>
                </a:solidFill>
              </a:rPr>
              <a:t>e.g.</a:t>
            </a:r>
            <a:endParaRPr lang="en-US" sz="1600" dirty="0">
              <a:solidFill>
                <a:prstClr val="black"/>
              </a:solidFill>
              <a:sym typeface="Wingdings" panose="05000000000000000000" pitchFamily="2" charset="2"/>
            </a:endParaRPr>
          </a:p>
          <a:p>
            <a:r>
              <a:rPr lang="en-US" sz="1600" dirty="0">
                <a:solidFill>
                  <a:prstClr val="black"/>
                </a:solidFill>
                <a:sym typeface="Wingdings" panose="05000000000000000000" pitchFamily="2" charset="2"/>
              </a:rPr>
              <a:t>self-explaining</a:t>
            </a:r>
          </a:p>
          <a:p>
            <a:r>
              <a:rPr lang="en-US" sz="1600" dirty="0">
                <a:solidFill>
                  <a:prstClr val="black"/>
                </a:solidFill>
                <a:sym typeface="Wingdings" panose="05000000000000000000" pitchFamily="2" charset="2"/>
              </a:rPr>
              <a:t>drawing inferences</a:t>
            </a:r>
          </a:p>
          <a:p>
            <a:r>
              <a:rPr lang="en-US" sz="1600" dirty="0">
                <a:solidFill>
                  <a:prstClr val="black"/>
                </a:solidFill>
                <a:sym typeface="Wingdings" panose="05000000000000000000" pitchFamily="2" charset="2"/>
              </a:rPr>
              <a:t>re-structuring</a:t>
            </a:r>
            <a:endParaRPr lang="en-US" sz="1600" dirty="0">
              <a:solidFill>
                <a:prstClr val="black"/>
              </a:solidFill>
            </a:endParaRPr>
          </a:p>
        </p:txBody>
      </p:sp>
      <p:sp>
        <p:nvSpPr>
          <p:cNvPr id="15" name="TextBox 14"/>
          <p:cNvSpPr txBox="1"/>
          <p:nvPr/>
        </p:nvSpPr>
        <p:spPr>
          <a:xfrm>
            <a:off x="594736" y="4604129"/>
            <a:ext cx="2033437" cy="1077218"/>
          </a:xfrm>
          <a:prstGeom prst="rect">
            <a:avLst/>
          </a:prstGeom>
          <a:noFill/>
        </p:spPr>
        <p:txBody>
          <a:bodyPr wrap="square" rtlCol="0">
            <a:spAutoFit/>
          </a:bodyPr>
          <a:lstStyle/>
          <a:p>
            <a:r>
              <a:rPr lang="en-US" sz="1600" dirty="0">
                <a:solidFill>
                  <a:prstClr val="black"/>
                </a:solidFill>
              </a:rPr>
              <a:t>e.g.</a:t>
            </a:r>
            <a:endParaRPr lang="en-US" sz="1600" dirty="0">
              <a:solidFill>
                <a:prstClr val="black"/>
              </a:solidFill>
              <a:sym typeface="Wingdings" panose="05000000000000000000" pitchFamily="2" charset="2"/>
            </a:endParaRPr>
          </a:p>
          <a:p>
            <a:r>
              <a:rPr lang="en-US" sz="1600" dirty="0">
                <a:solidFill>
                  <a:prstClr val="black"/>
                </a:solidFill>
                <a:sym typeface="Wingdings" panose="05000000000000000000" pitchFamily="2" charset="2"/>
              </a:rPr>
              <a:t>co-constructing</a:t>
            </a:r>
          </a:p>
          <a:p>
            <a:r>
              <a:rPr lang="en-US" sz="1600" dirty="0">
                <a:solidFill>
                  <a:prstClr val="black"/>
                </a:solidFill>
                <a:sym typeface="Wingdings" panose="05000000000000000000" pitchFamily="2" charset="2"/>
              </a:rPr>
              <a:t>mutual tutoring</a:t>
            </a:r>
          </a:p>
          <a:p>
            <a:r>
              <a:rPr lang="en-US" sz="1600" dirty="0">
                <a:solidFill>
                  <a:prstClr val="black"/>
                </a:solidFill>
                <a:sym typeface="Wingdings" panose="05000000000000000000" pitchFamily="2" charset="2"/>
              </a:rPr>
              <a:t>argumentation</a:t>
            </a:r>
            <a:endParaRPr lang="en-US" sz="1600" dirty="0">
              <a:solidFill>
                <a:prstClr val="black"/>
              </a:solidFill>
            </a:endParaRPr>
          </a:p>
        </p:txBody>
      </p:sp>
    </p:spTree>
    <p:extLst>
      <p:ext uri="{BB962C8B-B14F-4D97-AF65-F5344CB8AC3E}">
        <p14:creationId xmlns:p14="http://schemas.microsoft.com/office/powerpoint/2010/main" val="1607526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397BD4-0686-495C-8D8F-54DB8CB790DF}" type="datetime1">
              <a:rPr lang="de-DE" smtClean="0"/>
              <a:t>06.11.2018</a:t>
            </a:fld>
            <a:endParaRPr lang="de-DE"/>
          </a:p>
        </p:txBody>
      </p:sp>
      <p:sp>
        <p:nvSpPr>
          <p:cNvPr id="5" name="Footer Placeholder 4"/>
          <p:cNvSpPr>
            <a:spLocks noGrp="1"/>
          </p:cNvSpPr>
          <p:nvPr>
            <p:ph type="ftr" sz="quarter" idx="11"/>
          </p:nvPr>
        </p:nvSpPr>
        <p:spPr/>
        <p:txBody>
          <a:bodyPr/>
          <a:lstStyle/>
          <a:p>
            <a:r>
              <a:rPr lang="de-DE"/>
              <a:t>Nikol Rummel, Anne Deiglmayr</a:t>
            </a:r>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3</a:t>
            </a:fld>
            <a:endParaRPr lang="de-DE"/>
          </a:p>
        </p:txBody>
      </p:sp>
      <p:sp>
        <p:nvSpPr>
          <p:cNvPr id="8" name="Title 7"/>
          <p:cNvSpPr>
            <a:spLocks noGrp="1"/>
          </p:cNvSpPr>
          <p:nvPr>
            <p:ph type="title"/>
          </p:nvPr>
        </p:nvSpPr>
        <p:spPr>
          <a:xfrm>
            <a:off x="323850" y="652106"/>
            <a:ext cx="8496300" cy="608011"/>
          </a:xfrm>
        </p:spPr>
        <p:txBody>
          <a:bodyPr/>
          <a:lstStyle/>
          <a:p>
            <a:r>
              <a:rPr lang="en-US" dirty="0"/>
              <a:t>Introductions: Anne </a:t>
            </a:r>
            <a:r>
              <a:rPr lang="en-US" dirty="0" err="1"/>
              <a:t>Deiglmayr</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74" y="4238333"/>
            <a:ext cx="4080066" cy="201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859192" y="1588665"/>
            <a:ext cx="3200502" cy="2238530"/>
            <a:chOff x="1702276" y="980727"/>
            <a:chExt cx="5046871" cy="3879182"/>
          </a:xfrm>
        </p:grpSpPr>
        <p:grpSp>
          <p:nvGrpSpPr>
            <p:cNvPr id="11" name="Group 10"/>
            <p:cNvGrpSpPr/>
            <p:nvPr/>
          </p:nvGrpSpPr>
          <p:grpSpPr>
            <a:xfrm>
              <a:off x="2733646" y="980727"/>
              <a:ext cx="1092975" cy="839106"/>
              <a:chOff x="2733646" y="980727"/>
              <a:chExt cx="1092975" cy="839106"/>
            </a:xfrm>
          </p:grpSpPr>
          <p:grpSp>
            <p:nvGrpSpPr>
              <p:cNvPr id="35" name="Group 34"/>
              <p:cNvGrpSpPr/>
              <p:nvPr/>
            </p:nvGrpSpPr>
            <p:grpSpPr>
              <a:xfrm>
                <a:off x="2733646" y="980727"/>
                <a:ext cx="1092975" cy="839106"/>
                <a:chOff x="2733646" y="980727"/>
                <a:chExt cx="1092975" cy="839106"/>
              </a:xfrm>
            </p:grpSpPr>
            <p:sp>
              <p:nvSpPr>
                <p:cNvPr id="37" name="AutoShape 21"/>
                <p:cNvSpPr>
                  <a:spLocks noChangeArrowheads="1"/>
                </p:cNvSpPr>
                <p:nvPr/>
              </p:nvSpPr>
              <p:spPr bwMode="auto">
                <a:xfrm>
                  <a:off x="2733646" y="980727"/>
                  <a:ext cx="1092975" cy="839106"/>
                </a:xfrm>
                <a:prstGeom prst="wedgeEllipseCallout">
                  <a:avLst>
                    <a:gd name="adj1" fmla="val -59710"/>
                    <a:gd name="adj2" fmla="val 9609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en-GB"/>
                </a:p>
              </p:txBody>
            </p:sp>
            <p:pic>
              <p:nvPicPr>
                <p:cNvPr id="3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40" t="43775" r="61834" b="37775"/>
                <a:stretch/>
              </p:blipFill>
              <p:spPr bwMode="auto">
                <a:xfrm rot="20205483">
                  <a:off x="2967441" y="1090756"/>
                  <a:ext cx="494363" cy="61905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 name="TextBox 35"/>
              <p:cNvSpPr txBox="1"/>
              <p:nvPr/>
            </p:nvSpPr>
            <p:spPr>
              <a:xfrm>
                <a:off x="3419872" y="1138671"/>
                <a:ext cx="229482" cy="555887"/>
              </a:xfrm>
              <a:prstGeom prst="rect">
                <a:avLst/>
              </a:prstGeom>
              <a:noFill/>
            </p:spPr>
            <p:txBody>
              <a:bodyPr wrap="none" rtlCol="0">
                <a:spAutoFit/>
              </a:bodyPr>
              <a:lstStyle/>
              <a:p>
                <a:endParaRPr lang="en-GB" b="1" dirty="0"/>
              </a:p>
            </p:txBody>
          </p:sp>
        </p:grpSp>
        <p:grpSp>
          <p:nvGrpSpPr>
            <p:cNvPr id="12" name="Group 11"/>
            <p:cNvGrpSpPr/>
            <p:nvPr/>
          </p:nvGrpSpPr>
          <p:grpSpPr>
            <a:xfrm>
              <a:off x="1702276" y="2124329"/>
              <a:ext cx="5046871" cy="2735580"/>
              <a:chOff x="1702276" y="2124329"/>
              <a:chExt cx="5046871" cy="2735580"/>
            </a:xfrm>
          </p:grpSpPr>
          <p:grpSp>
            <p:nvGrpSpPr>
              <p:cNvPr id="16" name="Group 15"/>
              <p:cNvGrpSpPr/>
              <p:nvPr/>
            </p:nvGrpSpPr>
            <p:grpSpPr>
              <a:xfrm>
                <a:off x="1702276" y="2124329"/>
                <a:ext cx="5046871" cy="2735580"/>
                <a:chOff x="1702276" y="2124329"/>
                <a:chExt cx="5046871" cy="2735580"/>
              </a:xfrm>
            </p:grpSpPr>
            <p:grpSp>
              <p:nvGrpSpPr>
                <p:cNvPr id="18" name="Group 17"/>
                <p:cNvGrpSpPr/>
                <p:nvPr/>
              </p:nvGrpSpPr>
              <p:grpSpPr>
                <a:xfrm>
                  <a:off x="1702276" y="2124329"/>
                  <a:ext cx="5046871" cy="2735580"/>
                  <a:chOff x="1702276" y="2124329"/>
                  <a:chExt cx="5046871" cy="2735580"/>
                </a:xfrm>
              </p:grpSpPr>
              <p:grpSp>
                <p:nvGrpSpPr>
                  <p:cNvPr id="20" name="Group 19"/>
                  <p:cNvGrpSpPr/>
                  <p:nvPr/>
                </p:nvGrpSpPr>
                <p:grpSpPr>
                  <a:xfrm>
                    <a:off x="1702276" y="2156053"/>
                    <a:ext cx="2177415" cy="2672080"/>
                    <a:chOff x="3698716" y="2092960"/>
                    <a:chExt cx="2177415" cy="2672080"/>
                  </a:xfrm>
                </p:grpSpPr>
                <p:sp>
                  <p:nvSpPr>
                    <p:cNvPr id="29" name="Freeform 28"/>
                    <p:cNvSpPr>
                      <a:spLocks/>
                    </p:cNvSpPr>
                    <p:nvPr/>
                  </p:nvSpPr>
                  <p:spPr bwMode="auto">
                    <a:xfrm>
                      <a:off x="4069556" y="2092960"/>
                      <a:ext cx="668020" cy="577215"/>
                    </a:xfrm>
                    <a:custGeom>
                      <a:avLst/>
                      <a:gdLst>
                        <a:gd name="T0" fmla="*/ 358 w 687"/>
                        <a:gd name="T1" fmla="*/ 176 h 763"/>
                        <a:gd name="T2" fmla="*/ 297 w 687"/>
                        <a:gd name="T3" fmla="*/ 98 h 763"/>
                        <a:gd name="T4" fmla="*/ 213 w 687"/>
                        <a:gd name="T5" fmla="*/ 39 h 763"/>
                        <a:gd name="T6" fmla="*/ 138 w 687"/>
                        <a:gd name="T7" fmla="*/ 0 h 763"/>
                        <a:gd name="T8" fmla="*/ 78 w 687"/>
                        <a:gd name="T9" fmla="*/ 11 h 763"/>
                        <a:gd name="T10" fmla="*/ 34 w 687"/>
                        <a:gd name="T11" fmla="*/ 54 h 763"/>
                        <a:gd name="T12" fmla="*/ 0 w 687"/>
                        <a:gd name="T13" fmla="*/ 187 h 763"/>
                        <a:gd name="T14" fmla="*/ 13 w 687"/>
                        <a:gd name="T15" fmla="*/ 339 h 763"/>
                        <a:gd name="T16" fmla="*/ 49 w 687"/>
                        <a:gd name="T17" fmla="*/ 485 h 763"/>
                        <a:gd name="T18" fmla="*/ 88 w 687"/>
                        <a:gd name="T19" fmla="*/ 598 h 763"/>
                        <a:gd name="T20" fmla="*/ 164 w 687"/>
                        <a:gd name="T21" fmla="*/ 715 h 763"/>
                        <a:gd name="T22" fmla="*/ 228 w 687"/>
                        <a:gd name="T23" fmla="*/ 763 h 763"/>
                        <a:gd name="T24" fmla="*/ 317 w 687"/>
                        <a:gd name="T25" fmla="*/ 763 h 763"/>
                        <a:gd name="T26" fmla="*/ 407 w 687"/>
                        <a:gd name="T27" fmla="*/ 730 h 763"/>
                        <a:gd name="T28" fmla="*/ 452 w 687"/>
                        <a:gd name="T29" fmla="*/ 646 h 763"/>
                        <a:gd name="T30" fmla="*/ 476 w 687"/>
                        <a:gd name="T31" fmla="*/ 539 h 763"/>
                        <a:gd name="T32" fmla="*/ 467 w 687"/>
                        <a:gd name="T33" fmla="*/ 406 h 763"/>
                        <a:gd name="T34" fmla="*/ 677 w 687"/>
                        <a:gd name="T35" fmla="*/ 422 h 763"/>
                        <a:gd name="T36" fmla="*/ 687 w 687"/>
                        <a:gd name="T37" fmla="*/ 363 h 763"/>
                        <a:gd name="T38" fmla="*/ 448 w 687"/>
                        <a:gd name="T39" fmla="*/ 339 h 763"/>
                        <a:gd name="T40" fmla="*/ 388 w 687"/>
                        <a:gd name="T41" fmla="*/ 202 h 763"/>
                        <a:gd name="T42" fmla="*/ 358 w 687"/>
                        <a:gd name="T43" fmla="*/ 17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7" h="763">
                          <a:moveTo>
                            <a:pt x="358" y="176"/>
                          </a:moveTo>
                          <a:lnTo>
                            <a:pt x="297" y="98"/>
                          </a:lnTo>
                          <a:lnTo>
                            <a:pt x="213" y="39"/>
                          </a:lnTo>
                          <a:lnTo>
                            <a:pt x="138" y="0"/>
                          </a:lnTo>
                          <a:lnTo>
                            <a:pt x="78" y="11"/>
                          </a:lnTo>
                          <a:lnTo>
                            <a:pt x="34" y="54"/>
                          </a:lnTo>
                          <a:lnTo>
                            <a:pt x="0" y="187"/>
                          </a:lnTo>
                          <a:lnTo>
                            <a:pt x="13" y="339"/>
                          </a:lnTo>
                          <a:lnTo>
                            <a:pt x="49" y="485"/>
                          </a:lnTo>
                          <a:lnTo>
                            <a:pt x="88" y="598"/>
                          </a:lnTo>
                          <a:lnTo>
                            <a:pt x="164" y="715"/>
                          </a:lnTo>
                          <a:lnTo>
                            <a:pt x="228" y="763"/>
                          </a:lnTo>
                          <a:lnTo>
                            <a:pt x="317" y="763"/>
                          </a:lnTo>
                          <a:lnTo>
                            <a:pt x="407" y="730"/>
                          </a:lnTo>
                          <a:lnTo>
                            <a:pt x="452" y="646"/>
                          </a:lnTo>
                          <a:lnTo>
                            <a:pt x="476" y="539"/>
                          </a:lnTo>
                          <a:lnTo>
                            <a:pt x="467" y="406"/>
                          </a:lnTo>
                          <a:lnTo>
                            <a:pt x="677" y="422"/>
                          </a:lnTo>
                          <a:lnTo>
                            <a:pt x="687" y="363"/>
                          </a:lnTo>
                          <a:lnTo>
                            <a:pt x="448" y="339"/>
                          </a:lnTo>
                          <a:lnTo>
                            <a:pt x="388" y="202"/>
                          </a:lnTo>
                          <a:lnTo>
                            <a:pt x="358"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9"/>
                    <p:cNvSpPr>
                      <a:spLocks/>
                    </p:cNvSpPr>
                    <p:nvPr/>
                  </p:nvSpPr>
                  <p:spPr bwMode="auto">
                    <a:xfrm>
                      <a:off x="4498181" y="3663950"/>
                      <a:ext cx="745490" cy="1082040"/>
                    </a:xfrm>
                    <a:custGeom>
                      <a:avLst/>
                      <a:gdLst>
                        <a:gd name="T0" fmla="*/ 89 w 768"/>
                        <a:gd name="T1" fmla="*/ 0 h 1425"/>
                        <a:gd name="T2" fmla="*/ 19 w 768"/>
                        <a:gd name="T3" fmla="*/ 0 h 1425"/>
                        <a:gd name="T4" fmla="*/ 0 w 768"/>
                        <a:gd name="T5" fmla="*/ 102 h 1425"/>
                        <a:gd name="T6" fmla="*/ 49 w 768"/>
                        <a:gd name="T7" fmla="*/ 162 h 1425"/>
                        <a:gd name="T8" fmla="*/ 209 w 768"/>
                        <a:gd name="T9" fmla="*/ 304 h 1425"/>
                        <a:gd name="T10" fmla="*/ 349 w 768"/>
                        <a:gd name="T11" fmla="*/ 484 h 1425"/>
                        <a:gd name="T12" fmla="*/ 439 w 768"/>
                        <a:gd name="T13" fmla="*/ 671 h 1425"/>
                        <a:gd name="T14" fmla="*/ 453 w 768"/>
                        <a:gd name="T15" fmla="*/ 793 h 1425"/>
                        <a:gd name="T16" fmla="*/ 448 w 768"/>
                        <a:gd name="T17" fmla="*/ 882 h 1425"/>
                        <a:gd name="T18" fmla="*/ 409 w 768"/>
                        <a:gd name="T19" fmla="*/ 1082 h 1425"/>
                        <a:gd name="T20" fmla="*/ 358 w 768"/>
                        <a:gd name="T21" fmla="*/ 1244 h 1425"/>
                        <a:gd name="T22" fmla="*/ 314 w 768"/>
                        <a:gd name="T23" fmla="*/ 1338 h 1425"/>
                        <a:gd name="T24" fmla="*/ 304 w 768"/>
                        <a:gd name="T25" fmla="*/ 1396 h 1425"/>
                        <a:gd name="T26" fmla="*/ 349 w 768"/>
                        <a:gd name="T27" fmla="*/ 1396 h 1425"/>
                        <a:gd name="T28" fmla="*/ 418 w 768"/>
                        <a:gd name="T29" fmla="*/ 1377 h 1425"/>
                        <a:gd name="T30" fmla="*/ 439 w 768"/>
                        <a:gd name="T31" fmla="*/ 1381 h 1425"/>
                        <a:gd name="T32" fmla="*/ 583 w 768"/>
                        <a:gd name="T33" fmla="*/ 1390 h 1425"/>
                        <a:gd name="T34" fmla="*/ 693 w 768"/>
                        <a:gd name="T35" fmla="*/ 1425 h 1425"/>
                        <a:gd name="T36" fmla="*/ 732 w 768"/>
                        <a:gd name="T37" fmla="*/ 1405 h 1425"/>
                        <a:gd name="T38" fmla="*/ 768 w 768"/>
                        <a:gd name="T39" fmla="*/ 1332 h 1425"/>
                        <a:gd name="T40" fmla="*/ 732 w 768"/>
                        <a:gd name="T41" fmla="*/ 1292 h 1425"/>
                        <a:gd name="T42" fmla="*/ 568 w 768"/>
                        <a:gd name="T43" fmla="*/ 1288 h 1425"/>
                        <a:gd name="T44" fmla="*/ 453 w 768"/>
                        <a:gd name="T45" fmla="*/ 1303 h 1425"/>
                        <a:gd name="T46" fmla="*/ 394 w 768"/>
                        <a:gd name="T47" fmla="*/ 1332 h 1425"/>
                        <a:gd name="T48" fmla="*/ 403 w 768"/>
                        <a:gd name="T49" fmla="*/ 1264 h 1425"/>
                        <a:gd name="T50" fmla="*/ 463 w 768"/>
                        <a:gd name="T51" fmla="*/ 1160 h 1425"/>
                        <a:gd name="T52" fmla="*/ 513 w 768"/>
                        <a:gd name="T53" fmla="*/ 999 h 1425"/>
                        <a:gd name="T54" fmla="*/ 553 w 768"/>
                        <a:gd name="T55" fmla="*/ 862 h 1425"/>
                        <a:gd name="T56" fmla="*/ 523 w 768"/>
                        <a:gd name="T57" fmla="*/ 706 h 1425"/>
                        <a:gd name="T58" fmla="*/ 478 w 768"/>
                        <a:gd name="T59" fmla="*/ 538 h 1425"/>
                        <a:gd name="T60" fmla="*/ 388 w 768"/>
                        <a:gd name="T61" fmla="*/ 347 h 1425"/>
                        <a:gd name="T62" fmla="*/ 259 w 768"/>
                        <a:gd name="T63" fmla="*/ 171 h 1425"/>
                        <a:gd name="T64" fmla="*/ 149 w 768"/>
                        <a:gd name="T65" fmla="*/ 43 h 1425"/>
                        <a:gd name="T66" fmla="*/ 89 w 768"/>
                        <a:gd name="T67"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8" h="1425">
                          <a:moveTo>
                            <a:pt x="89" y="0"/>
                          </a:moveTo>
                          <a:lnTo>
                            <a:pt x="19" y="0"/>
                          </a:lnTo>
                          <a:lnTo>
                            <a:pt x="0" y="102"/>
                          </a:lnTo>
                          <a:lnTo>
                            <a:pt x="49" y="162"/>
                          </a:lnTo>
                          <a:lnTo>
                            <a:pt x="209" y="304"/>
                          </a:lnTo>
                          <a:lnTo>
                            <a:pt x="349" y="484"/>
                          </a:lnTo>
                          <a:lnTo>
                            <a:pt x="439" y="671"/>
                          </a:lnTo>
                          <a:lnTo>
                            <a:pt x="453" y="793"/>
                          </a:lnTo>
                          <a:lnTo>
                            <a:pt x="448" y="882"/>
                          </a:lnTo>
                          <a:lnTo>
                            <a:pt x="409" y="1082"/>
                          </a:lnTo>
                          <a:lnTo>
                            <a:pt x="358" y="1244"/>
                          </a:lnTo>
                          <a:lnTo>
                            <a:pt x="314" y="1338"/>
                          </a:lnTo>
                          <a:lnTo>
                            <a:pt x="304" y="1396"/>
                          </a:lnTo>
                          <a:lnTo>
                            <a:pt x="349" y="1396"/>
                          </a:lnTo>
                          <a:lnTo>
                            <a:pt x="418" y="1377"/>
                          </a:lnTo>
                          <a:lnTo>
                            <a:pt x="439" y="1381"/>
                          </a:lnTo>
                          <a:lnTo>
                            <a:pt x="583" y="1390"/>
                          </a:lnTo>
                          <a:lnTo>
                            <a:pt x="693" y="1425"/>
                          </a:lnTo>
                          <a:lnTo>
                            <a:pt x="732" y="1405"/>
                          </a:lnTo>
                          <a:lnTo>
                            <a:pt x="768" y="1332"/>
                          </a:lnTo>
                          <a:lnTo>
                            <a:pt x="732" y="1292"/>
                          </a:lnTo>
                          <a:lnTo>
                            <a:pt x="568" y="1288"/>
                          </a:lnTo>
                          <a:lnTo>
                            <a:pt x="453" y="1303"/>
                          </a:lnTo>
                          <a:lnTo>
                            <a:pt x="394" y="1332"/>
                          </a:lnTo>
                          <a:lnTo>
                            <a:pt x="403" y="1264"/>
                          </a:lnTo>
                          <a:lnTo>
                            <a:pt x="463" y="1160"/>
                          </a:lnTo>
                          <a:lnTo>
                            <a:pt x="513" y="999"/>
                          </a:lnTo>
                          <a:lnTo>
                            <a:pt x="553" y="862"/>
                          </a:lnTo>
                          <a:lnTo>
                            <a:pt x="523" y="706"/>
                          </a:lnTo>
                          <a:lnTo>
                            <a:pt x="478" y="538"/>
                          </a:lnTo>
                          <a:lnTo>
                            <a:pt x="388" y="347"/>
                          </a:lnTo>
                          <a:lnTo>
                            <a:pt x="259" y="171"/>
                          </a:lnTo>
                          <a:lnTo>
                            <a:pt x="149" y="43"/>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0"/>
                    <p:cNvSpPr>
                      <a:spLocks/>
                    </p:cNvSpPr>
                    <p:nvPr/>
                  </p:nvSpPr>
                  <p:spPr bwMode="auto">
                    <a:xfrm>
                      <a:off x="3879691" y="3663950"/>
                      <a:ext cx="502285" cy="1101090"/>
                    </a:xfrm>
                    <a:custGeom>
                      <a:avLst/>
                      <a:gdLst>
                        <a:gd name="T0" fmla="*/ 358 w 517"/>
                        <a:gd name="T1" fmla="*/ 0 h 1452"/>
                        <a:gd name="T2" fmla="*/ 293 w 517"/>
                        <a:gd name="T3" fmla="*/ 137 h 1452"/>
                        <a:gd name="T4" fmla="*/ 248 w 517"/>
                        <a:gd name="T5" fmla="*/ 337 h 1452"/>
                        <a:gd name="T6" fmla="*/ 194 w 517"/>
                        <a:gd name="T7" fmla="*/ 558 h 1452"/>
                        <a:gd name="T8" fmla="*/ 144 w 517"/>
                        <a:gd name="T9" fmla="*/ 782 h 1452"/>
                        <a:gd name="T10" fmla="*/ 144 w 517"/>
                        <a:gd name="T11" fmla="*/ 865 h 1452"/>
                        <a:gd name="T12" fmla="*/ 194 w 517"/>
                        <a:gd name="T13" fmla="*/ 1013 h 1452"/>
                        <a:gd name="T14" fmla="*/ 263 w 517"/>
                        <a:gd name="T15" fmla="*/ 1091 h 1452"/>
                        <a:gd name="T16" fmla="*/ 328 w 517"/>
                        <a:gd name="T17" fmla="*/ 1189 h 1452"/>
                        <a:gd name="T18" fmla="*/ 373 w 517"/>
                        <a:gd name="T19" fmla="*/ 1261 h 1452"/>
                        <a:gd name="T20" fmla="*/ 353 w 517"/>
                        <a:gd name="T21" fmla="*/ 1295 h 1452"/>
                        <a:gd name="T22" fmla="*/ 239 w 517"/>
                        <a:gd name="T23" fmla="*/ 1311 h 1452"/>
                        <a:gd name="T24" fmla="*/ 54 w 517"/>
                        <a:gd name="T25" fmla="*/ 1339 h 1452"/>
                        <a:gd name="T26" fmla="*/ 0 w 517"/>
                        <a:gd name="T27" fmla="*/ 1384 h 1452"/>
                        <a:gd name="T28" fmla="*/ 45 w 517"/>
                        <a:gd name="T29" fmla="*/ 1423 h 1452"/>
                        <a:gd name="T30" fmla="*/ 149 w 517"/>
                        <a:gd name="T31" fmla="*/ 1452 h 1452"/>
                        <a:gd name="T32" fmla="*/ 269 w 517"/>
                        <a:gd name="T33" fmla="*/ 1393 h 1452"/>
                        <a:gd name="T34" fmla="*/ 358 w 517"/>
                        <a:gd name="T35" fmla="*/ 1354 h 1452"/>
                        <a:gd name="T36" fmla="*/ 472 w 517"/>
                        <a:gd name="T37" fmla="*/ 1339 h 1452"/>
                        <a:gd name="T38" fmla="*/ 517 w 517"/>
                        <a:gd name="T39" fmla="*/ 1326 h 1452"/>
                        <a:gd name="T40" fmla="*/ 502 w 517"/>
                        <a:gd name="T41" fmla="*/ 1276 h 1452"/>
                        <a:gd name="T42" fmla="*/ 373 w 517"/>
                        <a:gd name="T43" fmla="*/ 1150 h 1452"/>
                        <a:gd name="T44" fmla="*/ 298 w 517"/>
                        <a:gd name="T45" fmla="*/ 1017 h 1452"/>
                        <a:gd name="T46" fmla="*/ 233 w 517"/>
                        <a:gd name="T47" fmla="*/ 928 h 1452"/>
                        <a:gd name="T48" fmla="*/ 224 w 517"/>
                        <a:gd name="T49" fmla="*/ 841 h 1452"/>
                        <a:gd name="T50" fmla="*/ 254 w 517"/>
                        <a:gd name="T51" fmla="*/ 695 h 1452"/>
                        <a:gd name="T52" fmla="*/ 323 w 517"/>
                        <a:gd name="T53" fmla="*/ 543 h 1452"/>
                        <a:gd name="T54" fmla="*/ 399 w 517"/>
                        <a:gd name="T55" fmla="*/ 284 h 1452"/>
                        <a:gd name="T56" fmla="*/ 463 w 517"/>
                        <a:gd name="T57" fmla="*/ 132 h 1452"/>
                        <a:gd name="T58" fmla="*/ 457 w 517"/>
                        <a:gd name="T59" fmla="*/ 43 h 1452"/>
                        <a:gd name="T60" fmla="*/ 399 w 517"/>
                        <a:gd name="T61" fmla="*/ 0 h 1452"/>
                        <a:gd name="T62" fmla="*/ 358 w 517"/>
                        <a:gd name="T63" fmla="*/ 0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1452">
                          <a:moveTo>
                            <a:pt x="358" y="0"/>
                          </a:moveTo>
                          <a:lnTo>
                            <a:pt x="293" y="137"/>
                          </a:lnTo>
                          <a:lnTo>
                            <a:pt x="248" y="337"/>
                          </a:lnTo>
                          <a:lnTo>
                            <a:pt x="194" y="558"/>
                          </a:lnTo>
                          <a:lnTo>
                            <a:pt x="144" y="782"/>
                          </a:lnTo>
                          <a:lnTo>
                            <a:pt x="144" y="865"/>
                          </a:lnTo>
                          <a:lnTo>
                            <a:pt x="194" y="1013"/>
                          </a:lnTo>
                          <a:lnTo>
                            <a:pt x="263" y="1091"/>
                          </a:lnTo>
                          <a:lnTo>
                            <a:pt x="328" y="1189"/>
                          </a:lnTo>
                          <a:lnTo>
                            <a:pt x="373" y="1261"/>
                          </a:lnTo>
                          <a:lnTo>
                            <a:pt x="353" y="1295"/>
                          </a:lnTo>
                          <a:lnTo>
                            <a:pt x="239" y="1311"/>
                          </a:lnTo>
                          <a:lnTo>
                            <a:pt x="54" y="1339"/>
                          </a:lnTo>
                          <a:lnTo>
                            <a:pt x="0" y="1384"/>
                          </a:lnTo>
                          <a:lnTo>
                            <a:pt x="45" y="1423"/>
                          </a:lnTo>
                          <a:lnTo>
                            <a:pt x="149" y="1452"/>
                          </a:lnTo>
                          <a:lnTo>
                            <a:pt x="269" y="1393"/>
                          </a:lnTo>
                          <a:lnTo>
                            <a:pt x="358" y="1354"/>
                          </a:lnTo>
                          <a:lnTo>
                            <a:pt x="472" y="1339"/>
                          </a:lnTo>
                          <a:lnTo>
                            <a:pt x="517" y="1326"/>
                          </a:lnTo>
                          <a:lnTo>
                            <a:pt x="502" y="1276"/>
                          </a:lnTo>
                          <a:lnTo>
                            <a:pt x="373" y="1150"/>
                          </a:lnTo>
                          <a:lnTo>
                            <a:pt x="298" y="1017"/>
                          </a:lnTo>
                          <a:lnTo>
                            <a:pt x="233" y="928"/>
                          </a:lnTo>
                          <a:lnTo>
                            <a:pt x="224" y="841"/>
                          </a:lnTo>
                          <a:lnTo>
                            <a:pt x="254" y="695"/>
                          </a:lnTo>
                          <a:lnTo>
                            <a:pt x="323" y="543"/>
                          </a:lnTo>
                          <a:lnTo>
                            <a:pt x="399" y="284"/>
                          </a:lnTo>
                          <a:lnTo>
                            <a:pt x="463" y="132"/>
                          </a:lnTo>
                          <a:lnTo>
                            <a:pt x="457" y="43"/>
                          </a:lnTo>
                          <a:lnTo>
                            <a:pt x="399" y="0"/>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1"/>
                    <p:cNvSpPr>
                      <a:spLocks/>
                    </p:cNvSpPr>
                    <p:nvPr/>
                  </p:nvSpPr>
                  <p:spPr bwMode="auto">
                    <a:xfrm>
                      <a:off x="4145756" y="2701925"/>
                      <a:ext cx="600710" cy="1019810"/>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2"/>
                    <p:cNvSpPr>
                      <a:spLocks/>
                    </p:cNvSpPr>
                    <p:nvPr/>
                  </p:nvSpPr>
                  <p:spPr bwMode="auto">
                    <a:xfrm rot="6153385">
                      <a:off x="4868068" y="2490153"/>
                      <a:ext cx="577215" cy="1438910"/>
                    </a:xfrm>
                    <a:custGeom>
                      <a:avLst/>
                      <a:gdLst>
                        <a:gd name="T0" fmla="*/ 101 w 364"/>
                        <a:gd name="T1" fmla="*/ 765 h 907"/>
                        <a:gd name="T2" fmla="*/ 35 w 364"/>
                        <a:gd name="T3" fmla="*/ 816 h 907"/>
                        <a:gd name="T4" fmla="*/ 15 w 364"/>
                        <a:gd name="T5" fmla="*/ 832 h 907"/>
                        <a:gd name="T6" fmla="*/ 0 w 364"/>
                        <a:gd name="T7" fmla="*/ 867 h 907"/>
                        <a:gd name="T8" fmla="*/ 20 w 364"/>
                        <a:gd name="T9" fmla="*/ 902 h 907"/>
                        <a:gd name="T10" fmla="*/ 40 w 364"/>
                        <a:gd name="T11" fmla="*/ 907 h 907"/>
                        <a:gd name="T12" fmla="*/ 101 w 364"/>
                        <a:gd name="T13" fmla="*/ 887 h 907"/>
                        <a:gd name="T14" fmla="*/ 192 w 364"/>
                        <a:gd name="T15" fmla="*/ 816 h 907"/>
                        <a:gd name="T16" fmla="*/ 273 w 364"/>
                        <a:gd name="T17" fmla="*/ 730 h 907"/>
                        <a:gd name="T18" fmla="*/ 359 w 364"/>
                        <a:gd name="T19" fmla="*/ 633 h 907"/>
                        <a:gd name="T20" fmla="*/ 364 w 364"/>
                        <a:gd name="T21" fmla="*/ 593 h 907"/>
                        <a:gd name="T22" fmla="*/ 364 w 364"/>
                        <a:gd name="T23" fmla="*/ 482 h 907"/>
                        <a:gd name="T24" fmla="*/ 339 w 364"/>
                        <a:gd name="T25" fmla="*/ 310 h 907"/>
                        <a:gd name="T26" fmla="*/ 354 w 364"/>
                        <a:gd name="T27" fmla="*/ 209 h 907"/>
                        <a:gd name="T28" fmla="*/ 364 w 364"/>
                        <a:gd name="T29" fmla="*/ 168 h 907"/>
                        <a:gd name="T30" fmla="*/ 349 w 364"/>
                        <a:gd name="T31" fmla="*/ 147 h 907"/>
                        <a:gd name="T32" fmla="*/ 313 w 364"/>
                        <a:gd name="T33" fmla="*/ 127 h 907"/>
                        <a:gd name="T34" fmla="*/ 288 w 364"/>
                        <a:gd name="T35" fmla="*/ 112 h 907"/>
                        <a:gd name="T36" fmla="*/ 303 w 364"/>
                        <a:gd name="T37" fmla="*/ 21 h 907"/>
                        <a:gd name="T38" fmla="*/ 293 w 364"/>
                        <a:gd name="T39" fmla="*/ 0 h 907"/>
                        <a:gd name="T40" fmla="*/ 273 w 364"/>
                        <a:gd name="T41" fmla="*/ 6 h 907"/>
                        <a:gd name="T42" fmla="*/ 263 w 364"/>
                        <a:gd name="T43" fmla="*/ 122 h 907"/>
                        <a:gd name="T44" fmla="*/ 253 w 364"/>
                        <a:gd name="T45" fmla="*/ 152 h 907"/>
                        <a:gd name="T46" fmla="*/ 248 w 364"/>
                        <a:gd name="T47" fmla="*/ 173 h 907"/>
                        <a:gd name="T48" fmla="*/ 207 w 364"/>
                        <a:gd name="T49" fmla="*/ 157 h 907"/>
                        <a:gd name="T50" fmla="*/ 177 w 364"/>
                        <a:gd name="T51" fmla="*/ 157 h 907"/>
                        <a:gd name="T52" fmla="*/ 177 w 364"/>
                        <a:gd name="T53" fmla="*/ 178 h 907"/>
                        <a:gd name="T54" fmla="*/ 197 w 364"/>
                        <a:gd name="T55" fmla="*/ 194 h 907"/>
                        <a:gd name="T56" fmla="*/ 233 w 364"/>
                        <a:gd name="T57" fmla="*/ 194 h 907"/>
                        <a:gd name="T58" fmla="*/ 258 w 364"/>
                        <a:gd name="T59" fmla="*/ 214 h 907"/>
                        <a:gd name="T60" fmla="*/ 278 w 364"/>
                        <a:gd name="T61" fmla="*/ 249 h 907"/>
                        <a:gd name="T62" fmla="*/ 298 w 364"/>
                        <a:gd name="T63" fmla="*/ 305 h 907"/>
                        <a:gd name="T64" fmla="*/ 313 w 364"/>
                        <a:gd name="T65" fmla="*/ 416 h 907"/>
                        <a:gd name="T66" fmla="*/ 313 w 364"/>
                        <a:gd name="T67" fmla="*/ 517 h 907"/>
                        <a:gd name="T68" fmla="*/ 303 w 364"/>
                        <a:gd name="T69" fmla="*/ 598 h 907"/>
                        <a:gd name="T70" fmla="*/ 283 w 364"/>
                        <a:gd name="T71" fmla="*/ 633 h 907"/>
                        <a:gd name="T72" fmla="*/ 212 w 364"/>
                        <a:gd name="T73" fmla="*/ 684 h 907"/>
                        <a:gd name="T74" fmla="*/ 136 w 364"/>
                        <a:gd name="T75" fmla="*/ 730 h 907"/>
                        <a:gd name="T76" fmla="*/ 101 w 364"/>
                        <a:gd name="T77" fmla="*/ 76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33"/>
                    <p:cNvSpPr>
                      <a:spLocks/>
                    </p:cNvSpPr>
                    <p:nvPr/>
                  </p:nvSpPr>
                  <p:spPr bwMode="auto">
                    <a:xfrm>
                      <a:off x="3698716" y="2749550"/>
                      <a:ext cx="575310" cy="810260"/>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1" name="Group 20"/>
                  <p:cNvGrpSpPr/>
                  <p:nvPr/>
                </p:nvGrpSpPr>
                <p:grpSpPr>
                  <a:xfrm>
                    <a:off x="5454382" y="2124329"/>
                    <a:ext cx="1294765" cy="2735580"/>
                    <a:chOff x="207010" y="0"/>
                    <a:chExt cx="1294765" cy="2736058"/>
                  </a:xfrm>
                </p:grpSpPr>
                <p:sp>
                  <p:nvSpPr>
                    <p:cNvPr id="23" name="Freeform 22"/>
                    <p:cNvSpPr>
                      <a:spLocks/>
                    </p:cNvSpPr>
                    <p:nvPr/>
                  </p:nvSpPr>
                  <p:spPr bwMode="auto">
                    <a:xfrm flipH="1">
                      <a:off x="476250" y="647701"/>
                      <a:ext cx="614362" cy="1103313"/>
                    </a:xfrm>
                    <a:custGeom>
                      <a:avLst/>
                      <a:gdLst>
                        <a:gd name="T0" fmla="*/ 303 w 848"/>
                        <a:gd name="T1" fmla="*/ 10 h 1551"/>
                        <a:gd name="T2" fmla="*/ 430 w 848"/>
                        <a:gd name="T3" fmla="*/ 0 h 1551"/>
                        <a:gd name="T4" fmla="*/ 532 w 848"/>
                        <a:gd name="T5" fmla="*/ 10 h 1551"/>
                        <a:gd name="T6" fmla="*/ 606 w 848"/>
                        <a:gd name="T7" fmla="*/ 42 h 1551"/>
                        <a:gd name="T8" fmla="*/ 657 w 848"/>
                        <a:gd name="T9" fmla="*/ 84 h 1551"/>
                        <a:gd name="T10" fmla="*/ 704 w 848"/>
                        <a:gd name="T11" fmla="*/ 154 h 1551"/>
                        <a:gd name="T12" fmla="*/ 746 w 848"/>
                        <a:gd name="T13" fmla="*/ 234 h 1551"/>
                        <a:gd name="T14" fmla="*/ 781 w 848"/>
                        <a:gd name="T15" fmla="*/ 333 h 1551"/>
                        <a:gd name="T16" fmla="*/ 806 w 848"/>
                        <a:gd name="T17" fmla="*/ 452 h 1551"/>
                        <a:gd name="T18" fmla="*/ 832 w 848"/>
                        <a:gd name="T19" fmla="*/ 583 h 1551"/>
                        <a:gd name="T20" fmla="*/ 838 w 848"/>
                        <a:gd name="T21" fmla="*/ 724 h 1551"/>
                        <a:gd name="T22" fmla="*/ 848 w 848"/>
                        <a:gd name="T23" fmla="*/ 872 h 1551"/>
                        <a:gd name="T24" fmla="*/ 835 w 848"/>
                        <a:gd name="T25" fmla="*/ 987 h 1551"/>
                        <a:gd name="T26" fmla="*/ 803 w 848"/>
                        <a:gd name="T27" fmla="*/ 1115 h 1551"/>
                        <a:gd name="T28" fmla="*/ 749 w 848"/>
                        <a:gd name="T29" fmla="*/ 1227 h 1551"/>
                        <a:gd name="T30" fmla="*/ 676 w 848"/>
                        <a:gd name="T31" fmla="*/ 1343 h 1551"/>
                        <a:gd name="T32" fmla="*/ 599 w 848"/>
                        <a:gd name="T33" fmla="*/ 1423 h 1551"/>
                        <a:gd name="T34" fmla="*/ 491 w 848"/>
                        <a:gd name="T35" fmla="*/ 1493 h 1551"/>
                        <a:gd name="T36" fmla="*/ 376 w 848"/>
                        <a:gd name="T37" fmla="*/ 1535 h 1551"/>
                        <a:gd name="T38" fmla="*/ 274 w 848"/>
                        <a:gd name="T39" fmla="*/ 1551 h 1551"/>
                        <a:gd name="T40" fmla="*/ 188 w 848"/>
                        <a:gd name="T41" fmla="*/ 1538 h 1551"/>
                        <a:gd name="T42" fmla="*/ 111 w 848"/>
                        <a:gd name="T43" fmla="*/ 1503 h 1551"/>
                        <a:gd name="T44" fmla="*/ 60 w 848"/>
                        <a:gd name="T45" fmla="*/ 1452 h 1551"/>
                        <a:gd name="T46" fmla="*/ 19 w 848"/>
                        <a:gd name="T47" fmla="*/ 1378 h 1551"/>
                        <a:gd name="T48" fmla="*/ 0 w 848"/>
                        <a:gd name="T49" fmla="*/ 1292 h 1551"/>
                        <a:gd name="T50" fmla="*/ 0 w 848"/>
                        <a:gd name="T51" fmla="*/ 1202 h 1551"/>
                        <a:gd name="T52" fmla="*/ 19 w 848"/>
                        <a:gd name="T53" fmla="*/ 1115 h 1551"/>
                        <a:gd name="T54" fmla="*/ 60 w 848"/>
                        <a:gd name="T55" fmla="*/ 1045 h 1551"/>
                        <a:gd name="T56" fmla="*/ 124 w 848"/>
                        <a:gd name="T57" fmla="*/ 981 h 1551"/>
                        <a:gd name="T58" fmla="*/ 197 w 848"/>
                        <a:gd name="T59" fmla="*/ 923 h 1551"/>
                        <a:gd name="T60" fmla="*/ 229 w 848"/>
                        <a:gd name="T61" fmla="*/ 872 h 1551"/>
                        <a:gd name="T62" fmla="*/ 242 w 848"/>
                        <a:gd name="T63" fmla="*/ 827 h 1551"/>
                        <a:gd name="T64" fmla="*/ 239 w 848"/>
                        <a:gd name="T65" fmla="*/ 763 h 1551"/>
                        <a:gd name="T66" fmla="*/ 220 w 848"/>
                        <a:gd name="T67" fmla="*/ 664 h 1551"/>
                        <a:gd name="T68" fmla="*/ 197 w 848"/>
                        <a:gd name="T69" fmla="*/ 561 h 1551"/>
                        <a:gd name="T70" fmla="*/ 162 w 848"/>
                        <a:gd name="T71" fmla="*/ 490 h 1551"/>
                        <a:gd name="T72" fmla="*/ 105 w 848"/>
                        <a:gd name="T73" fmla="*/ 407 h 1551"/>
                        <a:gd name="T74" fmla="*/ 82 w 848"/>
                        <a:gd name="T75" fmla="*/ 346 h 1551"/>
                        <a:gd name="T76" fmla="*/ 73 w 848"/>
                        <a:gd name="T77" fmla="*/ 273 h 1551"/>
                        <a:gd name="T78" fmla="*/ 82 w 848"/>
                        <a:gd name="T79" fmla="*/ 186 h 1551"/>
                        <a:gd name="T80" fmla="*/ 124 w 848"/>
                        <a:gd name="T81" fmla="*/ 112 h 1551"/>
                        <a:gd name="T82" fmla="*/ 172 w 848"/>
                        <a:gd name="T83" fmla="*/ 67 h 1551"/>
                        <a:gd name="T84" fmla="*/ 232 w 848"/>
                        <a:gd name="T85" fmla="*/ 39 h 1551"/>
                        <a:gd name="T86" fmla="*/ 277 w 848"/>
                        <a:gd name="T87" fmla="*/ 19 h 1551"/>
                        <a:gd name="T88" fmla="*/ 370 w 848"/>
                        <a:gd name="T89" fmla="*/ 3 h 1551"/>
                        <a:gd name="T90" fmla="*/ 303 w 848"/>
                        <a:gd name="T91"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8" h="1551">
                          <a:moveTo>
                            <a:pt x="303" y="10"/>
                          </a:moveTo>
                          <a:lnTo>
                            <a:pt x="430" y="0"/>
                          </a:lnTo>
                          <a:lnTo>
                            <a:pt x="532" y="10"/>
                          </a:lnTo>
                          <a:lnTo>
                            <a:pt x="606" y="42"/>
                          </a:lnTo>
                          <a:lnTo>
                            <a:pt x="657" y="84"/>
                          </a:lnTo>
                          <a:lnTo>
                            <a:pt x="704" y="154"/>
                          </a:lnTo>
                          <a:lnTo>
                            <a:pt x="746" y="234"/>
                          </a:lnTo>
                          <a:lnTo>
                            <a:pt x="781" y="333"/>
                          </a:lnTo>
                          <a:lnTo>
                            <a:pt x="806" y="452"/>
                          </a:lnTo>
                          <a:lnTo>
                            <a:pt x="832" y="583"/>
                          </a:lnTo>
                          <a:lnTo>
                            <a:pt x="838" y="724"/>
                          </a:lnTo>
                          <a:lnTo>
                            <a:pt x="848" y="872"/>
                          </a:lnTo>
                          <a:lnTo>
                            <a:pt x="835" y="987"/>
                          </a:lnTo>
                          <a:lnTo>
                            <a:pt x="803" y="1115"/>
                          </a:lnTo>
                          <a:lnTo>
                            <a:pt x="749" y="1227"/>
                          </a:lnTo>
                          <a:lnTo>
                            <a:pt x="676" y="1343"/>
                          </a:lnTo>
                          <a:lnTo>
                            <a:pt x="599" y="1423"/>
                          </a:lnTo>
                          <a:lnTo>
                            <a:pt x="491" y="1493"/>
                          </a:lnTo>
                          <a:lnTo>
                            <a:pt x="376" y="1535"/>
                          </a:lnTo>
                          <a:lnTo>
                            <a:pt x="274" y="1551"/>
                          </a:lnTo>
                          <a:lnTo>
                            <a:pt x="188" y="1538"/>
                          </a:lnTo>
                          <a:lnTo>
                            <a:pt x="111" y="1503"/>
                          </a:lnTo>
                          <a:lnTo>
                            <a:pt x="60" y="1452"/>
                          </a:lnTo>
                          <a:lnTo>
                            <a:pt x="19" y="1378"/>
                          </a:lnTo>
                          <a:lnTo>
                            <a:pt x="0" y="1292"/>
                          </a:lnTo>
                          <a:lnTo>
                            <a:pt x="0" y="1202"/>
                          </a:lnTo>
                          <a:lnTo>
                            <a:pt x="19" y="1115"/>
                          </a:lnTo>
                          <a:lnTo>
                            <a:pt x="60" y="1045"/>
                          </a:lnTo>
                          <a:lnTo>
                            <a:pt x="124" y="981"/>
                          </a:lnTo>
                          <a:lnTo>
                            <a:pt x="197" y="923"/>
                          </a:lnTo>
                          <a:lnTo>
                            <a:pt x="229" y="872"/>
                          </a:lnTo>
                          <a:lnTo>
                            <a:pt x="242" y="827"/>
                          </a:lnTo>
                          <a:lnTo>
                            <a:pt x="239" y="763"/>
                          </a:lnTo>
                          <a:lnTo>
                            <a:pt x="220" y="664"/>
                          </a:lnTo>
                          <a:lnTo>
                            <a:pt x="197" y="561"/>
                          </a:lnTo>
                          <a:lnTo>
                            <a:pt x="162" y="490"/>
                          </a:lnTo>
                          <a:lnTo>
                            <a:pt x="105" y="407"/>
                          </a:lnTo>
                          <a:lnTo>
                            <a:pt x="82" y="346"/>
                          </a:lnTo>
                          <a:lnTo>
                            <a:pt x="73" y="273"/>
                          </a:lnTo>
                          <a:lnTo>
                            <a:pt x="82" y="186"/>
                          </a:lnTo>
                          <a:lnTo>
                            <a:pt x="124" y="112"/>
                          </a:lnTo>
                          <a:lnTo>
                            <a:pt x="172" y="67"/>
                          </a:lnTo>
                          <a:lnTo>
                            <a:pt x="232" y="39"/>
                          </a:lnTo>
                          <a:lnTo>
                            <a:pt x="277" y="19"/>
                          </a:lnTo>
                          <a:lnTo>
                            <a:pt x="370" y="3"/>
                          </a:lnTo>
                          <a:lnTo>
                            <a:pt x="30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3"/>
                    <p:cNvSpPr>
                      <a:spLocks/>
                    </p:cNvSpPr>
                    <p:nvPr/>
                  </p:nvSpPr>
                  <p:spPr bwMode="auto">
                    <a:xfrm flipH="1">
                      <a:off x="285750" y="0"/>
                      <a:ext cx="695325" cy="588645"/>
                    </a:xfrm>
                    <a:custGeom>
                      <a:avLst/>
                      <a:gdLst>
                        <a:gd name="T0" fmla="*/ 701 w 966"/>
                        <a:gd name="T1" fmla="*/ 491 h 827"/>
                        <a:gd name="T2" fmla="*/ 676 w 966"/>
                        <a:gd name="T3" fmla="*/ 391 h 827"/>
                        <a:gd name="T4" fmla="*/ 644 w 966"/>
                        <a:gd name="T5" fmla="*/ 305 h 827"/>
                        <a:gd name="T6" fmla="*/ 609 w 966"/>
                        <a:gd name="T7" fmla="*/ 237 h 827"/>
                        <a:gd name="T8" fmla="*/ 558 w 966"/>
                        <a:gd name="T9" fmla="*/ 173 h 827"/>
                        <a:gd name="T10" fmla="*/ 497 w 966"/>
                        <a:gd name="T11" fmla="*/ 103 h 827"/>
                        <a:gd name="T12" fmla="*/ 440 w 966"/>
                        <a:gd name="T13" fmla="*/ 55 h 827"/>
                        <a:gd name="T14" fmla="*/ 395 w 966"/>
                        <a:gd name="T15" fmla="*/ 29 h 827"/>
                        <a:gd name="T16" fmla="*/ 328 w 966"/>
                        <a:gd name="T17" fmla="*/ 10 h 827"/>
                        <a:gd name="T18" fmla="*/ 252 w 966"/>
                        <a:gd name="T19" fmla="*/ 0 h 827"/>
                        <a:gd name="T20" fmla="*/ 182 w 966"/>
                        <a:gd name="T21" fmla="*/ 10 h 827"/>
                        <a:gd name="T22" fmla="*/ 115 w 966"/>
                        <a:gd name="T23" fmla="*/ 39 h 827"/>
                        <a:gd name="T24" fmla="*/ 64 w 966"/>
                        <a:gd name="T25" fmla="*/ 87 h 827"/>
                        <a:gd name="T26" fmla="*/ 19 w 966"/>
                        <a:gd name="T27" fmla="*/ 170 h 827"/>
                        <a:gd name="T28" fmla="*/ 0 w 966"/>
                        <a:gd name="T29" fmla="*/ 250 h 827"/>
                        <a:gd name="T30" fmla="*/ 6 w 966"/>
                        <a:gd name="T31" fmla="*/ 337 h 827"/>
                        <a:gd name="T32" fmla="*/ 19 w 966"/>
                        <a:gd name="T33" fmla="*/ 423 h 827"/>
                        <a:gd name="T34" fmla="*/ 51 w 966"/>
                        <a:gd name="T35" fmla="*/ 507 h 827"/>
                        <a:gd name="T36" fmla="*/ 92 w 966"/>
                        <a:gd name="T37" fmla="*/ 580 h 827"/>
                        <a:gd name="T38" fmla="*/ 162 w 966"/>
                        <a:gd name="T39" fmla="*/ 648 h 827"/>
                        <a:gd name="T40" fmla="*/ 236 w 966"/>
                        <a:gd name="T41" fmla="*/ 709 h 827"/>
                        <a:gd name="T42" fmla="*/ 322 w 966"/>
                        <a:gd name="T43" fmla="*/ 760 h 827"/>
                        <a:gd name="T44" fmla="*/ 411 w 966"/>
                        <a:gd name="T45" fmla="*/ 801 h 827"/>
                        <a:gd name="T46" fmla="*/ 501 w 966"/>
                        <a:gd name="T47" fmla="*/ 827 h 827"/>
                        <a:gd name="T48" fmla="*/ 574 w 966"/>
                        <a:gd name="T49" fmla="*/ 827 h 827"/>
                        <a:gd name="T50" fmla="*/ 625 w 966"/>
                        <a:gd name="T51" fmla="*/ 808 h 827"/>
                        <a:gd name="T52" fmla="*/ 660 w 966"/>
                        <a:gd name="T53" fmla="*/ 760 h 827"/>
                        <a:gd name="T54" fmla="*/ 689 w 966"/>
                        <a:gd name="T55" fmla="*/ 696 h 827"/>
                        <a:gd name="T56" fmla="*/ 698 w 966"/>
                        <a:gd name="T57" fmla="*/ 648 h 827"/>
                        <a:gd name="T58" fmla="*/ 698 w 966"/>
                        <a:gd name="T59" fmla="*/ 609 h 827"/>
                        <a:gd name="T60" fmla="*/ 772 w 966"/>
                        <a:gd name="T61" fmla="*/ 664 h 827"/>
                        <a:gd name="T62" fmla="*/ 829 w 966"/>
                        <a:gd name="T63" fmla="*/ 696 h 827"/>
                        <a:gd name="T64" fmla="*/ 893 w 966"/>
                        <a:gd name="T65" fmla="*/ 709 h 827"/>
                        <a:gd name="T66" fmla="*/ 944 w 966"/>
                        <a:gd name="T67" fmla="*/ 696 h 827"/>
                        <a:gd name="T68" fmla="*/ 966 w 966"/>
                        <a:gd name="T69" fmla="*/ 664 h 827"/>
                        <a:gd name="T70" fmla="*/ 960 w 966"/>
                        <a:gd name="T71" fmla="*/ 625 h 827"/>
                        <a:gd name="T72" fmla="*/ 941 w 966"/>
                        <a:gd name="T73" fmla="*/ 596 h 827"/>
                        <a:gd name="T74" fmla="*/ 899 w 966"/>
                        <a:gd name="T75" fmla="*/ 577 h 827"/>
                        <a:gd name="T76" fmla="*/ 835 w 966"/>
                        <a:gd name="T77" fmla="*/ 561 h 827"/>
                        <a:gd name="T78" fmla="*/ 788 w 966"/>
                        <a:gd name="T79" fmla="*/ 548 h 827"/>
                        <a:gd name="T80" fmla="*/ 740 w 966"/>
                        <a:gd name="T81" fmla="*/ 523 h 827"/>
                        <a:gd name="T82" fmla="*/ 701 w 966"/>
                        <a:gd name="T83" fmla="*/ 49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6" h="827">
                          <a:moveTo>
                            <a:pt x="701" y="491"/>
                          </a:moveTo>
                          <a:lnTo>
                            <a:pt x="676" y="391"/>
                          </a:lnTo>
                          <a:lnTo>
                            <a:pt x="644" y="305"/>
                          </a:lnTo>
                          <a:lnTo>
                            <a:pt x="609" y="237"/>
                          </a:lnTo>
                          <a:lnTo>
                            <a:pt x="558" y="173"/>
                          </a:lnTo>
                          <a:lnTo>
                            <a:pt x="497" y="103"/>
                          </a:lnTo>
                          <a:lnTo>
                            <a:pt x="440" y="55"/>
                          </a:lnTo>
                          <a:lnTo>
                            <a:pt x="395" y="29"/>
                          </a:lnTo>
                          <a:lnTo>
                            <a:pt x="328" y="10"/>
                          </a:lnTo>
                          <a:lnTo>
                            <a:pt x="252" y="0"/>
                          </a:lnTo>
                          <a:lnTo>
                            <a:pt x="182" y="10"/>
                          </a:lnTo>
                          <a:lnTo>
                            <a:pt x="115" y="39"/>
                          </a:lnTo>
                          <a:lnTo>
                            <a:pt x="64" y="87"/>
                          </a:lnTo>
                          <a:lnTo>
                            <a:pt x="19" y="170"/>
                          </a:lnTo>
                          <a:lnTo>
                            <a:pt x="0" y="250"/>
                          </a:lnTo>
                          <a:lnTo>
                            <a:pt x="6" y="337"/>
                          </a:lnTo>
                          <a:lnTo>
                            <a:pt x="19" y="423"/>
                          </a:lnTo>
                          <a:lnTo>
                            <a:pt x="51" y="507"/>
                          </a:lnTo>
                          <a:lnTo>
                            <a:pt x="92" y="580"/>
                          </a:lnTo>
                          <a:lnTo>
                            <a:pt x="162" y="648"/>
                          </a:lnTo>
                          <a:lnTo>
                            <a:pt x="236" y="709"/>
                          </a:lnTo>
                          <a:lnTo>
                            <a:pt x="322" y="760"/>
                          </a:lnTo>
                          <a:lnTo>
                            <a:pt x="411" y="801"/>
                          </a:lnTo>
                          <a:lnTo>
                            <a:pt x="501" y="827"/>
                          </a:lnTo>
                          <a:lnTo>
                            <a:pt x="574" y="827"/>
                          </a:lnTo>
                          <a:lnTo>
                            <a:pt x="625" y="808"/>
                          </a:lnTo>
                          <a:lnTo>
                            <a:pt x="660" y="760"/>
                          </a:lnTo>
                          <a:lnTo>
                            <a:pt x="689" y="696"/>
                          </a:lnTo>
                          <a:lnTo>
                            <a:pt x="698" y="648"/>
                          </a:lnTo>
                          <a:lnTo>
                            <a:pt x="698" y="609"/>
                          </a:lnTo>
                          <a:lnTo>
                            <a:pt x="772" y="664"/>
                          </a:lnTo>
                          <a:lnTo>
                            <a:pt x="829" y="696"/>
                          </a:lnTo>
                          <a:lnTo>
                            <a:pt x="893" y="709"/>
                          </a:lnTo>
                          <a:lnTo>
                            <a:pt x="944" y="696"/>
                          </a:lnTo>
                          <a:lnTo>
                            <a:pt x="966" y="664"/>
                          </a:lnTo>
                          <a:lnTo>
                            <a:pt x="960" y="625"/>
                          </a:lnTo>
                          <a:lnTo>
                            <a:pt x="941" y="596"/>
                          </a:lnTo>
                          <a:lnTo>
                            <a:pt x="899" y="577"/>
                          </a:lnTo>
                          <a:lnTo>
                            <a:pt x="835" y="561"/>
                          </a:lnTo>
                          <a:lnTo>
                            <a:pt x="788" y="548"/>
                          </a:lnTo>
                          <a:lnTo>
                            <a:pt x="740" y="523"/>
                          </a:lnTo>
                          <a:lnTo>
                            <a:pt x="701"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4"/>
                    <p:cNvSpPr>
                      <a:spLocks/>
                    </p:cNvSpPr>
                    <p:nvPr/>
                  </p:nvSpPr>
                  <p:spPr bwMode="auto">
                    <a:xfrm>
                      <a:off x="392430" y="1431133"/>
                      <a:ext cx="390525" cy="1304925"/>
                    </a:xfrm>
                    <a:custGeom>
                      <a:avLst/>
                      <a:gdLst>
                        <a:gd name="T0" fmla="*/ 128 w 536"/>
                        <a:gd name="T1" fmla="*/ 228 h 1833"/>
                        <a:gd name="T2" fmla="*/ 192 w 536"/>
                        <a:gd name="T3" fmla="*/ 103 h 1833"/>
                        <a:gd name="T4" fmla="*/ 249 w 536"/>
                        <a:gd name="T5" fmla="*/ 29 h 1833"/>
                        <a:gd name="T6" fmla="*/ 307 w 536"/>
                        <a:gd name="T7" fmla="*/ 0 h 1833"/>
                        <a:gd name="T8" fmla="*/ 361 w 536"/>
                        <a:gd name="T9" fmla="*/ 0 h 1833"/>
                        <a:gd name="T10" fmla="*/ 421 w 536"/>
                        <a:gd name="T11" fmla="*/ 29 h 1833"/>
                        <a:gd name="T12" fmla="*/ 450 w 536"/>
                        <a:gd name="T13" fmla="*/ 61 h 1833"/>
                        <a:gd name="T14" fmla="*/ 469 w 536"/>
                        <a:gd name="T15" fmla="*/ 125 h 1833"/>
                        <a:gd name="T16" fmla="*/ 463 w 536"/>
                        <a:gd name="T17" fmla="*/ 190 h 1833"/>
                        <a:gd name="T18" fmla="*/ 421 w 536"/>
                        <a:gd name="T19" fmla="*/ 250 h 1833"/>
                        <a:gd name="T20" fmla="*/ 358 w 536"/>
                        <a:gd name="T21" fmla="*/ 308 h 1833"/>
                        <a:gd name="T22" fmla="*/ 291 w 536"/>
                        <a:gd name="T23" fmla="*/ 363 h 1833"/>
                        <a:gd name="T24" fmla="*/ 233 w 536"/>
                        <a:gd name="T25" fmla="*/ 436 h 1833"/>
                        <a:gd name="T26" fmla="*/ 189 w 536"/>
                        <a:gd name="T27" fmla="*/ 507 h 1833"/>
                        <a:gd name="T28" fmla="*/ 157 w 536"/>
                        <a:gd name="T29" fmla="*/ 593 h 1833"/>
                        <a:gd name="T30" fmla="*/ 144 w 536"/>
                        <a:gd name="T31" fmla="*/ 648 h 1833"/>
                        <a:gd name="T32" fmla="*/ 147 w 536"/>
                        <a:gd name="T33" fmla="*/ 683 h 1833"/>
                        <a:gd name="T34" fmla="*/ 185 w 536"/>
                        <a:gd name="T35" fmla="*/ 725 h 1833"/>
                        <a:gd name="T36" fmla="*/ 275 w 536"/>
                        <a:gd name="T37" fmla="*/ 824 h 1833"/>
                        <a:gd name="T38" fmla="*/ 335 w 536"/>
                        <a:gd name="T39" fmla="*/ 930 h 1833"/>
                        <a:gd name="T40" fmla="*/ 377 w 536"/>
                        <a:gd name="T41" fmla="*/ 1026 h 1833"/>
                        <a:gd name="T42" fmla="*/ 415 w 536"/>
                        <a:gd name="T43" fmla="*/ 1154 h 1833"/>
                        <a:gd name="T44" fmla="*/ 444 w 536"/>
                        <a:gd name="T45" fmla="*/ 1305 h 1833"/>
                        <a:gd name="T46" fmla="*/ 466 w 536"/>
                        <a:gd name="T47" fmla="*/ 1382 h 1833"/>
                        <a:gd name="T48" fmla="*/ 511 w 536"/>
                        <a:gd name="T49" fmla="*/ 1433 h 1833"/>
                        <a:gd name="T50" fmla="*/ 536 w 536"/>
                        <a:gd name="T51" fmla="*/ 1516 h 1833"/>
                        <a:gd name="T52" fmla="*/ 527 w 536"/>
                        <a:gd name="T53" fmla="*/ 1571 h 1833"/>
                        <a:gd name="T54" fmla="*/ 495 w 536"/>
                        <a:gd name="T55" fmla="*/ 1606 h 1833"/>
                        <a:gd name="T56" fmla="*/ 415 w 536"/>
                        <a:gd name="T57" fmla="*/ 1628 h 1833"/>
                        <a:gd name="T58" fmla="*/ 294 w 536"/>
                        <a:gd name="T59" fmla="*/ 1673 h 1833"/>
                        <a:gd name="T60" fmla="*/ 205 w 536"/>
                        <a:gd name="T61" fmla="*/ 1718 h 1833"/>
                        <a:gd name="T62" fmla="*/ 170 w 536"/>
                        <a:gd name="T63" fmla="*/ 1750 h 1833"/>
                        <a:gd name="T64" fmla="*/ 141 w 536"/>
                        <a:gd name="T65" fmla="*/ 1808 h 1833"/>
                        <a:gd name="T66" fmla="*/ 112 w 536"/>
                        <a:gd name="T67" fmla="*/ 1830 h 1833"/>
                        <a:gd name="T68" fmla="*/ 61 w 536"/>
                        <a:gd name="T69" fmla="*/ 1833 h 1833"/>
                        <a:gd name="T70" fmla="*/ 16 w 536"/>
                        <a:gd name="T71" fmla="*/ 1801 h 1833"/>
                        <a:gd name="T72" fmla="*/ 0 w 536"/>
                        <a:gd name="T73" fmla="*/ 1731 h 1833"/>
                        <a:gd name="T74" fmla="*/ 20 w 536"/>
                        <a:gd name="T75" fmla="*/ 1686 h 1833"/>
                        <a:gd name="T76" fmla="*/ 74 w 536"/>
                        <a:gd name="T77" fmla="*/ 1635 h 1833"/>
                        <a:gd name="T78" fmla="*/ 176 w 536"/>
                        <a:gd name="T79" fmla="*/ 1593 h 1833"/>
                        <a:gd name="T80" fmla="*/ 281 w 536"/>
                        <a:gd name="T81" fmla="*/ 1558 h 1833"/>
                        <a:gd name="T82" fmla="*/ 358 w 536"/>
                        <a:gd name="T83" fmla="*/ 1519 h 1833"/>
                        <a:gd name="T84" fmla="*/ 386 w 536"/>
                        <a:gd name="T85" fmla="*/ 1474 h 1833"/>
                        <a:gd name="T86" fmla="*/ 402 w 536"/>
                        <a:gd name="T87" fmla="*/ 1426 h 1833"/>
                        <a:gd name="T88" fmla="*/ 390 w 536"/>
                        <a:gd name="T89" fmla="*/ 1362 h 1833"/>
                        <a:gd name="T90" fmla="*/ 339 w 536"/>
                        <a:gd name="T91" fmla="*/ 1244 h 1833"/>
                        <a:gd name="T92" fmla="*/ 288 w 536"/>
                        <a:gd name="T93" fmla="*/ 1116 h 1833"/>
                        <a:gd name="T94" fmla="*/ 230 w 536"/>
                        <a:gd name="T95" fmla="*/ 987 h 1833"/>
                        <a:gd name="T96" fmla="*/ 150 w 536"/>
                        <a:gd name="T97" fmla="*/ 882 h 1833"/>
                        <a:gd name="T98" fmla="*/ 83 w 536"/>
                        <a:gd name="T99" fmla="*/ 795 h 1833"/>
                        <a:gd name="T100" fmla="*/ 42 w 536"/>
                        <a:gd name="T101" fmla="*/ 721 h 1833"/>
                        <a:gd name="T102" fmla="*/ 20 w 536"/>
                        <a:gd name="T103" fmla="*/ 648 h 1833"/>
                        <a:gd name="T104" fmla="*/ 20 w 536"/>
                        <a:gd name="T105" fmla="*/ 552 h 1833"/>
                        <a:gd name="T106" fmla="*/ 45 w 536"/>
                        <a:gd name="T107" fmla="*/ 446 h 1833"/>
                        <a:gd name="T108" fmla="*/ 87 w 536"/>
                        <a:gd name="T109" fmla="*/ 347 h 1833"/>
                        <a:gd name="T110" fmla="*/ 115 w 536"/>
                        <a:gd name="T111" fmla="*/ 263 h 1833"/>
                        <a:gd name="T112" fmla="*/ 128 w 536"/>
                        <a:gd name="T113" fmla="*/ 228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1833">
                          <a:moveTo>
                            <a:pt x="128" y="228"/>
                          </a:moveTo>
                          <a:lnTo>
                            <a:pt x="192" y="103"/>
                          </a:lnTo>
                          <a:lnTo>
                            <a:pt x="249" y="29"/>
                          </a:lnTo>
                          <a:lnTo>
                            <a:pt x="307" y="0"/>
                          </a:lnTo>
                          <a:lnTo>
                            <a:pt x="361" y="0"/>
                          </a:lnTo>
                          <a:lnTo>
                            <a:pt x="421" y="29"/>
                          </a:lnTo>
                          <a:lnTo>
                            <a:pt x="450" y="61"/>
                          </a:lnTo>
                          <a:lnTo>
                            <a:pt x="469" y="125"/>
                          </a:lnTo>
                          <a:lnTo>
                            <a:pt x="463" y="190"/>
                          </a:lnTo>
                          <a:lnTo>
                            <a:pt x="421" y="250"/>
                          </a:lnTo>
                          <a:lnTo>
                            <a:pt x="358" y="308"/>
                          </a:lnTo>
                          <a:lnTo>
                            <a:pt x="291" y="363"/>
                          </a:lnTo>
                          <a:lnTo>
                            <a:pt x="233" y="436"/>
                          </a:lnTo>
                          <a:lnTo>
                            <a:pt x="189" y="507"/>
                          </a:lnTo>
                          <a:lnTo>
                            <a:pt x="157" y="593"/>
                          </a:lnTo>
                          <a:lnTo>
                            <a:pt x="144" y="648"/>
                          </a:lnTo>
                          <a:lnTo>
                            <a:pt x="147" y="683"/>
                          </a:lnTo>
                          <a:lnTo>
                            <a:pt x="185" y="725"/>
                          </a:lnTo>
                          <a:lnTo>
                            <a:pt x="275" y="824"/>
                          </a:lnTo>
                          <a:lnTo>
                            <a:pt x="335" y="930"/>
                          </a:lnTo>
                          <a:lnTo>
                            <a:pt x="377" y="1026"/>
                          </a:lnTo>
                          <a:lnTo>
                            <a:pt x="415" y="1154"/>
                          </a:lnTo>
                          <a:lnTo>
                            <a:pt x="444" y="1305"/>
                          </a:lnTo>
                          <a:lnTo>
                            <a:pt x="466" y="1382"/>
                          </a:lnTo>
                          <a:lnTo>
                            <a:pt x="511" y="1433"/>
                          </a:lnTo>
                          <a:lnTo>
                            <a:pt x="536" y="1516"/>
                          </a:lnTo>
                          <a:lnTo>
                            <a:pt x="527" y="1571"/>
                          </a:lnTo>
                          <a:lnTo>
                            <a:pt x="495" y="1606"/>
                          </a:lnTo>
                          <a:lnTo>
                            <a:pt x="415" y="1628"/>
                          </a:lnTo>
                          <a:lnTo>
                            <a:pt x="294" y="1673"/>
                          </a:lnTo>
                          <a:lnTo>
                            <a:pt x="205" y="1718"/>
                          </a:lnTo>
                          <a:lnTo>
                            <a:pt x="170" y="1750"/>
                          </a:lnTo>
                          <a:lnTo>
                            <a:pt x="141" y="1808"/>
                          </a:lnTo>
                          <a:lnTo>
                            <a:pt x="112" y="1830"/>
                          </a:lnTo>
                          <a:lnTo>
                            <a:pt x="61" y="1833"/>
                          </a:lnTo>
                          <a:lnTo>
                            <a:pt x="16" y="1801"/>
                          </a:lnTo>
                          <a:lnTo>
                            <a:pt x="0" y="1731"/>
                          </a:lnTo>
                          <a:lnTo>
                            <a:pt x="20" y="1686"/>
                          </a:lnTo>
                          <a:lnTo>
                            <a:pt x="74" y="1635"/>
                          </a:lnTo>
                          <a:lnTo>
                            <a:pt x="176" y="1593"/>
                          </a:lnTo>
                          <a:lnTo>
                            <a:pt x="281" y="1558"/>
                          </a:lnTo>
                          <a:lnTo>
                            <a:pt x="358" y="1519"/>
                          </a:lnTo>
                          <a:lnTo>
                            <a:pt x="386" y="1474"/>
                          </a:lnTo>
                          <a:lnTo>
                            <a:pt x="402" y="1426"/>
                          </a:lnTo>
                          <a:lnTo>
                            <a:pt x="390" y="1362"/>
                          </a:lnTo>
                          <a:lnTo>
                            <a:pt x="339" y="1244"/>
                          </a:lnTo>
                          <a:lnTo>
                            <a:pt x="288" y="1116"/>
                          </a:lnTo>
                          <a:lnTo>
                            <a:pt x="230" y="987"/>
                          </a:lnTo>
                          <a:lnTo>
                            <a:pt x="150" y="882"/>
                          </a:lnTo>
                          <a:lnTo>
                            <a:pt x="83" y="795"/>
                          </a:lnTo>
                          <a:lnTo>
                            <a:pt x="42" y="721"/>
                          </a:lnTo>
                          <a:lnTo>
                            <a:pt x="20" y="648"/>
                          </a:lnTo>
                          <a:lnTo>
                            <a:pt x="20" y="552"/>
                          </a:lnTo>
                          <a:lnTo>
                            <a:pt x="45" y="446"/>
                          </a:lnTo>
                          <a:lnTo>
                            <a:pt x="87" y="347"/>
                          </a:lnTo>
                          <a:lnTo>
                            <a:pt x="115" y="263"/>
                          </a:lnTo>
                          <a:lnTo>
                            <a:pt x="128"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5"/>
                    <p:cNvSpPr>
                      <a:spLocks/>
                    </p:cNvSpPr>
                    <p:nvPr/>
                  </p:nvSpPr>
                  <p:spPr bwMode="auto">
                    <a:xfrm>
                      <a:off x="857250" y="1569583"/>
                      <a:ext cx="644525" cy="1134745"/>
                    </a:xfrm>
                    <a:custGeom>
                      <a:avLst/>
                      <a:gdLst>
                        <a:gd name="T0" fmla="*/ 444 w 893"/>
                        <a:gd name="T1" fmla="*/ 314 h 1596"/>
                        <a:gd name="T2" fmla="*/ 284 w 893"/>
                        <a:gd name="T3" fmla="*/ 112 h 1596"/>
                        <a:gd name="T4" fmla="*/ 173 w 893"/>
                        <a:gd name="T5" fmla="*/ 9 h 1596"/>
                        <a:gd name="T6" fmla="*/ 112 w 893"/>
                        <a:gd name="T7" fmla="*/ 0 h 1596"/>
                        <a:gd name="T8" fmla="*/ 48 w 893"/>
                        <a:gd name="T9" fmla="*/ 29 h 1596"/>
                        <a:gd name="T10" fmla="*/ 10 w 893"/>
                        <a:gd name="T11" fmla="*/ 96 h 1596"/>
                        <a:gd name="T12" fmla="*/ 0 w 893"/>
                        <a:gd name="T13" fmla="*/ 157 h 1596"/>
                        <a:gd name="T14" fmla="*/ 29 w 893"/>
                        <a:gd name="T15" fmla="*/ 227 h 1596"/>
                        <a:gd name="T16" fmla="*/ 74 w 893"/>
                        <a:gd name="T17" fmla="*/ 263 h 1596"/>
                        <a:gd name="T18" fmla="*/ 173 w 893"/>
                        <a:gd name="T19" fmla="*/ 320 h 1596"/>
                        <a:gd name="T20" fmla="*/ 284 w 893"/>
                        <a:gd name="T21" fmla="*/ 410 h 1596"/>
                        <a:gd name="T22" fmla="*/ 351 w 893"/>
                        <a:gd name="T23" fmla="*/ 477 h 1596"/>
                        <a:gd name="T24" fmla="*/ 390 w 893"/>
                        <a:gd name="T25" fmla="*/ 532 h 1596"/>
                        <a:gd name="T26" fmla="*/ 409 w 893"/>
                        <a:gd name="T27" fmla="*/ 596 h 1596"/>
                        <a:gd name="T28" fmla="*/ 402 w 893"/>
                        <a:gd name="T29" fmla="*/ 628 h 1596"/>
                        <a:gd name="T30" fmla="*/ 377 w 893"/>
                        <a:gd name="T31" fmla="*/ 654 h 1596"/>
                        <a:gd name="T32" fmla="*/ 323 w 893"/>
                        <a:gd name="T33" fmla="*/ 753 h 1596"/>
                        <a:gd name="T34" fmla="*/ 300 w 893"/>
                        <a:gd name="T35" fmla="*/ 843 h 1596"/>
                        <a:gd name="T36" fmla="*/ 291 w 893"/>
                        <a:gd name="T37" fmla="*/ 948 h 1596"/>
                        <a:gd name="T38" fmla="*/ 284 w 893"/>
                        <a:gd name="T39" fmla="*/ 1057 h 1596"/>
                        <a:gd name="T40" fmla="*/ 300 w 893"/>
                        <a:gd name="T41" fmla="*/ 1179 h 1596"/>
                        <a:gd name="T42" fmla="*/ 319 w 893"/>
                        <a:gd name="T43" fmla="*/ 1301 h 1596"/>
                        <a:gd name="T44" fmla="*/ 319 w 893"/>
                        <a:gd name="T45" fmla="*/ 1375 h 1596"/>
                        <a:gd name="T46" fmla="*/ 323 w 893"/>
                        <a:gd name="T47" fmla="*/ 1445 h 1596"/>
                        <a:gd name="T48" fmla="*/ 345 w 893"/>
                        <a:gd name="T49" fmla="*/ 1484 h 1596"/>
                        <a:gd name="T50" fmla="*/ 364 w 893"/>
                        <a:gd name="T51" fmla="*/ 1496 h 1596"/>
                        <a:gd name="T52" fmla="*/ 405 w 893"/>
                        <a:gd name="T53" fmla="*/ 1506 h 1596"/>
                        <a:gd name="T54" fmla="*/ 463 w 893"/>
                        <a:gd name="T55" fmla="*/ 1490 h 1596"/>
                        <a:gd name="T56" fmla="*/ 533 w 893"/>
                        <a:gd name="T57" fmla="*/ 1480 h 1596"/>
                        <a:gd name="T58" fmla="*/ 629 w 893"/>
                        <a:gd name="T59" fmla="*/ 1496 h 1596"/>
                        <a:gd name="T60" fmla="*/ 724 w 893"/>
                        <a:gd name="T61" fmla="*/ 1535 h 1596"/>
                        <a:gd name="T62" fmla="*/ 804 w 893"/>
                        <a:gd name="T63" fmla="*/ 1592 h 1596"/>
                        <a:gd name="T64" fmla="*/ 839 w 893"/>
                        <a:gd name="T65" fmla="*/ 1596 h 1596"/>
                        <a:gd name="T66" fmla="*/ 868 w 893"/>
                        <a:gd name="T67" fmla="*/ 1580 h 1596"/>
                        <a:gd name="T68" fmla="*/ 893 w 893"/>
                        <a:gd name="T69" fmla="*/ 1538 h 1596"/>
                        <a:gd name="T70" fmla="*/ 893 w 893"/>
                        <a:gd name="T71" fmla="*/ 1451 h 1596"/>
                        <a:gd name="T72" fmla="*/ 855 w 893"/>
                        <a:gd name="T73" fmla="*/ 1423 h 1596"/>
                        <a:gd name="T74" fmla="*/ 804 w 893"/>
                        <a:gd name="T75" fmla="*/ 1410 h 1596"/>
                        <a:gd name="T76" fmla="*/ 683 w 893"/>
                        <a:gd name="T77" fmla="*/ 1397 h 1596"/>
                        <a:gd name="T78" fmla="*/ 571 w 893"/>
                        <a:gd name="T79" fmla="*/ 1368 h 1596"/>
                        <a:gd name="T80" fmla="*/ 463 w 893"/>
                        <a:gd name="T81" fmla="*/ 1333 h 1596"/>
                        <a:gd name="T82" fmla="*/ 415 w 893"/>
                        <a:gd name="T83" fmla="*/ 1282 h 1596"/>
                        <a:gd name="T84" fmla="*/ 405 w 893"/>
                        <a:gd name="T85" fmla="*/ 1205 h 1596"/>
                        <a:gd name="T86" fmla="*/ 402 w 893"/>
                        <a:gd name="T87" fmla="*/ 1077 h 1596"/>
                        <a:gd name="T88" fmla="*/ 431 w 893"/>
                        <a:gd name="T89" fmla="*/ 929 h 1596"/>
                        <a:gd name="T90" fmla="*/ 466 w 893"/>
                        <a:gd name="T91" fmla="*/ 817 h 1596"/>
                        <a:gd name="T92" fmla="*/ 524 w 893"/>
                        <a:gd name="T93" fmla="*/ 708 h 1596"/>
                        <a:gd name="T94" fmla="*/ 565 w 893"/>
                        <a:gd name="T95" fmla="*/ 634 h 1596"/>
                        <a:gd name="T96" fmla="*/ 575 w 893"/>
                        <a:gd name="T97" fmla="*/ 583 h 1596"/>
                        <a:gd name="T98" fmla="*/ 575 w 893"/>
                        <a:gd name="T99" fmla="*/ 525 h 1596"/>
                        <a:gd name="T100" fmla="*/ 559 w 893"/>
                        <a:gd name="T101" fmla="*/ 474 h 1596"/>
                        <a:gd name="T102" fmla="*/ 514 w 893"/>
                        <a:gd name="T103" fmla="*/ 391 h 1596"/>
                        <a:gd name="T104" fmla="*/ 476 w 893"/>
                        <a:gd name="T105" fmla="*/ 343 h 1596"/>
                        <a:gd name="T106" fmla="*/ 444 w 893"/>
                        <a:gd name="T107" fmla="*/ 31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3" h="1596">
                          <a:moveTo>
                            <a:pt x="444" y="314"/>
                          </a:moveTo>
                          <a:lnTo>
                            <a:pt x="284" y="112"/>
                          </a:lnTo>
                          <a:lnTo>
                            <a:pt x="173" y="9"/>
                          </a:lnTo>
                          <a:lnTo>
                            <a:pt x="112" y="0"/>
                          </a:lnTo>
                          <a:lnTo>
                            <a:pt x="48" y="29"/>
                          </a:lnTo>
                          <a:lnTo>
                            <a:pt x="10" y="96"/>
                          </a:lnTo>
                          <a:lnTo>
                            <a:pt x="0" y="157"/>
                          </a:lnTo>
                          <a:lnTo>
                            <a:pt x="29" y="227"/>
                          </a:lnTo>
                          <a:lnTo>
                            <a:pt x="74" y="263"/>
                          </a:lnTo>
                          <a:lnTo>
                            <a:pt x="173" y="320"/>
                          </a:lnTo>
                          <a:lnTo>
                            <a:pt x="284" y="410"/>
                          </a:lnTo>
                          <a:lnTo>
                            <a:pt x="351" y="477"/>
                          </a:lnTo>
                          <a:lnTo>
                            <a:pt x="390" y="532"/>
                          </a:lnTo>
                          <a:lnTo>
                            <a:pt x="409" y="596"/>
                          </a:lnTo>
                          <a:lnTo>
                            <a:pt x="402" y="628"/>
                          </a:lnTo>
                          <a:lnTo>
                            <a:pt x="377" y="654"/>
                          </a:lnTo>
                          <a:lnTo>
                            <a:pt x="323" y="753"/>
                          </a:lnTo>
                          <a:lnTo>
                            <a:pt x="300" y="843"/>
                          </a:lnTo>
                          <a:lnTo>
                            <a:pt x="291" y="948"/>
                          </a:lnTo>
                          <a:lnTo>
                            <a:pt x="284" y="1057"/>
                          </a:lnTo>
                          <a:lnTo>
                            <a:pt x="300" y="1179"/>
                          </a:lnTo>
                          <a:lnTo>
                            <a:pt x="319" y="1301"/>
                          </a:lnTo>
                          <a:lnTo>
                            <a:pt x="319" y="1375"/>
                          </a:lnTo>
                          <a:lnTo>
                            <a:pt x="323" y="1445"/>
                          </a:lnTo>
                          <a:lnTo>
                            <a:pt x="345" y="1484"/>
                          </a:lnTo>
                          <a:lnTo>
                            <a:pt x="364" y="1496"/>
                          </a:lnTo>
                          <a:lnTo>
                            <a:pt x="405" y="1506"/>
                          </a:lnTo>
                          <a:lnTo>
                            <a:pt x="463" y="1490"/>
                          </a:lnTo>
                          <a:lnTo>
                            <a:pt x="533" y="1480"/>
                          </a:lnTo>
                          <a:lnTo>
                            <a:pt x="629" y="1496"/>
                          </a:lnTo>
                          <a:lnTo>
                            <a:pt x="724" y="1535"/>
                          </a:lnTo>
                          <a:lnTo>
                            <a:pt x="804" y="1592"/>
                          </a:lnTo>
                          <a:lnTo>
                            <a:pt x="839" y="1596"/>
                          </a:lnTo>
                          <a:lnTo>
                            <a:pt x="868" y="1580"/>
                          </a:lnTo>
                          <a:lnTo>
                            <a:pt x="893" y="1538"/>
                          </a:lnTo>
                          <a:lnTo>
                            <a:pt x="893" y="1451"/>
                          </a:lnTo>
                          <a:lnTo>
                            <a:pt x="855" y="1423"/>
                          </a:lnTo>
                          <a:lnTo>
                            <a:pt x="804" y="1410"/>
                          </a:lnTo>
                          <a:lnTo>
                            <a:pt x="683" y="1397"/>
                          </a:lnTo>
                          <a:lnTo>
                            <a:pt x="571" y="1368"/>
                          </a:lnTo>
                          <a:lnTo>
                            <a:pt x="463" y="1333"/>
                          </a:lnTo>
                          <a:lnTo>
                            <a:pt x="415" y="1282"/>
                          </a:lnTo>
                          <a:lnTo>
                            <a:pt x="405" y="1205"/>
                          </a:lnTo>
                          <a:lnTo>
                            <a:pt x="402" y="1077"/>
                          </a:lnTo>
                          <a:lnTo>
                            <a:pt x="431" y="929"/>
                          </a:lnTo>
                          <a:lnTo>
                            <a:pt x="466" y="817"/>
                          </a:lnTo>
                          <a:lnTo>
                            <a:pt x="524" y="708"/>
                          </a:lnTo>
                          <a:lnTo>
                            <a:pt x="565" y="634"/>
                          </a:lnTo>
                          <a:lnTo>
                            <a:pt x="575" y="583"/>
                          </a:lnTo>
                          <a:lnTo>
                            <a:pt x="575" y="525"/>
                          </a:lnTo>
                          <a:lnTo>
                            <a:pt x="559" y="474"/>
                          </a:lnTo>
                          <a:lnTo>
                            <a:pt x="514" y="391"/>
                          </a:lnTo>
                          <a:lnTo>
                            <a:pt x="476" y="343"/>
                          </a:lnTo>
                          <a:lnTo>
                            <a:pt x="444" y="3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6"/>
                    <p:cNvSpPr>
                      <a:spLocks/>
                    </p:cNvSpPr>
                    <p:nvPr/>
                  </p:nvSpPr>
                  <p:spPr bwMode="auto">
                    <a:xfrm>
                      <a:off x="207010" y="758688"/>
                      <a:ext cx="575945" cy="810895"/>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7"/>
                    <p:cNvSpPr>
                      <a:spLocks/>
                    </p:cNvSpPr>
                    <p:nvPr/>
                  </p:nvSpPr>
                  <p:spPr bwMode="auto">
                    <a:xfrm>
                      <a:off x="762000" y="723900"/>
                      <a:ext cx="614045" cy="669925"/>
                    </a:xfrm>
                    <a:custGeom>
                      <a:avLst/>
                      <a:gdLst>
                        <a:gd name="T0" fmla="*/ 35 w 632"/>
                        <a:gd name="T1" fmla="*/ 0 h 882"/>
                        <a:gd name="T2" fmla="*/ 164 w 632"/>
                        <a:gd name="T3" fmla="*/ 15 h 882"/>
                        <a:gd name="T4" fmla="*/ 298 w 632"/>
                        <a:gd name="T5" fmla="*/ 40 h 882"/>
                        <a:gd name="T6" fmla="*/ 438 w 632"/>
                        <a:gd name="T7" fmla="*/ 118 h 882"/>
                        <a:gd name="T8" fmla="*/ 537 w 632"/>
                        <a:gd name="T9" fmla="*/ 177 h 882"/>
                        <a:gd name="T10" fmla="*/ 602 w 632"/>
                        <a:gd name="T11" fmla="*/ 261 h 882"/>
                        <a:gd name="T12" fmla="*/ 632 w 632"/>
                        <a:gd name="T13" fmla="*/ 309 h 882"/>
                        <a:gd name="T14" fmla="*/ 572 w 632"/>
                        <a:gd name="T15" fmla="*/ 452 h 882"/>
                        <a:gd name="T16" fmla="*/ 477 w 632"/>
                        <a:gd name="T17" fmla="*/ 539 h 882"/>
                        <a:gd name="T18" fmla="*/ 363 w 632"/>
                        <a:gd name="T19" fmla="*/ 602 h 882"/>
                        <a:gd name="T20" fmla="*/ 303 w 632"/>
                        <a:gd name="T21" fmla="*/ 642 h 882"/>
                        <a:gd name="T22" fmla="*/ 199 w 632"/>
                        <a:gd name="T23" fmla="*/ 661 h 882"/>
                        <a:gd name="T24" fmla="*/ 194 w 632"/>
                        <a:gd name="T25" fmla="*/ 700 h 882"/>
                        <a:gd name="T26" fmla="*/ 274 w 632"/>
                        <a:gd name="T27" fmla="*/ 735 h 882"/>
                        <a:gd name="T28" fmla="*/ 388 w 632"/>
                        <a:gd name="T29" fmla="*/ 765 h 882"/>
                        <a:gd name="T30" fmla="*/ 497 w 632"/>
                        <a:gd name="T31" fmla="*/ 824 h 882"/>
                        <a:gd name="T32" fmla="*/ 453 w 632"/>
                        <a:gd name="T33" fmla="*/ 867 h 882"/>
                        <a:gd name="T34" fmla="*/ 408 w 632"/>
                        <a:gd name="T35" fmla="*/ 882 h 882"/>
                        <a:gd name="T36" fmla="*/ 343 w 632"/>
                        <a:gd name="T37" fmla="*/ 818 h 882"/>
                        <a:gd name="T38" fmla="*/ 244 w 632"/>
                        <a:gd name="T39" fmla="*/ 778 h 882"/>
                        <a:gd name="T40" fmla="*/ 164 w 632"/>
                        <a:gd name="T41" fmla="*/ 750 h 882"/>
                        <a:gd name="T42" fmla="*/ 164 w 632"/>
                        <a:gd name="T43" fmla="*/ 691 h 882"/>
                        <a:gd name="T44" fmla="*/ 179 w 632"/>
                        <a:gd name="T45" fmla="*/ 628 h 882"/>
                        <a:gd name="T46" fmla="*/ 229 w 632"/>
                        <a:gd name="T47" fmla="*/ 602 h 882"/>
                        <a:gd name="T48" fmla="*/ 388 w 632"/>
                        <a:gd name="T49" fmla="*/ 539 h 882"/>
                        <a:gd name="T50" fmla="*/ 477 w 632"/>
                        <a:gd name="T51" fmla="*/ 441 h 882"/>
                        <a:gd name="T52" fmla="*/ 542 w 632"/>
                        <a:gd name="T53" fmla="*/ 339 h 882"/>
                        <a:gd name="T54" fmla="*/ 527 w 632"/>
                        <a:gd name="T55" fmla="*/ 289 h 882"/>
                        <a:gd name="T56" fmla="*/ 477 w 632"/>
                        <a:gd name="T57" fmla="*/ 231 h 882"/>
                        <a:gd name="T58" fmla="*/ 358 w 632"/>
                        <a:gd name="T59" fmla="*/ 148 h 882"/>
                        <a:gd name="T60" fmla="*/ 214 w 632"/>
                        <a:gd name="T61" fmla="*/ 118 h 882"/>
                        <a:gd name="T62" fmla="*/ 119 w 632"/>
                        <a:gd name="T63" fmla="*/ 113 h 882"/>
                        <a:gd name="T64" fmla="*/ 35 w 632"/>
                        <a:gd name="T65" fmla="*/ 113 h 882"/>
                        <a:gd name="T66" fmla="*/ 0 w 632"/>
                        <a:gd name="T67" fmla="*/ 59 h 882"/>
                        <a:gd name="T68" fmla="*/ 35 w 632"/>
                        <a:gd name="T69"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882">
                          <a:moveTo>
                            <a:pt x="35" y="0"/>
                          </a:moveTo>
                          <a:lnTo>
                            <a:pt x="164" y="15"/>
                          </a:lnTo>
                          <a:lnTo>
                            <a:pt x="298" y="40"/>
                          </a:lnTo>
                          <a:lnTo>
                            <a:pt x="438" y="118"/>
                          </a:lnTo>
                          <a:lnTo>
                            <a:pt x="537" y="177"/>
                          </a:lnTo>
                          <a:lnTo>
                            <a:pt x="602" y="261"/>
                          </a:lnTo>
                          <a:lnTo>
                            <a:pt x="632" y="309"/>
                          </a:lnTo>
                          <a:lnTo>
                            <a:pt x="572" y="452"/>
                          </a:lnTo>
                          <a:lnTo>
                            <a:pt x="477" y="539"/>
                          </a:lnTo>
                          <a:lnTo>
                            <a:pt x="363" y="602"/>
                          </a:lnTo>
                          <a:lnTo>
                            <a:pt x="303" y="642"/>
                          </a:lnTo>
                          <a:lnTo>
                            <a:pt x="199" y="661"/>
                          </a:lnTo>
                          <a:lnTo>
                            <a:pt x="194" y="700"/>
                          </a:lnTo>
                          <a:lnTo>
                            <a:pt x="274" y="735"/>
                          </a:lnTo>
                          <a:lnTo>
                            <a:pt x="388" y="765"/>
                          </a:lnTo>
                          <a:lnTo>
                            <a:pt x="497" y="824"/>
                          </a:lnTo>
                          <a:lnTo>
                            <a:pt x="453" y="867"/>
                          </a:lnTo>
                          <a:lnTo>
                            <a:pt x="408" y="882"/>
                          </a:lnTo>
                          <a:lnTo>
                            <a:pt x="343" y="818"/>
                          </a:lnTo>
                          <a:lnTo>
                            <a:pt x="244" y="778"/>
                          </a:lnTo>
                          <a:lnTo>
                            <a:pt x="164" y="750"/>
                          </a:lnTo>
                          <a:lnTo>
                            <a:pt x="164" y="691"/>
                          </a:lnTo>
                          <a:lnTo>
                            <a:pt x="179" y="628"/>
                          </a:lnTo>
                          <a:lnTo>
                            <a:pt x="229" y="602"/>
                          </a:lnTo>
                          <a:lnTo>
                            <a:pt x="388" y="539"/>
                          </a:lnTo>
                          <a:lnTo>
                            <a:pt x="477" y="441"/>
                          </a:lnTo>
                          <a:lnTo>
                            <a:pt x="542" y="339"/>
                          </a:lnTo>
                          <a:lnTo>
                            <a:pt x="527" y="289"/>
                          </a:lnTo>
                          <a:lnTo>
                            <a:pt x="477" y="231"/>
                          </a:lnTo>
                          <a:lnTo>
                            <a:pt x="358" y="148"/>
                          </a:lnTo>
                          <a:lnTo>
                            <a:pt x="214" y="118"/>
                          </a:lnTo>
                          <a:lnTo>
                            <a:pt x="119" y="113"/>
                          </a:lnTo>
                          <a:lnTo>
                            <a:pt x="35" y="113"/>
                          </a:lnTo>
                          <a:lnTo>
                            <a:pt x="0" y="59"/>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2" name="AutoShape 21"/>
                  <p:cNvSpPr>
                    <a:spLocks noChangeArrowheads="1"/>
                  </p:cNvSpPr>
                  <p:nvPr/>
                </p:nvSpPr>
                <p:spPr bwMode="auto">
                  <a:xfrm>
                    <a:off x="2770407" y="2276871"/>
                    <a:ext cx="2449665" cy="940901"/>
                  </a:xfrm>
                  <a:prstGeom prst="wedgeEllipseCallout">
                    <a:avLst>
                      <a:gd name="adj1" fmla="val -57334"/>
                      <a:gd name="adj2" fmla="val -1297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en-GB"/>
                  </a:p>
                </p:txBody>
              </p:sp>
            </p:gr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40" t="43775" r="32100" b="37775"/>
                <a:stretch/>
              </p:blipFill>
              <p:spPr bwMode="auto">
                <a:xfrm>
                  <a:off x="3057843" y="2475748"/>
                  <a:ext cx="1872208" cy="55975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4779208" y="2471658"/>
                <a:ext cx="229482" cy="787506"/>
              </a:xfrm>
              <a:prstGeom prst="rect">
                <a:avLst/>
              </a:prstGeom>
              <a:noFill/>
            </p:spPr>
            <p:txBody>
              <a:bodyPr wrap="none" rtlCol="0">
                <a:spAutoFit/>
              </a:bodyPr>
              <a:lstStyle/>
              <a:p>
                <a:endParaRPr lang="en-GB" sz="2800" b="1" dirty="0"/>
              </a:p>
            </p:txBody>
          </p:sp>
        </p:grpSp>
        <p:grpSp>
          <p:nvGrpSpPr>
            <p:cNvPr id="13" name="Group 12"/>
            <p:cNvGrpSpPr/>
            <p:nvPr/>
          </p:nvGrpSpPr>
          <p:grpSpPr>
            <a:xfrm>
              <a:off x="4211960" y="1316948"/>
              <a:ext cx="1092975" cy="839106"/>
              <a:chOff x="4211960" y="1316948"/>
              <a:chExt cx="1092975" cy="839106"/>
            </a:xfrm>
          </p:grpSpPr>
          <p:sp>
            <p:nvSpPr>
              <p:cNvPr id="14" name="AutoShape 21"/>
              <p:cNvSpPr>
                <a:spLocks noChangeArrowheads="1"/>
              </p:cNvSpPr>
              <p:nvPr/>
            </p:nvSpPr>
            <p:spPr bwMode="auto">
              <a:xfrm>
                <a:off x="4211960" y="1316948"/>
                <a:ext cx="1092975" cy="839106"/>
              </a:xfrm>
              <a:prstGeom prst="wedgeEllipseCallout">
                <a:avLst>
                  <a:gd name="adj1" fmla="val 70376"/>
                  <a:gd name="adj2" fmla="val 83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en-GB"/>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05" t="43775" r="51630" b="37775"/>
              <a:stretch/>
            </p:blipFill>
            <p:spPr bwMode="auto">
              <a:xfrm rot="1191434">
                <a:off x="4473511" y="1450429"/>
                <a:ext cx="517632" cy="61905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1" name="Picture 40"/>
          <p:cNvPicPr>
            <a:picLocks noChangeAspect="1"/>
          </p:cNvPicPr>
          <p:nvPr/>
        </p:nvPicPr>
        <p:blipFill>
          <a:blip r:embed="rId5"/>
          <a:stretch>
            <a:fillRect/>
          </a:stretch>
        </p:blipFill>
        <p:spPr>
          <a:xfrm>
            <a:off x="4612704" y="1820863"/>
            <a:ext cx="4224548" cy="2248549"/>
          </a:xfrm>
          <a:prstGeom prst="rect">
            <a:avLst/>
          </a:prstGeom>
        </p:spPr>
      </p:pic>
      <p:pic>
        <p:nvPicPr>
          <p:cNvPr id="3" name="Picture 2"/>
          <p:cNvPicPr>
            <a:picLocks noChangeAspect="1"/>
          </p:cNvPicPr>
          <p:nvPr/>
        </p:nvPicPr>
        <p:blipFill>
          <a:blip r:embed="rId6"/>
          <a:stretch>
            <a:fillRect/>
          </a:stretch>
        </p:blipFill>
        <p:spPr>
          <a:xfrm>
            <a:off x="4726113" y="4140058"/>
            <a:ext cx="4264812" cy="2110990"/>
          </a:xfrm>
          <a:prstGeom prst="rect">
            <a:avLst/>
          </a:prstGeom>
        </p:spPr>
      </p:pic>
    </p:spTree>
    <p:extLst>
      <p:ext uri="{BB962C8B-B14F-4D97-AF65-F5344CB8AC3E}">
        <p14:creationId xmlns:p14="http://schemas.microsoft.com/office/powerpoint/2010/main" val="180536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Characteristics of co-constructive (transactive) dialogue:</a:t>
            </a:r>
          </a:p>
          <a:p>
            <a:endParaRPr lang="en-US" b="1" dirty="0"/>
          </a:p>
          <a:p>
            <a:r>
              <a:rPr lang="en-US" b="1" dirty="0"/>
              <a:t>all</a:t>
            </a:r>
            <a:r>
              <a:rPr lang="en-US" dirty="0"/>
              <a:t> group members contribute</a:t>
            </a:r>
          </a:p>
          <a:p>
            <a:endParaRPr lang="en-US" dirty="0"/>
          </a:p>
          <a:p>
            <a:r>
              <a:rPr lang="en-US" dirty="0"/>
              <a:t>students </a:t>
            </a:r>
            <a:r>
              <a:rPr lang="en-US" b="1" dirty="0"/>
              <a:t>take turns </a:t>
            </a:r>
            <a:r>
              <a:rPr lang="en-US" dirty="0"/>
              <a:t>talking</a:t>
            </a:r>
          </a:p>
          <a:p>
            <a:endParaRPr lang="en-US" dirty="0"/>
          </a:p>
          <a:p>
            <a:r>
              <a:rPr lang="en-US" dirty="0"/>
              <a:t>students </a:t>
            </a:r>
            <a:r>
              <a:rPr lang="en-US" b="1" dirty="0"/>
              <a:t>engage deeply</a:t>
            </a:r>
            <a:r>
              <a:rPr lang="en-US" dirty="0"/>
              <a:t> with the learning content (e.g. finding examples, generating explanations, drawing inferences, justifying claims, testing ideas,…)</a:t>
            </a:r>
          </a:p>
          <a:p>
            <a:endParaRPr lang="en-US" i="1" dirty="0"/>
          </a:p>
          <a:p>
            <a:r>
              <a:rPr lang="en-US" dirty="0"/>
              <a:t>students </a:t>
            </a:r>
            <a:r>
              <a:rPr lang="en-US" b="1" dirty="0"/>
              <a:t>build upon one another </a:t>
            </a:r>
            <a:br>
              <a:rPr lang="en-US" b="1" dirty="0"/>
            </a:br>
            <a:r>
              <a:rPr lang="en-US" dirty="0"/>
              <a:t>in their reasoning</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30</a:t>
            </a:fld>
            <a:endParaRPr lang="de-DE"/>
          </a:p>
        </p:txBody>
      </p:sp>
      <p:sp>
        <p:nvSpPr>
          <p:cNvPr id="6" name="Title 5"/>
          <p:cNvSpPr>
            <a:spLocks noGrp="1"/>
          </p:cNvSpPr>
          <p:nvPr>
            <p:ph type="title"/>
          </p:nvPr>
        </p:nvSpPr>
        <p:spPr/>
        <p:txBody>
          <a:bodyPr/>
          <a:lstStyle/>
          <a:p>
            <a:r>
              <a:rPr lang="en-US" dirty="0">
                <a:solidFill>
                  <a:prstClr val="black"/>
                </a:solidFill>
              </a:rPr>
              <a:t>Cognitive elaboration perspective</a:t>
            </a:r>
            <a:endParaRPr lang="en-US" dirty="0"/>
          </a:p>
        </p:txBody>
      </p:sp>
      <p:grpSp>
        <p:nvGrpSpPr>
          <p:cNvPr id="7" name="Group 6"/>
          <p:cNvGrpSpPr/>
          <p:nvPr/>
        </p:nvGrpSpPr>
        <p:grpSpPr>
          <a:xfrm>
            <a:off x="5333435" y="4653771"/>
            <a:ext cx="3085736" cy="1826604"/>
            <a:chOff x="1702276" y="980727"/>
            <a:chExt cx="5046871" cy="3879182"/>
          </a:xfrm>
        </p:grpSpPr>
        <p:grpSp>
          <p:nvGrpSpPr>
            <p:cNvPr id="8" name="Group 7"/>
            <p:cNvGrpSpPr/>
            <p:nvPr/>
          </p:nvGrpSpPr>
          <p:grpSpPr>
            <a:xfrm>
              <a:off x="2733646" y="980727"/>
              <a:ext cx="1092975" cy="839106"/>
              <a:chOff x="2733646" y="980727"/>
              <a:chExt cx="1092975" cy="839106"/>
            </a:xfrm>
          </p:grpSpPr>
          <p:grpSp>
            <p:nvGrpSpPr>
              <p:cNvPr id="32" name="Group 31"/>
              <p:cNvGrpSpPr/>
              <p:nvPr/>
            </p:nvGrpSpPr>
            <p:grpSpPr>
              <a:xfrm>
                <a:off x="2733646" y="980727"/>
                <a:ext cx="1092975" cy="839106"/>
                <a:chOff x="2733646" y="980727"/>
                <a:chExt cx="1092975" cy="839106"/>
              </a:xfrm>
            </p:grpSpPr>
            <p:sp>
              <p:nvSpPr>
                <p:cNvPr id="34" name="AutoShape 21"/>
                <p:cNvSpPr>
                  <a:spLocks noChangeArrowheads="1"/>
                </p:cNvSpPr>
                <p:nvPr/>
              </p:nvSpPr>
              <p:spPr bwMode="auto">
                <a:xfrm>
                  <a:off x="2733646" y="980727"/>
                  <a:ext cx="1092975" cy="839106"/>
                </a:xfrm>
                <a:prstGeom prst="wedgeEllipseCallout">
                  <a:avLst>
                    <a:gd name="adj1" fmla="val -59710"/>
                    <a:gd name="adj2" fmla="val 9609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en-GB"/>
                </a:p>
              </p:txBody>
            </p:sp>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40" t="43775" r="61834" b="37775"/>
                <a:stretch/>
              </p:blipFill>
              <p:spPr bwMode="auto">
                <a:xfrm rot="20205483">
                  <a:off x="2967441" y="1090756"/>
                  <a:ext cx="494363" cy="61905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3419872" y="1138671"/>
                <a:ext cx="229482" cy="555887"/>
              </a:xfrm>
              <a:prstGeom prst="rect">
                <a:avLst/>
              </a:prstGeom>
              <a:noFill/>
            </p:spPr>
            <p:txBody>
              <a:bodyPr wrap="none" rtlCol="0">
                <a:spAutoFit/>
              </a:bodyPr>
              <a:lstStyle/>
              <a:p>
                <a:endParaRPr lang="en-GB" b="1" dirty="0"/>
              </a:p>
            </p:txBody>
          </p:sp>
        </p:grpSp>
        <p:grpSp>
          <p:nvGrpSpPr>
            <p:cNvPr id="9" name="Group 8"/>
            <p:cNvGrpSpPr/>
            <p:nvPr/>
          </p:nvGrpSpPr>
          <p:grpSpPr>
            <a:xfrm>
              <a:off x="1702276" y="2124329"/>
              <a:ext cx="5046871" cy="2735580"/>
              <a:chOff x="1702276" y="2124329"/>
              <a:chExt cx="5046871" cy="2735580"/>
            </a:xfrm>
          </p:grpSpPr>
          <p:grpSp>
            <p:nvGrpSpPr>
              <p:cNvPr id="13" name="Group 12"/>
              <p:cNvGrpSpPr/>
              <p:nvPr/>
            </p:nvGrpSpPr>
            <p:grpSpPr>
              <a:xfrm>
                <a:off x="1702276" y="2124329"/>
                <a:ext cx="5046871" cy="2735580"/>
                <a:chOff x="1702276" y="2124329"/>
                <a:chExt cx="5046871" cy="2735580"/>
              </a:xfrm>
            </p:grpSpPr>
            <p:grpSp>
              <p:nvGrpSpPr>
                <p:cNvPr id="15" name="Group 14"/>
                <p:cNvGrpSpPr/>
                <p:nvPr/>
              </p:nvGrpSpPr>
              <p:grpSpPr>
                <a:xfrm>
                  <a:off x="1702276" y="2124329"/>
                  <a:ext cx="5046871" cy="2735580"/>
                  <a:chOff x="1702276" y="2124329"/>
                  <a:chExt cx="5046871" cy="2735580"/>
                </a:xfrm>
              </p:grpSpPr>
              <p:grpSp>
                <p:nvGrpSpPr>
                  <p:cNvPr id="17" name="Group 16"/>
                  <p:cNvGrpSpPr/>
                  <p:nvPr/>
                </p:nvGrpSpPr>
                <p:grpSpPr>
                  <a:xfrm>
                    <a:off x="1702276" y="2156053"/>
                    <a:ext cx="2177415" cy="2672080"/>
                    <a:chOff x="3698716" y="2092960"/>
                    <a:chExt cx="2177415" cy="2672080"/>
                  </a:xfrm>
                </p:grpSpPr>
                <p:sp>
                  <p:nvSpPr>
                    <p:cNvPr id="26" name="Freeform 25"/>
                    <p:cNvSpPr>
                      <a:spLocks/>
                    </p:cNvSpPr>
                    <p:nvPr/>
                  </p:nvSpPr>
                  <p:spPr bwMode="auto">
                    <a:xfrm>
                      <a:off x="4069556" y="2092960"/>
                      <a:ext cx="668020" cy="577215"/>
                    </a:xfrm>
                    <a:custGeom>
                      <a:avLst/>
                      <a:gdLst>
                        <a:gd name="T0" fmla="*/ 358 w 687"/>
                        <a:gd name="T1" fmla="*/ 176 h 763"/>
                        <a:gd name="T2" fmla="*/ 297 w 687"/>
                        <a:gd name="T3" fmla="*/ 98 h 763"/>
                        <a:gd name="T4" fmla="*/ 213 w 687"/>
                        <a:gd name="T5" fmla="*/ 39 h 763"/>
                        <a:gd name="T6" fmla="*/ 138 w 687"/>
                        <a:gd name="T7" fmla="*/ 0 h 763"/>
                        <a:gd name="T8" fmla="*/ 78 w 687"/>
                        <a:gd name="T9" fmla="*/ 11 h 763"/>
                        <a:gd name="T10" fmla="*/ 34 w 687"/>
                        <a:gd name="T11" fmla="*/ 54 h 763"/>
                        <a:gd name="T12" fmla="*/ 0 w 687"/>
                        <a:gd name="T13" fmla="*/ 187 h 763"/>
                        <a:gd name="T14" fmla="*/ 13 w 687"/>
                        <a:gd name="T15" fmla="*/ 339 h 763"/>
                        <a:gd name="T16" fmla="*/ 49 w 687"/>
                        <a:gd name="T17" fmla="*/ 485 h 763"/>
                        <a:gd name="T18" fmla="*/ 88 w 687"/>
                        <a:gd name="T19" fmla="*/ 598 h 763"/>
                        <a:gd name="T20" fmla="*/ 164 w 687"/>
                        <a:gd name="T21" fmla="*/ 715 h 763"/>
                        <a:gd name="T22" fmla="*/ 228 w 687"/>
                        <a:gd name="T23" fmla="*/ 763 h 763"/>
                        <a:gd name="T24" fmla="*/ 317 w 687"/>
                        <a:gd name="T25" fmla="*/ 763 h 763"/>
                        <a:gd name="T26" fmla="*/ 407 w 687"/>
                        <a:gd name="T27" fmla="*/ 730 h 763"/>
                        <a:gd name="T28" fmla="*/ 452 w 687"/>
                        <a:gd name="T29" fmla="*/ 646 h 763"/>
                        <a:gd name="T30" fmla="*/ 476 w 687"/>
                        <a:gd name="T31" fmla="*/ 539 h 763"/>
                        <a:gd name="T32" fmla="*/ 467 w 687"/>
                        <a:gd name="T33" fmla="*/ 406 h 763"/>
                        <a:gd name="T34" fmla="*/ 677 w 687"/>
                        <a:gd name="T35" fmla="*/ 422 h 763"/>
                        <a:gd name="T36" fmla="*/ 687 w 687"/>
                        <a:gd name="T37" fmla="*/ 363 h 763"/>
                        <a:gd name="T38" fmla="*/ 448 w 687"/>
                        <a:gd name="T39" fmla="*/ 339 h 763"/>
                        <a:gd name="T40" fmla="*/ 388 w 687"/>
                        <a:gd name="T41" fmla="*/ 202 h 763"/>
                        <a:gd name="T42" fmla="*/ 358 w 687"/>
                        <a:gd name="T43" fmla="*/ 17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7" h="763">
                          <a:moveTo>
                            <a:pt x="358" y="176"/>
                          </a:moveTo>
                          <a:lnTo>
                            <a:pt x="297" y="98"/>
                          </a:lnTo>
                          <a:lnTo>
                            <a:pt x="213" y="39"/>
                          </a:lnTo>
                          <a:lnTo>
                            <a:pt x="138" y="0"/>
                          </a:lnTo>
                          <a:lnTo>
                            <a:pt x="78" y="11"/>
                          </a:lnTo>
                          <a:lnTo>
                            <a:pt x="34" y="54"/>
                          </a:lnTo>
                          <a:lnTo>
                            <a:pt x="0" y="187"/>
                          </a:lnTo>
                          <a:lnTo>
                            <a:pt x="13" y="339"/>
                          </a:lnTo>
                          <a:lnTo>
                            <a:pt x="49" y="485"/>
                          </a:lnTo>
                          <a:lnTo>
                            <a:pt x="88" y="598"/>
                          </a:lnTo>
                          <a:lnTo>
                            <a:pt x="164" y="715"/>
                          </a:lnTo>
                          <a:lnTo>
                            <a:pt x="228" y="763"/>
                          </a:lnTo>
                          <a:lnTo>
                            <a:pt x="317" y="763"/>
                          </a:lnTo>
                          <a:lnTo>
                            <a:pt x="407" y="730"/>
                          </a:lnTo>
                          <a:lnTo>
                            <a:pt x="452" y="646"/>
                          </a:lnTo>
                          <a:lnTo>
                            <a:pt x="476" y="539"/>
                          </a:lnTo>
                          <a:lnTo>
                            <a:pt x="467" y="406"/>
                          </a:lnTo>
                          <a:lnTo>
                            <a:pt x="677" y="422"/>
                          </a:lnTo>
                          <a:lnTo>
                            <a:pt x="687" y="363"/>
                          </a:lnTo>
                          <a:lnTo>
                            <a:pt x="448" y="339"/>
                          </a:lnTo>
                          <a:lnTo>
                            <a:pt x="388" y="202"/>
                          </a:lnTo>
                          <a:lnTo>
                            <a:pt x="358"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6"/>
                    <p:cNvSpPr>
                      <a:spLocks/>
                    </p:cNvSpPr>
                    <p:nvPr/>
                  </p:nvSpPr>
                  <p:spPr bwMode="auto">
                    <a:xfrm>
                      <a:off x="4498181" y="3663950"/>
                      <a:ext cx="745490" cy="1082040"/>
                    </a:xfrm>
                    <a:custGeom>
                      <a:avLst/>
                      <a:gdLst>
                        <a:gd name="T0" fmla="*/ 89 w 768"/>
                        <a:gd name="T1" fmla="*/ 0 h 1425"/>
                        <a:gd name="T2" fmla="*/ 19 w 768"/>
                        <a:gd name="T3" fmla="*/ 0 h 1425"/>
                        <a:gd name="T4" fmla="*/ 0 w 768"/>
                        <a:gd name="T5" fmla="*/ 102 h 1425"/>
                        <a:gd name="T6" fmla="*/ 49 w 768"/>
                        <a:gd name="T7" fmla="*/ 162 h 1425"/>
                        <a:gd name="T8" fmla="*/ 209 w 768"/>
                        <a:gd name="T9" fmla="*/ 304 h 1425"/>
                        <a:gd name="T10" fmla="*/ 349 w 768"/>
                        <a:gd name="T11" fmla="*/ 484 h 1425"/>
                        <a:gd name="T12" fmla="*/ 439 w 768"/>
                        <a:gd name="T13" fmla="*/ 671 h 1425"/>
                        <a:gd name="T14" fmla="*/ 453 w 768"/>
                        <a:gd name="T15" fmla="*/ 793 h 1425"/>
                        <a:gd name="T16" fmla="*/ 448 w 768"/>
                        <a:gd name="T17" fmla="*/ 882 h 1425"/>
                        <a:gd name="T18" fmla="*/ 409 w 768"/>
                        <a:gd name="T19" fmla="*/ 1082 h 1425"/>
                        <a:gd name="T20" fmla="*/ 358 w 768"/>
                        <a:gd name="T21" fmla="*/ 1244 h 1425"/>
                        <a:gd name="T22" fmla="*/ 314 w 768"/>
                        <a:gd name="T23" fmla="*/ 1338 h 1425"/>
                        <a:gd name="T24" fmla="*/ 304 w 768"/>
                        <a:gd name="T25" fmla="*/ 1396 h 1425"/>
                        <a:gd name="T26" fmla="*/ 349 w 768"/>
                        <a:gd name="T27" fmla="*/ 1396 h 1425"/>
                        <a:gd name="T28" fmla="*/ 418 w 768"/>
                        <a:gd name="T29" fmla="*/ 1377 h 1425"/>
                        <a:gd name="T30" fmla="*/ 439 w 768"/>
                        <a:gd name="T31" fmla="*/ 1381 h 1425"/>
                        <a:gd name="T32" fmla="*/ 583 w 768"/>
                        <a:gd name="T33" fmla="*/ 1390 h 1425"/>
                        <a:gd name="T34" fmla="*/ 693 w 768"/>
                        <a:gd name="T35" fmla="*/ 1425 h 1425"/>
                        <a:gd name="T36" fmla="*/ 732 w 768"/>
                        <a:gd name="T37" fmla="*/ 1405 h 1425"/>
                        <a:gd name="T38" fmla="*/ 768 w 768"/>
                        <a:gd name="T39" fmla="*/ 1332 h 1425"/>
                        <a:gd name="T40" fmla="*/ 732 w 768"/>
                        <a:gd name="T41" fmla="*/ 1292 h 1425"/>
                        <a:gd name="T42" fmla="*/ 568 w 768"/>
                        <a:gd name="T43" fmla="*/ 1288 h 1425"/>
                        <a:gd name="T44" fmla="*/ 453 w 768"/>
                        <a:gd name="T45" fmla="*/ 1303 h 1425"/>
                        <a:gd name="T46" fmla="*/ 394 w 768"/>
                        <a:gd name="T47" fmla="*/ 1332 h 1425"/>
                        <a:gd name="T48" fmla="*/ 403 w 768"/>
                        <a:gd name="T49" fmla="*/ 1264 h 1425"/>
                        <a:gd name="T50" fmla="*/ 463 w 768"/>
                        <a:gd name="T51" fmla="*/ 1160 h 1425"/>
                        <a:gd name="T52" fmla="*/ 513 w 768"/>
                        <a:gd name="T53" fmla="*/ 999 h 1425"/>
                        <a:gd name="T54" fmla="*/ 553 w 768"/>
                        <a:gd name="T55" fmla="*/ 862 h 1425"/>
                        <a:gd name="T56" fmla="*/ 523 w 768"/>
                        <a:gd name="T57" fmla="*/ 706 h 1425"/>
                        <a:gd name="T58" fmla="*/ 478 w 768"/>
                        <a:gd name="T59" fmla="*/ 538 h 1425"/>
                        <a:gd name="T60" fmla="*/ 388 w 768"/>
                        <a:gd name="T61" fmla="*/ 347 h 1425"/>
                        <a:gd name="T62" fmla="*/ 259 w 768"/>
                        <a:gd name="T63" fmla="*/ 171 h 1425"/>
                        <a:gd name="T64" fmla="*/ 149 w 768"/>
                        <a:gd name="T65" fmla="*/ 43 h 1425"/>
                        <a:gd name="T66" fmla="*/ 89 w 768"/>
                        <a:gd name="T67"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8" h="1425">
                          <a:moveTo>
                            <a:pt x="89" y="0"/>
                          </a:moveTo>
                          <a:lnTo>
                            <a:pt x="19" y="0"/>
                          </a:lnTo>
                          <a:lnTo>
                            <a:pt x="0" y="102"/>
                          </a:lnTo>
                          <a:lnTo>
                            <a:pt x="49" y="162"/>
                          </a:lnTo>
                          <a:lnTo>
                            <a:pt x="209" y="304"/>
                          </a:lnTo>
                          <a:lnTo>
                            <a:pt x="349" y="484"/>
                          </a:lnTo>
                          <a:lnTo>
                            <a:pt x="439" y="671"/>
                          </a:lnTo>
                          <a:lnTo>
                            <a:pt x="453" y="793"/>
                          </a:lnTo>
                          <a:lnTo>
                            <a:pt x="448" y="882"/>
                          </a:lnTo>
                          <a:lnTo>
                            <a:pt x="409" y="1082"/>
                          </a:lnTo>
                          <a:lnTo>
                            <a:pt x="358" y="1244"/>
                          </a:lnTo>
                          <a:lnTo>
                            <a:pt x="314" y="1338"/>
                          </a:lnTo>
                          <a:lnTo>
                            <a:pt x="304" y="1396"/>
                          </a:lnTo>
                          <a:lnTo>
                            <a:pt x="349" y="1396"/>
                          </a:lnTo>
                          <a:lnTo>
                            <a:pt x="418" y="1377"/>
                          </a:lnTo>
                          <a:lnTo>
                            <a:pt x="439" y="1381"/>
                          </a:lnTo>
                          <a:lnTo>
                            <a:pt x="583" y="1390"/>
                          </a:lnTo>
                          <a:lnTo>
                            <a:pt x="693" y="1425"/>
                          </a:lnTo>
                          <a:lnTo>
                            <a:pt x="732" y="1405"/>
                          </a:lnTo>
                          <a:lnTo>
                            <a:pt x="768" y="1332"/>
                          </a:lnTo>
                          <a:lnTo>
                            <a:pt x="732" y="1292"/>
                          </a:lnTo>
                          <a:lnTo>
                            <a:pt x="568" y="1288"/>
                          </a:lnTo>
                          <a:lnTo>
                            <a:pt x="453" y="1303"/>
                          </a:lnTo>
                          <a:lnTo>
                            <a:pt x="394" y="1332"/>
                          </a:lnTo>
                          <a:lnTo>
                            <a:pt x="403" y="1264"/>
                          </a:lnTo>
                          <a:lnTo>
                            <a:pt x="463" y="1160"/>
                          </a:lnTo>
                          <a:lnTo>
                            <a:pt x="513" y="999"/>
                          </a:lnTo>
                          <a:lnTo>
                            <a:pt x="553" y="862"/>
                          </a:lnTo>
                          <a:lnTo>
                            <a:pt x="523" y="706"/>
                          </a:lnTo>
                          <a:lnTo>
                            <a:pt x="478" y="538"/>
                          </a:lnTo>
                          <a:lnTo>
                            <a:pt x="388" y="347"/>
                          </a:lnTo>
                          <a:lnTo>
                            <a:pt x="259" y="171"/>
                          </a:lnTo>
                          <a:lnTo>
                            <a:pt x="149" y="43"/>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7"/>
                    <p:cNvSpPr>
                      <a:spLocks/>
                    </p:cNvSpPr>
                    <p:nvPr/>
                  </p:nvSpPr>
                  <p:spPr bwMode="auto">
                    <a:xfrm>
                      <a:off x="3879691" y="3663950"/>
                      <a:ext cx="502285" cy="1101090"/>
                    </a:xfrm>
                    <a:custGeom>
                      <a:avLst/>
                      <a:gdLst>
                        <a:gd name="T0" fmla="*/ 358 w 517"/>
                        <a:gd name="T1" fmla="*/ 0 h 1452"/>
                        <a:gd name="T2" fmla="*/ 293 w 517"/>
                        <a:gd name="T3" fmla="*/ 137 h 1452"/>
                        <a:gd name="T4" fmla="*/ 248 w 517"/>
                        <a:gd name="T5" fmla="*/ 337 h 1452"/>
                        <a:gd name="T6" fmla="*/ 194 w 517"/>
                        <a:gd name="T7" fmla="*/ 558 h 1452"/>
                        <a:gd name="T8" fmla="*/ 144 w 517"/>
                        <a:gd name="T9" fmla="*/ 782 h 1452"/>
                        <a:gd name="T10" fmla="*/ 144 w 517"/>
                        <a:gd name="T11" fmla="*/ 865 h 1452"/>
                        <a:gd name="T12" fmla="*/ 194 w 517"/>
                        <a:gd name="T13" fmla="*/ 1013 h 1452"/>
                        <a:gd name="T14" fmla="*/ 263 w 517"/>
                        <a:gd name="T15" fmla="*/ 1091 h 1452"/>
                        <a:gd name="T16" fmla="*/ 328 w 517"/>
                        <a:gd name="T17" fmla="*/ 1189 h 1452"/>
                        <a:gd name="T18" fmla="*/ 373 w 517"/>
                        <a:gd name="T19" fmla="*/ 1261 h 1452"/>
                        <a:gd name="T20" fmla="*/ 353 w 517"/>
                        <a:gd name="T21" fmla="*/ 1295 h 1452"/>
                        <a:gd name="T22" fmla="*/ 239 w 517"/>
                        <a:gd name="T23" fmla="*/ 1311 h 1452"/>
                        <a:gd name="T24" fmla="*/ 54 w 517"/>
                        <a:gd name="T25" fmla="*/ 1339 h 1452"/>
                        <a:gd name="T26" fmla="*/ 0 w 517"/>
                        <a:gd name="T27" fmla="*/ 1384 h 1452"/>
                        <a:gd name="T28" fmla="*/ 45 w 517"/>
                        <a:gd name="T29" fmla="*/ 1423 h 1452"/>
                        <a:gd name="T30" fmla="*/ 149 w 517"/>
                        <a:gd name="T31" fmla="*/ 1452 h 1452"/>
                        <a:gd name="T32" fmla="*/ 269 w 517"/>
                        <a:gd name="T33" fmla="*/ 1393 h 1452"/>
                        <a:gd name="T34" fmla="*/ 358 w 517"/>
                        <a:gd name="T35" fmla="*/ 1354 h 1452"/>
                        <a:gd name="T36" fmla="*/ 472 w 517"/>
                        <a:gd name="T37" fmla="*/ 1339 h 1452"/>
                        <a:gd name="T38" fmla="*/ 517 w 517"/>
                        <a:gd name="T39" fmla="*/ 1326 h 1452"/>
                        <a:gd name="T40" fmla="*/ 502 w 517"/>
                        <a:gd name="T41" fmla="*/ 1276 h 1452"/>
                        <a:gd name="T42" fmla="*/ 373 w 517"/>
                        <a:gd name="T43" fmla="*/ 1150 h 1452"/>
                        <a:gd name="T44" fmla="*/ 298 w 517"/>
                        <a:gd name="T45" fmla="*/ 1017 h 1452"/>
                        <a:gd name="T46" fmla="*/ 233 w 517"/>
                        <a:gd name="T47" fmla="*/ 928 h 1452"/>
                        <a:gd name="T48" fmla="*/ 224 w 517"/>
                        <a:gd name="T49" fmla="*/ 841 h 1452"/>
                        <a:gd name="T50" fmla="*/ 254 w 517"/>
                        <a:gd name="T51" fmla="*/ 695 h 1452"/>
                        <a:gd name="T52" fmla="*/ 323 w 517"/>
                        <a:gd name="T53" fmla="*/ 543 h 1452"/>
                        <a:gd name="T54" fmla="*/ 399 w 517"/>
                        <a:gd name="T55" fmla="*/ 284 h 1452"/>
                        <a:gd name="T56" fmla="*/ 463 w 517"/>
                        <a:gd name="T57" fmla="*/ 132 h 1452"/>
                        <a:gd name="T58" fmla="*/ 457 w 517"/>
                        <a:gd name="T59" fmla="*/ 43 h 1452"/>
                        <a:gd name="T60" fmla="*/ 399 w 517"/>
                        <a:gd name="T61" fmla="*/ 0 h 1452"/>
                        <a:gd name="T62" fmla="*/ 358 w 517"/>
                        <a:gd name="T63" fmla="*/ 0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1452">
                          <a:moveTo>
                            <a:pt x="358" y="0"/>
                          </a:moveTo>
                          <a:lnTo>
                            <a:pt x="293" y="137"/>
                          </a:lnTo>
                          <a:lnTo>
                            <a:pt x="248" y="337"/>
                          </a:lnTo>
                          <a:lnTo>
                            <a:pt x="194" y="558"/>
                          </a:lnTo>
                          <a:lnTo>
                            <a:pt x="144" y="782"/>
                          </a:lnTo>
                          <a:lnTo>
                            <a:pt x="144" y="865"/>
                          </a:lnTo>
                          <a:lnTo>
                            <a:pt x="194" y="1013"/>
                          </a:lnTo>
                          <a:lnTo>
                            <a:pt x="263" y="1091"/>
                          </a:lnTo>
                          <a:lnTo>
                            <a:pt x="328" y="1189"/>
                          </a:lnTo>
                          <a:lnTo>
                            <a:pt x="373" y="1261"/>
                          </a:lnTo>
                          <a:lnTo>
                            <a:pt x="353" y="1295"/>
                          </a:lnTo>
                          <a:lnTo>
                            <a:pt x="239" y="1311"/>
                          </a:lnTo>
                          <a:lnTo>
                            <a:pt x="54" y="1339"/>
                          </a:lnTo>
                          <a:lnTo>
                            <a:pt x="0" y="1384"/>
                          </a:lnTo>
                          <a:lnTo>
                            <a:pt x="45" y="1423"/>
                          </a:lnTo>
                          <a:lnTo>
                            <a:pt x="149" y="1452"/>
                          </a:lnTo>
                          <a:lnTo>
                            <a:pt x="269" y="1393"/>
                          </a:lnTo>
                          <a:lnTo>
                            <a:pt x="358" y="1354"/>
                          </a:lnTo>
                          <a:lnTo>
                            <a:pt x="472" y="1339"/>
                          </a:lnTo>
                          <a:lnTo>
                            <a:pt x="517" y="1326"/>
                          </a:lnTo>
                          <a:lnTo>
                            <a:pt x="502" y="1276"/>
                          </a:lnTo>
                          <a:lnTo>
                            <a:pt x="373" y="1150"/>
                          </a:lnTo>
                          <a:lnTo>
                            <a:pt x="298" y="1017"/>
                          </a:lnTo>
                          <a:lnTo>
                            <a:pt x="233" y="928"/>
                          </a:lnTo>
                          <a:lnTo>
                            <a:pt x="224" y="841"/>
                          </a:lnTo>
                          <a:lnTo>
                            <a:pt x="254" y="695"/>
                          </a:lnTo>
                          <a:lnTo>
                            <a:pt x="323" y="543"/>
                          </a:lnTo>
                          <a:lnTo>
                            <a:pt x="399" y="284"/>
                          </a:lnTo>
                          <a:lnTo>
                            <a:pt x="463" y="132"/>
                          </a:lnTo>
                          <a:lnTo>
                            <a:pt x="457" y="43"/>
                          </a:lnTo>
                          <a:lnTo>
                            <a:pt x="399" y="0"/>
                          </a:lnTo>
                          <a:lnTo>
                            <a:pt x="3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8"/>
                    <p:cNvSpPr>
                      <a:spLocks/>
                    </p:cNvSpPr>
                    <p:nvPr/>
                  </p:nvSpPr>
                  <p:spPr bwMode="auto">
                    <a:xfrm>
                      <a:off x="4145756" y="2701925"/>
                      <a:ext cx="600710" cy="1019810"/>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9"/>
                    <p:cNvSpPr>
                      <a:spLocks/>
                    </p:cNvSpPr>
                    <p:nvPr/>
                  </p:nvSpPr>
                  <p:spPr bwMode="auto">
                    <a:xfrm rot="6153385">
                      <a:off x="4868068" y="2490153"/>
                      <a:ext cx="577215" cy="1438910"/>
                    </a:xfrm>
                    <a:custGeom>
                      <a:avLst/>
                      <a:gdLst>
                        <a:gd name="T0" fmla="*/ 101 w 364"/>
                        <a:gd name="T1" fmla="*/ 765 h 907"/>
                        <a:gd name="T2" fmla="*/ 35 w 364"/>
                        <a:gd name="T3" fmla="*/ 816 h 907"/>
                        <a:gd name="T4" fmla="*/ 15 w 364"/>
                        <a:gd name="T5" fmla="*/ 832 h 907"/>
                        <a:gd name="T6" fmla="*/ 0 w 364"/>
                        <a:gd name="T7" fmla="*/ 867 h 907"/>
                        <a:gd name="T8" fmla="*/ 20 w 364"/>
                        <a:gd name="T9" fmla="*/ 902 h 907"/>
                        <a:gd name="T10" fmla="*/ 40 w 364"/>
                        <a:gd name="T11" fmla="*/ 907 h 907"/>
                        <a:gd name="T12" fmla="*/ 101 w 364"/>
                        <a:gd name="T13" fmla="*/ 887 h 907"/>
                        <a:gd name="T14" fmla="*/ 192 w 364"/>
                        <a:gd name="T15" fmla="*/ 816 h 907"/>
                        <a:gd name="T16" fmla="*/ 273 w 364"/>
                        <a:gd name="T17" fmla="*/ 730 h 907"/>
                        <a:gd name="T18" fmla="*/ 359 w 364"/>
                        <a:gd name="T19" fmla="*/ 633 h 907"/>
                        <a:gd name="T20" fmla="*/ 364 w 364"/>
                        <a:gd name="T21" fmla="*/ 593 h 907"/>
                        <a:gd name="T22" fmla="*/ 364 w 364"/>
                        <a:gd name="T23" fmla="*/ 482 h 907"/>
                        <a:gd name="T24" fmla="*/ 339 w 364"/>
                        <a:gd name="T25" fmla="*/ 310 h 907"/>
                        <a:gd name="T26" fmla="*/ 354 w 364"/>
                        <a:gd name="T27" fmla="*/ 209 h 907"/>
                        <a:gd name="T28" fmla="*/ 364 w 364"/>
                        <a:gd name="T29" fmla="*/ 168 h 907"/>
                        <a:gd name="T30" fmla="*/ 349 w 364"/>
                        <a:gd name="T31" fmla="*/ 147 h 907"/>
                        <a:gd name="T32" fmla="*/ 313 w 364"/>
                        <a:gd name="T33" fmla="*/ 127 h 907"/>
                        <a:gd name="T34" fmla="*/ 288 w 364"/>
                        <a:gd name="T35" fmla="*/ 112 h 907"/>
                        <a:gd name="T36" fmla="*/ 303 w 364"/>
                        <a:gd name="T37" fmla="*/ 21 h 907"/>
                        <a:gd name="T38" fmla="*/ 293 w 364"/>
                        <a:gd name="T39" fmla="*/ 0 h 907"/>
                        <a:gd name="T40" fmla="*/ 273 w 364"/>
                        <a:gd name="T41" fmla="*/ 6 h 907"/>
                        <a:gd name="T42" fmla="*/ 263 w 364"/>
                        <a:gd name="T43" fmla="*/ 122 h 907"/>
                        <a:gd name="T44" fmla="*/ 253 w 364"/>
                        <a:gd name="T45" fmla="*/ 152 h 907"/>
                        <a:gd name="T46" fmla="*/ 248 w 364"/>
                        <a:gd name="T47" fmla="*/ 173 h 907"/>
                        <a:gd name="T48" fmla="*/ 207 w 364"/>
                        <a:gd name="T49" fmla="*/ 157 h 907"/>
                        <a:gd name="T50" fmla="*/ 177 w 364"/>
                        <a:gd name="T51" fmla="*/ 157 h 907"/>
                        <a:gd name="T52" fmla="*/ 177 w 364"/>
                        <a:gd name="T53" fmla="*/ 178 h 907"/>
                        <a:gd name="T54" fmla="*/ 197 w 364"/>
                        <a:gd name="T55" fmla="*/ 194 h 907"/>
                        <a:gd name="T56" fmla="*/ 233 w 364"/>
                        <a:gd name="T57" fmla="*/ 194 h 907"/>
                        <a:gd name="T58" fmla="*/ 258 w 364"/>
                        <a:gd name="T59" fmla="*/ 214 h 907"/>
                        <a:gd name="T60" fmla="*/ 278 w 364"/>
                        <a:gd name="T61" fmla="*/ 249 h 907"/>
                        <a:gd name="T62" fmla="*/ 298 w 364"/>
                        <a:gd name="T63" fmla="*/ 305 h 907"/>
                        <a:gd name="T64" fmla="*/ 313 w 364"/>
                        <a:gd name="T65" fmla="*/ 416 h 907"/>
                        <a:gd name="T66" fmla="*/ 313 w 364"/>
                        <a:gd name="T67" fmla="*/ 517 h 907"/>
                        <a:gd name="T68" fmla="*/ 303 w 364"/>
                        <a:gd name="T69" fmla="*/ 598 h 907"/>
                        <a:gd name="T70" fmla="*/ 283 w 364"/>
                        <a:gd name="T71" fmla="*/ 633 h 907"/>
                        <a:gd name="T72" fmla="*/ 212 w 364"/>
                        <a:gd name="T73" fmla="*/ 684 h 907"/>
                        <a:gd name="T74" fmla="*/ 136 w 364"/>
                        <a:gd name="T75" fmla="*/ 730 h 907"/>
                        <a:gd name="T76" fmla="*/ 101 w 364"/>
                        <a:gd name="T77" fmla="*/ 76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0"/>
                    <p:cNvSpPr>
                      <a:spLocks/>
                    </p:cNvSpPr>
                    <p:nvPr/>
                  </p:nvSpPr>
                  <p:spPr bwMode="auto">
                    <a:xfrm>
                      <a:off x="3698716" y="2749550"/>
                      <a:ext cx="575310" cy="810260"/>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17"/>
                  <p:cNvGrpSpPr/>
                  <p:nvPr/>
                </p:nvGrpSpPr>
                <p:grpSpPr>
                  <a:xfrm>
                    <a:off x="5454382" y="2124329"/>
                    <a:ext cx="1294765" cy="2735580"/>
                    <a:chOff x="207010" y="0"/>
                    <a:chExt cx="1294765" cy="2736058"/>
                  </a:xfrm>
                </p:grpSpPr>
                <p:sp>
                  <p:nvSpPr>
                    <p:cNvPr id="20" name="Freeform 19"/>
                    <p:cNvSpPr>
                      <a:spLocks/>
                    </p:cNvSpPr>
                    <p:nvPr/>
                  </p:nvSpPr>
                  <p:spPr bwMode="auto">
                    <a:xfrm flipH="1">
                      <a:off x="476250" y="647701"/>
                      <a:ext cx="614362" cy="1103313"/>
                    </a:xfrm>
                    <a:custGeom>
                      <a:avLst/>
                      <a:gdLst>
                        <a:gd name="T0" fmla="*/ 303 w 848"/>
                        <a:gd name="T1" fmla="*/ 10 h 1551"/>
                        <a:gd name="T2" fmla="*/ 430 w 848"/>
                        <a:gd name="T3" fmla="*/ 0 h 1551"/>
                        <a:gd name="T4" fmla="*/ 532 w 848"/>
                        <a:gd name="T5" fmla="*/ 10 h 1551"/>
                        <a:gd name="T6" fmla="*/ 606 w 848"/>
                        <a:gd name="T7" fmla="*/ 42 h 1551"/>
                        <a:gd name="T8" fmla="*/ 657 w 848"/>
                        <a:gd name="T9" fmla="*/ 84 h 1551"/>
                        <a:gd name="T10" fmla="*/ 704 w 848"/>
                        <a:gd name="T11" fmla="*/ 154 h 1551"/>
                        <a:gd name="T12" fmla="*/ 746 w 848"/>
                        <a:gd name="T13" fmla="*/ 234 h 1551"/>
                        <a:gd name="T14" fmla="*/ 781 w 848"/>
                        <a:gd name="T15" fmla="*/ 333 h 1551"/>
                        <a:gd name="T16" fmla="*/ 806 w 848"/>
                        <a:gd name="T17" fmla="*/ 452 h 1551"/>
                        <a:gd name="T18" fmla="*/ 832 w 848"/>
                        <a:gd name="T19" fmla="*/ 583 h 1551"/>
                        <a:gd name="T20" fmla="*/ 838 w 848"/>
                        <a:gd name="T21" fmla="*/ 724 h 1551"/>
                        <a:gd name="T22" fmla="*/ 848 w 848"/>
                        <a:gd name="T23" fmla="*/ 872 h 1551"/>
                        <a:gd name="T24" fmla="*/ 835 w 848"/>
                        <a:gd name="T25" fmla="*/ 987 h 1551"/>
                        <a:gd name="T26" fmla="*/ 803 w 848"/>
                        <a:gd name="T27" fmla="*/ 1115 h 1551"/>
                        <a:gd name="T28" fmla="*/ 749 w 848"/>
                        <a:gd name="T29" fmla="*/ 1227 h 1551"/>
                        <a:gd name="T30" fmla="*/ 676 w 848"/>
                        <a:gd name="T31" fmla="*/ 1343 h 1551"/>
                        <a:gd name="T32" fmla="*/ 599 w 848"/>
                        <a:gd name="T33" fmla="*/ 1423 h 1551"/>
                        <a:gd name="T34" fmla="*/ 491 w 848"/>
                        <a:gd name="T35" fmla="*/ 1493 h 1551"/>
                        <a:gd name="T36" fmla="*/ 376 w 848"/>
                        <a:gd name="T37" fmla="*/ 1535 h 1551"/>
                        <a:gd name="T38" fmla="*/ 274 w 848"/>
                        <a:gd name="T39" fmla="*/ 1551 h 1551"/>
                        <a:gd name="T40" fmla="*/ 188 w 848"/>
                        <a:gd name="T41" fmla="*/ 1538 h 1551"/>
                        <a:gd name="T42" fmla="*/ 111 w 848"/>
                        <a:gd name="T43" fmla="*/ 1503 h 1551"/>
                        <a:gd name="T44" fmla="*/ 60 w 848"/>
                        <a:gd name="T45" fmla="*/ 1452 h 1551"/>
                        <a:gd name="T46" fmla="*/ 19 w 848"/>
                        <a:gd name="T47" fmla="*/ 1378 h 1551"/>
                        <a:gd name="T48" fmla="*/ 0 w 848"/>
                        <a:gd name="T49" fmla="*/ 1292 h 1551"/>
                        <a:gd name="T50" fmla="*/ 0 w 848"/>
                        <a:gd name="T51" fmla="*/ 1202 h 1551"/>
                        <a:gd name="T52" fmla="*/ 19 w 848"/>
                        <a:gd name="T53" fmla="*/ 1115 h 1551"/>
                        <a:gd name="T54" fmla="*/ 60 w 848"/>
                        <a:gd name="T55" fmla="*/ 1045 h 1551"/>
                        <a:gd name="T56" fmla="*/ 124 w 848"/>
                        <a:gd name="T57" fmla="*/ 981 h 1551"/>
                        <a:gd name="T58" fmla="*/ 197 w 848"/>
                        <a:gd name="T59" fmla="*/ 923 h 1551"/>
                        <a:gd name="T60" fmla="*/ 229 w 848"/>
                        <a:gd name="T61" fmla="*/ 872 h 1551"/>
                        <a:gd name="T62" fmla="*/ 242 w 848"/>
                        <a:gd name="T63" fmla="*/ 827 h 1551"/>
                        <a:gd name="T64" fmla="*/ 239 w 848"/>
                        <a:gd name="T65" fmla="*/ 763 h 1551"/>
                        <a:gd name="T66" fmla="*/ 220 w 848"/>
                        <a:gd name="T67" fmla="*/ 664 h 1551"/>
                        <a:gd name="T68" fmla="*/ 197 w 848"/>
                        <a:gd name="T69" fmla="*/ 561 h 1551"/>
                        <a:gd name="T70" fmla="*/ 162 w 848"/>
                        <a:gd name="T71" fmla="*/ 490 h 1551"/>
                        <a:gd name="T72" fmla="*/ 105 w 848"/>
                        <a:gd name="T73" fmla="*/ 407 h 1551"/>
                        <a:gd name="T74" fmla="*/ 82 w 848"/>
                        <a:gd name="T75" fmla="*/ 346 h 1551"/>
                        <a:gd name="T76" fmla="*/ 73 w 848"/>
                        <a:gd name="T77" fmla="*/ 273 h 1551"/>
                        <a:gd name="T78" fmla="*/ 82 w 848"/>
                        <a:gd name="T79" fmla="*/ 186 h 1551"/>
                        <a:gd name="T80" fmla="*/ 124 w 848"/>
                        <a:gd name="T81" fmla="*/ 112 h 1551"/>
                        <a:gd name="T82" fmla="*/ 172 w 848"/>
                        <a:gd name="T83" fmla="*/ 67 h 1551"/>
                        <a:gd name="T84" fmla="*/ 232 w 848"/>
                        <a:gd name="T85" fmla="*/ 39 h 1551"/>
                        <a:gd name="T86" fmla="*/ 277 w 848"/>
                        <a:gd name="T87" fmla="*/ 19 h 1551"/>
                        <a:gd name="T88" fmla="*/ 370 w 848"/>
                        <a:gd name="T89" fmla="*/ 3 h 1551"/>
                        <a:gd name="T90" fmla="*/ 303 w 848"/>
                        <a:gd name="T91"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8" h="1551">
                          <a:moveTo>
                            <a:pt x="303" y="10"/>
                          </a:moveTo>
                          <a:lnTo>
                            <a:pt x="430" y="0"/>
                          </a:lnTo>
                          <a:lnTo>
                            <a:pt x="532" y="10"/>
                          </a:lnTo>
                          <a:lnTo>
                            <a:pt x="606" y="42"/>
                          </a:lnTo>
                          <a:lnTo>
                            <a:pt x="657" y="84"/>
                          </a:lnTo>
                          <a:lnTo>
                            <a:pt x="704" y="154"/>
                          </a:lnTo>
                          <a:lnTo>
                            <a:pt x="746" y="234"/>
                          </a:lnTo>
                          <a:lnTo>
                            <a:pt x="781" y="333"/>
                          </a:lnTo>
                          <a:lnTo>
                            <a:pt x="806" y="452"/>
                          </a:lnTo>
                          <a:lnTo>
                            <a:pt x="832" y="583"/>
                          </a:lnTo>
                          <a:lnTo>
                            <a:pt x="838" y="724"/>
                          </a:lnTo>
                          <a:lnTo>
                            <a:pt x="848" y="872"/>
                          </a:lnTo>
                          <a:lnTo>
                            <a:pt x="835" y="987"/>
                          </a:lnTo>
                          <a:lnTo>
                            <a:pt x="803" y="1115"/>
                          </a:lnTo>
                          <a:lnTo>
                            <a:pt x="749" y="1227"/>
                          </a:lnTo>
                          <a:lnTo>
                            <a:pt x="676" y="1343"/>
                          </a:lnTo>
                          <a:lnTo>
                            <a:pt x="599" y="1423"/>
                          </a:lnTo>
                          <a:lnTo>
                            <a:pt x="491" y="1493"/>
                          </a:lnTo>
                          <a:lnTo>
                            <a:pt x="376" y="1535"/>
                          </a:lnTo>
                          <a:lnTo>
                            <a:pt x="274" y="1551"/>
                          </a:lnTo>
                          <a:lnTo>
                            <a:pt x="188" y="1538"/>
                          </a:lnTo>
                          <a:lnTo>
                            <a:pt x="111" y="1503"/>
                          </a:lnTo>
                          <a:lnTo>
                            <a:pt x="60" y="1452"/>
                          </a:lnTo>
                          <a:lnTo>
                            <a:pt x="19" y="1378"/>
                          </a:lnTo>
                          <a:lnTo>
                            <a:pt x="0" y="1292"/>
                          </a:lnTo>
                          <a:lnTo>
                            <a:pt x="0" y="1202"/>
                          </a:lnTo>
                          <a:lnTo>
                            <a:pt x="19" y="1115"/>
                          </a:lnTo>
                          <a:lnTo>
                            <a:pt x="60" y="1045"/>
                          </a:lnTo>
                          <a:lnTo>
                            <a:pt x="124" y="981"/>
                          </a:lnTo>
                          <a:lnTo>
                            <a:pt x="197" y="923"/>
                          </a:lnTo>
                          <a:lnTo>
                            <a:pt x="229" y="872"/>
                          </a:lnTo>
                          <a:lnTo>
                            <a:pt x="242" y="827"/>
                          </a:lnTo>
                          <a:lnTo>
                            <a:pt x="239" y="763"/>
                          </a:lnTo>
                          <a:lnTo>
                            <a:pt x="220" y="664"/>
                          </a:lnTo>
                          <a:lnTo>
                            <a:pt x="197" y="561"/>
                          </a:lnTo>
                          <a:lnTo>
                            <a:pt x="162" y="490"/>
                          </a:lnTo>
                          <a:lnTo>
                            <a:pt x="105" y="407"/>
                          </a:lnTo>
                          <a:lnTo>
                            <a:pt x="82" y="346"/>
                          </a:lnTo>
                          <a:lnTo>
                            <a:pt x="73" y="273"/>
                          </a:lnTo>
                          <a:lnTo>
                            <a:pt x="82" y="186"/>
                          </a:lnTo>
                          <a:lnTo>
                            <a:pt x="124" y="112"/>
                          </a:lnTo>
                          <a:lnTo>
                            <a:pt x="172" y="67"/>
                          </a:lnTo>
                          <a:lnTo>
                            <a:pt x="232" y="39"/>
                          </a:lnTo>
                          <a:lnTo>
                            <a:pt x="277" y="19"/>
                          </a:lnTo>
                          <a:lnTo>
                            <a:pt x="370" y="3"/>
                          </a:lnTo>
                          <a:lnTo>
                            <a:pt x="30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0"/>
                    <p:cNvSpPr>
                      <a:spLocks/>
                    </p:cNvSpPr>
                    <p:nvPr/>
                  </p:nvSpPr>
                  <p:spPr bwMode="auto">
                    <a:xfrm flipH="1">
                      <a:off x="285750" y="0"/>
                      <a:ext cx="695325" cy="588645"/>
                    </a:xfrm>
                    <a:custGeom>
                      <a:avLst/>
                      <a:gdLst>
                        <a:gd name="T0" fmla="*/ 701 w 966"/>
                        <a:gd name="T1" fmla="*/ 491 h 827"/>
                        <a:gd name="T2" fmla="*/ 676 w 966"/>
                        <a:gd name="T3" fmla="*/ 391 h 827"/>
                        <a:gd name="T4" fmla="*/ 644 w 966"/>
                        <a:gd name="T5" fmla="*/ 305 h 827"/>
                        <a:gd name="T6" fmla="*/ 609 w 966"/>
                        <a:gd name="T7" fmla="*/ 237 h 827"/>
                        <a:gd name="T8" fmla="*/ 558 w 966"/>
                        <a:gd name="T9" fmla="*/ 173 h 827"/>
                        <a:gd name="T10" fmla="*/ 497 w 966"/>
                        <a:gd name="T11" fmla="*/ 103 h 827"/>
                        <a:gd name="T12" fmla="*/ 440 w 966"/>
                        <a:gd name="T13" fmla="*/ 55 h 827"/>
                        <a:gd name="T14" fmla="*/ 395 w 966"/>
                        <a:gd name="T15" fmla="*/ 29 h 827"/>
                        <a:gd name="T16" fmla="*/ 328 w 966"/>
                        <a:gd name="T17" fmla="*/ 10 h 827"/>
                        <a:gd name="T18" fmla="*/ 252 w 966"/>
                        <a:gd name="T19" fmla="*/ 0 h 827"/>
                        <a:gd name="T20" fmla="*/ 182 w 966"/>
                        <a:gd name="T21" fmla="*/ 10 h 827"/>
                        <a:gd name="T22" fmla="*/ 115 w 966"/>
                        <a:gd name="T23" fmla="*/ 39 h 827"/>
                        <a:gd name="T24" fmla="*/ 64 w 966"/>
                        <a:gd name="T25" fmla="*/ 87 h 827"/>
                        <a:gd name="T26" fmla="*/ 19 w 966"/>
                        <a:gd name="T27" fmla="*/ 170 h 827"/>
                        <a:gd name="T28" fmla="*/ 0 w 966"/>
                        <a:gd name="T29" fmla="*/ 250 h 827"/>
                        <a:gd name="T30" fmla="*/ 6 w 966"/>
                        <a:gd name="T31" fmla="*/ 337 h 827"/>
                        <a:gd name="T32" fmla="*/ 19 w 966"/>
                        <a:gd name="T33" fmla="*/ 423 h 827"/>
                        <a:gd name="T34" fmla="*/ 51 w 966"/>
                        <a:gd name="T35" fmla="*/ 507 h 827"/>
                        <a:gd name="T36" fmla="*/ 92 w 966"/>
                        <a:gd name="T37" fmla="*/ 580 h 827"/>
                        <a:gd name="T38" fmla="*/ 162 w 966"/>
                        <a:gd name="T39" fmla="*/ 648 h 827"/>
                        <a:gd name="T40" fmla="*/ 236 w 966"/>
                        <a:gd name="T41" fmla="*/ 709 h 827"/>
                        <a:gd name="T42" fmla="*/ 322 w 966"/>
                        <a:gd name="T43" fmla="*/ 760 h 827"/>
                        <a:gd name="T44" fmla="*/ 411 w 966"/>
                        <a:gd name="T45" fmla="*/ 801 h 827"/>
                        <a:gd name="T46" fmla="*/ 501 w 966"/>
                        <a:gd name="T47" fmla="*/ 827 h 827"/>
                        <a:gd name="T48" fmla="*/ 574 w 966"/>
                        <a:gd name="T49" fmla="*/ 827 h 827"/>
                        <a:gd name="T50" fmla="*/ 625 w 966"/>
                        <a:gd name="T51" fmla="*/ 808 h 827"/>
                        <a:gd name="T52" fmla="*/ 660 w 966"/>
                        <a:gd name="T53" fmla="*/ 760 h 827"/>
                        <a:gd name="T54" fmla="*/ 689 w 966"/>
                        <a:gd name="T55" fmla="*/ 696 h 827"/>
                        <a:gd name="T56" fmla="*/ 698 w 966"/>
                        <a:gd name="T57" fmla="*/ 648 h 827"/>
                        <a:gd name="T58" fmla="*/ 698 w 966"/>
                        <a:gd name="T59" fmla="*/ 609 h 827"/>
                        <a:gd name="T60" fmla="*/ 772 w 966"/>
                        <a:gd name="T61" fmla="*/ 664 h 827"/>
                        <a:gd name="T62" fmla="*/ 829 w 966"/>
                        <a:gd name="T63" fmla="*/ 696 h 827"/>
                        <a:gd name="T64" fmla="*/ 893 w 966"/>
                        <a:gd name="T65" fmla="*/ 709 h 827"/>
                        <a:gd name="T66" fmla="*/ 944 w 966"/>
                        <a:gd name="T67" fmla="*/ 696 h 827"/>
                        <a:gd name="T68" fmla="*/ 966 w 966"/>
                        <a:gd name="T69" fmla="*/ 664 h 827"/>
                        <a:gd name="T70" fmla="*/ 960 w 966"/>
                        <a:gd name="T71" fmla="*/ 625 h 827"/>
                        <a:gd name="T72" fmla="*/ 941 w 966"/>
                        <a:gd name="T73" fmla="*/ 596 h 827"/>
                        <a:gd name="T74" fmla="*/ 899 w 966"/>
                        <a:gd name="T75" fmla="*/ 577 h 827"/>
                        <a:gd name="T76" fmla="*/ 835 w 966"/>
                        <a:gd name="T77" fmla="*/ 561 h 827"/>
                        <a:gd name="T78" fmla="*/ 788 w 966"/>
                        <a:gd name="T79" fmla="*/ 548 h 827"/>
                        <a:gd name="T80" fmla="*/ 740 w 966"/>
                        <a:gd name="T81" fmla="*/ 523 h 827"/>
                        <a:gd name="T82" fmla="*/ 701 w 966"/>
                        <a:gd name="T83" fmla="*/ 49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6" h="827">
                          <a:moveTo>
                            <a:pt x="701" y="491"/>
                          </a:moveTo>
                          <a:lnTo>
                            <a:pt x="676" y="391"/>
                          </a:lnTo>
                          <a:lnTo>
                            <a:pt x="644" y="305"/>
                          </a:lnTo>
                          <a:lnTo>
                            <a:pt x="609" y="237"/>
                          </a:lnTo>
                          <a:lnTo>
                            <a:pt x="558" y="173"/>
                          </a:lnTo>
                          <a:lnTo>
                            <a:pt x="497" y="103"/>
                          </a:lnTo>
                          <a:lnTo>
                            <a:pt x="440" y="55"/>
                          </a:lnTo>
                          <a:lnTo>
                            <a:pt x="395" y="29"/>
                          </a:lnTo>
                          <a:lnTo>
                            <a:pt x="328" y="10"/>
                          </a:lnTo>
                          <a:lnTo>
                            <a:pt x="252" y="0"/>
                          </a:lnTo>
                          <a:lnTo>
                            <a:pt x="182" y="10"/>
                          </a:lnTo>
                          <a:lnTo>
                            <a:pt x="115" y="39"/>
                          </a:lnTo>
                          <a:lnTo>
                            <a:pt x="64" y="87"/>
                          </a:lnTo>
                          <a:lnTo>
                            <a:pt x="19" y="170"/>
                          </a:lnTo>
                          <a:lnTo>
                            <a:pt x="0" y="250"/>
                          </a:lnTo>
                          <a:lnTo>
                            <a:pt x="6" y="337"/>
                          </a:lnTo>
                          <a:lnTo>
                            <a:pt x="19" y="423"/>
                          </a:lnTo>
                          <a:lnTo>
                            <a:pt x="51" y="507"/>
                          </a:lnTo>
                          <a:lnTo>
                            <a:pt x="92" y="580"/>
                          </a:lnTo>
                          <a:lnTo>
                            <a:pt x="162" y="648"/>
                          </a:lnTo>
                          <a:lnTo>
                            <a:pt x="236" y="709"/>
                          </a:lnTo>
                          <a:lnTo>
                            <a:pt x="322" y="760"/>
                          </a:lnTo>
                          <a:lnTo>
                            <a:pt x="411" y="801"/>
                          </a:lnTo>
                          <a:lnTo>
                            <a:pt x="501" y="827"/>
                          </a:lnTo>
                          <a:lnTo>
                            <a:pt x="574" y="827"/>
                          </a:lnTo>
                          <a:lnTo>
                            <a:pt x="625" y="808"/>
                          </a:lnTo>
                          <a:lnTo>
                            <a:pt x="660" y="760"/>
                          </a:lnTo>
                          <a:lnTo>
                            <a:pt x="689" y="696"/>
                          </a:lnTo>
                          <a:lnTo>
                            <a:pt x="698" y="648"/>
                          </a:lnTo>
                          <a:lnTo>
                            <a:pt x="698" y="609"/>
                          </a:lnTo>
                          <a:lnTo>
                            <a:pt x="772" y="664"/>
                          </a:lnTo>
                          <a:lnTo>
                            <a:pt x="829" y="696"/>
                          </a:lnTo>
                          <a:lnTo>
                            <a:pt x="893" y="709"/>
                          </a:lnTo>
                          <a:lnTo>
                            <a:pt x="944" y="696"/>
                          </a:lnTo>
                          <a:lnTo>
                            <a:pt x="966" y="664"/>
                          </a:lnTo>
                          <a:lnTo>
                            <a:pt x="960" y="625"/>
                          </a:lnTo>
                          <a:lnTo>
                            <a:pt x="941" y="596"/>
                          </a:lnTo>
                          <a:lnTo>
                            <a:pt x="899" y="577"/>
                          </a:lnTo>
                          <a:lnTo>
                            <a:pt x="835" y="561"/>
                          </a:lnTo>
                          <a:lnTo>
                            <a:pt x="788" y="548"/>
                          </a:lnTo>
                          <a:lnTo>
                            <a:pt x="740" y="523"/>
                          </a:lnTo>
                          <a:lnTo>
                            <a:pt x="701"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1"/>
                    <p:cNvSpPr>
                      <a:spLocks/>
                    </p:cNvSpPr>
                    <p:nvPr/>
                  </p:nvSpPr>
                  <p:spPr bwMode="auto">
                    <a:xfrm>
                      <a:off x="392430" y="1431133"/>
                      <a:ext cx="390525" cy="1304925"/>
                    </a:xfrm>
                    <a:custGeom>
                      <a:avLst/>
                      <a:gdLst>
                        <a:gd name="T0" fmla="*/ 128 w 536"/>
                        <a:gd name="T1" fmla="*/ 228 h 1833"/>
                        <a:gd name="T2" fmla="*/ 192 w 536"/>
                        <a:gd name="T3" fmla="*/ 103 h 1833"/>
                        <a:gd name="T4" fmla="*/ 249 w 536"/>
                        <a:gd name="T5" fmla="*/ 29 h 1833"/>
                        <a:gd name="T6" fmla="*/ 307 w 536"/>
                        <a:gd name="T7" fmla="*/ 0 h 1833"/>
                        <a:gd name="T8" fmla="*/ 361 w 536"/>
                        <a:gd name="T9" fmla="*/ 0 h 1833"/>
                        <a:gd name="T10" fmla="*/ 421 w 536"/>
                        <a:gd name="T11" fmla="*/ 29 h 1833"/>
                        <a:gd name="T12" fmla="*/ 450 w 536"/>
                        <a:gd name="T13" fmla="*/ 61 h 1833"/>
                        <a:gd name="T14" fmla="*/ 469 w 536"/>
                        <a:gd name="T15" fmla="*/ 125 h 1833"/>
                        <a:gd name="T16" fmla="*/ 463 w 536"/>
                        <a:gd name="T17" fmla="*/ 190 h 1833"/>
                        <a:gd name="T18" fmla="*/ 421 w 536"/>
                        <a:gd name="T19" fmla="*/ 250 h 1833"/>
                        <a:gd name="T20" fmla="*/ 358 w 536"/>
                        <a:gd name="T21" fmla="*/ 308 h 1833"/>
                        <a:gd name="T22" fmla="*/ 291 w 536"/>
                        <a:gd name="T23" fmla="*/ 363 h 1833"/>
                        <a:gd name="T24" fmla="*/ 233 w 536"/>
                        <a:gd name="T25" fmla="*/ 436 h 1833"/>
                        <a:gd name="T26" fmla="*/ 189 w 536"/>
                        <a:gd name="T27" fmla="*/ 507 h 1833"/>
                        <a:gd name="T28" fmla="*/ 157 w 536"/>
                        <a:gd name="T29" fmla="*/ 593 h 1833"/>
                        <a:gd name="T30" fmla="*/ 144 w 536"/>
                        <a:gd name="T31" fmla="*/ 648 h 1833"/>
                        <a:gd name="T32" fmla="*/ 147 w 536"/>
                        <a:gd name="T33" fmla="*/ 683 h 1833"/>
                        <a:gd name="T34" fmla="*/ 185 w 536"/>
                        <a:gd name="T35" fmla="*/ 725 h 1833"/>
                        <a:gd name="T36" fmla="*/ 275 w 536"/>
                        <a:gd name="T37" fmla="*/ 824 h 1833"/>
                        <a:gd name="T38" fmla="*/ 335 w 536"/>
                        <a:gd name="T39" fmla="*/ 930 h 1833"/>
                        <a:gd name="T40" fmla="*/ 377 w 536"/>
                        <a:gd name="T41" fmla="*/ 1026 h 1833"/>
                        <a:gd name="T42" fmla="*/ 415 w 536"/>
                        <a:gd name="T43" fmla="*/ 1154 h 1833"/>
                        <a:gd name="T44" fmla="*/ 444 w 536"/>
                        <a:gd name="T45" fmla="*/ 1305 h 1833"/>
                        <a:gd name="T46" fmla="*/ 466 w 536"/>
                        <a:gd name="T47" fmla="*/ 1382 h 1833"/>
                        <a:gd name="T48" fmla="*/ 511 w 536"/>
                        <a:gd name="T49" fmla="*/ 1433 h 1833"/>
                        <a:gd name="T50" fmla="*/ 536 w 536"/>
                        <a:gd name="T51" fmla="*/ 1516 h 1833"/>
                        <a:gd name="T52" fmla="*/ 527 w 536"/>
                        <a:gd name="T53" fmla="*/ 1571 h 1833"/>
                        <a:gd name="T54" fmla="*/ 495 w 536"/>
                        <a:gd name="T55" fmla="*/ 1606 h 1833"/>
                        <a:gd name="T56" fmla="*/ 415 w 536"/>
                        <a:gd name="T57" fmla="*/ 1628 h 1833"/>
                        <a:gd name="T58" fmla="*/ 294 w 536"/>
                        <a:gd name="T59" fmla="*/ 1673 h 1833"/>
                        <a:gd name="T60" fmla="*/ 205 w 536"/>
                        <a:gd name="T61" fmla="*/ 1718 h 1833"/>
                        <a:gd name="T62" fmla="*/ 170 w 536"/>
                        <a:gd name="T63" fmla="*/ 1750 h 1833"/>
                        <a:gd name="T64" fmla="*/ 141 w 536"/>
                        <a:gd name="T65" fmla="*/ 1808 h 1833"/>
                        <a:gd name="T66" fmla="*/ 112 w 536"/>
                        <a:gd name="T67" fmla="*/ 1830 h 1833"/>
                        <a:gd name="T68" fmla="*/ 61 w 536"/>
                        <a:gd name="T69" fmla="*/ 1833 h 1833"/>
                        <a:gd name="T70" fmla="*/ 16 w 536"/>
                        <a:gd name="T71" fmla="*/ 1801 h 1833"/>
                        <a:gd name="T72" fmla="*/ 0 w 536"/>
                        <a:gd name="T73" fmla="*/ 1731 h 1833"/>
                        <a:gd name="T74" fmla="*/ 20 w 536"/>
                        <a:gd name="T75" fmla="*/ 1686 h 1833"/>
                        <a:gd name="T76" fmla="*/ 74 w 536"/>
                        <a:gd name="T77" fmla="*/ 1635 h 1833"/>
                        <a:gd name="T78" fmla="*/ 176 w 536"/>
                        <a:gd name="T79" fmla="*/ 1593 h 1833"/>
                        <a:gd name="T80" fmla="*/ 281 w 536"/>
                        <a:gd name="T81" fmla="*/ 1558 h 1833"/>
                        <a:gd name="T82" fmla="*/ 358 w 536"/>
                        <a:gd name="T83" fmla="*/ 1519 h 1833"/>
                        <a:gd name="T84" fmla="*/ 386 w 536"/>
                        <a:gd name="T85" fmla="*/ 1474 h 1833"/>
                        <a:gd name="T86" fmla="*/ 402 w 536"/>
                        <a:gd name="T87" fmla="*/ 1426 h 1833"/>
                        <a:gd name="T88" fmla="*/ 390 w 536"/>
                        <a:gd name="T89" fmla="*/ 1362 h 1833"/>
                        <a:gd name="T90" fmla="*/ 339 w 536"/>
                        <a:gd name="T91" fmla="*/ 1244 h 1833"/>
                        <a:gd name="T92" fmla="*/ 288 w 536"/>
                        <a:gd name="T93" fmla="*/ 1116 h 1833"/>
                        <a:gd name="T94" fmla="*/ 230 w 536"/>
                        <a:gd name="T95" fmla="*/ 987 h 1833"/>
                        <a:gd name="T96" fmla="*/ 150 w 536"/>
                        <a:gd name="T97" fmla="*/ 882 h 1833"/>
                        <a:gd name="T98" fmla="*/ 83 w 536"/>
                        <a:gd name="T99" fmla="*/ 795 h 1833"/>
                        <a:gd name="T100" fmla="*/ 42 w 536"/>
                        <a:gd name="T101" fmla="*/ 721 h 1833"/>
                        <a:gd name="T102" fmla="*/ 20 w 536"/>
                        <a:gd name="T103" fmla="*/ 648 h 1833"/>
                        <a:gd name="T104" fmla="*/ 20 w 536"/>
                        <a:gd name="T105" fmla="*/ 552 h 1833"/>
                        <a:gd name="T106" fmla="*/ 45 w 536"/>
                        <a:gd name="T107" fmla="*/ 446 h 1833"/>
                        <a:gd name="T108" fmla="*/ 87 w 536"/>
                        <a:gd name="T109" fmla="*/ 347 h 1833"/>
                        <a:gd name="T110" fmla="*/ 115 w 536"/>
                        <a:gd name="T111" fmla="*/ 263 h 1833"/>
                        <a:gd name="T112" fmla="*/ 128 w 536"/>
                        <a:gd name="T113" fmla="*/ 228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1833">
                          <a:moveTo>
                            <a:pt x="128" y="228"/>
                          </a:moveTo>
                          <a:lnTo>
                            <a:pt x="192" y="103"/>
                          </a:lnTo>
                          <a:lnTo>
                            <a:pt x="249" y="29"/>
                          </a:lnTo>
                          <a:lnTo>
                            <a:pt x="307" y="0"/>
                          </a:lnTo>
                          <a:lnTo>
                            <a:pt x="361" y="0"/>
                          </a:lnTo>
                          <a:lnTo>
                            <a:pt x="421" y="29"/>
                          </a:lnTo>
                          <a:lnTo>
                            <a:pt x="450" y="61"/>
                          </a:lnTo>
                          <a:lnTo>
                            <a:pt x="469" y="125"/>
                          </a:lnTo>
                          <a:lnTo>
                            <a:pt x="463" y="190"/>
                          </a:lnTo>
                          <a:lnTo>
                            <a:pt x="421" y="250"/>
                          </a:lnTo>
                          <a:lnTo>
                            <a:pt x="358" y="308"/>
                          </a:lnTo>
                          <a:lnTo>
                            <a:pt x="291" y="363"/>
                          </a:lnTo>
                          <a:lnTo>
                            <a:pt x="233" y="436"/>
                          </a:lnTo>
                          <a:lnTo>
                            <a:pt x="189" y="507"/>
                          </a:lnTo>
                          <a:lnTo>
                            <a:pt x="157" y="593"/>
                          </a:lnTo>
                          <a:lnTo>
                            <a:pt x="144" y="648"/>
                          </a:lnTo>
                          <a:lnTo>
                            <a:pt x="147" y="683"/>
                          </a:lnTo>
                          <a:lnTo>
                            <a:pt x="185" y="725"/>
                          </a:lnTo>
                          <a:lnTo>
                            <a:pt x="275" y="824"/>
                          </a:lnTo>
                          <a:lnTo>
                            <a:pt x="335" y="930"/>
                          </a:lnTo>
                          <a:lnTo>
                            <a:pt x="377" y="1026"/>
                          </a:lnTo>
                          <a:lnTo>
                            <a:pt x="415" y="1154"/>
                          </a:lnTo>
                          <a:lnTo>
                            <a:pt x="444" y="1305"/>
                          </a:lnTo>
                          <a:lnTo>
                            <a:pt x="466" y="1382"/>
                          </a:lnTo>
                          <a:lnTo>
                            <a:pt x="511" y="1433"/>
                          </a:lnTo>
                          <a:lnTo>
                            <a:pt x="536" y="1516"/>
                          </a:lnTo>
                          <a:lnTo>
                            <a:pt x="527" y="1571"/>
                          </a:lnTo>
                          <a:lnTo>
                            <a:pt x="495" y="1606"/>
                          </a:lnTo>
                          <a:lnTo>
                            <a:pt x="415" y="1628"/>
                          </a:lnTo>
                          <a:lnTo>
                            <a:pt x="294" y="1673"/>
                          </a:lnTo>
                          <a:lnTo>
                            <a:pt x="205" y="1718"/>
                          </a:lnTo>
                          <a:lnTo>
                            <a:pt x="170" y="1750"/>
                          </a:lnTo>
                          <a:lnTo>
                            <a:pt x="141" y="1808"/>
                          </a:lnTo>
                          <a:lnTo>
                            <a:pt x="112" y="1830"/>
                          </a:lnTo>
                          <a:lnTo>
                            <a:pt x="61" y="1833"/>
                          </a:lnTo>
                          <a:lnTo>
                            <a:pt x="16" y="1801"/>
                          </a:lnTo>
                          <a:lnTo>
                            <a:pt x="0" y="1731"/>
                          </a:lnTo>
                          <a:lnTo>
                            <a:pt x="20" y="1686"/>
                          </a:lnTo>
                          <a:lnTo>
                            <a:pt x="74" y="1635"/>
                          </a:lnTo>
                          <a:lnTo>
                            <a:pt x="176" y="1593"/>
                          </a:lnTo>
                          <a:lnTo>
                            <a:pt x="281" y="1558"/>
                          </a:lnTo>
                          <a:lnTo>
                            <a:pt x="358" y="1519"/>
                          </a:lnTo>
                          <a:lnTo>
                            <a:pt x="386" y="1474"/>
                          </a:lnTo>
                          <a:lnTo>
                            <a:pt x="402" y="1426"/>
                          </a:lnTo>
                          <a:lnTo>
                            <a:pt x="390" y="1362"/>
                          </a:lnTo>
                          <a:lnTo>
                            <a:pt x="339" y="1244"/>
                          </a:lnTo>
                          <a:lnTo>
                            <a:pt x="288" y="1116"/>
                          </a:lnTo>
                          <a:lnTo>
                            <a:pt x="230" y="987"/>
                          </a:lnTo>
                          <a:lnTo>
                            <a:pt x="150" y="882"/>
                          </a:lnTo>
                          <a:lnTo>
                            <a:pt x="83" y="795"/>
                          </a:lnTo>
                          <a:lnTo>
                            <a:pt x="42" y="721"/>
                          </a:lnTo>
                          <a:lnTo>
                            <a:pt x="20" y="648"/>
                          </a:lnTo>
                          <a:lnTo>
                            <a:pt x="20" y="552"/>
                          </a:lnTo>
                          <a:lnTo>
                            <a:pt x="45" y="446"/>
                          </a:lnTo>
                          <a:lnTo>
                            <a:pt x="87" y="347"/>
                          </a:lnTo>
                          <a:lnTo>
                            <a:pt x="115" y="263"/>
                          </a:lnTo>
                          <a:lnTo>
                            <a:pt x="128"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2"/>
                    <p:cNvSpPr>
                      <a:spLocks/>
                    </p:cNvSpPr>
                    <p:nvPr/>
                  </p:nvSpPr>
                  <p:spPr bwMode="auto">
                    <a:xfrm>
                      <a:off x="857250" y="1569583"/>
                      <a:ext cx="644525" cy="1134745"/>
                    </a:xfrm>
                    <a:custGeom>
                      <a:avLst/>
                      <a:gdLst>
                        <a:gd name="T0" fmla="*/ 444 w 893"/>
                        <a:gd name="T1" fmla="*/ 314 h 1596"/>
                        <a:gd name="T2" fmla="*/ 284 w 893"/>
                        <a:gd name="T3" fmla="*/ 112 h 1596"/>
                        <a:gd name="T4" fmla="*/ 173 w 893"/>
                        <a:gd name="T5" fmla="*/ 9 h 1596"/>
                        <a:gd name="T6" fmla="*/ 112 w 893"/>
                        <a:gd name="T7" fmla="*/ 0 h 1596"/>
                        <a:gd name="T8" fmla="*/ 48 w 893"/>
                        <a:gd name="T9" fmla="*/ 29 h 1596"/>
                        <a:gd name="T10" fmla="*/ 10 w 893"/>
                        <a:gd name="T11" fmla="*/ 96 h 1596"/>
                        <a:gd name="T12" fmla="*/ 0 w 893"/>
                        <a:gd name="T13" fmla="*/ 157 h 1596"/>
                        <a:gd name="T14" fmla="*/ 29 w 893"/>
                        <a:gd name="T15" fmla="*/ 227 h 1596"/>
                        <a:gd name="T16" fmla="*/ 74 w 893"/>
                        <a:gd name="T17" fmla="*/ 263 h 1596"/>
                        <a:gd name="T18" fmla="*/ 173 w 893"/>
                        <a:gd name="T19" fmla="*/ 320 h 1596"/>
                        <a:gd name="T20" fmla="*/ 284 w 893"/>
                        <a:gd name="T21" fmla="*/ 410 h 1596"/>
                        <a:gd name="T22" fmla="*/ 351 w 893"/>
                        <a:gd name="T23" fmla="*/ 477 h 1596"/>
                        <a:gd name="T24" fmla="*/ 390 w 893"/>
                        <a:gd name="T25" fmla="*/ 532 h 1596"/>
                        <a:gd name="T26" fmla="*/ 409 w 893"/>
                        <a:gd name="T27" fmla="*/ 596 h 1596"/>
                        <a:gd name="T28" fmla="*/ 402 w 893"/>
                        <a:gd name="T29" fmla="*/ 628 h 1596"/>
                        <a:gd name="T30" fmla="*/ 377 w 893"/>
                        <a:gd name="T31" fmla="*/ 654 h 1596"/>
                        <a:gd name="T32" fmla="*/ 323 w 893"/>
                        <a:gd name="T33" fmla="*/ 753 h 1596"/>
                        <a:gd name="T34" fmla="*/ 300 w 893"/>
                        <a:gd name="T35" fmla="*/ 843 h 1596"/>
                        <a:gd name="T36" fmla="*/ 291 w 893"/>
                        <a:gd name="T37" fmla="*/ 948 h 1596"/>
                        <a:gd name="T38" fmla="*/ 284 w 893"/>
                        <a:gd name="T39" fmla="*/ 1057 h 1596"/>
                        <a:gd name="T40" fmla="*/ 300 w 893"/>
                        <a:gd name="T41" fmla="*/ 1179 h 1596"/>
                        <a:gd name="T42" fmla="*/ 319 w 893"/>
                        <a:gd name="T43" fmla="*/ 1301 h 1596"/>
                        <a:gd name="T44" fmla="*/ 319 w 893"/>
                        <a:gd name="T45" fmla="*/ 1375 h 1596"/>
                        <a:gd name="T46" fmla="*/ 323 w 893"/>
                        <a:gd name="T47" fmla="*/ 1445 h 1596"/>
                        <a:gd name="T48" fmla="*/ 345 w 893"/>
                        <a:gd name="T49" fmla="*/ 1484 h 1596"/>
                        <a:gd name="T50" fmla="*/ 364 w 893"/>
                        <a:gd name="T51" fmla="*/ 1496 h 1596"/>
                        <a:gd name="T52" fmla="*/ 405 w 893"/>
                        <a:gd name="T53" fmla="*/ 1506 h 1596"/>
                        <a:gd name="T54" fmla="*/ 463 w 893"/>
                        <a:gd name="T55" fmla="*/ 1490 h 1596"/>
                        <a:gd name="T56" fmla="*/ 533 w 893"/>
                        <a:gd name="T57" fmla="*/ 1480 h 1596"/>
                        <a:gd name="T58" fmla="*/ 629 w 893"/>
                        <a:gd name="T59" fmla="*/ 1496 h 1596"/>
                        <a:gd name="T60" fmla="*/ 724 w 893"/>
                        <a:gd name="T61" fmla="*/ 1535 h 1596"/>
                        <a:gd name="T62" fmla="*/ 804 w 893"/>
                        <a:gd name="T63" fmla="*/ 1592 h 1596"/>
                        <a:gd name="T64" fmla="*/ 839 w 893"/>
                        <a:gd name="T65" fmla="*/ 1596 h 1596"/>
                        <a:gd name="T66" fmla="*/ 868 w 893"/>
                        <a:gd name="T67" fmla="*/ 1580 h 1596"/>
                        <a:gd name="T68" fmla="*/ 893 w 893"/>
                        <a:gd name="T69" fmla="*/ 1538 h 1596"/>
                        <a:gd name="T70" fmla="*/ 893 w 893"/>
                        <a:gd name="T71" fmla="*/ 1451 h 1596"/>
                        <a:gd name="T72" fmla="*/ 855 w 893"/>
                        <a:gd name="T73" fmla="*/ 1423 h 1596"/>
                        <a:gd name="T74" fmla="*/ 804 w 893"/>
                        <a:gd name="T75" fmla="*/ 1410 h 1596"/>
                        <a:gd name="T76" fmla="*/ 683 w 893"/>
                        <a:gd name="T77" fmla="*/ 1397 h 1596"/>
                        <a:gd name="T78" fmla="*/ 571 w 893"/>
                        <a:gd name="T79" fmla="*/ 1368 h 1596"/>
                        <a:gd name="T80" fmla="*/ 463 w 893"/>
                        <a:gd name="T81" fmla="*/ 1333 h 1596"/>
                        <a:gd name="T82" fmla="*/ 415 w 893"/>
                        <a:gd name="T83" fmla="*/ 1282 h 1596"/>
                        <a:gd name="T84" fmla="*/ 405 w 893"/>
                        <a:gd name="T85" fmla="*/ 1205 h 1596"/>
                        <a:gd name="T86" fmla="*/ 402 w 893"/>
                        <a:gd name="T87" fmla="*/ 1077 h 1596"/>
                        <a:gd name="T88" fmla="*/ 431 w 893"/>
                        <a:gd name="T89" fmla="*/ 929 h 1596"/>
                        <a:gd name="T90" fmla="*/ 466 w 893"/>
                        <a:gd name="T91" fmla="*/ 817 h 1596"/>
                        <a:gd name="T92" fmla="*/ 524 w 893"/>
                        <a:gd name="T93" fmla="*/ 708 h 1596"/>
                        <a:gd name="T94" fmla="*/ 565 w 893"/>
                        <a:gd name="T95" fmla="*/ 634 h 1596"/>
                        <a:gd name="T96" fmla="*/ 575 w 893"/>
                        <a:gd name="T97" fmla="*/ 583 h 1596"/>
                        <a:gd name="T98" fmla="*/ 575 w 893"/>
                        <a:gd name="T99" fmla="*/ 525 h 1596"/>
                        <a:gd name="T100" fmla="*/ 559 w 893"/>
                        <a:gd name="T101" fmla="*/ 474 h 1596"/>
                        <a:gd name="T102" fmla="*/ 514 w 893"/>
                        <a:gd name="T103" fmla="*/ 391 h 1596"/>
                        <a:gd name="T104" fmla="*/ 476 w 893"/>
                        <a:gd name="T105" fmla="*/ 343 h 1596"/>
                        <a:gd name="T106" fmla="*/ 444 w 893"/>
                        <a:gd name="T107" fmla="*/ 31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3" h="1596">
                          <a:moveTo>
                            <a:pt x="444" y="314"/>
                          </a:moveTo>
                          <a:lnTo>
                            <a:pt x="284" y="112"/>
                          </a:lnTo>
                          <a:lnTo>
                            <a:pt x="173" y="9"/>
                          </a:lnTo>
                          <a:lnTo>
                            <a:pt x="112" y="0"/>
                          </a:lnTo>
                          <a:lnTo>
                            <a:pt x="48" y="29"/>
                          </a:lnTo>
                          <a:lnTo>
                            <a:pt x="10" y="96"/>
                          </a:lnTo>
                          <a:lnTo>
                            <a:pt x="0" y="157"/>
                          </a:lnTo>
                          <a:lnTo>
                            <a:pt x="29" y="227"/>
                          </a:lnTo>
                          <a:lnTo>
                            <a:pt x="74" y="263"/>
                          </a:lnTo>
                          <a:lnTo>
                            <a:pt x="173" y="320"/>
                          </a:lnTo>
                          <a:lnTo>
                            <a:pt x="284" y="410"/>
                          </a:lnTo>
                          <a:lnTo>
                            <a:pt x="351" y="477"/>
                          </a:lnTo>
                          <a:lnTo>
                            <a:pt x="390" y="532"/>
                          </a:lnTo>
                          <a:lnTo>
                            <a:pt x="409" y="596"/>
                          </a:lnTo>
                          <a:lnTo>
                            <a:pt x="402" y="628"/>
                          </a:lnTo>
                          <a:lnTo>
                            <a:pt x="377" y="654"/>
                          </a:lnTo>
                          <a:lnTo>
                            <a:pt x="323" y="753"/>
                          </a:lnTo>
                          <a:lnTo>
                            <a:pt x="300" y="843"/>
                          </a:lnTo>
                          <a:lnTo>
                            <a:pt x="291" y="948"/>
                          </a:lnTo>
                          <a:lnTo>
                            <a:pt x="284" y="1057"/>
                          </a:lnTo>
                          <a:lnTo>
                            <a:pt x="300" y="1179"/>
                          </a:lnTo>
                          <a:lnTo>
                            <a:pt x="319" y="1301"/>
                          </a:lnTo>
                          <a:lnTo>
                            <a:pt x="319" y="1375"/>
                          </a:lnTo>
                          <a:lnTo>
                            <a:pt x="323" y="1445"/>
                          </a:lnTo>
                          <a:lnTo>
                            <a:pt x="345" y="1484"/>
                          </a:lnTo>
                          <a:lnTo>
                            <a:pt x="364" y="1496"/>
                          </a:lnTo>
                          <a:lnTo>
                            <a:pt x="405" y="1506"/>
                          </a:lnTo>
                          <a:lnTo>
                            <a:pt x="463" y="1490"/>
                          </a:lnTo>
                          <a:lnTo>
                            <a:pt x="533" y="1480"/>
                          </a:lnTo>
                          <a:lnTo>
                            <a:pt x="629" y="1496"/>
                          </a:lnTo>
                          <a:lnTo>
                            <a:pt x="724" y="1535"/>
                          </a:lnTo>
                          <a:lnTo>
                            <a:pt x="804" y="1592"/>
                          </a:lnTo>
                          <a:lnTo>
                            <a:pt x="839" y="1596"/>
                          </a:lnTo>
                          <a:lnTo>
                            <a:pt x="868" y="1580"/>
                          </a:lnTo>
                          <a:lnTo>
                            <a:pt x="893" y="1538"/>
                          </a:lnTo>
                          <a:lnTo>
                            <a:pt x="893" y="1451"/>
                          </a:lnTo>
                          <a:lnTo>
                            <a:pt x="855" y="1423"/>
                          </a:lnTo>
                          <a:lnTo>
                            <a:pt x="804" y="1410"/>
                          </a:lnTo>
                          <a:lnTo>
                            <a:pt x="683" y="1397"/>
                          </a:lnTo>
                          <a:lnTo>
                            <a:pt x="571" y="1368"/>
                          </a:lnTo>
                          <a:lnTo>
                            <a:pt x="463" y="1333"/>
                          </a:lnTo>
                          <a:lnTo>
                            <a:pt x="415" y="1282"/>
                          </a:lnTo>
                          <a:lnTo>
                            <a:pt x="405" y="1205"/>
                          </a:lnTo>
                          <a:lnTo>
                            <a:pt x="402" y="1077"/>
                          </a:lnTo>
                          <a:lnTo>
                            <a:pt x="431" y="929"/>
                          </a:lnTo>
                          <a:lnTo>
                            <a:pt x="466" y="817"/>
                          </a:lnTo>
                          <a:lnTo>
                            <a:pt x="524" y="708"/>
                          </a:lnTo>
                          <a:lnTo>
                            <a:pt x="565" y="634"/>
                          </a:lnTo>
                          <a:lnTo>
                            <a:pt x="575" y="583"/>
                          </a:lnTo>
                          <a:lnTo>
                            <a:pt x="575" y="525"/>
                          </a:lnTo>
                          <a:lnTo>
                            <a:pt x="559" y="474"/>
                          </a:lnTo>
                          <a:lnTo>
                            <a:pt x="514" y="391"/>
                          </a:lnTo>
                          <a:lnTo>
                            <a:pt x="476" y="343"/>
                          </a:lnTo>
                          <a:lnTo>
                            <a:pt x="444" y="3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3"/>
                    <p:cNvSpPr>
                      <a:spLocks/>
                    </p:cNvSpPr>
                    <p:nvPr/>
                  </p:nvSpPr>
                  <p:spPr bwMode="auto">
                    <a:xfrm>
                      <a:off x="207010" y="758688"/>
                      <a:ext cx="575945" cy="810895"/>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4"/>
                    <p:cNvSpPr>
                      <a:spLocks/>
                    </p:cNvSpPr>
                    <p:nvPr/>
                  </p:nvSpPr>
                  <p:spPr bwMode="auto">
                    <a:xfrm>
                      <a:off x="762000" y="723900"/>
                      <a:ext cx="614045" cy="669925"/>
                    </a:xfrm>
                    <a:custGeom>
                      <a:avLst/>
                      <a:gdLst>
                        <a:gd name="T0" fmla="*/ 35 w 632"/>
                        <a:gd name="T1" fmla="*/ 0 h 882"/>
                        <a:gd name="T2" fmla="*/ 164 w 632"/>
                        <a:gd name="T3" fmla="*/ 15 h 882"/>
                        <a:gd name="T4" fmla="*/ 298 w 632"/>
                        <a:gd name="T5" fmla="*/ 40 h 882"/>
                        <a:gd name="T6" fmla="*/ 438 w 632"/>
                        <a:gd name="T7" fmla="*/ 118 h 882"/>
                        <a:gd name="T8" fmla="*/ 537 w 632"/>
                        <a:gd name="T9" fmla="*/ 177 h 882"/>
                        <a:gd name="T10" fmla="*/ 602 w 632"/>
                        <a:gd name="T11" fmla="*/ 261 h 882"/>
                        <a:gd name="T12" fmla="*/ 632 w 632"/>
                        <a:gd name="T13" fmla="*/ 309 h 882"/>
                        <a:gd name="T14" fmla="*/ 572 w 632"/>
                        <a:gd name="T15" fmla="*/ 452 h 882"/>
                        <a:gd name="T16" fmla="*/ 477 w 632"/>
                        <a:gd name="T17" fmla="*/ 539 h 882"/>
                        <a:gd name="T18" fmla="*/ 363 w 632"/>
                        <a:gd name="T19" fmla="*/ 602 h 882"/>
                        <a:gd name="T20" fmla="*/ 303 w 632"/>
                        <a:gd name="T21" fmla="*/ 642 h 882"/>
                        <a:gd name="T22" fmla="*/ 199 w 632"/>
                        <a:gd name="T23" fmla="*/ 661 h 882"/>
                        <a:gd name="T24" fmla="*/ 194 w 632"/>
                        <a:gd name="T25" fmla="*/ 700 h 882"/>
                        <a:gd name="T26" fmla="*/ 274 w 632"/>
                        <a:gd name="T27" fmla="*/ 735 h 882"/>
                        <a:gd name="T28" fmla="*/ 388 w 632"/>
                        <a:gd name="T29" fmla="*/ 765 h 882"/>
                        <a:gd name="T30" fmla="*/ 497 w 632"/>
                        <a:gd name="T31" fmla="*/ 824 h 882"/>
                        <a:gd name="T32" fmla="*/ 453 w 632"/>
                        <a:gd name="T33" fmla="*/ 867 h 882"/>
                        <a:gd name="T34" fmla="*/ 408 w 632"/>
                        <a:gd name="T35" fmla="*/ 882 h 882"/>
                        <a:gd name="T36" fmla="*/ 343 w 632"/>
                        <a:gd name="T37" fmla="*/ 818 h 882"/>
                        <a:gd name="T38" fmla="*/ 244 w 632"/>
                        <a:gd name="T39" fmla="*/ 778 h 882"/>
                        <a:gd name="T40" fmla="*/ 164 w 632"/>
                        <a:gd name="T41" fmla="*/ 750 h 882"/>
                        <a:gd name="T42" fmla="*/ 164 w 632"/>
                        <a:gd name="T43" fmla="*/ 691 h 882"/>
                        <a:gd name="T44" fmla="*/ 179 w 632"/>
                        <a:gd name="T45" fmla="*/ 628 h 882"/>
                        <a:gd name="T46" fmla="*/ 229 w 632"/>
                        <a:gd name="T47" fmla="*/ 602 h 882"/>
                        <a:gd name="T48" fmla="*/ 388 w 632"/>
                        <a:gd name="T49" fmla="*/ 539 h 882"/>
                        <a:gd name="T50" fmla="*/ 477 w 632"/>
                        <a:gd name="T51" fmla="*/ 441 h 882"/>
                        <a:gd name="T52" fmla="*/ 542 w 632"/>
                        <a:gd name="T53" fmla="*/ 339 h 882"/>
                        <a:gd name="T54" fmla="*/ 527 w 632"/>
                        <a:gd name="T55" fmla="*/ 289 h 882"/>
                        <a:gd name="T56" fmla="*/ 477 w 632"/>
                        <a:gd name="T57" fmla="*/ 231 h 882"/>
                        <a:gd name="T58" fmla="*/ 358 w 632"/>
                        <a:gd name="T59" fmla="*/ 148 h 882"/>
                        <a:gd name="T60" fmla="*/ 214 w 632"/>
                        <a:gd name="T61" fmla="*/ 118 h 882"/>
                        <a:gd name="T62" fmla="*/ 119 w 632"/>
                        <a:gd name="T63" fmla="*/ 113 h 882"/>
                        <a:gd name="T64" fmla="*/ 35 w 632"/>
                        <a:gd name="T65" fmla="*/ 113 h 882"/>
                        <a:gd name="T66" fmla="*/ 0 w 632"/>
                        <a:gd name="T67" fmla="*/ 59 h 882"/>
                        <a:gd name="T68" fmla="*/ 35 w 632"/>
                        <a:gd name="T69"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882">
                          <a:moveTo>
                            <a:pt x="35" y="0"/>
                          </a:moveTo>
                          <a:lnTo>
                            <a:pt x="164" y="15"/>
                          </a:lnTo>
                          <a:lnTo>
                            <a:pt x="298" y="40"/>
                          </a:lnTo>
                          <a:lnTo>
                            <a:pt x="438" y="118"/>
                          </a:lnTo>
                          <a:lnTo>
                            <a:pt x="537" y="177"/>
                          </a:lnTo>
                          <a:lnTo>
                            <a:pt x="602" y="261"/>
                          </a:lnTo>
                          <a:lnTo>
                            <a:pt x="632" y="309"/>
                          </a:lnTo>
                          <a:lnTo>
                            <a:pt x="572" y="452"/>
                          </a:lnTo>
                          <a:lnTo>
                            <a:pt x="477" y="539"/>
                          </a:lnTo>
                          <a:lnTo>
                            <a:pt x="363" y="602"/>
                          </a:lnTo>
                          <a:lnTo>
                            <a:pt x="303" y="642"/>
                          </a:lnTo>
                          <a:lnTo>
                            <a:pt x="199" y="661"/>
                          </a:lnTo>
                          <a:lnTo>
                            <a:pt x="194" y="700"/>
                          </a:lnTo>
                          <a:lnTo>
                            <a:pt x="274" y="735"/>
                          </a:lnTo>
                          <a:lnTo>
                            <a:pt x="388" y="765"/>
                          </a:lnTo>
                          <a:lnTo>
                            <a:pt x="497" y="824"/>
                          </a:lnTo>
                          <a:lnTo>
                            <a:pt x="453" y="867"/>
                          </a:lnTo>
                          <a:lnTo>
                            <a:pt x="408" y="882"/>
                          </a:lnTo>
                          <a:lnTo>
                            <a:pt x="343" y="818"/>
                          </a:lnTo>
                          <a:lnTo>
                            <a:pt x="244" y="778"/>
                          </a:lnTo>
                          <a:lnTo>
                            <a:pt x="164" y="750"/>
                          </a:lnTo>
                          <a:lnTo>
                            <a:pt x="164" y="691"/>
                          </a:lnTo>
                          <a:lnTo>
                            <a:pt x="179" y="628"/>
                          </a:lnTo>
                          <a:lnTo>
                            <a:pt x="229" y="602"/>
                          </a:lnTo>
                          <a:lnTo>
                            <a:pt x="388" y="539"/>
                          </a:lnTo>
                          <a:lnTo>
                            <a:pt x="477" y="441"/>
                          </a:lnTo>
                          <a:lnTo>
                            <a:pt x="542" y="339"/>
                          </a:lnTo>
                          <a:lnTo>
                            <a:pt x="527" y="289"/>
                          </a:lnTo>
                          <a:lnTo>
                            <a:pt x="477" y="231"/>
                          </a:lnTo>
                          <a:lnTo>
                            <a:pt x="358" y="148"/>
                          </a:lnTo>
                          <a:lnTo>
                            <a:pt x="214" y="118"/>
                          </a:lnTo>
                          <a:lnTo>
                            <a:pt x="119" y="113"/>
                          </a:lnTo>
                          <a:lnTo>
                            <a:pt x="35" y="113"/>
                          </a:lnTo>
                          <a:lnTo>
                            <a:pt x="0" y="59"/>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9" name="AutoShape 21"/>
                  <p:cNvSpPr>
                    <a:spLocks noChangeArrowheads="1"/>
                  </p:cNvSpPr>
                  <p:nvPr/>
                </p:nvSpPr>
                <p:spPr bwMode="auto">
                  <a:xfrm>
                    <a:off x="2770407" y="2276871"/>
                    <a:ext cx="2449665" cy="940901"/>
                  </a:xfrm>
                  <a:prstGeom prst="wedgeEllipseCallout">
                    <a:avLst>
                      <a:gd name="adj1" fmla="val -57334"/>
                      <a:gd name="adj2" fmla="val -1297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en-GB"/>
                  </a:p>
                </p:txBody>
              </p:sp>
            </p:gr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40" t="43775" r="32100" b="37775"/>
                <a:stretch/>
              </p:blipFill>
              <p:spPr bwMode="auto">
                <a:xfrm>
                  <a:off x="3057843" y="2475748"/>
                  <a:ext cx="1872208" cy="55975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779208" y="2471658"/>
                <a:ext cx="229482" cy="787506"/>
              </a:xfrm>
              <a:prstGeom prst="rect">
                <a:avLst/>
              </a:prstGeom>
              <a:noFill/>
            </p:spPr>
            <p:txBody>
              <a:bodyPr wrap="none" rtlCol="0">
                <a:spAutoFit/>
              </a:bodyPr>
              <a:lstStyle/>
              <a:p>
                <a:endParaRPr lang="en-GB" sz="2800" b="1" dirty="0"/>
              </a:p>
            </p:txBody>
          </p:sp>
        </p:grpSp>
        <p:grpSp>
          <p:nvGrpSpPr>
            <p:cNvPr id="10" name="Group 9"/>
            <p:cNvGrpSpPr/>
            <p:nvPr/>
          </p:nvGrpSpPr>
          <p:grpSpPr>
            <a:xfrm>
              <a:off x="4211960" y="1316948"/>
              <a:ext cx="1092975" cy="839106"/>
              <a:chOff x="4211960" y="1316948"/>
              <a:chExt cx="1092975" cy="839106"/>
            </a:xfrm>
          </p:grpSpPr>
          <p:sp>
            <p:nvSpPr>
              <p:cNvPr id="11" name="AutoShape 21"/>
              <p:cNvSpPr>
                <a:spLocks noChangeArrowheads="1"/>
              </p:cNvSpPr>
              <p:nvPr/>
            </p:nvSpPr>
            <p:spPr bwMode="auto">
              <a:xfrm>
                <a:off x="4211960" y="1316948"/>
                <a:ext cx="1092975" cy="839106"/>
              </a:xfrm>
              <a:prstGeom prst="wedgeEllipseCallout">
                <a:avLst>
                  <a:gd name="adj1" fmla="val 70376"/>
                  <a:gd name="adj2" fmla="val 83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en-GB"/>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605" t="43775" r="51630" b="37775"/>
              <a:stretch/>
            </p:blipFill>
            <p:spPr bwMode="auto">
              <a:xfrm rot="1191434">
                <a:off x="4473511" y="1450429"/>
                <a:ext cx="517632" cy="61905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79222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31</a:t>
            </a:fld>
            <a:endParaRPr lang="de-DE"/>
          </a:p>
        </p:txBody>
      </p:sp>
      <p:sp>
        <p:nvSpPr>
          <p:cNvPr id="6" name="Title 5"/>
          <p:cNvSpPr>
            <a:spLocks noGrp="1"/>
          </p:cNvSpPr>
          <p:nvPr>
            <p:ph type="title"/>
          </p:nvPr>
        </p:nvSpPr>
        <p:spPr/>
        <p:txBody>
          <a:bodyPr/>
          <a:lstStyle/>
          <a:p>
            <a:r>
              <a:rPr lang="en-US" dirty="0"/>
              <a:t>What makes CL effective?</a:t>
            </a:r>
          </a:p>
        </p:txBody>
      </p:sp>
      <p:graphicFrame>
        <p:nvGraphicFramePr>
          <p:cNvPr id="7" name="Inhaltsplatzhalter 10"/>
          <p:cNvGraphicFramePr>
            <a:graphicFrameLocks/>
          </p:cNvGraphicFramePr>
          <p:nvPr>
            <p:extLst/>
          </p:nvPr>
        </p:nvGraphicFramePr>
        <p:xfrm>
          <a:off x="323850" y="1645899"/>
          <a:ext cx="84963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511300" y="6138923"/>
            <a:ext cx="7115051" cy="307777"/>
          </a:xfrm>
          <a:prstGeom prst="rect">
            <a:avLst/>
          </a:prstGeom>
          <a:ln>
            <a:noFill/>
          </a:ln>
        </p:spPr>
        <p:txBody>
          <a:bodyPr wrap="square">
            <a:spAutoFit/>
          </a:bodyPr>
          <a:lstStyle/>
          <a:p>
            <a:r>
              <a:rPr lang="de-CH" sz="1400" dirty="0"/>
              <a:t>(cf. Deiglmayr, Loibl, &amp; Rummel, 2015; </a:t>
            </a:r>
            <a:r>
              <a:rPr lang="en-US" sz="1400" dirty="0" err="1"/>
              <a:t>Dillenbourg</a:t>
            </a:r>
            <a:r>
              <a:rPr lang="en-US" sz="1400" dirty="0"/>
              <a:t>, Baker, </a:t>
            </a:r>
            <a:r>
              <a:rPr lang="en-US" sz="1400" dirty="0" err="1"/>
              <a:t>Blaye</a:t>
            </a:r>
            <a:r>
              <a:rPr lang="en-US" sz="1400" dirty="0"/>
              <a:t>, &amp; O'Malley, 1996</a:t>
            </a:r>
            <a:endParaRPr lang="en-GB" sz="1400" dirty="0"/>
          </a:p>
        </p:txBody>
      </p:sp>
      <p:sp>
        <p:nvSpPr>
          <p:cNvPr id="2" name="Rectangle 1"/>
          <p:cNvSpPr/>
          <p:nvPr/>
        </p:nvSpPr>
        <p:spPr>
          <a:xfrm>
            <a:off x="474562" y="1481559"/>
            <a:ext cx="8151789" cy="321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25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32</a:t>
            </a:fld>
            <a:endParaRPr lang="de-DE"/>
          </a:p>
        </p:txBody>
      </p:sp>
      <p:sp>
        <p:nvSpPr>
          <p:cNvPr id="6" name="Title 5"/>
          <p:cNvSpPr>
            <a:spLocks noGrp="1"/>
          </p:cNvSpPr>
          <p:nvPr>
            <p:ph type="title"/>
          </p:nvPr>
        </p:nvSpPr>
        <p:spPr/>
        <p:txBody>
          <a:bodyPr/>
          <a:lstStyle/>
          <a:p>
            <a:r>
              <a:rPr lang="en-US" dirty="0"/>
              <a:t>What makes CL effective?</a:t>
            </a:r>
          </a:p>
        </p:txBody>
      </p:sp>
      <p:graphicFrame>
        <p:nvGraphicFramePr>
          <p:cNvPr id="7" name="Inhaltsplatzhalter 10"/>
          <p:cNvGraphicFramePr>
            <a:graphicFrameLocks/>
          </p:cNvGraphicFramePr>
          <p:nvPr>
            <p:extLst/>
          </p:nvPr>
        </p:nvGraphicFramePr>
        <p:xfrm>
          <a:off x="323850" y="1645899"/>
          <a:ext cx="84963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511300" y="6138923"/>
            <a:ext cx="7115051" cy="307777"/>
          </a:xfrm>
          <a:prstGeom prst="rect">
            <a:avLst/>
          </a:prstGeom>
          <a:ln>
            <a:noFill/>
          </a:ln>
        </p:spPr>
        <p:txBody>
          <a:bodyPr wrap="square">
            <a:spAutoFit/>
          </a:bodyPr>
          <a:lstStyle/>
          <a:p>
            <a:r>
              <a:rPr lang="de-CH" sz="1400" dirty="0"/>
              <a:t>(cf. Deiglmayr, Loibl, &amp; Rummel, 2015; </a:t>
            </a:r>
            <a:r>
              <a:rPr lang="en-US" sz="1400" dirty="0" err="1"/>
              <a:t>Dillenbourg</a:t>
            </a:r>
            <a:r>
              <a:rPr lang="en-US" sz="1400" dirty="0"/>
              <a:t>, Baker, </a:t>
            </a:r>
            <a:r>
              <a:rPr lang="en-US" sz="1400" dirty="0" err="1"/>
              <a:t>Blaye</a:t>
            </a:r>
            <a:r>
              <a:rPr lang="en-US" sz="1400" dirty="0"/>
              <a:t>, &amp; O'Malley, 1996</a:t>
            </a:r>
            <a:endParaRPr lang="en-GB" sz="1400" dirty="0"/>
          </a:p>
        </p:txBody>
      </p:sp>
    </p:spTree>
    <p:extLst>
      <p:ext uri="{BB962C8B-B14F-4D97-AF65-F5344CB8AC3E}">
        <p14:creationId xmlns:p14="http://schemas.microsoft.com/office/powerpoint/2010/main" val="92519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33</a:t>
            </a:fld>
            <a:endParaRPr lang="de-DE"/>
          </a:p>
        </p:txBody>
      </p:sp>
      <p:sp>
        <p:nvSpPr>
          <p:cNvPr id="6" name="Title 5"/>
          <p:cNvSpPr>
            <a:spLocks noGrp="1"/>
          </p:cNvSpPr>
          <p:nvPr>
            <p:ph type="title"/>
          </p:nvPr>
        </p:nvSpPr>
        <p:spPr/>
        <p:txBody>
          <a:bodyPr/>
          <a:lstStyle/>
          <a:p>
            <a:r>
              <a:rPr lang="en-US" dirty="0"/>
              <a:t>What makes CL effective?</a:t>
            </a:r>
          </a:p>
        </p:txBody>
      </p:sp>
      <p:graphicFrame>
        <p:nvGraphicFramePr>
          <p:cNvPr id="7" name="Inhaltsplatzhalter 10"/>
          <p:cNvGraphicFramePr>
            <a:graphicFrameLocks/>
          </p:cNvGraphicFramePr>
          <p:nvPr>
            <p:extLst/>
          </p:nvPr>
        </p:nvGraphicFramePr>
        <p:xfrm>
          <a:off x="323850" y="1645899"/>
          <a:ext cx="84963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511300" y="6138923"/>
            <a:ext cx="7115051" cy="307777"/>
          </a:xfrm>
          <a:prstGeom prst="rect">
            <a:avLst/>
          </a:prstGeom>
          <a:ln>
            <a:noFill/>
          </a:ln>
        </p:spPr>
        <p:txBody>
          <a:bodyPr wrap="square">
            <a:spAutoFit/>
          </a:bodyPr>
          <a:lstStyle/>
          <a:p>
            <a:r>
              <a:rPr lang="de-CH" sz="1400" dirty="0"/>
              <a:t>(cf. Deiglmayr, Loibl, &amp; Rummel, 2015; </a:t>
            </a:r>
            <a:r>
              <a:rPr lang="en-US" sz="1400" dirty="0" err="1"/>
              <a:t>Dillenbourg</a:t>
            </a:r>
            <a:r>
              <a:rPr lang="en-US" sz="1400" dirty="0"/>
              <a:t>, Baker, </a:t>
            </a:r>
            <a:r>
              <a:rPr lang="en-US" sz="1400" dirty="0" err="1"/>
              <a:t>Blaye</a:t>
            </a:r>
            <a:r>
              <a:rPr lang="en-US" sz="1400" dirty="0"/>
              <a:t>, &amp; O'Malley, 1996</a:t>
            </a:r>
            <a:endParaRPr lang="en-GB" sz="1400" dirty="0"/>
          </a:p>
        </p:txBody>
      </p:sp>
      <p:sp>
        <p:nvSpPr>
          <p:cNvPr id="9" name="TextBox 8"/>
          <p:cNvSpPr txBox="1"/>
          <p:nvPr/>
        </p:nvSpPr>
        <p:spPr>
          <a:xfrm>
            <a:off x="5723467" y="1764433"/>
            <a:ext cx="1744133" cy="923330"/>
          </a:xfrm>
          <a:prstGeom prst="rect">
            <a:avLst/>
          </a:prstGeom>
          <a:solidFill>
            <a:schemeClr val="bg1"/>
          </a:solidFill>
        </p:spPr>
        <p:txBody>
          <a:bodyPr wrap="square" rtlCol="0">
            <a:spAutoFit/>
          </a:bodyPr>
          <a:lstStyle/>
          <a:p>
            <a:pPr marL="285750" indent="-285750">
              <a:buFontTx/>
              <a:buChar char="-"/>
            </a:pPr>
            <a:r>
              <a:rPr lang="en-US" dirty="0"/>
              <a:t>cognitive</a:t>
            </a:r>
          </a:p>
          <a:p>
            <a:pPr marL="285750" indent="-285750">
              <a:buFontTx/>
              <a:buChar char="-"/>
            </a:pPr>
            <a:r>
              <a:rPr lang="en-US" dirty="0"/>
              <a:t>motivational</a:t>
            </a:r>
          </a:p>
          <a:p>
            <a:pPr marL="285750" indent="-285750">
              <a:buFontTx/>
              <a:buChar char="-"/>
            </a:pPr>
            <a:r>
              <a:rPr lang="en-US" dirty="0"/>
              <a:t>social</a:t>
            </a:r>
          </a:p>
        </p:txBody>
      </p:sp>
      <p:sp>
        <p:nvSpPr>
          <p:cNvPr id="10" name="TextBox 9"/>
          <p:cNvSpPr txBox="1"/>
          <p:nvPr/>
        </p:nvSpPr>
        <p:spPr>
          <a:xfrm>
            <a:off x="577519" y="3751115"/>
            <a:ext cx="2777067" cy="923330"/>
          </a:xfrm>
          <a:prstGeom prst="rect">
            <a:avLst/>
          </a:prstGeom>
          <a:solidFill>
            <a:schemeClr val="bg1"/>
          </a:solidFill>
        </p:spPr>
        <p:txBody>
          <a:bodyPr wrap="square" rtlCol="0">
            <a:spAutoFit/>
          </a:bodyPr>
          <a:lstStyle/>
          <a:p>
            <a:pPr marL="285750" indent="-285750">
              <a:buFontTx/>
              <a:buChar char="-"/>
            </a:pPr>
            <a:r>
              <a:rPr lang="en-US" dirty="0"/>
              <a:t>CL scripts</a:t>
            </a:r>
          </a:p>
          <a:p>
            <a:pPr marL="285750" indent="-285750">
              <a:buFontTx/>
              <a:buChar char="-"/>
            </a:pPr>
            <a:r>
              <a:rPr lang="en-US" dirty="0"/>
              <a:t>technology (CSCL)</a:t>
            </a:r>
          </a:p>
          <a:p>
            <a:pPr marL="285750" indent="-285750">
              <a:buFontTx/>
              <a:buChar char="-"/>
            </a:pPr>
            <a:r>
              <a:rPr lang="en-US" dirty="0"/>
              <a:t>design dimensions</a:t>
            </a:r>
          </a:p>
        </p:txBody>
      </p:sp>
      <p:sp>
        <p:nvSpPr>
          <p:cNvPr id="11" name="TextBox 10"/>
          <p:cNvSpPr txBox="1"/>
          <p:nvPr/>
        </p:nvSpPr>
        <p:spPr>
          <a:xfrm>
            <a:off x="5845051" y="3948690"/>
            <a:ext cx="3048000" cy="646331"/>
          </a:xfrm>
          <a:prstGeom prst="rect">
            <a:avLst/>
          </a:prstGeom>
          <a:solidFill>
            <a:schemeClr val="bg1"/>
          </a:solidFill>
        </p:spPr>
        <p:txBody>
          <a:bodyPr wrap="square" rtlCol="0">
            <a:spAutoFit/>
          </a:bodyPr>
          <a:lstStyle/>
          <a:p>
            <a:pPr marL="285750" indent="-285750">
              <a:buFontTx/>
              <a:buChar char="-"/>
            </a:pPr>
            <a:r>
              <a:rPr lang="en-US" dirty="0"/>
              <a:t>individual / group</a:t>
            </a:r>
          </a:p>
          <a:p>
            <a:pPr marL="285750" indent="-285750">
              <a:buFontTx/>
              <a:buChar char="-"/>
            </a:pPr>
            <a:r>
              <a:rPr lang="en-US" dirty="0"/>
              <a:t>now / future </a:t>
            </a:r>
          </a:p>
        </p:txBody>
      </p:sp>
    </p:spTree>
    <p:extLst>
      <p:ext uri="{BB962C8B-B14F-4D97-AF65-F5344CB8AC3E}">
        <p14:creationId xmlns:p14="http://schemas.microsoft.com/office/powerpoint/2010/main" val="384894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What does the research say?</a:t>
            </a:r>
          </a:p>
          <a:p>
            <a:endParaRPr lang="en-US" dirty="0"/>
          </a:p>
          <a:p>
            <a:r>
              <a:rPr lang="en-US" dirty="0"/>
              <a:t>What makes CL effective?</a:t>
            </a:r>
          </a:p>
          <a:p>
            <a:pPr lvl="1"/>
            <a:r>
              <a:rPr lang="en-US" dirty="0"/>
              <a:t>Conditions</a:t>
            </a:r>
          </a:p>
          <a:p>
            <a:pPr lvl="1"/>
            <a:r>
              <a:rPr lang="en-US" dirty="0"/>
              <a:t>interactions</a:t>
            </a:r>
          </a:p>
          <a:p>
            <a:endParaRPr lang="en-US" dirty="0"/>
          </a:p>
          <a:p>
            <a:r>
              <a:rPr lang="en-US" b="1" dirty="0"/>
              <a:t>How do I design for effective CL?</a:t>
            </a:r>
          </a:p>
          <a:p>
            <a:pPr lvl="1"/>
            <a:r>
              <a:rPr lang="en-US" b="1" dirty="0"/>
              <a:t>scripts</a:t>
            </a:r>
          </a:p>
          <a:p>
            <a:pPr lvl="1"/>
            <a:r>
              <a:rPr lang="en-US" b="1" dirty="0"/>
              <a:t>CSCL</a:t>
            </a:r>
          </a:p>
          <a:p>
            <a:pPr lvl="1"/>
            <a:endParaRPr lang="en-US" dirty="0"/>
          </a:p>
          <a:p>
            <a:pPr lvl="1"/>
            <a:endParaRPr lang="en-US" dirty="0"/>
          </a:p>
          <a:p>
            <a:r>
              <a:rPr lang="en-US" dirty="0"/>
              <a:t>A framework of dimensions</a:t>
            </a:r>
          </a:p>
        </p:txBody>
      </p:sp>
      <p:sp>
        <p:nvSpPr>
          <p:cNvPr id="4" name="Date Placeholder 3"/>
          <p:cNvSpPr>
            <a:spLocks noGrp="1"/>
          </p:cNvSpPr>
          <p:nvPr>
            <p:ph type="dt" sz="half" idx="10"/>
          </p:nvPr>
        </p:nvSpPr>
        <p:spPr/>
        <p:txBody>
          <a:bodyPr/>
          <a:lstStyle/>
          <a:p>
            <a:fld id="{0E397BD4-0686-495C-8D8F-54DB8CB790DF}" type="datetime1">
              <a:rPr lang="de-DE" smtClean="0"/>
              <a:t>06.11.2018</a:t>
            </a:fld>
            <a:endParaRPr lang="de-DE"/>
          </a:p>
        </p:txBody>
      </p:sp>
      <p:sp>
        <p:nvSpPr>
          <p:cNvPr id="5" name="Footer Placeholder 4"/>
          <p:cNvSpPr>
            <a:spLocks noGrp="1"/>
          </p:cNvSpPr>
          <p:nvPr>
            <p:ph type="ftr" sz="quarter" idx="11"/>
          </p:nvPr>
        </p:nvSpPr>
        <p:spPr/>
        <p:txBody>
          <a:bodyPr/>
          <a:lstStyle/>
          <a:p>
            <a:r>
              <a:rPr lang="de-DE"/>
              <a:t>Nikol Rummel, Anne Deiglmayr</a:t>
            </a:r>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34</a:t>
            </a:fld>
            <a:endParaRPr lang="de-DE"/>
          </a:p>
        </p:txBody>
      </p:sp>
      <p:sp>
        <p:nvSpPr>
          <p:cNvPr id="8" name="Title 7"/>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8094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CH" dirty="0"/>
          </a:p>
          <a:p>
            <a:pPr marL="0" indent="0">
              <a:buNone/>
            </a:pPr>
            <a:r>
              <a:rPr lang="de-CH" sz="2800" dirty="0"/>
              <a:t>Olaf </a:t>
            </a:r>
            <a:r>
              <a:rPr lang="de-CH" sz="2800" dirty="0" err="1"/>
              <a:t>went</a:t>
            </a:r>
            <a:r>
              <a:rPr lang="de-CH" sz="2800" dirty="0"/>
              <a:t> </a:t>
            </a:r>
            <a:r>
              <a:rPr lang="de-CH" sz="2800" dirty="0" err="1"/>
              <a:t>to</a:t>
            </a:r>
            <a:r>
              <a:rPr lang="de-CH" sz="2800" dirty="0"/>
              <a:t> a </a:t>
            </a:r>
            <a:r>
              <a:rPr lang="de-CH" sz="2800" dirty="0" err="1"/>
              <a:t>restaurant</a:t>
            </a:r>
            <a:r>
              <a:rPr lang="de-CH" sz="2800" dirty="0"/>
              <a:t>. He </a:t>
            </a:r>
            <a:r>
              <a:rPr lang="de-CH" sz="2800" dirty="0" err="1"/>
              <a:t>ordered</a:t>
            </a:r>
            <a:r>
              <a:rPr lang="de-CH" sz="2800" dirty="0"/>
              <a:t> a </a:t>
            </a:r>
            <a:r>
              <a:rPr lang="de-CH" sz="2800" dirty="0" err="1"/>
              <a:t>hamburger</a:t>
            </a:r>
            <a:r>
              <a:rPr lang="de-CH" sz="2800" dirty="0"/>
              <a:t>. The </a:t>
            </a:r>
            <a:r>
              <a:rPr lang="de-CH" sz="2800" dirty="0" err="1"/>
              <a:t>burger</a:t>
            </a:r>
            <a:r>
              <a:rPr lang="de-CH" sz="2800" dirty="0"/>
              <a:t> was </a:t>
            </a:r>
            <a:r>
              <a:rPr lang="de-CH" sz="2800" dirty="0" err="1"/>
              <a:t>cold</a:t>
            </a:r>
            <a:r>
              <a:rPr lang="de-CH" sz="2800" dirty="0"/>
              <a:t>, </a:t>
            </a:r>
            <a:r>
              <a:rPr lang="de-CH" sz="2800" dirty="0" err="1"/>
              <a:t>therefore</a:t>
            </a:r>
            <a:r>
              <a:rPr lang="de-CH" sz="2800" dirty="0"/>
              <a:t> he </a:t>
            </a:r>
            <a:r>
              <a:rPr lang="de-CH" sz="2800" dirty="0" err="1"/>
              <a:t>did</a:t>
            </a:r>
            <a:r>
              <a:rPr lang="de-CH" sz="2800" dirty="0"/>
              <a:t> not </a:t>
            </a:r>
            <a:r>
              <a:rPr lang="de-CH" sz="2800" dirty="0" err="1"/>
              <a:t>tip</a:t>
            </a:r>
            <a:r>
              <a:rPr lang="de-CH" sz="2800" dirty="0"/>
              <a:t> </a:t>
            </a:r>
            <a:r>
              <a:rPr lang="de-CH" sz="2800" dirty="0" err="1"/>
              <a:t>the</a:t>
            </a:r>
            <a:r>
              <a:rPr lang="de-CH" sz="2800" dirty="0"/>
              <a:t> </a:t>
            </a:r>
            <a:r>
              <a:rPr lang="de-CH" sz="2800" dirty="0" err="1"/>
              <a:t>waiter</a:t>
            </a:r>
            <a:r>
              <a:rPr lang="de-CH" sz="2800" dirty="0"/>
              <a:t>.</a:t>
            </a:r>
          </a:p>
          <a:p>
            <a:pPr marL="0" indent="0">
              <a:buNone/>
            </a:pPr>
            <a:endParaRPr lang="de-CH" sz="2800" dirty="0"/>
          </a:p>
          <a:p>
            <a:pPr marL="0" indent="0">
              <a:buNone/>
            </a:pPr>
            <a:endParaRPr lang="de-CH" sz="1800" dirty="0"/>
          </a:p>
          <a:p>
            <a:pPr marL="0" indent="0">
              <a:buNone/>
            </a:pPr>
            <a:endParaRPr lang="de-CH" sz="1800" dirty="0"/>
          </a:p>
          <a:p>
            <a:pPr marL="0" indent="0">
              <a:buNone/>
            </a:pPr>
            <a:endParaRPr lang="de-CH" sz="1800" dirty="0"/>
          </a:p>
          <a:p>
            <a:pPr marL="0" indent="0">
              <a:buNone/>
            </a:pPr>
            <a:endParaRPr lang="de-CH" sz="1800" dirty="0"/>
          </a:p>
        </p:txBody>
      </p:sp>
      <p:sp>
        <p:nvSpPr>
          <p:cNvPr id="5" name="Foliennummernplatzhalter 4"/>
          <p:cNvSpPr>
            <a:spLocks noGrp="1"/>
          </p:cNvSpPr>
          <p:nvPr>
            <p:ph type="sldNum" sz="quarter" idx="11"/>
          </p:nvPr>
        </p:nvSpPr>
        <p:spPr/>
        <p:txBody>
          <a:bodyPr/>
          <a:lstStyle/>
          <a:p>
            <a:fld id="{B69F85DD-1765-4155-BE31-DCDCF098BCB6}" type="slidenum">
              <a:rPr lang="de-DE" smtClean="0">
                <a:solidFill>
                  <a:prstClr val="black"/>
                </a:solidFill>
              </a:rPr>
              <a:pPr/>
              <a:t>35</a:t>
            </a:fld>
            <a:endParaRPr lang="de-DE">
              <a:solidFill>
                <a:prstClr val="black"/>
              </a:solidFill>
            </a:endParaRPr>
          </a:p>
        </p:txBody>
      </p:sp>
      <p:sp>
        <p:nvSpPr>
          <p:cNvPr id="4"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6" name="Footer Placeholder 3"/>
          <p:cNvSpPr txBox="1">
            <a:spLocks/>
          </p:cNvSpPr>
          <p:nvPr/>
        </p:nvSpPr>
        <p:spPr>
          <a:xfrm>
            <a:off x="4572000" y="6308726"/>
            <a:ext cx="3208613" cy="468312"/>
          </a:xfrm>
          <a:prstGeom prst="rect">
            <a:avLst/>
          </a:prstGeom>
        </p:spPr>
        <p:txBody>
          <a:bodyPr vert="horz" wrap="none" lIns="0" tIns="0" rIns="0" bIns="0" rtlCol="0" anchor="ctr"/>
          <a:lstStyle>
            <a:defPPr>
              <a:defRPr lang="de-D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Nikol Rummel, Anne Deiglmayr</a:t>
            </a:r>
            <a:endParaRPr lang="de-DE" dirty="0"/>
          </a:p>
        </p:txBody>
      </p:sp>
      <p:sp>
        <p:nvSpPr>
          <p:cNvPr id="7" name="Titel 1"/>
          <p:cNvSpPr>
            <a:spLocks noGrp="1"/>
          </p:cNvSpPr>
          <p:nvPr>
            <p:ph type="title"/>
          </p:nvPr>
        </p:nvSpPr>
        <p:spPr>
          <a:xfrm>
            <a:off x="323850" y="620714"/>
            <a:ext cx="8496300" cy="550861"/>
          </a:xfrm>
        </p:spPr>
        <p:txBody>
          <a:bodyPr/>
          <a:lstStyle/>
          <a:p>
            <a:r>
              <a:rPr lang="de-CH" b="1" dirty="0"/>
              <a:t>Scripts</a:t>
            </a:r>
            <a:endParaRPr lang="en-GB" b="1" dirty="0"/>
          </a:p>
        </p:txBody>
      </p:sp>
    </p:spTree>
    <p:extLst>
      <p:ext uri="{BB962C8B-B14F-4D97-AF65-F5344CB8AC3E}">
        <p14:creationId xmlns:p14="http://schemas.microsoft.com/office/powerpoint/2010/main" val="626803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9F85DD-1765-4155-BE31-DCDCF098BCB6}" type="slidenum">
              <a:rPr lang="de-DE" smtClean="0">
                <a:solidFill>
                  <a:prstClr val="black"/>
                </a:solidFill>
              </a:rPr>
              <a:pPr/>
              <a:t>36</a:t>
            </a:fld>
            <a:endParaRPr lang="de-DE">
              <a:solidFill>
                <a:prstClr val="black"/>
              </a:solidFill>
            </a:endParaRPr>
          </a:p>
        </p:txBody>
      </p:sp>
      <p:sp>
        <p:nvSpPr>
          <p:cNvPr id="7" name="Textfeld 3"/>
          <p:cNvSpPr txBox="1"/>
          <p:nvPr/>
        </p:nvSpPr>
        <p:spPr>
          <a:xfrm>
            <a:off x="590943" y="6042336"/>
            <a:ext cx="3638550" cy="307777"/>
          </a:xfrm>
          <a:prstGeom prst="rect">
            <a:avLst/>
          </a:prstGeom>
          <a:noFill/>
        </p:spPr>
        <p:txBody>
          <a:bodyPr wrap="square" rtlCol="0">
            <a:spAutoFit/>
          </a:bodyPr>
          <a:lstStyle/>
          <a:p>
            <a:r>
              <a:rPr lang="de-CH" sz="1400" dirty="0"/>
              <a:t>(</a:t>
            </a:r>
            <a:r>
              <a:rPr lang="de-CH" sz="1400" dirty="0" err="1"/>
              <a:t>adapted</a:t>
            </a:r>
            <a:r>
              <a:rPr lang="de-CH" sz="1400" dirty="0"/>
              <a:t> </a:t>
            </a:r>
            <a:r>
              <a:rPr lang="de-CH" sz="1400" dirty="0" err="1"/>
              <a:t>from</a:t>
            </a:r>
            <a:r>
              <a:rPr lang="de-CH" sz="1400" dirty="0"/>
              <a:t> Schank &amp; </a:t>
            </a:r>
            <a:r>
              <a:rPr lang="de-CH" sz="1400" dirty="0" err="1"/>
              <a:t>Abelson</a:t>
            </a:r>
            <a:r>
              <a:rPr lang="de-CH" sz="1400" dirty="0"/>
              <a:t>, 1977)</a:t>
            </a:r>
            <a:endParaRPr lang="en-GB" sz="1400" dirty="0"/>
          </a:p>
        </p:txBody>
      </p:sp>
      <p:sp>
        <p:nvSpPr>
          <p:cNvPr id="8" name="TextBox 7"/>
          <p:cNvSpPr txBox="1"/>
          <p:nvPr/>
        </p:nvSpPr>
        <p:spPr>
          <a:xfrm>
            <a:off x="459186" y="1486061"/>
            <a:ext cx="2339102" cy="1477328"/>
          </a:xfrm>
          <a:prstGeom prst="rect">
            <a:avLst/>
          </a:prstGeom>
          <a:noFill/>
        </p:spPr>
        <p:txBody>
          <a:bodyPr wrap="none" rtlCol="0">
            <a:spAutoFit/>
          </a:bodyPr>
          <a:lstStyle/>
          <a:p>
            <a:r>
              <a:rPr lang="en-US" b="1" dirty="0"/>
              <a:t>“Restaurant Script”</a:t>
            </a:r>
          </a:p>
          <a:p>
            <a:endParaRPr lang="en-US" dirty="0"/>
          </a:p>
          <a:p>
            <a:pPr marL="285750" indent="-285750">
              <a:buFontTx/>
              <a:buChar char="-"/>
            </a:pPr>
            <a:r>
              <a:rPr lang="en-US" dirty="0"/>
              <a:t>roles</a:t>
            </a:r>
          </a:p>
          <a:p>
            <a:pPr marL="285750" indent="-285750">
              <a:buFontTx/>
              <a:buChar char="-"/>
            </a:pPr>
            <a:r>
              <a:rPr lang="en-US" dirty="0" err="1"/>
              <a:t>scences</a:t>
            </a:r>
            <a:endParaRPr lang="en-US" dirty="0"/>
          </a:p>
          <a:p>
            <a:pPr marL="285750" indent="-285750">
              <a:buFontTx/>
              <a:buChar char="-"/>
            </a:pPr>
            <a:r>
              <a:rPr lang="en-US" dirty="0"/>
              <a:t>activities</a:t>
            </a:r>
          </a:p>
        </p:txBody>
      </p:sp>
      <p:sp>
        <p:nvSpPr>
          <p:cNvPr id="9"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10" name="Footer Placeholder 3"/>
          <p:cNvSpPr txBox="1">
            <a:spLocks/>
          </p:cNvSpPr>
          <p:nvPr/>
        </p:nvSpPr>
        <p:spPr>
          <a:xfrm>
            <a:off x="4572000" y="6308726"/>
            <a:ext cx="3208613" cy="468312"/>
          </a:xfrm>
          <a:prstGeom prst="rect">
            <a:avLst/>
          </a:prstGeom>
        </p:spPr>
        <p:txBody>
          <a:bodyPr vert="horz" wrap="none" lIns="0" tIns="0" rIns="0" bIns="0" rtlCol="0" anchor="ctr"/>
          <a:lstStyle>
            <a:defPPr>
              <a:defRPr lang="de-D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Nikol Rummel, Anne Deiglmayr</a:t>
            </a:r>
            <a:endParaRPr lang="de-DE" dirty="0"/>
          </a:p>
        </p:txBody>
      </p:sp>
      <p:sp>
        <p:nvSpPr>
          <p:cNvPr id="11" name="Titel 1"/>
          <p:cNvSpPr>
            <a:spLocks noGrp="1"/>
          </p:cNvSpPr>
          <p:nvPr>
            <p:ph type="title"/>
          </p:nvPr>
        </p:nvSpPr>
        <p:spPr>
          <a:xfrm>
            <a:off x="323850" y="620714"/>
            <a:ext cx="8496300" cy="550861"/>
          </a:xfrm>
        </p:spPr>
        <p:txBody>
          <a:bodyPr/>
          <a:lstStyle/>
          <a:p>
            <a:r>
              <a:rPr lang="de-CH" b="1" dirty="0"/>
              <a:t>Scripts</a:t>
            </a:r>
            <a:endParaRPr lang="en-GB" b="1"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6149"/>
          <a:stretch/>
        </p:blipFill>
        <p:spPr>
          <a:xfrm>
            <a:off x="4647414" y="832169"/>
            <a:ext cx="3940608" cy="5476558"/>
          </a:xfrm>
        </p:spPr>
      </p:pic>
    </p:spTree>
    <p:extLst>
      <p:ext uri="{BB962C8B-B14F-4D97-AF65-F5344CB8AC3E}">
        <p14:creationId xmlns:p14="http://schemas.microsoft.com/office/powerpoint/2010/main" val="402935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620714"/>
            <a:ext cx="8496300" cy="550861"/>
          </a:xfrm>
        </p:spPr>
        <p:txBody>
          <a:bodyPr/>
          <a:lstStyle/>
          <a:p>
            <a:r>
              <a:rPr lang="de-CH" b="1" dirty="0" err="1"/>
              <a:t>External</a:t>
            </a:r>
            <a:r>
              <a:rPr lang="de-CH" b="1" dirty="0"/>
              <a:t> Scripts</a:t>
            </a:r>
            <a:endParaRPr lang="en-GB" b="1" dirty="0"/>
          </a:p>
        </p:txBody>
      </p:sp>
      <p:sp>
        <p:nvSpPr>
          <p:cNvPr id="5" name="Foliennummernplatzhalter 4"/>
          <p:cNvSpPr>
            <a:spLocks noGrp="1"/>
          </p:cNvSpPr>
          <p:nvPr>
            <p:ph type="sldNum" sz="quarter" idx="11"/>
          </p:nvPr>
        </p:nvSpPr>
        <p:spPr/>
        <p:txBody>
          <a:bodyPr/>
          <a:lstStyle/>
          <a:p>
            <a:fld id="{B69F85DD-1765-4155-BE31-DCDCF098BCB6}" type="slidenum">
              <a:rPr lang="de-DE" smtClean="0">
                <a:solidFill>
                  <a:prstClr val="black"/>
                </a:solidFill>
              </a:rPr>
              <a:pPr/>
              <a:t>37</a:t>
            </a:fld>
            <a:endParaRPr lang="de-DE">
              <a:solidFill>
                <a:prstClr val="black"/>
              </a:solidFill>
            </a:endParaRPr>
          </a:p>
        </p:txBody>
      </p:sp>
      <p:pic>
        <p:nvPicPr>
          <p:cNvPr id="6" name="Picture 2" descr="http://sunestauromai.files.wordpress.com/2008/06/how-to-read-a-book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2515" y="715963"/>
            <a:ext cx="1843836" cy="2863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4" name="Picture 2" descr="http://www.bruchsal.org/sites/default/files/H%C3%A4ndewaschen2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451" y="3979577"/>
            <a:ext cx="8216900" cy="2329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0" name="Picture 8" descr="http://www.vffl.at/download/bilder/thema_safteycards_05.jpg"/>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323850" y="1401429"/>
            <a:ext cx="6091728" cy="1192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Date Placeholder 2"/>
          <p:cNvSpPr>
            <a:spLocks noGrp="1"/>
          </p:cNvSpPr>
          <p:nvPr>
            <p:ph type="dt" sz="half" idx="10"/>
          </p:nvPr>
        </p:nvSpPr>
        <p:spPr>
          <a:xfrm>
            <a:off x="7937624" y="6320301"/>
            <a:ext cx="612068" cy="468312"/>
          </a:xfrm>
        </p:spPr>
        <p:txBody>
          <a:bodyPr/>
          <a:lstStyle/>
          <a:p>
            <a:fld id="{3B2F6CB8-9391-4BED-909F-C47A979AE1C4}" type="datetime1">
              <a:rPr lang="de-DE" smtClean="0"/>
              <a:t>06.11.2018</a:t>
            </a:fld>
            <a:endParaRPr lang="de-DE"/>
          </a:p>
        </p:txBody>
      </p:sp>
      <p:sp>
        <p:nvSpPr>
          <p:cNvPr id="8" name="Footer Placeholder 3"/>
          <p:cNvSpPr txBox="1">
            <a:spLocks/>
          </p:cNvSpPr>
          <p:nvPr/>
        </p:nvSpPr>
        <p:spPr>
          <a:xfrm>
            <a:off x="4572000" y="6320301"/>
            <a:ext cx="3208613" cy="468312"/>
          </a:xfrm>
          <a:prstGeom prst="rect">
            <a:avLst/>
          </a:prstGeom>
        </p:spPr>
        <p:txBody>
          <a:bodyPr vert="horz" wrap="none" lIns="0" tIns="0" rIns="0" bIns="0" rtlCol="0" anchor="ctr"/>
          <a:lstStyle>
            <a:defPPr>
              <a:defRPr lang="de-D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Nikol Rummel, Anne Deiglmayr</a:t>
            </a:r>
            <a:endParaRPr lang="de-DE" dirty="0"/>
          </a:p>
        </p:txBody>
      </p:sp>
    </p:spTree>
    <p:extLst>
      <p:ext uri="{BB962C8B-B14F-4D97-AF65-F5344CB8AC3E}">
        <p14:creationId xmlns:p14="http://schemas.microsoft.com/office/powerpoint/2010/main" val="348103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en-US" sz="2800" dirty="0"/>
          </a:p>
          <a:p>
            <a:pPr marL="0" indent="0">
              <a:buNone/>
            </a:pPr>
            <a:r>
              <a:rPr lang="en-US" sz="2800" dirty="0"/>
              <a:t>Discuss the text on pages 141 – 143 in small groups. Organize its main points in a mind map. You have 20 minutes.</a:t>
            </a:r>
          </a:p>
          <a:p>
            <a:pPr marL="0" indent="0">
              <a:buNone/>
            </a:pPr>
            <a:endParaRPr lang="de-CH" sz="2800" dirty="0"/>
          </a:p>
        </p:txBody>
      </p:sp>
      <p:sp>
        <p:nvSpPr>
          <p:cNvPr id="5" name="Foliennummernplatzhalter 4"/>
          <p:cNvSpPr>
            <a:spLocks noGrp="1"/>
          </p:cNvSpPr>
          <p:nvPr>
            <p:ph type="sldNum" sz="quarter" idx="11"/>
          </p:nvPr>
        </p:nvSpPr>
        <p:spPr/>
        <p:txBody>
          <a:bodyPr/>
          <a:lstStyle/>
          <a:p>
            <a:fld id="{B69F85DD-1765-4155-BE31-DCDCF098BCB6}" type="slidenum">
              <a:rPr lang="de-DE" smtClean="0">
                <a:solidFill>
                  <a:prstClr val="black"/>
                </a:solidFill>
              </a:rPr>
              <a:pPr/>
              <a:t>38</a:t>
            </a:fld>
            <a:endParaRPr lang="de-DE">
              <a:solidFill>
                <a:prstClr val="black"/>
              </a:solidFill>
            </a:endParaRPr>
          </a:p>
        </p:txBody>
      </p:sp>
      <p:sp>
        <p:nvSpPr>
          <p:cNvPr id="4"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6" name="Footer Placeholder 3"/>
          <p:cNvSpPr txBox="1">
            <a:spLocks/>
          </p:cNvSpPr>
          <p:nvPr/>
        </p:nvSpPr>
        <p:spPr>
          <a:xfrm>
            <a:off x="4572000" y="6308726"/>
            <a:ext cx="3208613" cy="468312"/>
          </a:xfrm>
          <a:prstGeom prst="rect">
            <a:avLst/>
          </a:prstGeom>
        </p:spPr>
        <p:txBody>
          <a:bodyPr vert="horz" wrap="none" lIns="0" tIns="0" rIns="0" bIns="0" rtlCol="0" anchor="ctr"/>
          <a:lstStyle>
            <a:defPPr>
              <a:defRPr lang="de-D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Nikol Rummel, Anne Deiglmayr</a:t>
            </a:r>
            <a:endParaRPr lang="de-DE" dirty="0"/>
          </a:p>
        </p:txBody>
      </p:sp>
      <p:sp>
        <p:nvSpPr>
          <p:cNvPr id="7" name="Titel 1"/>
          <p:cNvSpPr>
            <a:spLocks noGrp="1"/>
          </p:cNvSpPr>
          <p:nvPr>
            <p:ph type="title"/>
          </p:nvPr>
        </p:nvSpPr>
        <p:spPr>
          <a:xfrm>
            <a:off x="323850" y="620714"/>
            <a:ext cx="8496300" cy="550861"/>
          </a:xfrm>
        </p:spPr>
        <p:txBody>
          <a:bodyPr/>
          <a:lstStyle/>
          <a:p>
            <a:r>
              <a:rPr lang="de-CH" b="1" dirty="0" err="1"/>
              <a:t>External</a:t>
            </a:r>
            <a:r>
              <a:rPr lang="de-CH" b="1" dirty="0"/>
              <a:t> Scripts </a:t>
            </a:r>
            <a:r>
              <a:rPr lang="de-CH" b="1" dirty="0" err="1"/>
              <a:t>for</a:t>
            </a:r>
            <a:r>
              <a:rPr lang="de-CH" b="1" dirty="0"/>
              <a:t> </a:t>
            </a:r>
            <a:r>
              <a:rPr lang="de-CH" b="1" dirty="0" err="1"/>
              <a:t>Collaboration</a:t>
            </a:r>
            <a:endParaRPr lang="en-GB" b="1" dirty="0"/>
          </a:p>
        </p:txBody>
      </p:sp>
    </p:spTree>
    <p:extLst>
      <p:ext uri="{BB962C8B-B14F-4D97-AF65-F5344CB8AC3E}">
        <p14:creationId xmlns:p14="http://schemas.microsoft.com/office/powerpoint/2010/main" val="50064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39</a:t>
            </a:fld>
            <a:endParaRPr lang="de-DE"/>
          </a:p>
        </p:txBody>
      </p:sp>
      <p:sp>
        <p:nvSpPr>
          <p:cNvPr id="6" name="Title 5"/>
          <p:cNvSpPr>
            <a:spLocks noGrp="1"/>
          </p:cNvSpPr>
          <p:nvPr>
            <p:ph type="title"/>
          </p:nvPr>
        </p:nvSpPr>
        <p:spPr>
          <a:xfrm>
            <a:off x="323850" y="658292"/>
            <a:ext cx="8496300" cy="608011"/>
          </a:xfrm>
        </p:spPr>
        <p:txBody>
          <a:bodyPr/>
          <a:lstStyle/>
          <a:p>
            <a:r>
              <a:rPr lang="en-US" dirty="0"/>
              <a:t>The Jigsaw Method </a:t>
            </a:r>
            <a:r>
              <a:rPr lang="en-US" sz="2000" dirty="0"/>
              <a:t>(Aronson &amp; </a:t>
            </a:r>
            <a:r>
              <a:rPr lang="en-US" sz="2000" dirty="0" err="1"/>
              <a:t>Patnoe</a:t>
            </a:r>
            <a:r>
              <a:rPr lang="en-US" sz="2000" dirty="0"/>
              <a:t>, 1987)</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410" y="3928059"/>
            <a:ext cx="3308543" cy="2421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10"/>
          <p:cNvPicPr>
            <a:picLocks noChangeAspect="1"/>
          </p:cNvPicPr>
          <p:nvPr/>
        </p:nvPicPr>
        <p:blipFill rotWithShape="1">
          <a:blip r:embed="rId4">
            <a:extLst>
              <a:ext uri="{28A0092B-C50C-407E-A947-70E740481C1C}">
                <a14:useLocalDpi xmlns:a14="http://schemas.microsoft.com/office/drawing/2010/main" val="0"/>
              </a:ext>
            </a:extLst>
          </a:blip>
          <a:srcRect l="33268"/>
          <a:stretch/>
        </p:blipFill>
        <p:spPr>
          <a:xfrm>
            <a:off x="323850" y="1673162"/>
            <a:ext cx="3591183" cy="3465716"/>
          </a:xfrm>
          <a:prstGeom prst="rect">
            <a:avLst/>
          </a:prstGeom>
        </p:spPr>
      </p:pic>
      <p:sp>
        <p:nvSpPr>
          <p:cNvPr id="9" name="TextBox 8"/>
          <p:cNvSpPr txBox="1"/>
          <p:nvPr/>
        </p:nvSpPr>
        <p:spPr>
          <a:xfrm flipH="1">
            <a:off x="3915033" y="1913625"/>
            <a:ext cx="2005150" cy="369332"/>
          </a:xfrm>
          <a:prstGeom prst="rect">
            <a:avLst/>
          </a:prstGeom>
          <a:noFill/>
        </p:spPr>
        <p:txBody>
          <a:bodyPr wrap="square" rtlCol="0">
            <a:spAutoFit/>
          </a:bodyPr>
          <a:lstStyle/>
          <a:p>
            <a:r>
              <a:rPr lang="en-US" dirty="0"/>
              <a:t>home groups</a:t>
            </a:r>
          </a:p>
        </p:txBody>
      </p:sp>
      <p:sp>
        <p:nvSpPr>
          <p:cNvPr id="10" name="TextBox 9"/>
          <p:cNvSpPr txBox="1"/>
          <p:nvPr/>
        </p:nvSpPr>
        <p:spPr>
          <a:xfrm flipH="1">
            <a:off x="3915033" y="3001380"/>
            <a:ext cx="4246544" cy="646331"/>
          </a:xfrm>
          <a:prstGeom prst="rect">
            <a:avLst/>
          </a:prstGeom>
          <a:noFill/>
        </p:spPr>
        <p:txBody>
          <a:bodyPr wrap="square" rtlCol="0">
            <a:spAutoFit/>
          </a:bodyPr>
          <a:lstStyle/>
          <a:p>
            <a:r>
              <a:rPr lang="en-US" dirty="0"/>
              <a:t>expert groups: students become expert for part of the material</a:t>
            </a:r>
          </a:p>
        </p:txBody>
      </p:sp>
      <p:sp>
        <p:nvSpPr>
          <p:cNvPr id="11" name="TextBox 10"/>
          <p:cNvSpPr txBox="1"/>
          <p:nvPr/>
        </p:nvSpPr>
        <p:spPr>
          <a:xfrm flipH="1">
            <a:off x="4001847" y="4405879"/>
            <a:ext cx="2005150" cy="646331"/>
          </a:xfrm>
          <a:prstGeom prst="rect">
            <a:avLst/>
          </a:prstGeom>
          <a:noFill/>
        </p:spPr>
        <p:txBody>
          <a:bodyPr wrap="square" rtlCol="0">
            <a:spAutoFit/>
          </a:bodyPr>
          <a:lstStyle/>
          <a:p>
            <a:r>
              <a:rPr lang="en-US" dirty="0"/>
              <a:t>teaching to each other</a:t>
            </a:r>
          </a:p>
        </p:txBody>
      </p:sp>
    </p:spTree>
    <p:extLst>
      <p:ext uri="{BB962C8B-B14F-4D97-AF65-F5344CB8AC3E}">
        <p14:creationId xmlns:p14="http://schemas.microsoft.com/office/powerpoint/2010/main" val="70600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pPr marL="311010" indent="-311010">
              <a:lnSpc>
                <a:spcPts val="2449"/>
              </a:lnSpc>
              <a:spcAft>
                <a:spcPts val="544"/>
              </a:spcAft>
              <a:buSzPct val="130000"/>
            </a:pPr>
            <a:r>
              <a:rPr lang="en-US" sz="1633" dirty="0">
                <a:sym typeface="Wingdings" panose="05000000000000000000" pitchFamily="2" charset="2"/>
              </a:rPr>
              <a:t>“… a situation is termed 'collaborative' if peers are </a:t>
            </a:r>
            <a:r>
              <a:rPr lang="en-US" sz="1633" b="1" dirty="0">
                <a:sym typeface="Wingdings" panose="05000000000000000000" pitchFamily="2" charset="2"/>
              </a:rPr>
              <a:t>more or less at the same level</a:t>
            </a:r>
            <a:r>
              <a:rPr lang="en-US" sz="1633" dirty="0">
                <a:sym typeface="Wingdings" panose="05000000000000000000" pitchFamily="2" charset="2"/>
              </a:rPr>
              <a:t>, can perform the same actions, have a </a:t>
            </a:r>
            <a:r>
              <a:rPr lang="en-US" sz="1633" b="1" dirty="0">
                <a:sym typeface="Wingdings" panose="05000000000000000000" pitchFamily="2" charset="2"/>
              </a:rPr>
              <a:t>common goal </a:t>
            </a:r>
            <a:r>
              <a:rPr lang="en-US" sz="1633" dirty="0">
                <a:sym typeface="Wingdings" panose="05000000000000000000" pitchFamily="2" charset="2"/>
              </a:rPr>
              <a:t>and </a:t>
            </a:r>
            <a:r>
              <a:rPr lang="en-US" sz="1633" b="1" dirty="0">
                <a:sym typeface="Wingdings" panose="05000000000000000000" pitchFamily="2" charset="2"/>
              </a:rPr>
              <a:t>work together</a:t>
            </a:r>
            <a:r>
              <a:rPr lang="en-US" sz="1633" dirty="0">
                <a:sym typeface="Wingdings" panose="05000000000000000000" pitchFamily="2" charset="2"/>
              </a:rPr>
              <a:t>.” </a:t>
            </a:r>
            <a:br>
              <a:rPr lang="en-US" sz="1633" dirty="0">
                <a:sym typeface="Wingdings" panose="05000000000000000000" pitchFamily="2" charset="2"/>
              </a:rPr>
            </a:br>
            <a:r>
              <a:rPr lang="en-US" sz="1451" dirty="0">
                <a:sym typeface="Wingdings" panose="05000000000000000000" pitchFamily="2" charset="2"/>
              </a:rPr>
              <a:t>(</a:t>
            </a:r>
            <a:r>
              <a:rPr lang="en-US" sz="1451" dirty="0" err="1">
                <a:sym typeface="Wingdings" panose="05000000000000000000" pitchFamily="2" charset="2"/>
              </a:rPr>
              <a:t>Dillenbourg</a:t>
            </a:r>
            <a:r>
              <a:rPr lang="en-US" sz="1451" dirty="0">
                <a:sym typeface="Wingdings" panose="05000000000000000000" pitchFamily="2" charset="2"/>
              </a:rPr>
              <a:t>, 1999, p. 9)</a:t>
            </a:r>
            <a:endParaRPr lang="en-US" sz="1633" dirty="0">
              <a:sym typeface="Wingdings" panose="05000000000000000000" pitchFamily="2" charset="2"/>
            </a:endParaRPr>
          </a:p>
          <a:p>
            <a:pPr lvl="1" indent="261216">
              <a:lnSpc>
                <a:spcPts val="2449"/>
              </a:lnSpc>
              <a:spcAft>
                <a:spcPts val="544"/>
              </a:spcAft>
              <a:buSzPct val="130000"/>
            </a:pPr>
            <a:endParaRPr lang="en-US" sz="1600" dirty="0">
              <a:sym typeface="Wingdings" panose="05000000000000000000" pitchFamily="2" charset="2"/>
            </a:endParaRPr>
          </a:p>
          <a:p>
            <a:pPr marL="311010" indent="-311010">
              <a:lnSpc>
                <a:spcPts val="2449"/>
              </a:lnSpc>
              <a:spcAft>
                <a:spcPts val="544"/>
              </a:spcAft>
              <a:buSzPct val="130000"/>
            </a:pPr>
            <a:r>
              <a:rPr lang="en-US" sz="1633" dirty="0">
                <a:sym typeface="Wingdings" panose="05000000000000000000" pitchFamily="2" charset="2"/>
              </a:rPr>
              <a:t>“… describes a variety of educational practices in which </a:t>
            </a:r>
            <a:r>
              <a:rPr lang="en-US" sz="1633" b="1" dirty="0">
                <a:sym typeface="Wingdings" panose="05000000000000000000" pitchFamily="2" charset="2"/>
              </a:rPr>
              <a:t>interactions among peers </a:t>
            </a:r>
            <a:r>
              <a:rPr lang="en-US" sz="1633" dirty="0">
                <a:sym typeface="Wingdings" panose="05000000000000000000" pitchFamily="2" charset="2"/>
              </a:rPr>
              <a:t>constitute the most important factor in learning, although without excluding other factors such as the learning materials and interactions with teachers.” </a:t>
            </a:r>
            <a:br>
              <a:rPr lang="en-US" sz="1633" dirty="0">
                <a:sym typeface="Wingdings" panose="05000000000000000000" pitchFamily="2" charset="2"/>
              </a:rPr>
            </a:br>
            <a:r>
              <a:rPr lang="en-US" sz="1451" dirty="0">
                <a:sym typeface="Wingdings" panose="05000000000000000000" pitchFamily="2" charset="2"/>
              </a:rPr>
              <a:t>(</a:t>
            </a:r>
            <a:r>
              <a:rPr lang="en-US" sz="1451" dirty="0" err="1"/>
              <a:t>Dillenbourg</a:t>
            </a:r>
            <a:r>
              <a:rPr lang="en-US" sz="1451" dirty="0"/>
              <a:t>, </a:t>
            </a:r>
            <a:r>
              <a:rPr lang="en-US" sz="1451" dirty="0" err="1"/>
              <a:t>Järvelä</a:t>
            </a:r>
            <a:r>
              <a:rPr lang="en-US" sz="1451" dirty="0"/>
              <a:t> &amp; Fischer, 2009, </a:t>
            </a:r>
            <a:r>
              <a:rPr lang="en-US" sz="1451" dirty="0">
                <a:sym typeface="Wingdings" panose="05000000000000000000" pitchFamily="2" charset="2"/>
              </a:rPr>
              <a:t>p. 3)</a:t>
            </a:r>
            <a:endParaRPr lang="en-US" sz="1633" dirty="0">
              <a:latin typeface="Arial" pitchFamily="34" charset="0"/>
              <a:cs typeface="Arial" pitchFamily="34" charset="0"/>
            </a:endParaRP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4</a:t>
            </a:fld>
            <a:endParaRPr lang="de-DE"/>
          </a:p>
        </p:txBody>
      </p:sp>
      <p:sp>
        <p:nvSpPr>
          <p:cNvPr id="6" name="Title 5"/>
          <p:cNvSpPr>
            <a:spLocks noGrp="1"/>
          </p:cNvSpPr>
          <p:nvPr>
            <p:ph type="title"/>
          </p:nvPr>
        </p:nvSpPr>
        <p:spPr/>
        <p:txBody>
          <a:bodyPr/>
          <a:lstStyle/>
          <a:p>
            <a:r>
              <a:rPr lang="en-US" dirty="0"/>
              <a:t>Collaborative Learning (CL)</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290" y="924719"/>
            <a:ext cx="3469710" cy="23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5185" y="1806312"/>
            <a:ext cx="5332472" cy="646331"/>
          </a:xfrm>
          <a:prstGeom prst="rect">
            <a:avLst/>
          </a:prstGeom>
          <a:ln>
            <a:solidFill>
              <a:schemeClr val="tx1"/>
            </a:solidFill>
          </a:ln>
        </p:spPr>
        <p:txBody>
          <a:bodyPr wrap="square">
            <a:spAutoFit/>
          </a:bodyPr>
          <a:lstStyle/>
          <a:p>
            <a:r>
              <a:rPr lang="en-US" dirty="0"/>
              <a:t>learners working together in pairs or small groups towards shared, learning-related goals</a:t>
            </a:r>
          </a:p>
        </p:txBody>
      </p:sp>
    </p:spTree>
    <p:extLst>
      <p:ext uri="{BB962C8B-B14F-4D97-AF65-F5344CB8AC3E}">
        <p14:creationId xmlns:p14="http://schemas.microsoft.com/office/powerpoint/2010/main" val="335224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6AE60A-B69C-4790-82F7-3882EDF23186}" type="slidenum">
              <a:rPr lang="de-DE" smtClean="0"/>
              <a:t>40</a:t>
            </a:fld>
            <a:endParaRPr lang="de-DE"/>
          </a:p>
        </p:txBody>
      </p:sp>
      <p:sp>
        <p:nvSpPr>
          <p:cNvPr id="6" name="Title 5"/>
          <p:cNvSpPr>
            <a:spLocks noGrp="1"/>
          </p:cNvSpPr>
          <p:nvPr>
            <p:ph type="title"/>
          </p:nvPr>
        </p:nvSpPr>
        <p:spPr>
          <a:xfrm>
            <a:off x="323850" y="734804"/>
            <a:ext cx="8496300" cy="464059"/>
          </a:xfrm>
        </p:spPr>
        <p:txBody>
          <a:bodyPr/>
          <a:lstStyle/>
          <a:p>
            <a:r>
              <a:rPr lang="en-US" dirty="0"/>
              <a:t>Reciprocal Teaching </a:t>
            </a:r>
            <a:r>
              <a:rPr lang="en-US" sz="2000" dirty="0"/>
              <a:t>(</a:t>
            </a:r>
            <a:r>
              <a:rPr lang="en-US" sz="2000" dirty="0" err="1"/>
              <a:t>Palincsar</a:t>
            </a:r>
            <a:r>
              <a:rPr lang="en-US" sz="2000" dirty="0"/>
              <a:t> &amp; Brown, 1984)</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638" y="1897514"/>
            <a:ext cx="3774901" cy="380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93553" y="1868939"/>
            <a:ext cx="2408514" cy="636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Summarizing</a:t>
            </a:r>
            <a:endParaRPr lang="en-US" dirty="0"/>
          </a:p>
        </p:txBody>
      </p:sp>
      <p:sp>
        <p:nvSpPr>
          <p:cNvPr id="11" name="Rectangle 10"/>
          <p:cNvSpPr/>
          <p:nvPr/>
        </p:nvSpPr>
        <p:spPr>
          <a:xfrm>
            <a:off x="6682791" y="4041262"/>
            <a:ext cx="2408514" cy="636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Clarifying</a:t>
            </a:r>
            <a:endParaRPr lang="en-US" dirty="0"/>
          </a:p>
        </p:txBody>
      </p:sp>
      <p:sp>
        <p:nvSpPr>
          <p:cNvPr id="12" name="Rectangle 11"/>
          <p:cNvSpPr/>
          <p:nvPr/>
        </p:nvSpPr>
        <p:spPr>
          <a:xfrm>
            <a:off x="923925" y="4001745"/>
            <a:ext cx="2408514" cy="636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Predicting</a:t>
            </a:r>
            <a:endParaRPr lang="en-US" dirty="0"/>
          </a:p>
        </p:txBody>
      </p:sp>
      <p:sp>
        <p:nvSpPr>
          <p:cNvPr id="7" name="Rectangle 6"/>
          <p:cNvSpPr/>
          <p:nvPr/>
        </p:nvSpPr>
        <p:spPr>
          <a:xfrm>
            <a:off x="1038225" y="2013059"/>
            <a:ext cx="2408514" cy="636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Questioning</a:t>
            </a:r>
            <a:endParaRPr lang="en-US" dirty="0"/>
          </a:p>
        </p:txBody>
      </p:sp>
      <p:sp>
        <p:nvSpPr>
          <p:cNvPr id="9" name="Date Placeholder 2"/>
          <p:cNvSpPr>
            <a:spLocks noGrp="1"/>
          </p:cNvSpPr>
          <p:nvPr>
            <p:ph type="dt" sz="half" idx="10"/>
          </p:nvPr>
        </p:nvSpPr>
        <p:spPr>
          <a:xfrm>
            <a:off x="7937624" y="6320301"/>
            <a:ext cx="612068" cy="468312"/>
          </a:xfrm>
        </p:spPr>
        <p:txBody>
          <a:bodyPr/>
          <a:lstStyle/>
          <a:p>
            <a:fld id="{3B2F6CB8-9391-4BED-909F-C47A979AE1C4}" type="datetime1">
              <a:rPr lang="de-DE" smtClean="0"/>
              <a:t>06.11.2018</a:t>
            </a:fld>
            <a:endParaRPr lang="de-DE"/>
          </a:p>
        </p:txBody>
      </p:sp>
      <p:sp>
        <p:nvSpPr>
          <p:cNvPr id="13" name="Footer Placeholder 3"/>
          <p:cNvSpPr>
            <a:spLocks noGrp="1"/>
          </p:cNvSpPr>
          <p:nvPr>
            <p:ph type="ftr" sz="quarter" idx="11"/>
          </p:nvPr>
        </p:nvSpPr>
        <p:spPr>
          <a:xfrm>
            <a:off x="4572000" y="6320301"/>
            <a:ext cx="3208613" cy="468312"/>
          </a:xfrm>
        </p:spPr>
        <p:txBody>
          <a:bodyPr/>
          <a:lstStyle/>
          <a:p>
            <a:r>
              <a:rPr lang="de-DE" dirty="0"/>
              <a:t>Nikol Rummel, Anne Deiglmayr</a:t>
            </a:r>
          </a:p>
        </p:txBody>
      </p:sp>
    </p:spTree>
    <p:extLst>
      <p:ext uri="{BB962C8B-B14F-4D97-AF65-F5344CB8AC3E}">
        <p14:creationId xmlns:p14="http://schemas.microsoft.com/office/powerpoint/2010/main" val="78161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collaboration scripts guide learners during collaboration by: </a:t>
            </a:r>
            <a:br>
              <a:rPr lang="en-US" dirty="0"/>
            </a:br>
            <a:endParaRPr lang="en-US" dirty="0"/>
          </a:p>
          <a:p>
            <a:pPr lvl="1">
              <a:buFont typeface="Symbol" panose="05050102010706020507" pitchFamily="18" charset="2"/>
              <a:buChar char="-"/>
            </a:pPr>
            <a:r>
              <a:rPr lang="en-US" sz="2000" dirty="0"/>
              <a:t>specifying and prompting of learning activities and/or roles</a:t>
            </a:r>
          </a:p>
          <a:p>
            <a:pPr lvl="1">
              <a:buFont typeface="Symbol" panose="05050102010706020507" pitchFamily="18" charset="2"/>
              <a:buChar char="-"/>
            </a:pPr>
            <a:endParaRPr lang="en-US" sz="2000" dirty="0"/>
          </a:p>
          <a:p>
            <a:pPr lvl="1">
              <a:buFont typeface="Symbol" panose="05050102010706020507" pitchFamily="18" charset="2"/>
              <a:buChar char="-"/>
            </a:pPr>
            <a:r>
              <a:rPr lang="en-US" sz="2000" dirty="0"/>
              <a:t>sequencing learning activities and/or roles</a:t>
            </a:r>
          </a:p>
          <a:p>
            <a:endParaRPr lang="en-US" dirty="0"/>
          </a:p>
        </p:txBody>
      </p:sp>
      <p:sp>
        <p:nvSpPr>
          <p:cNvPr id="2" name="Title 1"/>
          <p:cNvSpPr>
            <a:spLocks noGrp="1"/>
          </p:cNvSpPr>
          <p:nvPr>
            <p:ph type="title"/>
          </p:nvPr>
        </p:nvSpPr>
        <p:spPr/>
        <p:txBody>
          <a:bodyPr/>
          <a:lstStyle/>
          <a:p>
            <a:r>
              <a:rPr lang="en-US" dirty="0"/>
              <a:t>Collaboration Scripts</a:t>
            </a:r>
          </a:p>
        </p:txBody>
      </p:sp>
      <p:sp>
        <p:nvSpPr>
          <p:cNvPr id="5"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6"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sp>
        <p:nvSpPr>
          <p:cNvPr id="4" name="Textfeld 8"/>
          <p:cNvSpPr txBox="1">
            <a:spLocks noChangeArrowheads="1"/>
          </p:cNvSpPr>
          <p:nvPr/>
        </p:nvSpPr>
        <p:spPr bwMode="auto">
          <a:xfrm>
            <a:off x="712984" y="3579392"/>
            <a:ext cx="6792109" cy="51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7" tIns="45663" rIns="91327" bIns="45663">
            <a:spAutoFit/>
          </a:bodyPr>
          <a:lstStyle>
            <a:lvl1pPr eaLnBrk="0" hangingPunct="0">
              <a:lnSpc>
                <a:spcPts val="2700"/>
              </a:lnSpc>
              <a:spcAft>
                <a:spcPts val="600"/>
              </a:spcAft>
              <a:buSzPct val="130000"/>
              <a:buFont typeface="Wingdings" pitchFamily="2" charset="2"/>
              <a:buChar char="§"/>
              <a:defRPr sz="2000">
                <a:solidFill>
                  <a:schemeClr val="tx1"/>
                </a:solidFill>
                <a:latin typeface="Arial" charset="0"/>
                <a:cs typeface="Arial" charset="0"/>
              </a:defRPr>
            </a:lvl1pPr>
            <a:lvl2pPr marL="742950" indent="-285750" eaLnBrk="0" hangingPunct="0">
              <a:lnSpc>
                <a:spcPts val="2700"/>
              </a:lnSpc>
              <a:spcAft>
                <a:spcPts val="600"/>
              </a:spcAft>
              <a:buSzPct val="130000"/>
              <a:buFont typeface="Wingdings" pitchFamily="2" charset="2"/>
              <a:buChar char="§"/>
              <a:defRPr sz="2000">
                <a:solidFill>
                  <a:schemeClr val="tx1"/>
                </a:solidFill>
                <a:latin typeface="Arial" charset="0"/>
                <a:cs typeface="Arial" charset="0"/>
              </a:defRPr>
            </a:lvl2pPr>
            <a:lvl3pPr marL="1143000" indent="-228600" eaLnBrk="0" hangingPunct="0">
              <a:lnSpc>
                <a:spcPts val="2700"/>
              </a:lnSpc>
              <a:spcAft>
                <a:spcPts val="600"/>
              </a:spcAft>
              <a:buSzPct val="130000"/>
              <a:buFont typeface="Wingdings" pitchFamily="2" charset="2"/>
              <a:buChar char="§"/>
              <a:defRPr sz="2000">
                <a:solidFill>
                  <a:schemeClr val="tx1"/>
                </a:solidFill>
                <a:latin typeface="Arial" charset="0"/>
                <a:cs typeface="Arial" charset="0"/>
              </a:defRPr>
            </a:lvl3pPr>
            <a:lvl4pPr marL="1600200" indent="-228600" eaLnBrk="0" hangingPunct="0">
              <a:lnSpc>
                <a:spcPts val="2700"/>
              </a:lnSpc>
              <a:spcAft>
                <a:spcPts val="600"/>
              </a:spcAft>
              <a:buSzPct val="130000"/>
              <a:buFont typeface="Wingdings" pitchFamily="2" charset="2"/>
              <a:buChar char="§"/>
              <a:defRPr sz="2000">
                <a:solidFill>
                  <a:schemeClr val="tx1"/>
                </a:solidFill>
                <a:latin typeface="Arial" charset="0"/>
                <a:cs typeface="Arial" charset="0"/>
              </a:defRPr>
            </a:lvl4pPr>
            <a:lvl5pPr marL="2057400" indent="-228600" eaLnBrk="0" hangingPunct="0">
              <a:lnSpc>
                <a:spcPts val="2700"/>
              </a:lnSpc>
              <a:spcAft>
                <a:spcPts val="600"/>
              </a:spcAft>
              <a:buSzPct val="130000"/>
              <a:buFont typeface="Wingdings" pitchFamily="2" charset="2"/>
              <a:buChar char="§"/>
              <a:defRPr sz="2000">
                <a:solidFill>
                  <a:schemeClr val="tx1"/>
                </a:solidFill>
                <a:latin typeface="Arial" charset="0"/>
                <a:cs typeface="Arial" charset="0"/>
              </a:defRPr>
            </a:lvl5pPr>
            <a:lvl6pPr marL="2514600" indent="-228600" eaLnBrk="0" fontAlgn="base" hangingPunct="0">
              <a:lnSpc>
                <a:spcPts val="2700"/>
              </a:lnSpc>
              <a:spcBef>
                <a:spcPct val="0"/>
              </a:spcBef>
              <a:spcAft>
                <a:spcPts val="600"/>
              </a:spcAft>
              <a:buSzPct val="130000"/>
              <a:buFont typeface="Wingdings" pitchFamily="2" charset="2"/>
              <a:buChar char="§"/>
              <a:defRPr sz="2000">
                <a:solidFill>
                  <a:schemeClr val="tx1"/>
                </a:solidFill>
                <a:latin typeface="Arial" charset="0"/>
                <a:cs typeface="Arial" charset="0"/>
              </a:defRPr>
            </a:lvl6pPr>
            <a:lvl7pPr marL="2971800" indent="-228600" eaLnBrk="0" fontAlgn="base" hangingPunct="0">
              <a:lnSpc>
                <a:spcPts val="2700"/>
              </a:lnSpc>
              <a:spcBef>
                <a:spcPct val="0"/>
              </a:spcBef>
              <a:spcAft>
                <a:spcPts val="600"/>
              </a:spcAft>
              <a:buSzPct val="130000"/>
              <a:buFont typeface="Wingdings" pitchFamily="2" charset="2"/>
              <a:buChar char="§"/>
              <a:defRPr sz="2000">
                <a:solidFill>
                  <a:schemeClr val="tx1"/>
                </a:solidFill>
                <a:latin typeface="Arial" charset="0"/>
                <a:cs typeface="Arial" charset="0"/>
              </a:defRPr>
            </a:lvl7pPr>
            <a:lvl8pPr marL="3429000" indent="-228600" eaLnBrk="0" fontAlgn="base" hangingPunct="0">
              <a:lnSpc>
                <a:spcPts val="2700"/>
              </a:lnSpc>
              <a:spcBef>
                <a:spcPct val="0"/>
              </a:spcBef>
              <a:spcAft>
                <a:spcPts val="600"/>
              </a:spcAft>
              <a:buSzPct val="130000"/>
              <a:buFont typeface="Wingdings" pitchFamily="2" charset="2"/>
              <a:buChar char="§"/>
              <a:defRPr sz="2000">
                <a:solidFill>
                  <a:schemeClr val="tx1"/>
                </a:solidFill>
                <a:latin typeface="Arial" charset="0"/>
                <a:cs typeface="Arial" charset="0"/>
              </a:defRPr>
            </a:lvl8pPr>
            <a:lvl9pPr marL="3886200" indent="-228600" eaLnBrk="0" fontAlgn="base" hangingPunct="0">
              <a:lnSpc>
                <a:spcPts val="2700"/>
              </a:lnSpc>
              <a:spcBef>
                <a:spcPct val="0"/>
              </a:spcBef>
              <a:spcAft>
                <a:spcPts val="600"/>
              </a:spcAft>
              <a:buSzPct val="130000"/>
              <a:buFont typeface="Wingdings" pitchFamily="2" charset="2"/>
              <a:buChar char="§"/>
              <a:defRPr sz="2000">
                <a:solidFill>
                  <a:schemeClr val="tx1"/>
                </a:solidFill>
                <a:latin typeface="Arial" charset="0"/>
                <a:cs typeface="Arial" charset="0"/>
              </a:defRPr>
            </a:lvl9pPr>
          </a:lstStyle>
          <a:p>
            <a:pPr defTabSz="913386" eaLnBrk="1" fontAlgn="base" hangingPunct="1">
              <a:lnSpc>
                <a:spcPct val="100000"/>
              </a:lnSpc>
              <a:spcBef>
                <a:spcPct val="0"/>
              </a:spcBef>
              <a:spcAft>
                <a:spcPct val="0"/>
              </a:spcAft>
              <a:buSzTx/>
              <a:buNone/>
            </a:pPr>
            <a:r>
              <a:rPr lang="da-DK" altLang="de-DE" sz="1361" dirty="0">
                <a:solidFill>
                  <a:srgbClr val="000000"/>
                </a:solidFill>
              </a:rPr>
              <a:t>(e.g.: F</a:t>
            </a:r>
            <a:r>
              <a:rPr lang="de-DE" altLang="de-DE" sz="1361" dirty="0" err="1">
                <a:solidFill>
                  <a:srgbClr val="000000"/>
                </a:solidFill>
              </a:rPr>
              <a:t>ischer</a:t>
            </a:r>
            <a:r>
              <a:rPr lang="de-DE" altLang="de-DE" sz="1361" dirty="0">
                <a:solidFill>
                  <a:srgbClr val="000000"/>
                </a:solidFill>
              </a:rPr>
              <a:t>, Kollar, Stegmann &amp; Wecker, 2013; Rummel &amp; Spada, 2007)</a:t>
            </a:r>
            <a:endParaRPr lang="da-DK" altLang="de-DE" sz="1361" dirty="0">
              <a:solidFill>
                <a:srgbClr val="000000"/>
              </a:solidFill>
            </a:endParaRPr>
          </a:p>
          <a:p>
            <a:pPr defTabSz="913386" eaLnBrk="1" fontAlgn="base" hangingPunct="1">
              <a:lnSpc>
                <a:spcPct val="100000"/>
              </a:lnSpc>
              <a:spcBef>
                <a:spcPct val="0"/>
              </a:spcBef>
              <a:spcAft>
                <a:spcPct val="0"/>
              </a:spcAft>
              <a:buSzTx/>
              <a:buNone/>
            </a:pPr>
            <a:endParaRPr lang="da-DK" altLang="de-DE" sz="1361" dirty="0">
              <a:solidFill>
                <a:srgbClr val="000000"/>
              </a:solidFill>
            </a:endParaRPr>
          </a:p>
        </p:txBody>
      </p:sp>
    </p:spTree>
    <p:extLst>
      <p:ext uri="{BB962C8B-B14F-4D97-AF65-F5344CB8AC3E}">
        <p14:creationId xmlns:p14="http://schemas.microsoft.com/office/powerpoint/2010/main" val="38101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640258"/>
            <a:ext cx="8496300" cy="4681535"/>
          </a:xfrm>
        </p:spPr>
        <p:txBody>
          <a:bodyPr/>
          <a:lstStyle/>
          <a:p>
            <a:pPr marL="0" indent="0">
              <a:buNone/>
            </a:pPr>
            <a:r>
              <a:rPr lang="en-US" sz="1800" dirty="0"/>
              <a:t>How do students </a:t>
            </a:r>
            <a:r>
              <a:rPr lang="en-US" sz="1800" i="1" dirty="0"/>
              <a:t>acquire </a:t>
            </a:r>
            <a:r>
              <a:rPr lang="en-US" sz="1800" dirty="0"/>
              <a:t>collaboration scripts?</a:t>
            </a:r>
          </a:p>
          <a:p>
            <a:pPr marL="0" indent="0">
              <a:buNone/>
            </a:pPr>
            <a:endParaRPr lang="en-US" sz="1800" i="1" dirty="0"/>
          </a:p>
          <a:p>
            <a:r>
              <a:rPr lang="en-US" sz="1800" i="1" dirty="0"/>
              <a:t>external scripts </a:t>
            </a:r>
            <a:r>
              <a:rPr lang="en-US" sz="1800" dirty="0"/>
              <a:t>support the acquisition of new methods</a:t>
            </a:r>
            <a:br>
              <a:rPr lang="en-US" sz="1800" dirty="0"/>
            </a:br>
            <a:r>
              <a:rPr lang="en-US" sz="1800" dirty="0"/>
              <a:t>(</a:t>
            </a:r>
            <a:r>
              <a:rPr lang="en-US" sz="1600" dirty="0"/>
              <a:t>check lists, visualization, written instructions, role model,…)</a:t>
            </a:r>
          </a:p>
          <a:p>
            <a:pPr lvl="1"/>
            <a:endParaRPr lang="en-US" sz="1600" dirty="0"/>
          </a:p>
          <a:p>
            <a:r>
              <a:rPr lang="en-US" sz="1800" i="1" dirty="0"/>
              <a:t>deliberate practice </a:t>
            </a:r>
            <a:r>
              <a:rPr lang="en-US" sz="1800" dirty="0"/>
              <a:t>leads to improved and more flexible performance, and to the creation of routines</a:t>
            </a:r>
          </a:p>
          <a:p>
            <a:endParaRPr lang="en-US" sz="1800" dirty="0"/>
          </a:p>
          <a:p>
            <a:r>
              <a:rPr lang="en-US" sz="1800" i="1" dirty="0"/>
              <a:t>internalization</a:t>
            </a:r>
            <a:r>
              <a:rPr lang="en-US" sz="1800" dirty="0"/>
              <a:t>: the external script becomes an internal script</a:t>
            </a:r>
          </a:p>
          <a:p>
            <a:pPr lvl="1"/>
            <a:endParaRPr lang="en-US" sz="1800" dirty="0"/>
          </a:p>
          <a:p>
            <a:pPr lvl="1"/>
            <a:endParaRPr lang="en-US" sz="1800" dirty="0"/>
          </a:p>
          <a:p>
            <a:pPr lvl="1"/>
            <a:endParaRPr lang="en-US" sz="1800" dirty="0"/>
          </a:p>
          <a:p>
            <a:pPr marL="96837" indent="0">
              <a:buNone/>
            </a:pPr>
            <a:endParaRPr lang="de-CH" sz="1600" dirty="0"/>
          </a:p>
          <a:p>
            <a:pPr marL="96837" indent="0">
              <a:buNone/>
            </a:pPr>
            <a:endParaRPr lang="de-CH" sz="1400" dirty="0"/>
          </a:p>
          <a:p>
            <a:pPr marL="96837" indent="0">
              <a:buNone/>
            </a:pPr>
            <a:endParaRPr lang="de-CH" sz="1400" dirty="0"/>
          </a:p>
          <a:p>
            <a:pPr marL="96837" indent="0">
              <a:buNone/>
            </a:pPr>
            <a:endParaRPr lang="de-CH" sz="1400" dirty="0"/>
          </a:p>
          <a:p>
            <a:pPr marL="361950" lvl="1" indent="0">
              <a:buNone/>
            </a:pPr>
            <a:endParaRPr lang="de-CH" sz="1800" dirty="0"/>
          </a:p>
          <a:p>
            <a:pPr marL="0" indent="0">
              <a:buNone/>
            </a:pPr>
            <a:endParaRPr lang="de-CH" sz="2200" dirty="0"/>
          </a:p>
        </p:txBody>
      </p:sp>
      <p:sp>
        <p:nvSpPr>
          <p:cNvPr id="5" name="Slide Number Placeholder 4"/>
          <p:cNvSpPr>
            <a:spLocks noGrp="1"/>
          </p:cNvSpPr>
          <p:nvPr>
            <p:ph type="sldNum" sz="quarter" idx="12"/>
          </p:nvPr>
        </p:nvSpPr>
        <p:spPr/>
        <p:txBody>
          <a:bodyPr/>
          <a:lstStyle/>
          <a:p>
            <a:fld id="{6C6AE60A-B69C-4790-82F7-3882EDF23186}" type="slidenum">
              <a:rPr lang="de-DE" smtClean="0">
                <a:solidFill>
                  <a:prstClr val="black"/>
                </a:solidFill>
              </a:rPr>
              <a:pPr/>
              <a:t>42</a:t>
            </a:fld>
            <a:endParaRPr lang="de-DE">
              <a:solidFill>
                <a:prstClr val="black"/>
              </a:solidFill>
            </a:endParaRPr>
          </a:p>
        </p:txBody>
      </p:sp>
      <p:sp>
        <p:nvSpPr>
          <p:cNvPr id="6" name="Title 5"/>
          <p:cNvSpPr>
            <a:spLocks noGrp="1"/>
          </p:cNvSpPr>
          <p:nvPr>
            <p:ph type="title"/>
          </p:nvPr>
        </p:nvSpPr>
        <p:spPr>
          <a:xfrm>
            <a:off x="323850" y="620714"/>
            <a:ext cx="8496300" cy="617536"/>
          </a:xfrm>
        </p:spPr>
        <p:txBody>
          <a:bodyPr/>
          <a:lstStyle/>
          <a:p>
            <a:r>
              <a:rPr lang="en-US" dirty="0"/>
              <a:t>Collaboration Scripts</a:t>
            </a:r>
          </a:p>
        </p:txBody>
      </p:sp>
      <p:sp>
        <p:nvSpPr>
          <p:cNvPr id="7"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8"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spTree>
    <p:extLst>
      <p:ext uri="{BB962C8B-B14F-4D97-AF65-F5344CB8AC3E}">
        <p14:creationId xmlns:p14="http://schemas.microsoft.com/office/powerpoint/2010/main" val="59604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11010" indent="-311010">
              <a:lnSpc>
                <a:spcPts val="2449"/>
              </a:lnSpc>
              <a:spcAft>
                <a:spcPts val="544"/>
              </a:spcAft>
              <a:buSzPct val="130000"/>
            </a:pPr>
            <a:r>
              <a:rPr lang="en-US" dirty="0">
                <a:sym typeface="Wingdings" panose="05000000000000000000" pitchFamily="2" charset="2"/>
              </a:rPr>
              <a:t>The rapid progress of information-technology offers new possibilities for interacting and learning with others</a:t>
            </a:r>
          </a:p>
          <a:p>
            <a:pPr marL="311010" indent="-311010">
              <a:lnSpc>
                <a:spcPts val="2449"/>
              </a:lnSpc>
              <a:spcAft>
                <a:spcPts val="544"/>
              </a:spcAft>
              <a:buSzPct val="130000"/>
            </a:pPr>
            <a:r>
              <a:rPr lang="en-US" dirty="0">
                <a:sym typeface="Wingdings" panose="05000000000000000000" pitchFamily="2" charset="2"/>
              </a:rPr>
              <a:t>Information and communication technologies are increasingly being used to support collaboration in educational settings</a:t>
            </a:r>
            <a:endParaRPr lang="en-US" sz="1800" dirty="0">
              <a:sym typeface="Wingdings" panose="05000000000000000000" pitchFamily="2" charset="2"/>
            </a:endParaRPr>
          </a:p>
          <a:p>
            <a:pPr>
              <a:lnSpc>
                <a:spcPts val="2449"/>
              </a:lnSpc>
              <a:spcAft>
                <a:spcPts val="544"/>
              </a:spcAft>
              <a:buSzPct val="130000"/>
            </a:pPr>
            <a:endParaRPr lang="en-US" sz="1800" dirty="0">
              <a:sym typeface="Wingdings" panose="05000000000000000000" pitchFamily="2" charset="2"/>
            </a:endParaRPr>
          </a:p>
          <a:p>
            <a:pPr>
              <a:lnSpc>
                <a:spcPts val="2449"/>
              </a:lnSpc>
              <a:spcAft>
                <a:spcPts val="544"/>
              </a:spcAft>
              <a:buSzPct val="130000"/>
            </a:pPr>
            <a:r>
              <a:rPr lang="en-US" dirty="0">
                <a:sym typeface="Wingdings" panose="05000000000000000000" pitchFamily="2" charset="2"/>
              </a:rPr>
              <a:t> </a:t>
            </a:r>
            <a:r>
              <a:rPr lang="en-US" b="1" dirty="0">
                <a:sym typeface="Wingdings" panose="05000000000000000000" pitchFamily="2" charset="2"/>
              </a:rPr>
              <a:t>C</a:t>
            </a:r>
            <a:r>
              <a:rPr lang="en-US" dirty="0">
                <a:sym typeface="Wingdings" panose="05000000000000000000" pitchFamily="2" charset="2"/>
              </a:rPr>
              <a:t>omputer-</a:t>
            </a:r>
            <a:r>
              <a:rPr lang="en-US" b="1" dirty="0">
                <a:sym typeface="Wingdings" panose="05000000000000000000" pitchFamily="2" charset="2"/>
              </a:rPr>
              <a:t>S</a:t>
            </a:r>
            <a:r>
              <a:rPr lang="en-US" dirty="0">
                <a:sym typeface="Wingdings" panose="05000000000000000000" pitchFamily="2" charset="2"/>
              </a:rPr>
              <a:t>upported </a:t>
            </a:r>
            <a:r>
              <a:rPr lang="en-US" b="1" dirty="0">
                <a:sym typeface="Wingdings" panose="05000000000000000000" pitchFamily="2" charset="2"/>
              </a:rPr>
              <a:t>C</a:t>
            </a:r>
            <a:r>
              <a:rPr lang="en-US" dirty="0">
                <a:sym typeface="Wingdings" panose="05000000000000000000" pitchFamily="2" charset="2"/>
              </a:rPr>
              <a:t>ollaborative </a:t>
            </a:r>
            <a:r>
              <a:rPr lang="en-US" b="1" dirty="0">
                <a:sym typeface="Wingdings" panose="05000000000000000000" pitchFamily="2" charset="2"/>
              </a:rPr>
              <a:t>L</a:t>
            </a:r>
            <a:r>
              <a:rPr lang="en-US" dirty="0">
                <a:sym typeface="Wingdings" panose="05000000000000000000" pitchFamily="2" charset="2"/>
              </a:rPr>
              <a:t>earning (CSCL)</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43</a:t>
            </a:fld>
            <a:endParaRPr lang="de-DE"/>
          </a:p>
        </p:txBody>
      </p:sp>
      <p:sp>
        <p:nvSpPr>
          <p:cNvPr id="6" name="Title 5"/>
          <p:cNvSpPr>
            <a:spLocks noGrp="1"/>
          </p:cNvSpPr>
          <p:nvPr>
            <p:ph type="title"/>
          </p:nvPr>
        </p:nvSpPr>
        <p:spPr>
          <a:xfrm>
            <a:off x="323850" y="814192"/>
            <a:ext cx="8496300" cy="413837"/>
          </a:xfrm>
        </p:spPr>
        <p:txBody>
          <a:bodyPr/>
          <a:lstStyle/>
          <a:p>
            <a:r>
              <a:rPr lang="en-US" dirty="0"/>
              <a:t>Computer-supported collaborative learning</a:t>
            </a:r>
          </a:p>
        </p:txBody>
      </p:sp>
    </p:spTree>
    <p:extLst>
      <p:ext uri="{BB962C8B-B14F-4D97-AF65-F5344CB8AC3E}">
        <p14:creationId xmlns:p14="http://schemas.microsoft.com/office/powerpoint/2010/main" val="3112263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44</a:t>
            </a:fld>
            <a:endParaRPr lang="de-DE"/>
          </a:p>
        </p:txBody>
      </p:sp>
      <p:sp>
        <p:nvSpPr>
          <p:cNvPr id="6" name="Title 5"/>
          <p:cNvSpPr>
            <a:spLocks noGrp="1"/>
          </p:cNvSpPr>
          <p:nvPr>
            <p:ph type="title"/>
          </p:nvPr>
        </p:nvSpPr>
        <p:spPr/>
        <p:txBody>
          <a:bodyPr/>
          <a:lstStyle/>
          <a:p>
            <a:r>
              <a:rPr lang="en-GB"/>
              <a:t>What do you mean by “computer-supported”?</a:t>
            </a:r>
            <a:endParaRPr lang="en-GB" dirty="0"/>
          </a:p>
        </p:txBody>
      </p:sp>
      <p:sp>
        <p:nvSpPr>
          <p:cNvPr id="8" name="Textfeld 18"/>
          <p:cNvSpPr txBox="1"/>
          <p:nvPr/>
        </p:nvSpPr>
        <p:spPr>
          <a:xfrm>
            <a:off x="396997" y="1594116"/>
            <a:ext cx="8173464" cy="2346796"/>
          </a:xfrm>
          <a:prstGeom prst="rect">
            <a:avLst/>
          </a:prstGeom>
          <a:noFill/>
        </p:spPr>
        <p:txBody>
          <a:bodyPr wrap="square" lIns="0" tIns="0" rIns="0" bIns="0" rtlCol="0">
            <a:spAutoFit/>
          </a:bodyPr>
          <a:lstStyle/>
          <a:p>
            <a:pPr marL="311010" indent="-311010">
              <a:lnSpc>
                <a:spcPts val="2449"/>
              </a:lnSpc>
              <a:spcAft>
                <a:spcPts val="544"/>
              </a:spcAft>
              <a:buSzPct val="130000"/>
              <a:buFont typeface="Wingdings" panose="05000000000000000000" pitchFamily="2" charset="2"/>
              <a:buChar char="§"/>
            </a:pPr>
            <a:r>
              <a:rPr lang="en-US" sz="2000" dirty="0"/>
              <a:t>How people can learn together with the help of computers </a:t>
            </a:r>
            <a:br>
              <a:rPr lang="en-US" sz="2000" dirty="0"/>
            </a:br>
            <a:r>
              <a:rPr lang="en-US" sz="1600" dirty="0"/>
              <a:t>(Stahl, </a:t>
            </a:r>
            <a:r>
              <a:rPr lang="en-US" sz="1600" dirty="0" err="1"/>
              <a:t>Koschmann</a:t>
            </a:r>
            <a:r>
              <a:rPr lang="en-US" sz="1600" dirty="0"/>
              <a:t>, &amp; </a:t>
            </a:r>
            <a:r>
              <a:rPr lang="en-US" sz="1600" dirty="0" err="1"/>
              <a:t>Suthers</a:t>
            </a:r>
            <a:r>
              <a:rPr lang="en-US" sz="1600" dirty="0"/>
              <a:t>, 2006)</a:t>
            </a:r>
            <a:endParaRPr lang="en-US" sz="1600" b="1" dirty="0">
              <a:sym typeface="Wingdings" panose="05000000000000000000" pitchFamily="2" charset="2"/>
            </a:endParaRPr>
          </a:p>
          <a:p>
            <a:pPr marL="311010" indent="-311010">
              <a:lnSpc>
                <a:spcPts val="2449"/>
              </a:lnSpc>
              <a:spcAft>
                <a:spcPts val="544"/>
              </a:spcAft>
              <a:buSzPct val="130000"/>
              <a:buFont typeface="Wingdings" panose="05000000000000000000" pitchFamily="2" charset="2"/>
              <a:buChar char="§"/>
            </a:pPr>
            <a:r>
              <a:rPr lang="en-US" sz="2000" dirty="0">
                <a:sym typeface="Wingdings" panose="05000000000000000000" pitchFamily="2" charset="2"/>
              </a:rPr>
              <a:t>“ … refers not only to connecting remote students but also using technologies to shape face-to-face interactions.” </a:t>
            </a:r>
            <a:r>
              <a:rPr lang="en-US" sz="1600" dirty="0">
                <a:sym typeface="Wingdings" panose="05000000000000000000" pitchFamily="2" charset="2"/>
              </a:rPr>
              <a:t>(</a:t>
            </a:r>
            <a:r>
              <a:rPr lang="en-US" sz="1600" dirty="0" err="1">
                <a:sym typeface="Wingdings" panose="05000000000000000000" pitchFamily="2" charset="2"/>
              </a:rPr>
              <a:t>Dillenbourg</a:t>
            </a:r>
            <a:r>
              <a:rPr lang="en-US" sz="1600" dirty="0">
                <a:sym typeface="Wingdings" panose="05000000000000000000" pitchFamily="2" charset="2"/>
              </a:rPr>
              <a:t>, </a:t>
            </a:r>
            <a:r>
              <a:rPr lang="en-US" sz="1600" dirty="0" err="1">
                <a:sym typeface="Wingdings" panose="05000000000000000000" pitchFamily="2" charset="2"/>
              </a:rPr>
              <a:t>Järvelä</a:t>
            </a:r>
            <a:r>
              <a:rPr lang="en-US" sz="1600" dirty="0">
                <a:sym typeface="Wingdings" panose="05000000000000000000" pitchFamily="2" charset="2"/>
              </a:rPr>
              <a:t> &amp; Fischer , 2009, p. 3)</a:t>
            </a:r>
            <a:endParaRPr lang="en-US" sz="1600" dirty="0"/>
          </a:p>
          <a:p>
            <a:pPr marL="259175" indent="-259175">
              <a:lnSpc>
                <a:spcPts val="2449"/>
              </a:lnSpc>
              <a:spcAft>
                <a:spcPts val="544"/>
              </a:spcAft>
              <a:buSzPct val="130000"/>
              <a:buFont typeface="Wingdings" panose="05000000000000000000" pitchFamily="2" charset="2"/>
              <a:buChar char="§"/>
            </a:pPr>
            <a:endParaRPr lang="en-US" sz="2000" dirty="0">
              <a:sym typeface="Wingdings" panose="05000000000000000000" pitchFamily="2" charset="2"/>
            </a:endParaRPr>
          </a:p>
          <a:p>
            <a:pPr marL="311010" indent="-311010">
              <a:lnSpc>
                <a:spcPts val="2449"/>
              </a:lnSpc>
              <a:spcAft>
                <a:spcPts val="544"/>
              </a:spcAft>
              <a:buSzPct val="130000"/>
              <a:buFont typeface="Wingdings" panose="05000000000000000000" pitchFamily="2" charset="2"/>
              <a:buChar char="§"/>
            </a:pPr>
            <a:endParaRPr lang="en-US" sz="2000" dirty="0">
              <a:latin typeface="Arial" pitchFamily="34" charset="0"/>
              <a:cs typeface="Arial" pitchFamily="34" charset="0"/>
            </a:endParaRPr>
          </a:p>
        </p:txBody>
      </p:sp>
      <p:pic>
        <p:nvPicPr>
          <p:cNvPr id="9" name="Picture 5" descr="PC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00638" y="3478854"/>
            <a:ext cx="1733578" cy="1540638"/>
          </a:xfrm>
          <a:prstGeom prst="rect">
            <a:avLst/>
          </a:prstGeom>
          <a:noFill/>
          <a:ln w="9525">
            <a:noFill/>
            <a:miter lim="800000"/>
            <a:headEnd/>
            <a:tailEnd/>
          </a:ln>
        </p:spPr>
      </p:pic>
      <p:pic>
        <p:nvPicPr>
          <p:cNvPr id="10" name="Picture 6" descr="PC"/>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563153" y="3478853"/>
            <a:ext cx="1795491" cy="1596792"/>
          </a:xfrm>
          <a:prstGeom prst="rect">
            <a:avLst/>
          </a:prstGeom>
          <a:noFill/>
          <a:ln w="9525">
            <a:noFill/>
            <a:miter lim="800000"/>
            <a:headEnd/>
            <a:tailEnd/>
          </a:ln>
        </p:spPr>
      </p:pic>
      <p:pic>
        <p:nvPicPr>
          <p:cNvPr id="12" name="Picture 7" descr="PC_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5300305" y="3283716"/>
            <a:ext cx="1984112" cy="1919319"/>
          </a:xfrm>
          <a:prstGeom prst="rect">
            <a:avLst/>
          </a:prstGeom>
          <a:noFill/>
          <a:ln w="9525">
            <a:noFill/>
            <a:miter lim="800000"/>
            <a:headEnd/>
            <a:tailEnd/>
          </a:ln>
        </p:spPr>
      </p:pic>
      <p:sp>
        <p:nvSpPr>
          <p:cNvPr id="13" name="Text Box 8"/>
          <p:cNvSpPr txBox="1">
            <a:spLocks noChangeArrowheads="1"/>
          </p:cNvSpPr>
          <p:nvPr/>
        </p:nvSpPr>
        <p:spPr bwMode="auto">
          <a:xfrm>
            <a:off x="587680" y="5287708"/>
            <a:ext cx="4222315" cy="1573764"/>
          </a:xfrm>
          <a:prstGeom prst="rect">
            <a:avLst/>
          </a:prstGeom>
          <a:noFill/>
          <a:ln w="9525">
            <a:noFill/>
            <a:miter lim="800000"/>
            <a:headEnd/>
            <a:tailEnd/>
          </a:ln>
        </p:spPr>
        <p:txBody>
          <a:bodyPr wrap="square">
            <a:spAutoFit/>
          </a:bodyPr>
          <a:lstStyle/>
          <a:p>
            <a:pPr>
              <a:spcBef>
                <a:spcPct val="50000"/>
              </a:spcBef>
            </a:pPr>
            <a:r>
              <a:rPr lang="en-US" sz="2177" b="1" dirty="0">
                <a:latin typeface="+mj-lt"/>
              </a:rPr>
              <a:t>Computer mediated</a:t>
            </a:r>
          </a:p>
          <a:p>
            <a:pPr>
              <a:spcBef>
                <a:spcPct val="50000"/>
              </a:spcBef>
            </a:pPr>
            <a:r>
              <a:rPr lang="en-US" sz="2000" dirty="0">
                <a:latin typeface="+mj-lt"/>
                <a:sym typeface="Wingdings" pitchFamily="2" charset="2"/>
              </a:rPr>
              <a:t></a:t>
            </a:r>
            <a:r>
              <a:rPr lang="en-US" sz="2000" dirty="0">
                <a:latin typeface="+mj-lt"/>
              </a:rPr>
              <a:t> no face-to-face communication</a:t>
            </a:r>
          </a:p>
          <a:p>
            <a:r>
              <a:rPr lang="en-US" sz="2000" dirty="0">
                <a:latin typeface="+mj-lt"/>
                <a:sym typeface="Wingdings" pitchFamily="2" charset="2"/>
              </a:rPr>
              <a:t></a:t>
            </a:r>
            <a:r>
              <a:rPr lang="en-US" sz="2000" dirty="0">
                <a:latin typeface="+mj-lt"/>
              </a:rPr>
              <a:t> web-based collaboration</a:t>
            </a:r>
          </a:p>
          <a:p>
            <a:pPr>
              <a:spcBef>
                <a:spcPct val="50000"/>
              </a:spcBef>
            </a:pPr>
            <a:endParaRPr lang="en-US" sz="1633" dirty="0">
              <a:latin typeface="Arial" charset="0"/>
            </a:endParaRPr>
          </a:p>
        </p:txBody>
      </p:sp>
      <p:sp>
        <p:nvSpPr>
          <p:cNvPr id="14" name="Text Box 14"/>
          <p:cNvSpPr txBox="1">
            <a:spLocks noChangeArrowheads="1"/>
          </p:cNvSpPr>
          <p:nvPr/>
        </p:nvSpPr>
        <p:spPr bwMode="auto">
          <a:xfrm>
            <a:off x="5265749" y="5287708"/>
            <a:ext cx="3723449" cy="1196802"/>
          </a:xfrm>
          <a:prstGeom prst="rect">
            <a:avLst/>
          </a:prstGeom>
          <a:noFill/>
          <a:ln w="9525" algn="ctr">
            <a:noFill/>
            <a:miter lim="800000"/>
            <a:headEnd/>
            <a:tailEnd/>
          </a:ln>
        </p:spPr>
        <p:txBody>
          <a:bodyPr>
            <a:spAutoFit/>
          </a:bodyPr>
          <a:lstStyle/>
          <a:p>
            <a:pPr>
              <a:spcBef>
                <a:spcPct val="50000"/>
              </a:spcBef>
            </a:pPr>
            <a:r>
              <a:rPr lang="en-US" sz="2177" b="1" dirty="0">
                <a:latin typeface="+mj-lt"/>
              </a:rPr>
              <a:t>Computer supported</a:t>
            </a:r>
          </a:p>
          <a:p>
            <a:pPr>
              <a:spcBef>
                <a:spcPct val="50000"/>
              </a:spcBef>
            </a:pPr>
            <a:r>
              <a:rPr lang="en-US" sz="2000" dirty="0">
                <a:latin typeface="+mj-lt"/>
                <a:sym typeface="Wingdings" pitchFamily="2" charset="2"/>
              </a:rPr>
              <a:t></a:t>
            </a:r>
            <a:r>
              <a:rPr lang="en-US" sz="2000" dirty="0">
                <a:latin typeface="+mj-lt"/>
              </a:rPr>
              <a:t> face-to-face-collaboration</a:t>
            </a:r>
          </a:p>
          <a:p>
            <a:r>
              <a:rPr lang="en-US" sz="2000" dirty="0">
                <a:latin typeface="+mj-lt"/>
                <a:sym typeface="Wingdings" pitchFamily="2" charset="2"/>
              </a:rPr>
              <a:t></a:t>
            </a:r>
            <a:r>
              <a:rPr lang="en-US" sz="2000" dirty="0">
                <a:latin typeface="+mj-lt"/>
              </a:rPr>
              <a:t> scaffolds for collaboration</a:t>
            </a:r>
          </a:p>
        </p:txBody>
      </p:sp>
      <p:sp>
        <p:nvSpPr>
          <p:cNvPr id="15" name="Text Box 17"/>
          <p:cNvSpPr txBox="1">
            <a:spLocks noChangeArrowheads="1"/>
          </p:cNvSpPr>
          <p:nvPr/>
        </p:nvSpPr>
        <p:spPr bwMode="auto">
          <a:xfrm>
            <a:off x="600639" y="3303267"/>
            <a:ext cx="782587" cy="287771"/>
          </a:xfrm>
          <a:prstGeom prst="rect">
            <a:avLst/>
          </a:prstGeom>
          <a:noFill/>
          <a:ln w="9525">
            <a:noFill/>
            <a:miter lim="800000"/>
            <a:headEnd/>
            <a:tailEnd/>
          </a:ln>
        </p:spPr>
        <p:txBody>
          <a:bodyPr wrap="square">
            <a:spAutoFit/>
          </a:bodyPr>
          <a:lstStyle/>
          <a:p>
            <a:r>
              <a:rPr lang="en-US" sz="1270" dirty="0">
                <a:latin typeface="Arial" charset="0"/>
              </a:rPr>
              <a:t>ex. USA</a:t>
            </a:r>
          </a:p>
        </p:txBody>
      </p:sp>
      <p:sp>
        <p:nvSpPr>
          <p:cNvPr id="16" name="Text Box 18"/>
          <p:cNvSpPr txBox="1">
            <a:spLocks noChangeArrowheads="1"/>
          </p:cNvSpPr>
          <p:nvPr/>
        </p:nvSpPr>
        <p:spPr bwMode="auto">
          <a:xfrm>
            <a:off x="2620747" y="3290741"/>
            <a:ext cx="894797" cy="287771"/>
          </a:xfrm>
          <a:prstGeom prst="rect">
            <a:avLst/>
          </a:prstGeom>
          <a:noFill/>
          <a:ln w="9525">
            <a:noFill/>
            <a:miter lim="800000"/>
            <a:headEnd/>
            <a:tailEnd/>
          </a:ln>
        </p:spPr>
        <p:txBody>
          <a:bodyPr wrap="none">
            <a:spAutoFit/>
          </a:bodyPr>
          <a:lstStyle/>
          <a:p>
            <a:r>
              <a:rPr lang="en-US" sz="1270" dirty="0">
                <a:latin typeface="Arial" charset="0"/>
              </a:rPr>
              <a:t>ex. Japan</a:t>
            </a:r>
          </a:p>
        </p:txBody>
      </p:sp>
      <p:sp>
        <p:nvSpPr>
          <p:cNvPr id="2" name="Rechteck 1"/>
          <p:cNvSpPr/>
          <p:nvPr/>
        </p:nvSpPr>
        <p:spPr>
          <a:xfrm>
            <a:off x="396997" y="3283716"/>
            <a:ext cx="4412998" cy="349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5000678" y="3272831"/>
            <a:ext cx="3814938" cy="349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89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311010" indent="-311010">
              <a:lnSpc>
                <a:spcPts val="2449"/>
              </a:lnSpc>
              <a:spcAft>
                <a:spcPts val="544"/>
              </a:spcAft>
              <a:buSzPct val="130000"/>
            </a:pPr>
            <a:r>
              <a:rPr lang="en-US" dirty="0">
                <a:sym typeface="Wingdings" panose="05000000000000000000" pitchFamily="2" charset="2"/>
              </a:rPr>
              <a:t>Possible roles of the computer</a:t>
            </a:r>
          </a:p>
          <a:p>
            <a:pPr marL="969963" lvl="1" indent="-342900">
              <a:lnSpc>
                <a:spcPts val="2449"/>
              </a:lnSpc>
              <a:spcAft>
                <a:spcPts val="544"/>
              </a:spcAft>
              <a:buSzPct val="130000"/>
              <a:buFont typeface="Symbol" panose="05050102010706020507" pitchFamily="18" charset="2"/>
              <a:buChar char="-"/>
            </a:pPr>
            <a:r>
              <a:rPr lang="en-US" sz="2000" dirty="0">
                <a:sym typeface="Wingdings" panose="05000000000000000000" pitchFamily="2" charset="2"/>
              </a:rPr>
              <a:t>Provide a medium of communication</a:t>
            </a:r>
          </a:p>
          <a:p>
            <a:pPr marL="969963" lvl="1" indent="-342900">
              <a:lnSpc>
                <a:spcPts val="2449"/>
              </a:lnSpc>
              <a:spcAft>
                <a:spcPts val="544"/>
              </a:spcAft>
              <a:buSzPct val="130000"/>
              <a:buFont typeface="Symbol" panose="05050102010706020507" pitchFamily="18" charset="2"/>
              <a:buChar char="-"/>
            </a:pPr>
            <a:r>
              <a:rPr lang="en-US" sz="2000" dirty="0">
                <a:sym typeface="Wingdings" panose="05000000000000000000" pitchFamily="2" charset="2"/>
              </a:rPr>
              <a:t>Add special functionalities (e.g. awareness tools, community building tools)</a:t>
            </a:r>
          </a:p>
          <a:p>
            <a:pPr marL="969963" lvl="1" indent="-342900">
              <a:lnSpc>
                <a:spcPts val="2449"/>
              </a:lnSpc>
              <a:spcAft>
                <a:spcPts val="544"/>
              </a:spcAft>
              <a:buSzPct val="130000"/>
              <a:buFont typeface="Symbol" panose="05050102010706020507" pitchFamily="18" charset="2"/>
              <a:buChar char="-"/>
            </a:pPr>
            <a:r>
              <a:rPr lang="en-US" sz="2000" dirty="0">
                <a:sym typeface="Wingdings" panose="05000000000000000000" pitchFamily="2" charset="2"/>
              </a:rPr>
              <a:t>Shared external representations, e.g. whiteboard, argumentation spaces</a:t>
            </a:r>
          </a:p>
          <a:p>
            <a:pPr marL="969963" lvl="1" indent="-342900">
              <a:lnSpc>
                <a:spcPts val="2449"/>
              </a:lnSpc>
              <a:spcAft>
                <a:spcPts val="544"/>
              </a:spcAft>
              <a:buSzPct val="130000"/>
              <a:buFont typeface="Symbol" panose="05050102010706020507" pitchFamily="18" charset="2"/>
              <a:buChar char="-"/>
            </a:pPr>
            <a:r>
              <a:rPr lang="en-US" sz="2000" dirty="0">
                <a:sym typeface="Wingdings" panose="05000000000000000000" pitchFamily="2" charset="2"/>
              </a:rPr>
              <a:t>Provide various forms of pedagogical support (e.g. hints)</a:t>
            </a:r>
          </a:p>
          <a:p>
            <a:pPr marL="969963" lvl="1" indent="-342900">
              <a:lnSpc>
                <a:spcPts val="2449"/>
              </a:lnSpc>
              <a:spcAft>
                <a:spcPts val="544"/>
              </a:spcAft>
              <a:buSzPct val="130000"/>
              <a:buFont typeface="Symbol" panose="05050102010706020507" pitchFamily="18" charset="2"/>
              <a:buChar char="-"/>
            </a:pPr>
            <a:r>
              <a:rPr lang="en-US" sz="2000" dirty="0">
                <a:sym typeface="Wingdings" panose="05000000000000000000" pitchFamily="2" charset="2"/>
              </a:rPr>
              <a:t>Collaboration scripts: cognitive and social scaffolding</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45</a:t>
            </a:fld>
            <a:endParaRPr lang="de-DE"/>
          </a:p>
        </p:txBody>
      </p:sp>
      <p:sp>
        <p:nvSpPr>
          <p:cNvPr id="6" name="Title 5"/>
          <p:cNvSpPr>
            <a:spLocks noGrp="1"/>
          </p:cNvSpPr>
          <p:nvPr>
            <p:ph type="title"/>
          </p:nvPr>
        </p:nvSpPr>
        <p:spPr/>
        <p:txBody>
          <a:bodyPr/>
          <a:lstStyle/>
          <a:p>
            <a:r>
              <a:rPr lang="en-GB" dirty="0"/>
              <a:t>What do you mean by “computer-supported”?</a:t>
            </a:r>
          </a:p>
        </p:txBody>
      </p:sp>
    </p:spTree>
    <p:extLst>
      <p:ext uri="{BB962C8B-B14F-4D97-AF65-F5344CB8AC3E}">
        <p14:creationId xmlns:p14="http://schemas.microsoft.com/office/powerpoint/2010/main" val="85261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a:t>Setting (Rummel &amp; Spada, 2005; Rummel, Spada &amp; Hauser, 2009)</a:t>
            </a:r>
          </a:p>
          <a:p>
            <a:r>
              <a:rPr lang="en-US" sz="1800" dirty="0"/>
              <a:t>interdisciplinary, video-mediated collaboration</a:t>
            </a:r>
          </a:p>
          <a:p>
            <a:r>
              <a:rPr lang="en-US" sz="1800" dirty="0"/>
              <a:t>dyads of advanced medical and psychology students	</a:t>
            </a:r>
          </a:p>
          <a:p>
            <a:r>
              <a:rPr lang="en-US" sz="1800" dirty="0"/>
              <a:t>solve psychiatric cases with combined </a:t>
            </a:r>
            <a:br>
              <a:rPr lang="en-US" sz="1800" dirty="0"/>
            </a:br>
            <a:r>
              <a:rPr lang="en-US" sz="1800" dirty="0"/>
              <a:t>physical and psychological pathology</a:t>
            </a:r>
          </a:p>
          <a:p>
            <a:endParaRPr lang="en-US" dirty="0"/>
          </a:p>
        </p:txBody>
      </p:sp>
      <p:sp>
        <p:nvSpPr>
          <p:cNvPr id="2" name="Title 1"/>
          <p:cNvSpPr>
            <a:spLocks noGrp="1"/>
          </p:cNvSpPr>
          <p:nvPr>
            <p:ph type="title"/>
          </p:nvPr>
        </p:nvSpPr>
        <p:spPr/>
        <p:txBody>
          <a:bodyPr/>
          <a:lstStyle/>
          <a:p>
            <a:r>
              <a:rPr lang="en-GB" dirty="0"/>
              <a:t>CSCL Scripts: Example</a:t>
            </a:r>
          </a:p>
        </p:txBody>
      </p:sp>
      <p:sp>
        <p:nvSpPr>
          <p:cNvPr id="6" name="AutoShape 14"/>
          <p:cNvSpPr>
            <a:spLocks noChangeArrowheads="1"/>
          </p:cNvSpPr>
          <p:nvPr/>
        </p:nvSpPr>
        <p:spPr bwMode="auto">
          <a:xfrm>
            <a:off x="790629" y="4421469"/>
            <a:ext cx="552902" cy="1789733"/>
          </a:xfrm>
          <a:prstGeom prst="curvedRightArrow">
            <a:avLst>
              <a:gd name="adj1" fmla="val 64740"/>
              <a:gd name="adj2" fmla="val 129479"/>
              <a:gd name="adj3" fmla="val 33333"/>
            </a:avLst>
          </a:prstGeom>
          <a:solidFill>
            <a:srgbClr val="3333CC"/>
          </a:solidFill>
          <a:ln w="9525">
            <a:solidFill>
              <a:srgbClr val="000000"/>
            </a:solidFill>
            <a:miter lim="800000"/>
            <a:headEnd/>
            <a:tailEnd/>
          </a:ln>
        </p:spPr>
        <p:txBody>
          <a:bodyPr wrap="none" lIns="82823" tIns="41412" rIns="82823" bIns="41412" anchor="ct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defTabSz="828239" eaLnBrk="1" fontAlgn="base" hangingPunct="1">
              <a:spcBef>
                <a:spcPct val="0"/>
              </a:spcBef>
              <a:spcAft>
                <a:spcPct val="0"/>
              </a:spcAft>
              <a:defRPr/>
            </a:pPr>
            <a:endParaRPr lang="de-DE" altLang="de-DE" sz="2902" kern="0">
              <a:solidFill>
                <a:srgbClr val="000000"/>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156" y="2413266"/>
            <a:ext cx="3006462" cy="148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10"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graphicFrame>
        <p:nvGraphicFramePr>
          <p:cNvPr id="5" name="Group 3"/>
          <p:cNvGraphicFramePr>
            <a:graphicFrameLocks/>
          </p:cNvGraphicFramePr>
          <p:nvPr>
            <p:extLst>
              <p:ext uri="{D42A27DB-BD31-4B8C-83A1-F6EECF244321}">
                <p14:modId xmlns:p14="http://schemas.microsoft.com/office/powerpoint/2010/main" val="2344413057"/>
              </p:ext>
            </p:extLst>
          </p:nvPr>
        </p:nvGraphicFramePr>
        <p:xfrm>
          <a:off x="1378087" y="4094624"/>
          <a:ext cx="6558840" cy="2480859"/>
        </p:xfrm>
        <a:graphic>
          <a:graphicData uri="http://schemas.openxmlformats.org/drawingml/2006/table">
            <a:tbl>
              <a:tblPr/>
              <a:tblGrid>
                <a:gridCol w="2054994">
                  <a:extLst>
                    <a:ext uri="{9D8B030D-6E8A-4147-A177-3AD203B41FA5}">
                      <a16:colId xmlns:a16="http://schemas.microsoft.com/office/drawing/2014/main" val="20000"/>
                    </a:ext>
                  </a:extLst>
                </a:gridCol>
                <a:gridCol w="4503846">
                  <a:extLst>
                    <a:ext uri="{9D8B030D-6E8A-4147-A177-3AD203B41FA5}">
                      <a16:colId xmlns:a16="http://schemas.microsoft.com/office/drawing/2014/main" val="20001"/>
                    </a:ext>
                  </a:extLst>
                </a:gridCol>
              </a:tblGrid>
              <a:tr h="1102924">
                <a:tc>
                  <a:txBody>
                    <a:bodyPr/>
                    <a:lstStyle>
                      <a:lvl1pPr marL="0" algn="l" defTabSz="1008035" rtl="0" eaLnBrk="1" latinLnBrk="0" hangingPunct="1">
                        <a:defRPr sz="2000" kern="1200">
                          <a:solidFill>
                            <a:schemeClr val="tx1"/>
                          </a:solidFill>
                          <a:latin typeface="Arial"/>
                        </a:defRPr>
                      </a:lvl1pPr>
                      <a:lvl2pPr marL="504017" algn="l" defTabSz="1008035" rtl="0" eaLnBrk="1" latinLnBrk="0" hangingPunct="1">
                        <a:defRPr sz="2000" kern="1200">
                          <a:solidFill>
                            <a:schemeClr val="tx1"/>
                          </a:solidFill>
                          <a:latin typeface="Arial"/>
                        </a:defRPr>
                      </a:lvl2pPr>
                      <a:lvl3pPr marL="1008035" algn="l" defTabSz="1008035" rtl="0" eaLnBrk="1" latinLnBrk="0" hangingPunct="1">
                        <a:defRPr sz="2000" kern="1200">
                          <a:solidFill>
                            <a:schemeClr val="tx1"/>
                          </a:solidFill>
                          <a:latin typeface="Arial"/>
                        </a:defRPr>
                      </a:lvl3pPr>
                      <a:lvl4pPr marL="1512052" algn="l" defTabSz="1008035" rtl="0" eaLnBrk="1" latinLnBrk="0" hangingPunct="1">
                        <a:defRPr sz="2000" kern="1200">
                          <a:solidFill>
                            <a:schemeClr val="tx1"/>
                          </a:solidFill>
                          <a:latin typeface="Arial"/>
                        </a:defRPr>
                      </a:lvl4pPr>
                      <a:lvl5pPr marL="2016069" algn="l" defTabSz="1008035" rtl="0" eaLnBrk="1" latinLnBrk="0" hangingPunct="1">
                        <a:defRPr sz="2000" kern="1200">
                          <a:solidFill>
                            <a:schemeClr val="tx1"/>
                          </a:solidFill>
                          <a:latin typeface="Arial"/>
                        </a:defRPr>
                      </a:lvl5pPr>
                      <a:lvl6pPr marL="2520086" algn="l" defTabSz="1008035" rtl="0" eaLnBrk="1" latinLnBrk="0" hangingPunct="1">
                        <a:defRPr sz="2000" kern="1200">
                          <a:solidFill>
                            <a:schemeClr val="tx1"/>
                          </a:solidFill>
                          <a:latin typeface="Arial"/>
                        </a:defRPr>
                      </a:lvl6pPr>
                      <a:lvl7pPr marL="3024104" algn="l" defTabSz="1008035" rtl="0" eaLnBrk="1" latinLnBrk="0" hangingPunct="1">
                        <a:defRPr sz="2000" kern="1200">
                          <a:solidFill>
                            <a:schemeClr val="tx1"/>
                          </a:solidFill>
                          <a:latin typeface="Arial"/>
                        </a:defRPr>
                      </a:lvl7pPr>
                      <a:lvl8pPr marL="3528121" algn="l" defTabSz="1008035" rtl="0" eaLnBrk="1" latinLnBrk="0" hangingPunct="1">
                        <a:defRPr sz="2000" kern="1200">
                          <a:solidFill>
                            <a:schemeClr val="tx1"/>
                          </a:solidFill>
                          <a:latin typeface="Arial"/>
                        </a:defRPr>
                      </a:lvl8pPr>
                      <a:lvl9pPr marL="4032138" algn="l" defTabSz="1008035" rtl="0" eaLnBrk="1" latinLnBrk="0" hangingPunct="1">
                        <a:defRPr sz="20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00CC"/>
                        </a:buClr>
                        <a:buSzTx/>
                        <a:buFontTx/>
                        <a:buNone/>
                        <a:tabLst/>
                      </a:pPr>
                      <a:r>
                        <a:rPr kumimoji="0" lang="de-DE" sz="1600" b="1" i="0" u="none" strike="noStrike" cap="none" normalizeH="0" baseline="0" dirty="0">
                          <a:ln>
                            <a:noFill/>
                          </a:ln>
                          <a:solidFill>
                            <a:srgbClr val="3333CC"/>
                          </a:solidFill>
                          <a:effectLst/>
                          <a:latin typeface="Arial" charset="0"/>
                        </a:rPr>
                        <a:t>Learning </a:t>
                      </a:r>
                      <a:r>
                        <a:rPr kumimoji="0" lang="de-DE" sz="1600" b="1" i="0" u="none" strike="noStrike" cap="none" normalizeH="0" baseline="0" dirty="0" err="1">
                          <a:ln>
                            <a:noFill/>
                          </a:ln>
                          <a:solidFill>
                            <a:srgbClr val="3333CC"/>
                          </a:solidFill>
                          <a:effectLst/>
                          <a:latin typeface="Arial" charset="0"/>
                        </a:rPr>
                        <a:t>phase</a:t>
                      </a:r>
                      <a:endParaRPr kumimoji="0" lang="de-DE" sz="1600" b="1" i="0" u="none" strike="noStrike" cap="none" normalizeH="0" baseline="0" dirty="0">
                        <a:ln>
                          <a:noFill/>
                        </a:ln>
                        <a:solidFill>
                          <a:srgbClr val="3333CC"/>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00CC"/>
                        </a:buClr>
                        <a:buSzTx/>
                        <a:buFontTx/>
                        <a:buNone/>
                        <a:tabLst/>
                      </a:pPr>
                      <a:r>
                        <a:rPr kumimoji="0" lang="de-DE" sz="1600" b="0" i="0" u="none" strike="noStrike" cap="none" normalizeH="0" baseline="0" dirty="0">
                          <a:ln>
                            <a:noFill/>
                          </a:ln>
                          <a:solidFill>
                            <a:schemeClr val="tx1"/>
                          </a:solidFill>
                          <a:effectLst/>
                          <a:latin typeface="Arial" charset="0"/>
                        </a:rPr>
                        <a:t>(</a:t>
                      </a:r>
                      <a:r>
                        <a:rPr kumimoji="0" lang="de-DE" sz="1600" b="0" i="0" u="none" strike="noStrike" cap="none" normalizeH="0" baseline="0" dirty="0" err="1">
                          <a:ln>
                            <a:noFill/>
                          </a:ln>
                          <a:solidFill>
                            <a:schemeClr val="tx1"/>
                          </a:solidFill>
                          <a:effectLst/>
                          <a:latin typeface="Arial" charset="0"/>
                        </a:rPr>
                        <a:t>case</a:t>
                      </a:r>
                      <a:r>
                        <a:rPr kumimoji="0" lang="de-DE" sz="1600" b="0" i="0" u="none" strike="noStrike" cap="none" normalizeH="0" baseline="0" dirty="0">
                          <a:ln>
                            <a:noFill/>
                          </a:ln>
                          <a:solidFill>
                            <a:schemeClr val="tx1"/>
                          </a:solidFill>
                          <a:effectLst/>
                          <a:latin typeface="Arial" charset="0"/>
                        </a:rPr>
                        <a:t> 1)</a:t>
                      </a:r>
                    </a:p>
                  </a:txBody>
                  <a:tcPr marL="81629" marR="81629" marT="42447" marB="42447" anchor="ct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lvl1pPr marL="0" algn="l" defTabSz="1008035" rtl="0" eaLnBrk="1" latinLnBrk="0" hangingPunct="1">
                        <a:defRPr sz="2000" kern="1200">
                          <a:solidFill>
                            <a:schemeClr val="tx1"/>
                          </a:solidFill>
                          <a:latin typeface="Arial"/>
                        </a:defRPr>
                      </a:lvl1pPr>
                      <a:lvl2pPr marL="504017" algn="l" defTabSz="1008035" rtl="0" eaLnBrk="1" latinLnBrk="0" hangingPunct="1">
                        <a:defRPr sz="2000" kern="1200">
                          <a:solidFill>
                            <a:schemeClr val="tx1"/>
                          </a:solidFill>
                          <a:latin typeface="Arial"/>
                        </a:defRPr>
                      </a:lvl2pPr>
                      <a:lvl3pPr marL="1008035" algn="l" defTabSz="1008035" rtl="0" eaLnBrk="1" latinLnBrk="0" hangingPunct="1">
                        <a:defRPr sz="2000" kern="1200">
                          <a:solidFill>
                            <a:schemeClr val="tx1"/>
                          </a:solidFill>
                          <a:latin typeface="Arial"/>
                        </a:defRPr>
                      </a:lvl3pPr>
                      <a:lvl4pPr marL="1512052" algn="l" defTabSz="1008035" rtl="0" eaLnBrk="1" latinLnBrk="0" hangingPunct="1">
                        <a:defRPr sz="2000" kern="1200">
                          <a:solidFill>
                            <a:schemeClr val="tx1"/>
                          </a:solidFill>
                          <a:latin typeface="Arial"/>
                        </a:defRPr>
                      </a:lvl4pPr>
                      <a:lvl5pPr marL="2016069" algn="l" defTabSz="1008035" rtl="0" eaLnBrk="1" latinLnBrk="0" hangingPunct="1">
                        <a:defRPr sz="2000" kern="1200">
                          <a:solidFill>
                            <a:schemeClr val="tx1"/>
                          </a:solidFill>
                          <a:latin typeface="Arial"/>
                        </a:defRPr>
                      </a:lvl5pPr>
                      <a:lvl6pPr marL="2520086" algn="l" defTabSz="1008035" rtl="0" eaLnBrk="1" latinLnBrk="0" hangingPunct="1">
                        <a:defRPr sz="2000" kern="1200">
                          <a:solidFill>
                            <a:schemeClr val="tx1"/>
                          </a:solidFill>
                          <a:latin typeface="Arial"/>
                        </a:defRPr>
                      </a:lvl6pPr>
                      <a:lvl7pPr marL="3024104" algn="l" defTabSz="1008035" rtl="0" eaLnBrk="1" latinLnBrk="0" hangingPunct="1">
                        <a:defRPr sz="2000" kern="1200">
                          <a:solidFill>
                            <a:schemeClr val="tx1"/>
                          </a:solidFill>
                          <a:latin typeface="Arial"/>
                        </a:defRPr>
                      </a:lvl7pPr>
                      <a:lvl8pPr marL="3528121" algn="l" defTabSz="1008035" rtl="0" eaLnBrk="1" latinLnBrk="0" hangingPunct="1">
                        <a:defRPr sz="2000" kern="1200">
                          <a:solidFill>
                            <a:schemeClr val="tx1"/>
                          </a:solidFill>
                          <a:latin typeface="Arial"/>
                        </a:defRPr>
                      </a:lvl8pPr>
                      <a:lvl9pPr marL="4032138" algn="l" defTabSz="1008035" rtl="0" eaLnBrk="1" latinLnBrk="0" hangingPunct="1">
                        <a:defRPr sz="20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0000CC"/>
                        </a:buClr>
                        <a:buSzTx/>
                        <a:buFontTx/>
                        <a:buNone/>
                        <a:tabLst/>
                      </a:pPr>
                      <a:r>
                        <a:rPr kumimoji="0" lang="de-DE" sz="1600" b="0" i="0" u="none" strike="noStrike" cap="none" normalizeH="0" baseline="0" dirty="0">
                          <a:ln>
                            <a:noFill/>
                          </a:ln>
                          <a:solidFill>
                            <a:schemeClr val="tx1"/>
                          </a:solidFill>
                          <a:effectLst/>
                          <a:latin typeface="Arial" charset="0"/>
                          <a:cs typeface="Times New Roman" pitchFamily="18" charset="0"/>
                        </a:rPr>
                        <a:t>Implementation </a:t>
                      </a:r>
                      <a:r>
                        <a:rPr kumimoji="0" lang="de-DE" sz="1600" b="0" i="0" u="none" strike="noStrike" cap="none" normalizeH="0" baseline="0" dirty="0" err="1">
                          <a:ln>
                            <a:noFill/>
                          </a:ln>
                          <a:solidFill>
                            <a:schemeClr val="tx1"/>
                          </a:solidFill>
                          <a:effectLst/>
                          <a:latin typeface="Arial" charset="0"/>
                          <a:cs typeface="Times New Roman" pitchFamily="18" charset="0"/>
                        </a:rPr>
                        <a:t>of</a:t>
                      </a:r>
                      <a:r>
                        <a:rPr kumimoji="0" lang="de-DE" sz="1600" b="0" i="0" u="none" strike="noStrike" cap="none" normalizeH="0" baseline="0" dirty="0">
                          <a:ln>
                            <a:noFill/>
                          </a:ln>
                          <a:solidFill>
                            <a:schemeClr val="tx1"/>
                          </a:solidFill>
                          <a:effectLst/>
                          <a:latin typeface="Arial" charset="0"/>
                          <a:cs typeface="Times New Roman" pitchFamily="18" charset="0"/>
                        </a:rPr>
                        <a:t> </a:t>
                      </a:r>
                      <a:r>
                        <a:rPr kumimoji="0" lang="de-DE" sz="1600" b="0" i="0" u="none" strike="noStrike" cap="none" normalizeH="0" baseline="0" dirty="0" err="1">
                          <a:ln>
                            <a:noFill/>
                          </a:ln>
                          <a:solidFill>
                            <a:schemeClr val="tx1"/>
                          </a:solidFill>
                          <a:effectLst/>
                          <a:latin typeface="Arial" charset="0"/>
                          <a:cs typeface="Times New Roman" pitchFamily="18" charset="0"/>
                        </a:rPr>
                        <a:t>support</a:t>
                      </a:r>
                      <a:r>
                        <a:rPr kumimoji="0" lang="de-DE" sz="1600" b="0" i="0" u="none" strike="noStrike" cap="none" normalizeH="0" baseline="0" dirty="0">
                          <a:ln>
                            <a:noFill/>
                          </a:ln>
                          <a:solidFill>
                            <a:schemeClr val="tx1"/>
                          </a:solidFill>
                          <a:effectLst/>
                          <a:latin typeface="Arial" charset="0"/>
                          <a:cs typeface="Times New Roman" pitchFamily="18" charset="0"/>
                        </a:rPr>
                        <a:t> (</a:t>
                      </a:r>
                      <a:r>
                        <a:rPr kumimoji="0" lang="de-DE" sz="1600" b="0" i="0" u="none" strike="noStrike" cap="none" normalizeH="0" baseline="0" dirty="0" err="1">
                          <a:ln>
                            <a:noFill/>
                          </a:ln>
                          <a:solidFill>
                            <a:schemeClr val="tx1"/>
                          </a:solidFill>
                          <a:effectLst/>
                          <a:latin typeface="Arial" charset="0"/>
                          <a:cs typeface="Times New Roman" pitchFamily="18" charset="0"/>
                        </a:rPr>
                        <a:t>scripting</a:t>
                      </a:r>
                      <a:r>
                        <a:rPr kumimoji="0" lang="de-DE" sz="1600" b="0" i="0" u="none" strike="noStrike" cap="none" normalizeH="0" baseline="0" dirty="0">
                          <a:ln>
                            <a:noFill/>
                          </a:ln>
                          <a:solidFill>
                            <a:schemeClr val="tx1"/>
                          </a:solidFill>
                          <a:effectLst/>
                          <a:latin typeface="Arial" charset="0"/>
                          <a:cs typeface="Times New Roman" pitchFamily="18" charset="0"/>
                        </a:rPr>
                        <a:t>)</a:t>
                      </a:r>
                    </a:p>
                  </a:txBody>
                  <a:tcPr marL="81629" marR="81629" marT="42447" marB="42447" anchor="ct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377935">
                <a:tc>
                  <a:txBody>
                    <a:bodyPr/>
                    <a:lstStyle>
                      <a:lvl1pPr marL="0" algn="l" defTabSz="1008035" rtl="0" eaLnBrk="1" latinLnBrk="0" hangingPunct="1">
                        <a:defRPr sz="2000" kern="1200">
                          <a:solidFill>
                            <a:schemeClr val="tx1"/>
                          </a:solidFill>
                          <a:latin typeface="Arial"/>
                        </a:defRPr>
                      </a:lvl1pPr>
                      <a:lvl2pPr marL="504017" algn="l" defTabSz="1008035" rtl="0" eaLnBrk="1" latinLnBrk="0" hangingPunct="1">
                        <a:defRPr sz="2000" kern="1200">
                          <a:solidFill>
                            <a:schemeClr val="tx1"/>
                          </a:solidFill>
                          <a:latin typeface="Arial"/>
                        </a:defRPr>
                      </a:lvl2pPr>
                      <a:lvl3pPr marL="1008035" algn="l" defTabSz="1008035" rtl="0" eaLnBrk="1" latinLnBrk="0" hangingPunct="1">
                        <a:defRPr sz="2000" kern="1200">
                          <a:solidFill>
                            <a:schemeClr val="tx1"/>
                          </a:solidFill>
                          <a:latin typeface="Arial"/>
                        </a:defRPr>
                      </a:lvl3pPr>
                      <a:lvl4pPr marL="1512052" algn="l" defTabSz="1008035" rtl="0" eaLnBrk="1" latinLnBrk="0" hangingPunct="1">
                        <a:defRPr sz="2000" kern="1200">
                          <a:solidFill>
                            <a:schemeClr val="tx1"/>
                          </a:solidFill>
                          <a:latin typeface="Arial"/>
                        </a:defRPr>
                      </a:lvl4pPr>
                      <a:lvl5pPr marL="2016069" algn="l" defTabSz="1008035" rtl="0" eaLnBrk="1" latinLnBrk="0" hangingPunct="1">
                        <a:defRPr sz="2000" kern="1200">
                          <a:solidFill>
                            <a:schemeClr val="tx1"/>
                          </a:solidFill>
                          <a:latin typeface="Arial"/>
                        </a:defRPr>
                      </a:lvl5pPr>
                      <a:lvl6pPr marL="2520086" algn="l" defTabSz="1008035" rtl="0" eaLnBrk="1" latinLnBrk="0" hangingPunct="1">
                        <a:defRPr sz="2000" kern="1200">
                          <a:solidFill>
                            <a:schemeClr val="tx1"/>
                          </a:solidFill>
                          <a:latin typeface="Arial"/>
                        </a:defRPr>
                      </a:lvl6pPr>
                      <a:lvl7pPr marL="3024104" algn="l" defTabSz="1008035" rtl="0" eaLnBrk="1" latinLnBrk="0" hangingPunct="1">
                        <a:defRPr sz="2000" kern="1200">
                          <a:solidFill>
                            <a:schemeClr val="tx1"/>
                          </a:solidFill>
                          <a:latin typeface="Arial"/>
                        </a:defRPr>
                      </a:lvl7pPr>
                      <a:lvl8pPr marL="3528121" algn="l" defTabSz="1008035" rtl="0" eaLnBrk="1" latinLnBrk="0" hangingPunct="1">
                        <a:defRPr sz="2000" kern="1200">
                          <a:solidFill>
                            <a:schemeClr val="tx1"/>
                          </a:solidFill>
                          <a:latin typeface="Arial"/>
                        </a:defRPr>
                      </a:lvl8pPr>
                      <a:lvl9pPr marL="4032138" algn="l" defTabSz="1008035" rtl="0" eaLnBrk="1" latinLnBrk="0" hangingPunct="1">
                        <a:defRPr sz="20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00CC"/>
                        </a:buClr>
                        <a:buSzTx/>
                        <a:buFontTx/>
                        <a:buNone/>
                        <a:tabLst/>
                      </a:pPr>
                      <a:r>
                        <a:rPr kumimoji="0" lang="de-DE" sz="1600" b="1" i="0" u="none" strike="noStrike" cap="none" normalizeH="0" baseline="0" dirty="0">
                          <a:ln>
                            <a:noFill/>
                          </a:ln>
                          <a:solidFill>
                            <a:srgbClr val="3333CC"/>
                          </a:solidFill>
                          <a:effectLst/>
                          <a:latin typeface="Arial" charset="0"/>
                        </a:rPr>
                        <a:t>Test </a:t>
                      </a:r>
                      <a:r>
                        <a:rPr kumimoji="0" lang="de-DE" sz="1600" b="1" i="0" u="none" strike="noStrike" cap="none" normalizeH="0" baseline="0" dirty="0" err="1">
                          <a:ln>
                            <a:noFill/>
                          </a:ln>
                          <a:solidFill>
                            <a:srgbClr val="3333CC"/>
                          </a:solidFill>
                          <a:effectLst/>
                          <a:latin typeface="Arial" charset="0"/>
                        </a:rPr>
                        <a:t>phase</a:t>
                      </a:r>
                      <a:r>
                        <a:rPr kumimoji="0" lang="de-DE" sz="1600" b="1" i="0" u="none" strike="noStrike" cap="none" normalizeH="0" baseline="0" dirty="0">
                          <a:ln>
                            <a:noFill/>
                          </a:ln>
                          <a:solidFill>
                            <a:srgbClr val="3333CC"/>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0000CC"/>
                        </a:buClr>
                        <a:buSzTx/>
                        <a:buFontTx/>
                        <a:buNone/>
                        <a:tabLst/>
                      </a:pPr>
                      <a:r>
                        <a:rPr kumimoji="0" lang="de-DE" sz="1600" b="0" i="0" u="none" strike="noStrike" cap="none" normalizeH="0" baseline="0" dirty="0">
                          <a:ln>
                            <a:noFill/>
                          </a:ln>
                          <a:solidFill>
                            <a:schemeClr val="tx1"/>
                          </a:solidFill>
                          <a:effectLst/>
                          <a:latin typeface="Arial" charset="0"/>
                        </a:rPr>
                        <a:t>(</a:t>
                      </a:r>
                      <a:r>
                        <a:rPr kumimoji="0" lang="de-DE" sz="1600" b="0" i="0" u="none" strike="noStrike" cap="none" normalizeH="0" baseline="0" dirty="0" err="1">
                          <a:ln>
                            <a:noFill/>
                          </a:ln>
                          <a:solidFill>
                            <a:schemeClr val="tx1"/>
                          </a:solidFill>
                          <a:effectLst/>
                          <a:latin typeface="Arial" charset="0"/>
                        </a:rPr>
                        <a:t>case</a:t>
                      </a:r>
                      <a:r>
                        <a:rPr kumimoji="0" lang="de-DE" sz="1600" b="0" i="0" u="none" strike="noStrike" cap="none" normalizeH="0" baseline="0" dirty="0">
                          <a:ln>
                            <a:noFill/>
                          </a:ln>
                          <a:solidFill>
                            <a:schemeClr val="tx1"/>
                          </a:solidFill>
                          <a:effectLst/>
                          <a:latin typeface="Arial" charset="0"/>
                        </a:rPr>
                        <a:t> 2)</a:t>
                      </a:r>
                    </a:p>
                  </a:txBody>
                  <a:tcPr marL="81629" marR="81629" marT="42447" marB="42447" anchor="ct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solidFill>
                      <a:srgbClr val="CCCCFF"/>
                    </a:solidFill>
                  </a:tcPr>
                </a:tc>
                <a:tc>
                  <a:txBody>
                    <a:bodyPr/>
                    <a:lstStyle>
                      <a:lvl1pPr marL="0" algn="l" defTabSz="1008035" rtl="0" eaLnBrk="1" latinLnBrk="0" hangingPunct="1">
                        <a:defRPr sz="2000" kern="1200">
                          <a:solidFill>
                            <a:schemeClr val="tx1"/>
                          </a:solidFill>
                          <a:latin typeface="Arial"/>
                        </a:defRPr>
                      </a:lvl1pPr>
                      <a:lvl2pPr marL="504017" algn="l" defTabSz="1008035" rtl="0" eaLnBrk="1" latinLnBrk="0" hangingPunct="1">
                        <a:defRPr sz="2000" kern="1200">
                          <a:solidFill>
                            <a:schemeClr val="tx1"/>
                          </a:solidFill>
                          <a:latin typeface="Arial"/>
                        </a:defRPr>
                      </a:lvl2pPr>
                      <a:lvl3pPr marL="1008035" algn="l" defTabSz="1008035" rtl="0" eaLnBrk="1" latinLnBrk="0" hangingPunct="1">
                        <a:defRPr sz="2000" kern="1200">
                          <a:solidFill>
                            <a:schemeClr val="tx1"/>
                          </a:solidFill>
                          <a:latin typeface="Arial"/>
                        </a:defRPr>
                      </a:lvl3pPr>
                      <a:lvl4pPr marL="1512052" algn="l" defTabSz="1008035" rtl="0" eaLnBrk="1" latinLnBrk="0" hangingPunct="1">
                        <a:defRPr sz="2000" kern="1200">
                          <a:solidFill>
                            <a:schemeClr val="tx1"/>
                          </a:solidFill>
                          <a:latin typeface="Arial"/>
                        </a:defRPr>
                      </a:lvl4pPr>
                      <a:lvl5pPr marL="2016069" algn="l" defTabSz="1008035" rtl="0" eaLnBrk="1" latinLnBrk="0" hangingPunct="1">
                        <a:defRPr sz="2000" kern="1200">
                          <a:solidFill>
                            <a:schemeClr val="tx1"/>
                          </a:solidFill>
                          <a:latin typeface="Arial"/>
                        </a:defRPr>
                      </a:lvl5pPr>
                      <a:lvl6pPr marL="2520086" algn="l" defTabSz="1008035" rtl="0" eaLnBrk="1" latinLnBrk="0" hangingPunct="1">
                        <a:defRPr sz="2000" kern="1200">
                          <a:solidFill>
                            <a:schemeClr val="tx1"/>
                          </a:solidFill>
                          <a:latin typeface="Arial"/>
                        </a:defRPr>
                      </a:lvl6pPr>
                      <a:lvl7pPr marL="3024104" algn="l" defTabSz="1008035" rtl="0" eaLnBrk="1" latinLnBrk="0" hangingPunct="1">
                        <a:defRPr sz="2000" kern="1200">
                          <a:solidFill>
                            <a:schemeClr val="tx1"/>
                          </a:solidFill>
                          <a:latin typeface="Arial"/>
                        </a:defRPr>
                      </a:lvl7pPr>
                      <a:lvl8pPr marL="3528121" algn="l" defTabSz="1008035" rtl="0" eaLnBrk="1" latinLnBrk="0" hangingPunct="1">
                        <a:defRPr sz="2000" kern="1200">
                          <a:solidFill>
                            <a:schemeClr val="tx1"/>
                          </a:solidFill>
                          <a:latin typeface="Arial"/>
                        </a:defRPr>
                      </a:lvl8pPr>
                      <a:lvl9pPr marL="4032138" algn="l" defTabSz="1008035" rtl="0" eaLnBrk="1" latinLnBrk="0" hangingPunct="1">
                        <a:defRPr sz="20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0000CC"/>
                        </a:buClr>
                        <a:buSzTx/>
                        <a:buFontTx/>
                        <a:buNone/>
                        <a:tabLst/>
                      </a:pPr>
                      <a:r>
                        <a:rPr kumimoji="0" lang="de-DE" sz="1600" b="0" i="0" u="none" strike="noStrike" cap="none" normalizeH="0" baseline="0" dirty="0">
                          <a:ln>
                            <a:noFill/>
                          </a:ln>
                          <a:solidFill>
                            <a:schemeClr val="tx1"/>
                          </a:solidFill>
                          <a:effectLst/>
                          <a:latin typeface="Arial" charset="0"/>
                          <a:cs typeface="Times New Roman" pitchFamily="18" charset="0"/>
                        </a:rPr>
                        <a:t>Assessment </a:t>
                      </a:r>
                      <a:r>
                        <a:rPr kumimoji="0" lang="de-DE" sz="1600" b="0" i="0" u="none" strike="noStrike" cap="none" normalizeH="0" baseline="0" dirty="0" err="1">
                          <a:ln>
                            <a:noFill/>
                          </a:ln>
                          <a:solidFill>
                            <a:schemeClr val="tx1"/>
                          </a:solidFill>
                          <a:effectLst/>
                          <a:latin typeface="Arial" charset="0"/>
                          <a:cs typeface="Times New Roman" pitchFamily="18" charset="0"/>
                        </a:rPr>
                        <a:t>of</a:t>
                      </a:r>
                      <a:r>
                        <a:rPr kumimoji="0" lang="de-DE" sz="1600" b="0" i="0" u="none" strike="noStrike" cap="none" normalizeH="0" baseline="0" dirty="0">
                          <a:ln>
                            <a:noFill/>
                          </a:ln>
                          <a:solidFill>
                            <a:schemeClr val="tx1"/>
                          </a:solidFill>
                          <a:effectLst/>
                          <a:latin typeface="Arial" charset="0"/>
                          <a:cs typeface="Times New Roman" pitchFamily="18" charset="0"/>
                        </a:rPr>
                        <a:t> </a:t>
                      </a:r>
                      <a:r>
                        <a:rPr kumimoji="0" lang="de-DE" sz="1600" b="0" i="0" u="none" strike="noStrike" cap="none" normalizeH="0" baseline="0" dirty="0" err="1">
                          <a:ln>
                            <a:noFill/>
                          </a:ln>
                          <a:solidFill>
                            <a:schemeClr val="tx1"/>
                          </a:solidFill>
                          <a:effectLst/>
                          <a:latin typeface="Arial" charset="0"/>
                          <a:cs typeface="Times New Roman" pitchFamily="18" charset="0"/>
                        </a:rPr>
                        <a:t>effects</a:t>
                      </a:r>
                      <a:r>
                        <a:rPr kumimoji="0" lang="de-DE" sz="1600" b="0" i="0" u="none" strike="noStrike" cap="none" normalizeH="0" baseline="0" dirty="0">
                          <a:ln>
                            <a:noFill/>
                          </a:ln>
                          <a:solidFill>
                            <a:schemeClr val="tx1"/>
                          </a:solidFill>
                          <a:effectLst/>
                          <a:latin typeface="Arial" charset="0"/>
                          <a:cs typeface="Times New Roman" pitchFamily="18" charset="0"/>
                        </a:rPr>
                        <a:t> (</a:t>
                      </a:r>
                      <a:r>
                        <a:rPr kumimoji="0" lang="de-DE" sz="1600" b="0" i="0" u="none" strike="noStrike" cap="none" normalizeH="0" baseline="0" dirty="0" err="1">
                          <a:ln>
                            <a:noFill/>
                          </a:ln>
                          <a:solidFill>
                            <a:schemeClr val="tx1"/>
                          </a:solidFill>
                          <a:effectLst/>
                          <a:latin typeface="Arial" charset="0"/>
                          <a:cs typeface="Times New Roman" pitchFamily="18" charset="0"/>
                        </a:rPr>
                        <a:t>no</a:t>
                      </a:r>
                      <a:r>
                        <a:rPr kumimoji="0" lang="de-DE" sz="1600" b="0" i="0" u="none" strike="noStrike" cap="none" normalizeH="0" baseline="0" dirty="0">
                          <a:ln>
                            <a:noFill/>
                          </a:ln>
                          <a:solidFill>
                            <a:schemeClr val="tx1"/>
                          </a:solidFill>
                          <a:effectLst/>
                          <a:latin typeface="Arial" charset="0"/>
                          <a:cs typeface="Times New Roman" pitchFamily="18" charset="0"/>
                        </a:rPr>
                        <a:t> </a:t>
                      </a:r>
                      <a:r>
                        <a:rPr kumimoji="0" lang="de-DE" sz="1600" b="0" i="0" u="none" strike="noStrike" cap="none" normalizeH="0" baseline="0" dirty="0" err="1">
                          <a:ln>
                            <a:noFill/>
                          </a:ln>
                          <a:solidFill>
                            <a:schemeClr val="tx1"/>
                          </a:solidFill>
                          <a:effectLst/>
                          <a:latin typeface="Arial" charset="0"/>
                          <a:cs typeface="Times New Roman" pitchFamily="18" charset="0"/>
                        </a:rPr>
                        <a:t>scripting</a:t>
                      </a:r>
                      <a:r>
                        <a:rPr kumimoji="0" lang="de-DE" sz="1600" b="0" i="0" u="none" strike="noStrike" cap="none" normalizeH="0" baseline="0" dirty="0">
                          <a:ln>
                            <a:noFill/>
                          </a:ln>
                          <a:solidFill>
                            <a:schemeClr val="tx1"/>
                          </a:solidFill>
                          <a:effectLst/>
                          <a:latin typeface="Arial" charset="0"/>
                          <a:cs typeface="Times New Roman" pitchFamily="18" charset="0"/>
                        </a:rPr>
                        <a:t>)</a:t>
                      </a:r>
                    </a:p>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de-DE" sz="1500" b="0" i="0" u="none" strike="noStrike" cap="none" normalizeH="0" baseline="0" dirty="0">
                          <a:ln>
                            <a:noFill/>
                          </a:ln>
                          <a:solidFill>
                            <a:schemeClr val="tx1"/>
                          </a:solidFill>
                          <a:effectLst/>
                          <a:latin typeface="Arial" charset="0"/>
                          <a:sym typeface="Wingdings" pitchFamily="2" charset="2"/>
                        </a:rPr>
                        <a:t>          </a:t>
                      </a:r>
                      <a:r>
                        <a:rPr kumimoji="0" lang="de-DE" sz="1500" b="0" i="0" u="none" strike="noStrike" cap="none" normalizeH="0" baseline="0" dirty="0">
                          <a:ln>
                            <a:noFill/>
                          </a:ln>
                          <a:solidFill>
                            <a:schemeClr val="tx1"/>
                          </a:solidFill>
                          <a:effectLst/>
                          <a:latin typeface="Arial" charset="0"/>
                          <a:cs typeface="Times New Roman" pitchFamily="18" charset="0"/>
                          <a:sym typeface="Wingdings" pitchFamily="2" charset="2"/>
                        </a:rPr>
                        <a:t> </a:t>
                      </a:r>
                      <a:r>
                        <a:rPr kumimoji="0" lang="de-DE" sz="1500" b="0" i="0" u="none" strike="noStrike" cap="none" normalizeH="0" baseline="0" dirty="0" err="1">
                          <a:ln>
                            <a:noFill/>
                          </a:ln>
                          <a:solidFill>
                            <a:schemeClr val="tx1"/>
                          </a:solidFill>
                          <a:effectLst/>
                          <a:latin typeface="Arial" charset="0"/>
                          <a:cs typeface="Times New Roman" pitchFamily="18" charset="0"/>
                          <a:sym typeface="Wingdings" pitchFamily="2" charset="2"/>
                        </a:rPr>
                        <a:t>collaboration</a:t>
                      </a:r>
                      <a:endParaRPr kumimoji="0" lang="de-DE" sz="15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de-DE" sz="1500" b="0" i="0" u="none" strike="noStrike" cap="none" normalizeH="0" baseline="0" dirty="0">
                          <a:ln>
                            <a:noFill/>
                          </a:ln>
                          <a:solidFill>
                            <a:schemeClr val="tx1"/>
                          </a:solidFill>
                          <a:effectLst/>
                          <a:latin typeface="Arial" charset="0"/>
                          <a:cs typeface="Times New Roman" pitchFamily="18" charset="0"/>
                          <a:sym typeface="Wingdings" pitchFamily="2" charset="2"/>
                        </a:rPr>
                        <a:t>           </a:t>
                      </a:r>
                      <a:r>
                        <a:rPr kumimoji="0" lang="de-DE" sz="1500" b="0" i="0" u="none" strike="noStrike" cap="none" normalizeH="0" baseline="0" dirty="0" err="1">
                          <a:ln>
                            <a:noFill/>
                          </a:ln>
                          <a:solidFill>
                            <a:schemeClr val="tx1"/>
                          </a:solidFill>
                          <a:effectLst/>
                          <a:latin typeface="Arial" charset="0"/>
                          <a:cs typeface="Times New Roman" pitchFamily="18" charset="0"/>
                        </a:rPr>
                        <a:t>outcome</a:t>
                      </a:r>
                      <a:r>
                        <a:rPr kumimoji="0" lang="de-DE" sz="1500" b="0" i="0" u="none" strike="noStrike" cap="none" normalizeH="0" baseline="0" dirty="0">
                          <a:ln>
                            <a:noFill/>
                          </a:ln>
                          <a:solidFill>
                            <a:schemeClr val="tx1"/>
                          </a:solidFill>
                          <a:effectLst/>
                          <a:latin typeface="Arial" charset="0"/>
                          <a:cs typeface="Times New Roman" pitchFamily="18" charset="0"/>
                        </a:rPr>
                        <a:t> (</a:t>
                      </a:r>
                      <a:r>
                        <a:rPr kumimoji="0" lang="de-DE" sz="1500" b="0" i="0" u="none" strike="noStrike" cap="none" normalizeH="0" baseline="0" dirty="0" err="1">
                          <a:ln>
                            <a:noFill/>
                          </a:ln>
                          <a:solidFill>
                            <a:schemeClr val="tx1"/>
                          </a:solidFill>
                          <a:effectLst/>
                          <a:latin typeface="Arial" charset="0"/>
                          <a:cs typeface="Times New Roman" pitchFamily="18" charset="0"/>
                        </a:rPr>
                        <a:t>joint</a:t>
                      </a:r>
                      <a:r>
                        <a:rPr kumimoji="0" lang="de-DE" sz="1500" b="0" i="0" u="none" strike="noStrike" cap="none" normalizeH="0" baseline="0" dirty="0">
                          <a:ln>
                            <a:noFill/>
                          </a:ln>
                          <a:solidFill>
                            <a:schemeClr val="tx1"/>
                          </a:solidFill>
                          <a:effectLst/>
                          <a:latin typeface="Arial" charset="0"/>
                          <a:cs typeface="Times New Roman" pitchFamily="18" charset="0"/>
                        </a:rPr>
                        <a:t> </a:t>
                      </a:r>
                      <a:r>
                        <a:rPr kumimoji="0" lang="de-DE" sz="1500" b="0" i="0" u="none" strike="noStrike" cap="none" normalizeH="0" baseline="0" dirty="0" err="1">
                          <a:ln>
                            <a:noFill/>
                          </a:ln>
                          <a:solidFill>
                            <a:schemeClr val="tx1"/>
                          </a:solidFill>
                          <a:effectLst/>
                          <a:latin typeface="Arial" charset="0"/>
                          <a:cs typeface="Times New Roman" pitchFamily="18" charset="0"/>
                        </a:rPr>
                        <a:t>solution</a:t>
                      </a:r>
                      <a:r>
                        <a:rPr kumimoji="0" lang="de-DE" sz="1500" b="0" i="0" u="none" strike="noStrike" cap="none" normalizeH="0" baseline="0" dirty="0">
                          <a:ln>
                            <a:noFill/>
                          </a:ln>
                          <a:solidFill>
                            <a:schemeClr val="tx1"/>
                          </a:solidFill>
                          <a:effectLst/>
                          <a:latin typeface="Arial"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de-DE" sz="1500" b="0" i="0" u="none" strike="noStrike" cap="none" normalizeH="0" baseline="0" dirty="0">
                          <a:ln>
                            <a:noFill/>
                          </a:ln>
                          <a:solidFill>
                            <a:schemeClr val="tx1"/>
                          </a:solidFill>
                          <a:effectLst/>
                          <a:latin typeface="Arial" charset="0"/>
                          <a:cs typeface="Times New Roman" pitchFamily="18" charset="0"/>
                          <a:sym typeface="Wingdings" pitchFamily="2" charset="2"/>
                        </a:rPr>
                        <a:t>           </a:t>
                      </a:r>
                      <a:r>
                        <a:rPr kumimoji="0" lang="de-DE" sz="1500" b="0" i="0" u="none" strike="noStrike" cap="none" normalizeH="0" baseline="0" dirty="0" err="1">
                          <a:ln>
                            <a:noFill/>
                          </a:ln>
                          <a:solidFill>
                            <a:schemeClr val="tx1"/>
                          </a:solidFill>
                          <a:effectLst/>
                          <a:latin typeface="Arial" charset="0"/>
                          <a:cs typeface="Times New Roman" pitchFamily="18" charset="0"/>
                          <a:sym typeface="Wingdings" pitchFamily="2" charset="2"/>
                        </a:rPr>
                        <a:t>knowledge</a:t>
                      </a:r>
                      <a:r>
                        <a:rPr kumimoji="0" lang="de-DE" sz="1500" b="0" i="0" u="none" strike="noStrike" cap="none" normalizeH="0" baseline="0" dirty="0">
                          <a:ln>
                            <a:noFill/>
                          </a:ln>
                          <a:solidFill>
                            <a:schemeClr val="tx1"/>
                          </a:solidFill>
                          <a:effectLst/>
                          <a:latin typeface="Arial" charset="0"/>
                          <a:cs typeface="Times New Roman" pitchFamily="18" charset="0"/>
                          <a:sym typeface="Wingdings" pitchFamily="2" charset="2"/>
                        </a:rPr>
                        <a:t> </a:t>
                      </a:r>
                      <a:r>
                        <a:rPr kumimoji="0" lang="de-DE" sz="1500" b="0" i="0" u="none" strike="noStrike" cap="none" normalizeH="0" baseline="0" dirty="0" err="1">
                          <a:ln>
                            <a:noFill/>
                          </a:ln>
                          <a:solidFill>
                            <a:schemeClr val="tx1"/>
                          </a:solidFill>
                          <a:effectLst/>
                          <a:latin typeface="Arial" charset="0"/>
                          <a:cs typeface="Times New Roman" pitchFamily="18" charset="0"/>
                          <a:sym typeface="Wingdings" pitchFamily="2" charset="2"/>
                        </a:rPr>
                        <a:t>of</a:t>
                      </a:r>
                      <a:r>
                        <a:rPr kumimoji="0" lang="de-DE" sz="1500" b="0" i="0" u="none" strike="noStrike" cap="none" normalizeH="0" baseline="0" dirty="0">
                          <a:ln>
                            <a:noFill/>
                          </a:ln>
                          <a:solidFill>
                            <a:schemeClr val="tx1"/>
                          </a:solidFill>
                          <a:effectLst/>
                          <a:latin typeface="Arial" charset="0"/>
                          <a:cs typeface="Times New Roman" pitchFamily="18" charset="0"/>
                          <a:sym typeface="Wingdings" pitchFamily="2" charset="2"/>
                        </a:rPr>
                        <a:t> </a:t>
                      </a:r>
                      <a:r>
                        <a:rPr kumimoji="0" lang="de-DE" sz="1500" b="0" i="0" u="none" strike="noStrike" cap="none" normalizeH="0" baseline="0" dirty="0" err="1">
                          <a:ln>
                            <a:noFill/>
                          </a:ln>
                          <a:solidFill>
                            <a:schemeClr val="tx1"/>
                          </a:solidFill>
                          <a:effectLst/>
                          <a:latin typeface="Arial" charset="0"/>
                          <a:cs typeface="Times New Roman" pitchFamily="18" charset="0"/>
                          <a:sym typeface="Wingdings" pitchFamily="2" charset="2"/>
                        </a:rPr>
                        <a:t>collaboration</a:t>
                      </a:r>
                      <a:r>
                        <a:rPr kumimoji="0" lang="de-DE" sz="1500" b="0" i="0" u="none" strike="noStrike" cap="none" normalizeH="0" baseline="0" dirty="0">
                          <a:ln>
                            <a:noFill/>
                          </a:ln>
                          <a:solidFill>
                            <a:schemeClr val="tx1"/>
                          </a:solidFill>
                          <a:effectLst/>
                          <a:latin typeface="Arial" charset="0"/>
                          <a:cs typeface="Times New Roman" pitchFamily="18" charset="0"/>
                          <a:sym typeface="Wingdings" pitchFamily="2" charset="2"/>
                        </a:rPr>
                        <a:t> (</a:t>
                      </a:r>
                      <a:r>
                        <a:rPr kumimoji="0" lang="de-DE" sz="1500" b="0" i="0" u="none" strike="noStrike" cap="none" normalizeH="0" baseline="0" dirty="0" err="1">
                          <a:ln>
                            <a:noFill/>
                          </a:ln>
                          <a:solidFill>
                            <a:schemeClr val="tx1"/>
                          </a:solidFill>
                          <a:effectLst/>
                          <a:latin typeface="Arial" charset="0"/>
                          <a:cs typeface="Times New Roman" pitchFamily="18" charset="0"/>
                        </a:rPr>
                        <a:t>posttest</a:t>
                      </a:r>
                      <a:r>
                        <a:rPr kumimoji="0" lang="de-DE" sz="1500" b="0" i="0" u="none" strike="noStrike" cap="none" normalizeH="0" baseline="0" dirty="0">
                          <a:ln>
                            <a:noFill/>
                          </a:ln>
                          <a:solidFill>
                            <a:schemeClr val="tx1"/>
                          </a:solidFill>
                          <a:effectLst/>
                          <a:latin typeface="Arial" charset="0"/>
                          <a:cs typeface="Times New Roman" pitchFamily="18" charset="0"/>
                        </a:rPr>
                        <a:t>)</a:t>
                      </a:r>
                      <a:endParaRPr kumimoji="0" lang="de-DE" sz="1600" b="0" i="0" u="none" strike="noStrike" cap="none" normalizeH="0" baseline="0" dirty="0">
                        <a:ln>
                          <a:noFill/>
                        </a:ln>
                        <a:solidFill>
                          <a:schemeClr val="tx1"/>
                        </a:solidFill>
                        <a:effectLst/>
                        <a:latin typeface="Arial" charset="0"/>
                      </a:endParaRPr>
                    </a:p>
                  </a:txBody>
                  <a:tcPr marL="81629" marR="81629" marT="42447" marB="42447" anchor="ct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63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charset="0"/>
              </a:rPr>
              <a:t>CSCL Scripts: Example</a:t>
            </a:r>
            <a:endParaRPr lang="en-US" sz="2000" dirty="0">
              <a:latin typeface="+mn-lt"/>
              <a:cs typeface="Arial"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436562" y="1669940"/>
            <a:ext cx="5305843" cy="4244674"/>
          </a:xfrm>
          <a:prstGeom prst="rect">
            <a:avLst/>
          </a:prstGeom>
          <a:noFill/>
        </p:spPr>
      </p:pic>
      <p:sp>
        <p:nvSpPr>
          <p:cNvPr id="8" name="AutoShape 7"/>
          <p:cNvSpPr>
            <a:spLocks noChangeArrowheads="1"/>
          </p:cNvSpPr>
          <p:nvPr/>
        </p:nvSpPr>
        <p:spPr bwMode="auto">
          <a:xfrm>
            <a:off x="2255835" y="5383309"/>
            <a:ext cx="2119457" cy="1190744"/>
          </a:xfrm>
          <a:prstGeom prst="upArrowCallout">
            <a:avLst>
              <a:gd name="adj1" fmla="val 18354"/>
              <a:gd name="adj2" fmla="val 29737"/>
              <a:gd name="adj3" fmla="val 23866"/>
              <a:gd name="adj4" fmla="val 61366"/>
            </a:avLst>
          </a:prstGeom>
          <a:solidFill>
            <a:schemeClr val="bg2">
              <a:lumMod val="20000"/>
              <a:lumOff val="80000"/>
            </a:schemeClr>
          </a:solidFill>
          <a:ln w="9525">
            <a:solidFill>
              <a:srgbClr val="000000"/>
            </a:solidFill>
            <a:miter lim="800000"/>
            <a:headEnd/>
            <a:tailEnd/>
          </a:ln>
        </p:spPr>
        <p:txBody>
          <a:bodyPr lIns="82823" tIns="41412" rIns="82823" bIns="41412"/>
          <a:lstStyle/>
          <a:p>
            <a:pPr eaLnBrk="0" hangingPunct="0"/>
            <a:r>
              <a:rPr lang="en-US" altLang="de-DE" sz="1542" dirty="0">
                <a:latin typeface="Arial" charset="0"/>
              </a:rPr>
              <a:t>Instructions for the phase, including timing</a:t>
            </a:r>
          </a:p>
        </p:txBody>
      </p:sp>
      <p:sp>
        <p:nvSpPr>
          <p:cNvPr id="9" name="AutoShape 8"/>
          <p:cNvSpPr>
            <a:spLocks noChangeArrowheads="1"/>
          </p:cNvSpPr>
          <p:nvPr/>
        </p:nvSpPr>
        <p:spPr bwMode="auto">
          <a:xfrm>
            <a:off x="4669027" y="1376216"/>
            <a:ext cx="2578770" cy="1045330"/>
          </a:xfrm>
          <a:prstGeom prst="downArrowCallout">
            <a:avLst>
              <a:gd name="adj1" fmla="val 13911"/>
              <a:gd name="adj2" fmla="val 25857"/>
              <a:gd name="adj3" fmla="val 18181"/>
              <a:gd name="adj4" fmla="val 68569"/>
            </a:avLst>
          </a:prstGeom>
          <a:solidFill>
            <a:schemeClr val="bg2">
              <a:lumMod val="20000"/>
              <a:lumOff val="80000"/>
            </a:schemeClr>
          </a:solidFill>
          <a:ln w="9525">
            <a:solidFill>
              <a:srgbClr val="000000"/>
            </a:solidFill>
            <a:miter lim="800000"/>
            <a:headEnd/>
            <a:tailEnd/>
          </a:ln>
        </p:spPr>
        <p:txBody>
          <a:bodyPr lIns="82823" tIns="41412" rIns="82823" bIns="41412"/>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r>
              <a:rPr lang="en-US" altLang="de-DE" sz="1542" dirty="0">
                <a:latin typeface="Arial" charset="0"/>
              </a:rPr>
              <a:t>Phases of the collaboration</a:t>
            </a:r>
          </a:p>
          <a:p>
            <a:r>
              <a:rPr lang="en-US" altLang="de-DE" sz="1542" dirty="0">
                <a:latin typeface="Arial" charset="0"/>
              </a:rPr>
              <a:t>blue: collaborative</a:t>
            </a:r>
          </a:p>
          <a:p>
            <a:r>
              <a:rPr lang="en-US" altLang="de-DE" sz="1542" dirty="0">
                <a:latin typeface="Arial" charset="0"/>
              </a:rPr>
              <a:t>yellow: individual</a:t>
            </a:r>
          </a:p>
        </p:txBody>
      </p:sp>
      <p:sp>
        <p:nvSpPr>
          <p:cNvPr id="7"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10"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spTree>
    <p:extLst>
      <p:ext uri="{BB962C8B-B14F-4D97-AF65-F5344CB8AC3E}">
        <p14:creationId xmlns:p14="http://schemas.microsoft.com/office/powerpoint/2010/main" val="183426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GB" dirty="0"/>
              <a:t>Meta-analysis of effects of CSCL scripts </a:t>
            </a:r>
            <a:r>
              <a:rPr lang="en-GB" sz="1600" dirty="0"/>
              <a:t>(</a:t>
            </a:r>
            <a:r>
              <a:rPr lang="de-DE" altLang="de-DE" sz="1600" dirty="0">
                <a:solidFill>
                  <a:srgbClr val="000000"/>
                </a:solidFill>
              </a:rPr>
              <a:t>Vogel, Wecker, Kollar &amp; Fischer, 2016)</a:t>
            </a:r>
            <a:endParaRPr lang="da-DK" altLang="de-DE" sz="1600" dirty="0">
              <a:solidFill>
                <a:srgbClr val="000000"/>
              </a:solidFill>
            </a:endParaRPr>
          </a:p>
          <a:p>
            <a:endParaRPr lang="en-GB" dirty="0"/>
          </a:p>
          <a:p>
            <a:r>
              <a:rPr lang="en-GB" dirty="0"/>
              <a:t>22 articles (published between 2005 and 2012) included</a:t>
            </a:r>
          </a:p>
          <a:p>
            <a:pPr lvl="1"/>
            <a:r>
              <a:rPr lang="en-GB" dirty="0"/>
              <a:t>overall 2,825 participants (</a:t>
            </a:r>
            <a:r>
              <a:rPr lang="en-GB" i="1" dirty="0"/>
              <a:t>M</a:t>
            </a:r>
            <a:r>
              <a:rPr lang="en-GB" dirty="0"/>
              <a:t> = 101; </a:t>
            </a:r>
            <a:r>
              <a:rPr lang="en-GB" i="1" dirty="0"/>
              <a:t>SD</a:t>
            </a:r>
            <a:r>
              <a:rPr lang="en-GB" dirty="0"/>
              <a:t> = 99.85)</a:t>
            </a:r>
          </a:p>
          <a:p>
            <a:pPr lvl="1"/>
            <a:r>
              <a:rPr lang="en-GB" dirty="0"/>
              <a:t>average age was 20 years (</a:t>
            </a:r>
            <a:r>
              <a:rPr lang="en-GB" i="1" dirty="0"/>
              <a:t>M</a:t>
            </a:r>
            <a:r>
              <a:rPr lang="en-GB" dirty="0"/>
              <a:t> = 20.17; </a:t>
            </a:r>
            <a:r>
              <a:rPr lang="en-GB" i="1" dirty="0"/>
              <a:t>SD</a:t>
            </a:r>
            <a:r>
              <a:rPr lang="en-GB" dirty="0"/>
              <a:t> = 4.85)</a:t>
            </a:r>
          </a:p>
          <a:p>
            <a:endParaRPr lang="en-GB" dirty="0"/>
          </a:p>
          <a:p>
            <a:r>
              <a:rPr lang="en-GB" dirty="0"/>
              <a:t>effect on domain-specific knowledge (</a:t>
            </a:r>
            <a:r>
              <a:rPr lang="en-GB" i="1" dirty="0"/>
              <a:t>d</a:t>
            </a:r>
            <a:r>
              <a:rPr lang="en-GB" dirty="0"/>
              <a:t> = 0.20)</a:t>
            </a:r>
          </a:p>
          <a:p>
            <a:r>
              <a:rPr lang="en-GB" dirty="0"/>
              <a:t>effect on collaboration skills (</a:t>
            </a:r>
            <a:r>
              <a:rPr lang="en-GB" i="1" dirty="0"/>
              <a:t>d</a:t>
            </a:r>
            <a:r>
              <a:rPr lang="en-GB" dirty="0"/>
              <a:t> = 0.65)</a:t>
            </a:r>
          </a:p>
          <a:p>
            <a:endParaRPr lang="en-US" dirty="0"/>
          </a:p>
        </p:txBody>
      </p:sp>
      <p:sp>
        <p:nvSpPr>
          <p:cNvPr id="2" name="Title 1"/>
          <p:cNvSpPr>
            <a:spLocks noGrp="1"/>
          </p:cNvSpPr>
          <p:nvPr>
            <p:ph type="title"/>
          </p:nvPr>
        </p:nvSpPr>
        <p:spPr/>
        <p:txBody>
          <a:bodyPr/>
          <a:lstStyle/>
          <a:p>
            <a:r>
              <a:rPr lang="en-GB" dirty="0"/>
              <a:t>Effect of CSCL scripts: Empirical evidence</a:t>
            </a:r>
          </a:p>
        </p:txBody>
      </p:sp>
      <p:sp>
        <p:nvSpPr>
          <p:cNvPr id="4" name="Date Placeholder 2"/>
          <p:cNvSpPr>
            <a:spLocks noGrp="1"/>
          </p:cNvSpPr>
          <p:nvPr>
            <p:ph type="dt" sz="half" idx="10"/>
          </p:nvPr>
        </p:nvSpPr>
        <p:spPr>
          <a:xfrm>
            <a:off x="7937624" y="6308726"/>
            <a:ext cx="612068" cy="468312"/>
          </a:xfrm>
        </p:spPr>
        <p:txBody>
          <a:bodyPr/>
          <a:lstStyle/>
          <a:p>
            <a:fld id="{3B2F6CB8-9391-4BED-909F-C47A979AE1C4}" type="datetime1">
              <a:rPr lang="de-DE" smtClean="0"/>
              <a:t>06.11.2018</a:t>
            </a:fld>
            <a:endParaRPr lang="de-DE"/>
          </a:p>
        </p:txBody>
      </p:sp>
      <p:sp>
        <p:nvSpPr>
          <p:cNvPr id="5" name="Footer Placeholder 3"/>
          <p:cNvSpPr>
            <a:spLocks noGrp="1"/>
          </p:cNvSpPr>
          <p:nvPr>
            <p:ph type="ftr" sz="quarter" idx="11"/>
          </p:nvPr>
        </p:nvSpPr>
        <p:spPr>
          <a:xfrm>
            <a:off x="4572000" y="6308726"/>
            <a:ext cx="3208613" cy="468312"/>
          </a:xfrm>
        </p:spPr>
        <p:txBody>
          <a:bodyPr/>
          <a:lstStyle/>
          <a:p>
            <a:r>
              <a:rPr lang="de-DE" dirty="0"/>
              <a:t>Nikol Rummel, Anne Deiglmayr</a:t>
            </a:r>
          </a:p>
        </p:txBody>
      </p:sp>
    </p:spTree>
    <p:extLst>
      <p:ext uri="{BB962C8B-B14F-4D97-AF65-F5344CB8AC3E}">
        <p14:creationId xmlns:p14="http://schemas.microsoft.com/office/powerpoint/2010/main" val="2637348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What does the research say?</a:t>
            </a:r>
          </a:p>
          <a:p>
            <a:endParaRPr lang="en-US" dirty="0"/>
          </a:p>
          <a:p>
            <a:r>
              <a:rPr lang="en-US" dirty="0"/>
              <a:t>What makes CL effective?</a:t>
            </a:r>
          </a:p>
          <a:p>
            <a:pPr lvl="1"/>
            <a:r>
              <a:rPr lang="en-US" dirty="0"/>
              <a:t>conditions</a:t>
            </a:r>
          </a:p>
          <a:p>
            <a:pPr lvl="1"/>
            <a:r>
              <a:rPr lang="en-US" dirty="0"/>
              <a:t>interactions</a:t>
            </a:r>
          </a:p>
          <a:p>
            <a:endParaRPr lang="en-US" dirty="0"/>
          </a:p>
          <a:p>
            <a:r>
              <a:rPr lang="en-US" dirty="0"/>
              <a:t>How do I design for effective CL?</a:t>
            </a:r>
          </a:p>
          <a:p>
            <a:pPr lvl="1"/>
            <a:r>
              <a:rPr lang="en-US" dirty="0"/>
              <a:t>scripts</a:t>
            </a:r>
          </a:p>
          <a:p>
            <a:pPr lvl="1"/>
            <a:r>
              <a:rPr lang="en-US" dirty="0"/>
              <a:t>CSCL</a:t>
            </a:r>
          </a:p>
          <a:p>
            <a:pPr marL="361950" lvl="1" indent="0">
              <a:buNone/>
            </a:pPr>
            <a:endParaRPr lang="en-US" dirty="0"/>
          </a:p>
          <a:p>
            <a:r>
              <a:rPr lang="en-US" b="1" dirty="0"/>
              <a:t>A framework of dimensions</a:t>
            </a:r>
          </a:p>
        </p:txBody>
      </p:sp>
      <p:sp>
        <p:nvSpPr>
          <p:cNvPr id="4" name="Date Placeholder 3"/>
          <p:cNvSpPr>
            <a:spLocks noGrp="1"/>
          </p:cNvSpPr>
          <p:nvPr>
            <p:ph type="dt" sz="half" idx="10"/>
          </p:nvPr>
        </p:nvSpPr>
        <p:spPr/>
        <p:txBody>
          <a:bodyPr/>
          <a:lstStyle/>
          <a:p>
            <a:fld id="{0E397BD4-0686-495C-8D8F-54DB8CB790DF}" type="datetime1">
              <a:rPr lang="de-DE" smtClean="0"/>
              <a:t>06.11.2018</a:t>
            </a:fld>
            <a:endParaRPr lang="de-DE"/>
          </a:p>
        </p:txBody>
      </p:sp>
      <p:sp>
        <p:nvSpPr>
          <p:cNvPr id="5" name="Footer Placeholder 4"/>
          <p:cNvSpPr>
            <a:spLocks noGrp="1"/>
          </p:cNvSpPr>
          <p:nvPr>
            <p:ph type="ftr" sz="quarter" idx="11"/>
          </p:nvPr>
        </p:nvSpPr>
        <p:spPr/>
        <p:txBody>
          <a:bodyPr/>
          <a:lstStyle/>
          <a:p>
            <a:r>
              <a:rPr lang="de-DE"/>
              <a:t>Nikol Rummel, Anne Deiglmayr</a:t>
            </a:r>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49</a:t>
            </a:fld>
            <a:endParaRPr lang="de-DE"/>
          </a:p>
        </p:txBody>
      </p:sp>
      <p:sp>
        <p:nvSpPr>
          <p:cNvPr id="8" name="Title 7"/>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02761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5</a:t>
            </a:fld>
            <a:endParaRPr lang="de-DE"/>
          </a:p>
        </p:txBody>
      </p:sp>
      <p:sp>
        <p:nvSpPr>
          <p:cNvPr id="6" name="Title 5"/>
          <p:cNvSpPr>
            <a:spLocks noGrp="1"/>
          </p:cNvSpPr>
          <p:nvPr>
            <p:ph type="title"/>
          </p:nvPr>
        </p:nvSpPr>
        <p:spPr/>
        <p:txBody>
          <a:bodyPr/>
          <a:lstStyle/>
          <a:p>
            <a:r>
              <a:rPr lang="en-US" dirty="0">
                <a:solidFill>
                  <a:srgbClr val="003560"/>
                </a:solidFill>
                <a:cs typeface="Arial" charset="0"/>
              </a:rPr>
              <a:t>Processes during collaborative learning…</a:t>
            </a:r>
          </a:p>
        </p:txBody>
      </p:sp>
      <p:sp>
        <p:nvSpPr>
          <p:cNvPr id="8" name="Text Box 5"/>
          <p:cNvSpPr txBox="1">
            <a:spLocks noChangeArrowheads="1"/>
          </p:cNvSpPr>
          <p:nvPr/>
        </p:nvSpPr>
        <p:spPr bwMode="auto">
          <a:xfrm>
            <a:off x="639774" y="2160633"/>
            <a:ext cx="3540589"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Sustaining common ground</a:t>
            </a:r>
          </a:p>
        </p:txBody>
      </p:sp>
      <p:sp>
        <p:nvSpPr>
          <p:cNvPr id="9" name="Text Box 6"/>
          <p:cNvSpPr txBox="1">
            <a:spLocks noChangeArrowheads="1"/>
          </p:cNvSpPr>
          <p:nvPr/>
        </p:nvSpPr>
        <p:spPr bwMode="auto">
          <a:xfrm>
            <a:off x="4848452" y="3377217"/>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Consensus-building</a:t>
            </a:r>
          </a:p>
        </p:txBody>
      </p:sp>
      <p:sp>
        <p:nvSpPr>
          <p:cNvPr id="10" name="Text Box 7"/>
          <p:cNvSpPr txBox="1">
            <a:spLocks noChangeArrowheads="1"/>
          </p:cNvSpPr>
          <p:nvPr/>
        </p:nvSpPr>
        <p:spPr bwMode="auto">
          <a:xfrm>
            <a:off x="2759231" y="4942503"/>
            <a:ext cx="3540589"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Task coordination</a:t>
            </a:r>
          </a:p>
        </p:txBody>
      </p:sp>
      <p:sp>
        <p:nvSpPr>
          <p:cNvPr id="12" name="Text Box 8"/>
          <p:cNvSpPr txBox="1">
            <a:spLocks noChangeArrowheads="1"/>
          </p:cNvSpPr>
          <p:nvPr/>
        </p:nvSpPr>
        <p:spPr bwMode="auto">
          <a:xfrm>
            <a:off x="5127782" y="4735165"/>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Argumentation</a:t>
            </a:r>
          </a:p>
        </p:txBody>
      </p:sp>
      <p:sp>
        <p:nvSpPr>
          <p:cNvPr id="13" name="Text Box 9"/>
          <p:cNvSpPr txBox="1">
            <a:spLocks noChangeArrowheads="1"/>
          </p:cNvSpPr>
          <p:nvPr/>
        </p:nvSpPr>
        <p:spPr bwMode="auto">
          <a:xfrm>
            <a:off x="5409993" y="1652448"/>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Planning</a:t>
            </a:r>
          </a:p>
        </p:txBody>
      </p:sp>
      <p:sp>
        <p:nvSpPr>
          <p:cNvPr id="14" name="Text Box 11"/>
          <p:cNvSpPr txBox="1">
            <a:spLocks noChangeArrowheads="1"/>
          </p:cNvSpPr>
          <p:nvPr/>
        </p:nvSpPr>
        <p:spPr bwMode="auto">
          <a:xfrm>
            <a:off x="5442516" y="3999231"/>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Reflection</a:t>
            </a:r>
          </a:p>
        </p:txBody>
      </p:sp>
      <p:sp>
        <p:nvSpPr>
          <p:cNvPr id="15" name="Text Box 12"/>
          <p:cNvSpPr txBox="1">
            <a:spLocks noChangeArrowheads="1"/>
          </p:cNvSpPr>
          <p:nvPr/>
        </p:nvSpPr>
        <p:spPr bwMode="auto">
          <a:xfrm>
            <a:off x="396439" y="5377502"/>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Time management</a:t>
            </a:r>
          </a:p>
        </p:txBody>
      </p:sp>
      <p:sp>
        <p:nvSpPr>
          <p:cNvPr id="16" name="Text Box 13"/>
          <p:cNvSpPr txBox="1">
            <a:spLocks noChangeArrowheads="1"/>
          </p:cNvSpPr>
          <p:nvPr/>
        </p:nvSpPr>
        <p:spPr bwMode="auto">
          <a:xfrm>
            <a:off x="2166013" y="3535770"/>
            <a:ext cx="3540589"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Explaining</a:t>
            </a:r>
          </a:p>
        </p:txBody>
      </p:sp>
      <p:sp>
        <p:nvSpPr>
          <p:cNvPr id="17" name="Text Box 14"/>
          <p:cNvSpPr txBox="1">
            <a:spLocks noChangeArrowheads="1"/>
          </p:cNvSpPr>
          <p:nvPr/>
        </p:nvSpPr>
        <p:spPr bwMode="auto">
          <a:xfrm>
            <a:off x="6299819" y="2848710"/>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Questioning</a:t>
            </a:r>
          </a:p>
        </p:txBody>
      </p:sp>
      <p:sp>
        <p:nvSpPr>
          <p:cNvPr id="18" name="Text Box 15"/>
          <p:cNvSpPr txBox="1">
            <a:spLocks noChangeArrowheads="1"/>
          </p:cNvSpPr>
          <p:nvPr/>
        </p:nvSpPr>
        <p:spPr bwMode="auto">
          <a:xfrm>
            <a:off x="4196623" y="5536056"/>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Team building</a:t>
            </a:r>
          </a:p>
        </p:txBody>
      </p:sp>
      <p:sp>
        <p:nvSpPr>
          <p:cNvPr id="19" name="Text Box 16"/>
          <p:cNvSpPr txBox="1">
            <a:spLocks noChangeArrowheads="1"/>
          </p:cNvSpPr>
          <p:nvPr/>
        </p:nvSpPr>
        <p:spPr bwMode="auto">
          <a:xfrm>
            <a:off x="3077438" y="2913756"/>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Technical coordination</a:t>
            </a:r>
          </a:p>
        </p:txBody>
      </p:sp>
      <p:sp>
        <p:nvSpPr>
          <p:cNvPr id="20" name="Text Box 18"/>
          <p:cNvSpPr txBox="1">
            <a:spLocks noChangeArrowheads="1"/>
          </p:cNvSpPr>
          <p:nvPr/>
        </p:nvSpPr>
        <p:spPr bwMode="auto">
          <a:xfrm>
            <a:off x="1889562" y="1652448"/>
            <a:ext cx="3540589"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Listening</a:t>
            </a:r>
          </a:p>
        </p:txBody>
      </p:sp>
      <p:sp>
        <p:nvSpPr>
          <p:cNvPr id="21" name="Text Box 20"/>
          <p:cNvSpPr txBox="1">
            <a:spLocks noChangeArrowheads="1"/>
          </p:cNvSpPr>
          <p:nvPr/>
        </p:nvSpPr>
        <p:spPr bwMode="auto">
          <a:xfrm>
            <a:off x="4384820" y="2226695"/>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Integrating perspectives</a:t>
            </a:r>
          </a:p>
        </p:txBody>
      </p:sp>
      <p:sp>
        <p:nvSpPr>
          <p:cNvPr id="22" name="Text Box 21"/>
          <p:cNvSpPr txBox="1">
            <a:spLocks noChangeArrowheads="1"/>
          </p:cNvSpPr>
          <p:nvPr/>
        </p:nvSpPr>
        <p:spPr bwMode="auto">
          <a:xfrm>
            <a:off x="2409348" y="4157785"/>
            <a:ext cx="3540588" cy="427361"/>
          </a:xfrm>
          <a:prstGeom prst="rect">
            <a:avLst/>
          </a:prstGeom>
          <a:noFill/>
          <a:ln w="9525">
            <a:noFill/>
            <a:miter lim="800000"/>
            <a:headEnd/>
            <a:tailEnd/>
          </a:ln>
          <a:effectLst/>
        </p:spPr>
        <p:txBody>
          <a:bodyPr>
            <a:spAutoFit/>
          </a:bodyPr>
          <a:lstStyle/>
          <a:p>
            <a:pPr algn="ctr" defTabSz="829361">
              <a:spcBef>
                <a:spcPct val="50000"/>
              </a:spcBef>
            </a:pPr>
            <a:r>
              <a:rPr lang="en-US" sz="2177" dirty="0">
                <a:latin typeface="Calibri" pitchFamily="34" charset="0"/>
              </a:rPr>
              <a:t>Information sharing</a:t>
            </a:r>
          </a:p>
        </p:txBody>
      </p:sp>
    </p:spTree>
    <p:extLst>
      <p:ext uri="{BB962C8B-B14F-4D97-AF65-F5344CB8AC3E}">
        <p14:creationId xmlns:p14="http://schemas.microsoft.com/office/powerpoint/2010/main" val="337963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dirty="0"/>
              <a:t>Rummel, N. (2018). </a:t>
            </a:r>
            <a:r>
              <a:rPr lang="de-DE" dirty="0" err="1"/>
              <a:t>One</a:t>
            </a:r>
            <a:r>
              <a:rPr lang="de-DE" dirty="0"/>
              <a:t> </a:t>
            </a:r>
            <a:r>
              <a:rPr lang="de-DE" dirty="0" err="1"/>
              <a:t>framework</a:t>
            </a:r>
            <a:r>
              <a:rPr lang="de-DE" dirty="0"/>
              <a:t> </a:t>
            </a:r>
            <a:r>
              <a:rPr lang="de-DE" dirty="0" err="1"/>
              <a:t>to</a:t>
            </a:r>
            <a:r>
              <a:rPr lang="de-DE" dirty="0"/>
              <a:t> </a:t>
            </a:r>
            <a:r>
              <a:rPr lang="de-DE" dirty="0" err="1"/>
              <a:t>rule</a:t>
            </a:r>
            <a:r>
              <a:rPr lang="de-DE" dirty="0"/>
              <a:t> </a:t>
            </a:r>
            <a:r>
              <a:rPr lang="de-DE" dirty="0" err="1"/>
              <a:t>them</a:t>
            </a:r>
            <a:r>
              <a:rPr lang="de-DE" dirty="0"/>
              <a:t> all? </a:t>
            </a:r>
            <a:r>
              <a:rPr lang="de-DE" dirty="0" err="1"/>
              <a:t>Carrying</a:t>
            </a:r>
            <a:r>
              <a:rPr lang="de-DE" dirty="0"/>
              <a:t> </a:t>
            </a:r>
            <a:r>
              <a:rPr lang="de-DE" dirty="0" err="1"/>
              <a:t>forward</a:t>
            </a:r>
            <a:r>
              <a:rPr lang="de-DE" dirty="0"/>
              <a:t> </a:t>
            </a:r>
            <a:r>
              <a:rPr lang="de-DE" dirty="0" err="1"/>
              <a:t>the</a:t>
            </a:r>
            <a:r>
              <a:rPr lang="de-DE" dirty="0"/>
              <a:t> </a:t>
            </a:r>
            <a:r>
              <a:rPr lang="de-DE" dirty="0" err="1"/>
              <a:t>conversation</a:t>
            </a:r>
            <a:r>
              <a:rPr lang="de-DE" dirty="0"/>
              <a:t> </a:t>
            </a:r>
            <a:r>
              <a:rPr lang="de-DE" dirty="0" err="1"/>
              <a:t>started</a:t>
            </a:r>
            <a:r>
              <a:rPr lang="de-DE" dirty="0"/>
              <a:t> </a:t>
            </a:r>
            <a:r>
              <a:rPr lang="de-DE" dirty="0" err="1"/>
              <a:t>by</a:t>
            </a:r>
            <a:r>
              <a:rPr lang="de-DE" dirty="0"/>
              <a:t> Wise and Schwarz. International Journal </a:t>
            </a:r>
            <a:r>
              <a:rPr lang="de-DE" dirty="0" err="1"/>
              <a:t>of</a:t>
            </a:r>
            <a:r>
              <a:rPr lang="de-DE" dirty="0"/>
              <a:t> Computer-</a:t>
            </a:r>
            <a:r>
              <a:rPr lang="de-DE" dirty="0" err="1"/>
              <a:t>Supported</a:t>
            </a:r>
            <a:r>
              <a:rPr lang="de-DE" dirty="0"/>
              <a:t> Collaborative Learning, 13(1), 123-129. </a:t>
            </a:r>
            <a:r>
              <a:rPr lang="de-DE" dirty="0" err="1"/>
              <a:t>doi</a:t>
            </a:r>
            <a:r>
              <a:rPr lang="de-DE" dirty="0"/>
              <a:t>: 10.1007/s11412-018-9273-2.</a:t>
            </a:r>
          </a:p>
          <a:p>
            <a:endParaRPr lang="de-DE" dirty="0"/>
          </a:p>
          <a:p>
            <a:r>
              <a:rPr lang="de-DE" dirty="0" err="1"/>
              <a:t>see</a:t>
            </a:r>
            <a:r>
              <a:rPr lang="de-DE" dirty="0"/>
              <a:t> also: </a:t>
            </a:r>
            <a:r>
              <a:rPr lang="de-DE" dirty="0" err="1"/>
              <a:t>Diziol</a:t>
            </a:r>
            <a:r>
              <a:rPr lang="de-DE" dirty="0"/>
              <a:t> &amp; Rummel (2010); Rummel (2016)</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50</a:t>
            </a:fld>
            <a:endParaRPr lang="de-DE"/>
          </a:p>
        </p:txBody>
      </p:sp>
      <p:sp>
        <p:nvSpPr>
          <p:cNvPr id="6" name="Title 5"/>
          <p:cNvSpPr>
            <a:spLocks noGrp="1"/>
          </p:cNvSpPr>
          <p:nvPr>
            <p:ph type="title"/>
          </p:nvPr>
        </p:nvSpPr>
        <p:spPr/>
        <p:txBody>
          <a:bodyPr/>
          <a:lstStyle/>
          <a:p>
            <a:r>
              <a:rPr lang="en-US" dirty="0"/>
              <a:t>A Framework for Support Dimensions</a:t>
            </a:r>
          </a:p>
        </p:txBody>
      </p:sp>
    </p:spTree>
    <p:extLst>
      <p:ext uri="{BB962C8B-B14F-4D97-AF65-F5344CB8AC3E}">
        <p14:creationId xmlns:p14="http://schemas.microsoft.com/office/powerpoint/2010/main" val="98579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Which goal(s) does the support aim to achieve?</a:t>
            </a:r>
          </a:p>
          <a:p>
            <a:r>
              <a:rPr lang="en-US" dirty="0"/>
              <a:t>individual and /or group level?</a:t>
            </a:r>
          </a:p>
          <a:p>
            <a:r>
              <a:rPr lang="en-US" dirty="0"/>
              <a:t>now, or / and for future activities?</a:t>
            </a:r>
          </a:p>
          <a:p>
            <a:pPr marL="0" indent="0">
              <a:buNone/>
            </a:pPr>
            <a:endParaRPr lang="de-DE" dirty="0"/>
          </a:p>
          <a:p>
            <a:pPr marL="0" indent="0">
              <a:buNone/>
            </a:pPr>
            <a:r>
              <a:rPr lang="de-DE" dirty="0"/>
              <a:t>More </a:t>
            </a:r>
            <a:r>
              <a:rPr lang="de-DE" dirty="0" err="1"/>
              <a:t>specifically</a:t>
            </a:r>
            <a:r>
              <a:rPr lang="de-DE" dirty="0"/>
              <a:t>:</a:t>
            </a:r>
          </a:p>
          <a:p>
            <a:r>
              <a:rPr lang="de-DE" dirty="0" err="1"/>
              <a:t>interaction</a:t>
            </a:r>
            <a:r>
              <a:rPr lang="de-DE" dirty="0"/>
              <a:t>/</a:t>
            </a:r>
            <a:r>
              <a:rPr lang="de-DE" dirty="0" err="1"/>
              <a:t>group</a:t>
            </a:r>
            <a:r>
              <a:rPr lang="de-DE" dirty="0"/>
              <a:t> </a:t>
            </a:r>
            <a:r>
              <a:rPr lang="de-DE" dirty="0" err="1"/>
              <a:t>processes</a:t>
            </a:r>
            <a:endParaRPr lang="de-DE" dirty="0"/>
          </a:p>
          <a:p>
            <a:r>
              <a:rPr lang="en-US" dirty="0"/>
              <a:t>outcome/result of the collaboration (i.e. an artifact)</a:t>
            </a:r>
          </a:p>
          <a:p>
            <a:r>
              <a:rPr lang="de-DE" dirty="0" err="1"/>
              <a:t>domain</a:t>
            </a:r>
            <a:r>
              <a:rPr lang="de-DE" dirty="0"/>
              <a:t> </a:t>
            </a:r>
            <a:r>
              <a:rPr lang="de-DE" dirty="0" err="1"/>
              <a:t>knowledge</a:t>
            </a:r>
            <a:endParaRPr lang="de-DE" dirty="0"/>
          </a:p>
          <a:p>
            <a:r>
              <a:rPr lang="de-DE" dirty="0" err="1"/>
              <a:t>social</a:t>
            </a:r>
            <a:r>
              <a:rPr lang="de-DE" dirty="0"/>
              <a:t> </a:t>
            </a:r>
            <a:r>
              <a:rPr lang="de-DE" dirty="0" err="1"/>
              <a:t>skill</a:t>
            </a:r>
            <a:r>
              <a:rPr lang="de-DE" dirty="0"/>
              <a:t> (i.e. </a:t>
            </a:r>
            <a:r>
              <a:rPr lang="de-DE" dirty="0" err="1"/>
              <a:t>collaborative</a:t>
            </a:r>
            <a:r>
              <a:rPr lang="de-DE" dirty="0"/>
              <a:t> </a:t>
            </a:r>
            <a:r>
              <a:rPr lang="de-DE" dirty="0" err="1"/>
              <a:t>competence</a:t>
            </a:r>
            <a:r>
              <a:rPr lang="de-DE" dirty="0"/>
              <a:t>)</a:t>
            </a:r>
          </a:p>
          <a:p>
            <a:r>
              <a:rPr lang="en-US" dirty="0"/>
              <a:t>affective outcomes (e.g. satisfaction with the collaboration)</a:t>
            </a:r>
          </a:p>
          <a:p>
            <a:r>
              <a:rPr lang="en-US" dirty="0"/>
              <a:t>motivational outcomes (e.g. learning motivation, attitude towards </a:t>
            </a:r>
            <a:r>
              <a:rPr lang="de-DE" dirty="0" err="1"/>
              <a:t>future</a:t>
            </a:r>
            <a:r>
              <a:rPr lang="de-DE" dirty="0"/>
              <a:t> </a:t>
            </a:r>
            <a:r>
              <a:rPr lang="de-DE" dirty="0" err="1"/>
              <a:t>collaboration</a:t>
            </a:r>
            <a:r>
              <a:rPr lang="de-DE" dirty="0"/>
              <a:t>)</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51</a:t>
            </a:fld>
            <a:endParaRPr lang="de-DE"/>
          </a:p>
        </p:txBody>
      </p:sp>
      <p:sp>
        <p:nvSpPr>
          <p:cNvPr id="6" name="Title 5"/>
          <p:cNvSpPr>
            <a:spLocks noGrp="1"/>
          </p:cNvSpPr>
          <p:nvPr>
            <p:ph type="title"/>
          </p:nvPr>
        </p:nvSpPr>
        <p:spPr/>
        <p:txBody>
          <a:bodyPr/>
          <a:lstStyle/>
          <a:p>
            <a:r>
              <a:rPr lang="de-DE" dirty="0"/>
              <a:t>WHY: Goals, </a:t>
            </a:r>
            <a:r>
              <a:rPr lang="de-DE" dirty="0" err="1"/>
              <a:t>Expected</a:t>
            </a:r>
            <a:r>
              <a:rPr lang="de-DE" dirty="0"/>
              <a:t> Outcomes 	</a:t>
            </a:r>
            <a:endParaRPr lang="en-US" dirty="0"/>
          </a:p>
        </p:txBody>
      </p:sp>
    </p:spTree>
    <p:extLst>
      <p:ext uri="{BB962C8B-B14F-4D97-AF65-F5344CB8AC3E}">
        <p14:creationId xmlns:p14="http://schemas.microsoft.com/office/powerpoint/2010/main" val="39871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Which aspects of collaboration are targeted by the support? </a:t>
            </a:r>
          </a:p>
          <a:p>
            <a:pPr marL="0" indent="0">
              <a:buNone/>
            </a:pPr>
            <a:endParaRPr lang="en-US" dirty="0"/>
          </a:p>
          <a:p>
            <a:r>
              <a:rPr lang="en-US" dirty="0"/>
              <a:t>cognitive (i.e. domain help)</a:t>
            </a:r>
          </a:p>
          <a:p>
            <a:r>
              <a:rPr lang="en-US" dirty="0"/>
              <a:t>metacognitive (e.g. reflection, employment of learning strategies)</a:t>
            </a:r>
          </a:p>
          <a:p>
            <a:r>
              <a:rPr lang="en-US" dirty="0"/>
              <a:t>social (e.g. managing the interaction)</a:t>
            </a:r>
          </a:p>
          <a:p>
            <a:r>
              <a:rPr lang="en-US" dirty="0"/>
              <a:t>affective (e.g. coping with frustration)</a:t>
            </a:r>
          </a:p>
          <a:p>
            <a:r>
              <a:rPr lang="de-DE" dirty="0"/>
              <a:t>motivational (e.g. </a:t>
            </a:r>
            <a:r>
              <a:rPr lang="de-DE" dirty="0" err="1"/>
              <a:t>participation</a:t>
            </a:r>
            <a:r>
              <a:rPr lang="de-DE" dirty="0"/>
              <a:t>)</a:t>
            </a: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52</a:t>
            </a:fld>
            <a:endParaRPr lang="de-DE"/>
          </a:p>
        </p:txBody>
      </p:sp>
      <p:sp>
        <p:nvSpPr>
          <p:cNvPr id="6" name="Title 5"/>
          <p:cNvSpPr>
            <a:spLocks noGrp="1"/>
          </p:cNvSpPr>
          <p:nvPr>
            <p:ph type="title"/>
          </p:nvPr>
        </p:nvSpPr>
        <p:spPr/>
        <p:txBody>
          <a:bodyPr/>
          <a:lstStyle/>
          <a:p>
            <a:r>
              <a:rPr lang="de-DE" dirty="0"/>
              <a:t>WHAT: </a:t>
            </a:r>
            <a:r>
              <a:rPr lang="de-DE" dirty="0" err="1"/>
              <a:t>Targeted</a:t>
            </a:r>
            <a:r>
              <a:rPr lang="de-DE" dirty="0"/>
              <a:t> </a:t>
            </a:r>
            <a:r>
              <a:rPr lang="de-DE" dirty="0" err="1"/>
              <a:t>Aspects</a:t>
            </a:r>
            <a:endParaRPr lang="en-US" dirty="0"/>
          </a:p>
        </p:txBody>
      </p:sp>
    </p:spTree>
    <p:extLst>
      <p:ext uri="{BB962C8B-B14F-4D97-AF65-F5344CB8AC3E}">
        <p14:creationId xmlns:p14="http://schemas.microsoft.com/office/powerpoint/2010/main" val="100134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At which point in time (relative to the start of collaboration) is support provided?</a:t>
            </a:r>
          </a:p>
          <a:p>
            <a:pPr marL="0" indent="0">
              <a:buNone/>
            </a:pPr>
            <a:endParaRPr lang="en-US" dirty="0"/>
          </a:p>
          <a:p>
            <a:r>
              <a:rPr lang="en-US" dirty="0"/>
              <a:t>prior to the collaboration (e.g. instruction, training, group formation)</a:t>
            </a:r>
          </a:p>
          <a:p>
            <a:r>
              <a:rPr lang="en-US" dirty="0"/>
              <a:t>during the collaboration (e.g. prompts, resources): </a:t>
            </a:r>
          </a:p>
          <a:p>
            <a:pPr lvl="1"/>
            <a:r>
              <a:rPr lang="en-US" dirty="0"/>
              <a:t>immediate, </a:t>
            </a:r>
          </a:p>
          <a:p>
            <a:pPr lvl="1"/>
            <a:r>
              <a:rPr lang="en-US" dirty="0"/>
              <a:t>delayed</a:t>
            </a:r>
          </a:p>
          <a:p>
            <a:r>
              <a:rPr lang="en-US" dirty="0"/>
              <a:t>after the collaboration (e.g. reflection)</a:t>
            </a: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53</a:t>
            </a:fld>
            <a:endParaRPr lang="de-DE"/>
          </a:p>
        </p:txBody>
      </p:sp>
      <p:sp>
        <p:nvSpPr>
          <p:cNvPr id="6" name="Title 5"/>
          <p:cNvSpPr>
            <a:spLocks noGrp="1"/>
          </p:cNvSpPr>
          <p:nvPr>
            <p:ph type="title"/>
          </p:nvPr>
        </p:nvSpPr>
        <p:spPr/>
        <p:txBody>
          <a:bodyPr/>
          <a:lstStyle/>
          <a:p>
            <a:r>
              <a:rPr lang="de-DE" dirty="0"/>
              <a:t>WHAT: Timing</a:t>
            </a:r>
            <a:endParaRPr lang="en-US" dirty="0"/>
          </a:p>
        </p:txBody>
      </p:sp>
    </p:spTree>
    <p:extLst>
      <p:ext uri="{BB962C8B-B14F-4D97-AF65-F5344CB8AC3E}">
        <p14:creationId xmlns:p14="http://schemas.microsoft.com/office/powerpoint/2010/main" val="37878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Is the support is implemented in a fixed, adaptive or adaptable manner?</a:t>
            </a:r>
          </a:p>
          <a:p>
            <a:pPr marL="0" indent="0">
              <a:buNone/>
            </a:pPr>
            <a:endParaRPr lang="en-US" dirty="0"/>
          </a:p>
          <a:p>
            <a:r>
              <a:rPr lang="en-US" dirty="0"/>
              <a:t>fixed (one size/time fits all)</a:t>
            </a:r>
          </a:p>
          <a:p>
            <a:r>
              <a:rPr lang="de-DE" dirty="0"/>
              <a:t>adaptive (i.e. </a:t>
            </a:r>
            <a:r>
              <a:rPr lang="de-DE" dirty="0" err="1"/>
              <a:t>automated</a:t>
            </a:r>
            <a:r>
              <a:rPr lang="de-DE" dirty="0"/>
              <a:t>)</a:t>
            </a:r>
          </a:p>
          <a:p>
            <a:r>
              <a:rPr lang="de-DE" dirty="0" err="1"/>
              <a:t>adaptable</a:t>
            </a:r>
            <a:r>
              <a:rPr lang="de-DE" dirty="0"/>
              <a:t> (i.e. user-</a:t>
            </a:r>
            <a:r>
              <a:rPr lang="de-DE" dirty="0" err="1"/>
              <a:t>based</a:t>
            </a:r>
            <a:r>
              <a:rPr lang="de-DE" dirty="0"/>
              <a:t>)</a:t>
            </a:r>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54</a:t>
            </a:fld>
            <a:endParaRPr lang="de-DE"/>
          </a:p>
        </p:txBody>
      </p:sp>
      <p:sp>
        <p:nvSpPr>
          <p:cNvPr id="6" name="Title 5"/>
          <p:cNvSpPr>
            <a:spLocks noGrp="1"/>
          </p:cNvSpPr>
          <p:nvPr>
            <p:ph type="title"/>
          </p:nvPr>
        </p:nvSpPr>
        <p:spPr/>
        <p:txBody>
          <a:bodyPr/>
          <a:lstStyle/>
          <a:p>
            <a:r>
              <a:rPr lang="de-DE" dirty="0"/>
              <a:t>WHAT: </a:t>
            </a:r>
            <a:r>
              <a:rPr lang="de-DE" dirty="0" err="1"/>
              <a:t>Adaptivity</a:t>
            </a:r>
            <a:endParaRPr lang="en-US" dirty="0"/>
          </a:p>
        </p:txBody>
      </p:sp>
    </p:spTree>
    <p:extLst>
      <p:ext uri="{BB962C8B-B14F-4D97-AF65-F5344CB8AC3E}">
        <p14:creationId xmlns:p14="http://schemas.microsoft.com/office/powerpoint/2010/main" val="413673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How specific is the support provided? At what time level is it provided?</a:t>
            </a:r>
          </a:p>
          <a:p>
            <a:r>
              <a:rPr lang="en-US" dirty="0"/>
              <a:t>unspecific/ general / for the whole semester</a:t>
            </a:r>
          </a:p>
          <a:p>
            <a:r>
              <a:rPr lang="en-US" dirty="0"/>
              <a:t>task-specific</a:t>
            </a:r>
          </a:p>
          <a:p>
            <a:r>
              <a:rPr lang="en-US" dirty="0"/>
              <a:t>step-level; turn-level</a:t>
            </a:r>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55</a:t>
            </a:fld>
            <a:endParaRPr lang="de-DE"/>
          </a:p>
        </p:txBody>
      </p:sp>
      <p:sp>
        <p:nvSpPr>
          <p:cNvPr id="6" name="Title 5"/>
          <p:cNvSpPr>
            <a:spLocks noGrp="1"/>
          </p:cNvSpPr>
          <p:nvPr>
            <p:ph type="title"/>
          </p:nvPr>
        </p:nvSpPr>
        <p:spPr/>
        <p:txBody>
          <a:bodyPr/>
          <a:lstStyle/>
          <a:p>
            <a:r>
              <a:rPr lang="de-DE" dirty="0"/>
              <a:t>WHAT: </a:t>
            </a:r>
            <a:r>
              <a:rPr lang="de-DE" dirty="0" err="1"/>
              <a:t>Granularity</a:t>
            </a:r>
            <a:r>
              <a:rPr lang="de-DE" dirty="0"/>
              <a:t>	</a:t>
            </a:r>
            <a:endParaRPr lang="en-US" dirty="0"/>
          </a:p>
        </p:txBody>
      </p:sp>
    </p:spTree>
    <p:extLst>
      <p:ext uri="{BB962C8B-B14F-4D97-AF65-F5344CB8AC3E}">
        <p14:creationId xmlns:p14="http://schemas.microsoft.com/office/powerpoint/2010/main" val="1812987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Who provides support? </a:t>
            </a:r>
            <a:r>
              <a:rPr lang="en-US" dirty="0" err="1"/>
              <a:t>E.g</a:t>
            </a:r>
            <a:r>
              <a:rPr lang="en-US" dirty="0"/>
              <a:t>: teacher, researcher, tutor, peer,… </a:t>
            </a:r>
          </a:p>
          <a:p>
            <a:pPr marL="0" indent="0">
              <a:buNone/>
            </a:pPr>
            <a:endParaRPr lang="en-US" dirty="0"/>
          </a:p>
          <a:p>
            <a:pPr marL="0" indent="0">
              <a:buNone/>
            </a:pPr>
            <a:r>
              <a:rPr lang="en-US" dirty="0"/>
              <a:t>Is support given directly to the learner or group in need, or is it mediated through other actors in the setting (e.g. tutors)?</a:t>
            </a:r>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56</a:t>
            </a:fld>
            <a:endParaRPr lang="de-DE"/>
          </a:p>
        </p:txBody>
      </p:sp>
      <p:sp>
        <p:nvSpPr>
          <p:cNvPr id="6" name="Title 5"/>
          <p:cNvSpPr>
            <a:spLocks noGrp="1"/>
          </p:cNvSpPr>
          <p:nvPr>
            <p:ph type="title"/>
          </p:nvPr>
        </p:nvSpPr>
        <p:spPr/>
        <p:txBody>
          <a:bodyPr/>
          <a:lstStyle/>
          <a:p>
            <a:r>
              <a:rPr lang="de-DE" dirty="0"/>
              <a:t>WHO: Source	</a:t>
            </a:r>
            <a:endParaRPr lang="en-US" dirty="0"/>
          </a:p>
        </p:txBody>
      </p:sp>
    </p:spTree>
    <p:extLst>
      <p:ext uri="{BB962C8B-B14F-4D97-AF65-F5344CB8AC3E}">
        <p14:creationId xmlns:p14="http://schemas.microsoft.com/office/powerpoint/2010/main" val="3588319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Who is the support delivered to? e.g.:</a:t>
            </a:r>
          </a:p>
          <a:p>
            <a:r>
              <a:rPr lang="en-US" dirty="0"/>
              <a:t>class / semester</a:t>
            </a:r>
          </a:p>
          <a:p>
            <a:r>
              <a:rPr lang="en-US" dirty="0"/>
              <a:t>a specific group</a:t>
            </a:r>
          </a:p>
          <a:p>
            <a:r>
              <a:rPr lang="en-US" dirty="0"/>
              <a:t>an individual student</a:t>
            </a:r>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57</a:t>
            </a:fld>
            <a:endParaRPr lang="de-DE"/>
          </a:p>
        </p:txBody>
      </p:sp>
      <p:sp>
        <p:nvSpPr>
          <p:cNvPr id="6" name="Title 5"/>
          <p:cNvSpPr>
            <a:spLocks noGrp="1"/>
          </p:cNvSpPr>
          <p:nvPr>
            <p:ph type="title"/>
          </p:nvPr>
        </p:nvSpPr>
        <p:spPr/>
        <p:txBody>
          <a:bodyPr/>
          <a:lstStyle/>
          <a:p>
            <a:r>
              <a:rPr lang="de-DE" dirty="0"/>
              <a:t>WHO: </a:t>
            </a:r>
            <a:r>
              <a:rPr lang="de-DE" dirty="0" err="1"/>
              <a:t>Addressee</a:t>
            </a:r>
            <a:r>
              <a:rPr lang="de-DE" dirty="0"/>
              <a:t>	</a:t>
            </a:r>
            <a:endParaRPr lang="en-US" dirty="0"/>
          </a:p>
        </p:txBody>
      </p:sp>
    </p:spTree>
    <p:extLst>
      <p:ext uri="{BB962C8B-B14F-4D97-AF65-F5344CB8AC3E}">
        <p14:creationId xmlns:p14="http://schemas.microsoft.com/office/powerpoint/2010/main" val="24811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Through what channels is the support provided to the learners?, e.g.</a:t>
            </a:r>
          </a:p>
          <a:p>
            <a:r>
              <a:rPr lang="en-US" dirty="0"/>
              <a:t>face-to-face, lecture, Moodle / LMS, email,…</a:t>
            </a:r>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58</a:t>
            </a:fld>
            <a:endParaRPr lang="de-DE"/>
          </a:p>
        </p:txBody>
      </p:sp>
      <p:sp>
        <p:nvSpPr>
          <p:cNvPr id="6" name="Title 5"/>
          <p:cNvSpPr>
            <a:spLocks noGrp="1"/>
          </p:cNvSpPr>
          <p:nvPr>
            <p:ph type="title"/>
          </p:nvPr>
        </p:nvSpPr>
        <p:spPr/>
        <p:txBody>
          <a:bodyPr/>
          <a:lstStyle/>
          <a:p>
            <a:r>
              <a:rPr lang="de-DE" dirty="0"/>
              <a:t>HOW: </a:t>
            </a:r>
            <a:r>
              <a:rPr lang="de-DE" dirty="0" err="1"/>
              <a:t>Delivery</a:t>
            </a:r>
            <a:endParaRPr lang="en-US" dirty="0"/>
          </a:p>
        </p:txBody>
      </p:sp>
    </p:spTree>
    <p:extLst>
      <p:ext uri="{BB962C8B-B14F-4D97-AF65-F5344CB8AC3E}">
        <p14:creationId xmlns:p14="http://schemas.microsoft.com/office/powerpoint/2010/main" val="291571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How readily accessible is the support?</a:t>
            </a:r>
          </a:p>
          <a:p>
            <a:pPr marL="0" indent="0">
              <a:buNone/>
            </a:pPr>
            <a:r>
              <a:rPr lang="en-US" dirty="0"/>
              <a:t>How salient is the support for the learners?</a:t>
            </a:r>
          </a:p>
          <a:p>
            <a:pPr marL="0" indent="0">
              <a:buNone/>
            </a:pPr>
            <a:endParaRPr lang="de-DE" dirty="0"/>
          </a:p>
          <a:p>
            <a:r>
              <a:rPr lang="de-DE" dirty="0" err="1"/>
              <a:t>always</a:t>
            </a:r>
            <a:r>
              <a:rPr lang="de-DE" dirty="0"/>
              <a:t> </a:t>
            </a:r>
            <a:r>
              <a:rPr lang="de-DE" dirty="0" err="1"/>
              <a:t>visible</a:t>
            </a:r>
            <a:endParaRPr lang="de-DE" dirty="0"/>
          </a:p>
          <a:p>
            <a:r>
              <a:rPr lang="de-DE" dirty="0" err="1"/>
              <a:t>provided</a:t>
            </a:r>
            <a:r>
              <a:rPr lang="de-DE" dirty="0"/>
              <a:t> on </a:t>
            </a:r>
            <a:r>
              <a:rPr lang="de-DE" dirty="0" err="1"/>
              <a:t>demand</a:t>
            </a:r>
            <a:endParaRPr lang="de-DE" dirty="0"/>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59</a:t>
            </a:fld>
            <a:endParaRPr lang="de-DE"/>
          </a:p>
        </p:txBody>
      </p:sp>
      <p:sp>
        <p:nvSpPr>
          <p:cNvPr id="6" name="Title 5"/>
          <p:cNvSpPr>
            <a:spLocks noGrp="1"/>
          </p:cNvSpPr>
          <p:nvPr>
            <p:ph type="title"/>
          </p:nvPr>
        </p:nvSpPr>
        <p:spPr/>
        <p:txBody>
          <a:bodyPr/>
          <a:lstStyle/>
          <a:p>
            <a:r>
              <a:rPr lang="de-DE" dirty="0"/>
              <a:t>HOW: </a:t>
            </a:r>
            <a:r>
              <a:rPr lang="de-DE" dirty="0" err="1"/>
              <a:t>Availability</a:t>
            </a:r>
            <a:r>
              <a:rPr lang="de-DE" dirty="0"/>
              <a:t>	</a:t>
            </a:r>
            <a:endParaRPr lang="en-US" dirty="0"/>
          </a:p>
        </p:txBody>
      </p:sp>
    </p:spTree>
    <p:extLst>
      <p:ext uri="{BB962C8B-B14F-4D97-AF65-F5344CB8AC3E}">
        <p14:creationId xmlns:p14="http://schemas.microsoft.com/office/powerpoint/2010/main" val="2282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What does the research say?</a:t>
            </a:r>
          </a:p>
          <a:p>
            <a:endParaRPr lang="en-US" dirty="0"/>
          </a:p>
          <a:p>
            <a:r>
              <a:rPr lang="en-US" dirty="0"/>
              <a:t>What makes CL effective?</a:t>
            </a:r>
          </a:p>
          <a:p>
            <a:pPr lvl="1"/>
            <a:r>
              <a:rPr lang="en-US" dirty="0"/>
              <a:t>conditions</a:t>
            </a:r>
          </a:p>
          <a:p>
            <a:pPr lvl="1"/>
            <a:r>
              <a:rPr lang="en-US" dirty="0"/>
              <a:t>interactions</a:t>
            </a:r>
          </a:p>
          <a:p>
            <a:endParaRPr lang="en-US" dirty="0"/>
          </a:p>
          <a:p>
            <a:r>
              <a:rPr lang="en-US" dirty="0"/>
              <a:t>How do I design for effective CL?</a:t>
            </a:r>
          </a:p>
          <a:p>
            <a:pPr lvl="1"/>
            <a:r>
              <a:rPr lang="en-US" dirty="0"/>
              <a:t>scripts</a:t>
            </a:r>
          </a:p>
          <a:p>
            <a:pPr lvl="1"/>
            <a:r>
              <a:rPr lang="en-US" dirty="0"/>
              <a:t>CSCL</a:t>
            </a:r>
          </a:p>
          <a:p>
            <a:pPr lvl="1"/>
            <a:endParaRPr lang="en-US" dirty="0"/>
          </a:p>
          <a:p>
            <a:r>
              <a:rPr lang="en-US" dirty="0"/>
              <a:t>A framework of dimensions</a:t>
            </a:r>
          </a:p>
        </p:txBody>
      </p:sp>
      <p:sp>
        <p:nvSpPr>
          <p:cNvPr id="4" name="Date Placeholder 3"/>
          <p:cNvSpPr>
            <a:spLocks noGrp="1"/>
          </p:cNvSpPr>
          <p:nvPr>
            <p:ph type="dt" sz="half" idx="10"/>
          </p:nvPr>
        </p:nvSpPr>
        <p:spPr/>
        <p:txBody>
          <a:bodyPr/>
          <a:lstStyle/>
          <a:p>
            <a:fld id="{0E397BD4-0686-495C-8D8F-54DB8CB790DF}" type="datetime1">
              <a:rPr lang="de-DE" smtClean="0"/>
              <a:t>06.11.2018</a:t>
            </a:fld>
            <a:endParaRPr lang="de-DE"/>
          </a:p>
        </p:txBody>
      </p:sp>
      <p:sp>
        <p:nvSpPr>
          <p:cNvPr id="5" name="Footer Placeholder 4"/>
          <p:cNvSpPr>
            <a:spLocks noGrp="1"/>
          </p:cNvSpPr>
          <p:nvPr>
            <p:ph type="ftr" sz="quarter" idx="11"/>
          </p:nvPr>
        </p:nvSpPr>
        <p:spPr/>
        <p:txBody>
          <a:bodyPr/>
          <a:lstStyle/>
          <a:p>
            <a:r>
              <a:rPr lang="de-DE"/>
              <a:t>Nikol Rummel, Anne Deiglmayr</a:t>
            </a:r>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6</a:t>
            </a:fld>
            <a:endParaRPr lang="de-DE"/>
          </a:p>
        </p:txBody>
      </p:sp>
      <p:sp>
        <p:nvSpPr>
          <p:cNvPr id="8" name="Title 7"/>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057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Whether and how explicitly and concretely does the support give directions for possible or desired behaviors on the part of the learners?</a:t>
            </a:r>
          </a:p>
          <a:p>
            <a:pPr marL="0" indent="0">
              <a:buNone/>
            </a:pPr>
            <a:endParaRPr lang="de-DE" dirty="0"/>
          </a:p>
          <a:p>
            <a:r>
              <a:rPr lang="de-DE" dirty="0" err="1"/>
              <a:t>no</a:t>
            </a:r>
            <a:r>
              <a:rPr lang="de-DE" dirty="0"/>
              <a:t> </a:t>
            </a:r>
            <a:r>
              <a:rPr lang="de-DE" dirty="0" err="1"/>
              <a:t>advice</a:t>
            </a:r>
            <a:endParaRPr lang="de-DE" dirty="0"/>
          </a:p>
          <a:p>
            <a:r>
              <a:rPr lang="de-DE" dirty="0" err="1"/>
              <a:t>implicit</a:t>
            </a:r>
            <a:r>
              <a:rPr lang="de-DE" dirty="0"/>
              <a:t> (i.e. </a:t>
            </a:r>
            <a:r>
              <a:rPr lang="de-DE" dirty="0" err="1"/>
              <a:t>enabling</a:t>
            </a:r>
            <a:r>
              <a:rPr lang="de-DE" dirty="0"/>
              <a:t> </a:t>
            </a:r>
            <a:r>
              <a:rPr lang="de-DE" dirty="0" err="1"/>
              <a:t>conditions</a:t>
            </a:r>
            <a:r>
              <a:rPr lang="de-DE" dirty="0"/>
              <a:t>, </a:t>
            </a:r>
            <a:r>
              <a:rPr lang="de-DE" dirty="0" err="1"/>
              <a:t>resources</a:t>
            </a:r>
            <a:r>
              <a:rPr lang="de-DE" dirty="0"/>
              <a:t>)</a:t>
            </a:r>
          </a:p>
          <a:p>
            <a:r>
              <a:rPr lang="de-DE" dirty="0"/>
              <a:t>explicit: </a:t>
            </a:r>
            <a:r>
              <a:rPr lang="de-DE" dirty="0" err="1"/>
              <a:t>general</a:t>
            </a:r>
            <a:r>
              <a:rPr lang="de-DE" dirty="0"/>
              <a:t> </a:t>
            </a:r>
            <a:r>
              <a:rPr lang="de-DE" dirty="0" err="1"/>
              <a:t>advice</a:t>
            </a:r>
            <a:endParaRPr lang="de-DE" dirty="0"/>
          </a:p>
          <a:p>
            <a:r>
              <a:rPr lang="de-DE" dirty="0"/>
              <a:t>explicit: </a:t>
            </a:r>
            <a:r>
              <a:rPr lang="de-DE" dirty="0" err="1"/>
              <a:t>specific</a:t>
            </a:r>
            <a:r>
              <a:rPr lang="de-DE" dirty="0"/>
              <a:t> </a:t>
            </a:r>
            <a:r>
              <a:rPr lang="de-DE" dirty="0" err="1"/>
              <a:t>guidance</a:t>
            </a:r>
            <a:endParaRPr lang="de-DE" dirty="0"/>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60</a:t>
            </a:fld>
            <a:endParaRPr lang="de-DE"/>
          </a:p>
        </p:txBody>
      </p:sp>
      <p:sp>
        <p:nvSpPr>
          <p:cNvPr id="6" name="Title 5"/>
          <p:cNvSpPr>
            <a:spLocks noGrp="1"/>
          </p:cNvSpPr>
          <p:nvPr>
            <p:ph type="title"/>
          </p:nvPr>
        </p:nvSpPr>
        <p:spPr/>
        <p:txBody>
          <a:bodyPr/>
          <a:lstStyle/>
          <a:p>
            <a:r>
              <a:rPr lang="de-DE" dirty="0"/>
              <a:t>HOW: </a:t>
            </a:r>
            <a:r>
              <a:rPr lang="de-DE" dirty="0" err="1"/>
              <a:t>Directivity</a:t>
            </a:r>
            <a:r>
              <a:rPr lang="de-DE" dirty="0"/>
              <a:t>	</a:t>
            </a:r>
            <a:endParaRPr lang="en-US" dirty="0"/>
          </a:p>
        </p:txBody>
      </p:sp>
    </p:spTree>
    <p:extLst>
      <p:ext uri="{BB962C8B-B14F-4D97-AF65-F5344CB8AC3E}">
        <p14:creationId xmlns:p14="http://schemas.microsoft.com/office/powerpoint/2010/main" val="30986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How much and what kind of information about the state of their collaboration is provided to the learners?</a:t>
            </a:r>
          </a:p>
          <a:p>
            <a:pPr marL="0" indent="0">
              <a:buNone/>
            </a:pPr>
            <a:endParaRPr lang="en-US" dirty="0"/>
          </a:p>
          <a:p>
            <a:r>
              <a:rPr lang="en-US" dirty="0"/>
              <a:t>no information on state (i.e. just alert)</a:t>
            </a:r>
          </a:p>
          <a:p>
            <a:r>
              <a:rPr lang="en-US" dirty="0"/>
              <a:t>show state (i.e. raw data)</a:t>
            </a:r>
          </a:p>
          <a:p>
            <a:r>
              <a:rPr lang="en-US" dirty="0"/>
              <a:t>show aggregated data (i.e. mean or other indicators)</a:t>
            </a:r>
          </a:p>
          <a:p>
            <a:r>
              <a:rPr lang="en-US" dirty="0"/>
              <a:t>show interpretation of state (i.e. assessment good vs. bad)</a:t>
            </a:r>
            <a:endParaRPr lang="de-DE" dirty="0"/>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61</a:t>
            </a:fld>
            <a:endParaRPr lang="de-DE"/>
          </a:p>
        </p:txBody>
      </p:sp>
      <p:sp>
        <p:nvSpPr>
          <p:cNvPr id="6" name="Title 5"/>
          <p:cNvSpPr>
            <a:spLocks noGrp="1"/>
          </p:cNvSpPr>
          <p:nvPr>
            <p:ph type="title"/>
          </p:nvPr>
        </p:nvSpPr>
        <p:spPr/>
        <p:txBody>
          <a:bodyPr/>
          <a:lstStyle/>
          <a:p>
            <a:r>
              <a:rPr lang="de-DE" dirty="0"/>
              <a:t>HOW: Foundation	</a:t>
            </a:r>
            <a:endParaRPr lang="en-US" dirty="0"/>
          </a:p>
        </p:txBody>
      </p:sp>
    </p:spTree>
    <p:extLst>
      <p:ext uri="{BB962C8B-B14F-4D97-AF65-F5344CB8AC3E}">
        <p14:creationId xmlns:p14="http://schemas.microsoft.com/office/powerpoint/2010/main" val="179583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To what extent do learners have to react to the support?</a:t>
            </a:r>
          </a:p>
          <a:p>
            <a:pPr marL="0" indent="0">
              <a:buNone/>
            </a:pPr>
            <a:endParaRPr lang="de-DE" dirty="0"/>
          </a:p>
          <a:p>
            <a:r>
              <a:rPr lang="de-DE" dirty="0" err="1"/>
              <a:t>no</a:t>
            </a:r>
            <a:r>
              <a:rPr lang="de-DE" dirty="0"/>
              <a:t> </a:t>
            </a:r>
            <a:r>
              <a:rPr lang="de-DE" dirty="0" err="1"/>
              <a:t>action</a:t>
            </a:r>
            <a:r>
              <a:rPr lang="de-DE" dirty="0"/>
              <a:t> </a:t>
            </a:r>
            <a:r>
              <a:rPr lang="de-DE" dirty="0" err="1"/>
              <a:t>required</a:t>
            </a:r>
            <a:endParaRPr lang="de-DE" dirty="0"/>
          </a:p>
          <a:p>
            <a:r>
              <a:rPr lang="en-US" dirty="0"/>
              <a:t>some/any action is required</a:t>
            </a:r>
          </a:p>
          <a:p>
            <a:r>
              <a:rPr lang="de-DE" dirty="0" err="1"/>
              <a:t>specific</a:t>
            </a:r>
            <a:r>
              <a:rPr lang="de-DE" dirty="0"/>
              <a:t> </a:t>
            </a:r>
            <a:r>
              <a:rPr lang="de-DE" dirty="0" err="1"/>
              <a:t>action</a:t>
            </a:r>
            <a:r>
              <a:rPr lang="de-DE" dirty="0"/>
              <a:t> </a:t>
            </a:r>
            <a:r>
              <a:rPr lang="de-DE" dirty="0" err="1"/>
              <a:t>is</a:t>
            </a:r>
            <a:r>
              <a:rPr lang="de-DE" dirty="0"/>
              <a:t> </a:t>
            </a:r>
            <a:r>
              <a:rPr lang="de-DE" dirty="0" err="1"/>
              <a:t>required</a:t>
            </a:r>
            <a:endParaRPr lang="de-DE" dirty="0"/>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62</a:t>
            </a:fld>
            <a:endParaRPr lang="de-DE"/>
          </a:p>
        </p:txBody>
      </p:sp>
      <p:sp>
        <p:nvSpPr>
          <p:cNvPr id="6" name="Title 5"/>
          <p:cNvSpPr>
            <a:spLocks noGrp="1"/>
          </p:cNvSpPr>
          <p:nvPr>
            <p:ph type="title"/>
          </p:nvPr>
        </p:nvSpPr>
        <p:spPr/>
        <p:txBody>
          <a:bodyPr/>
          <a:lstStyle/>
          <a:p>
            <a:r>
              <a:rPr lang="de-DE" dirty="0"/>
              <a:t>HOW: </a:t>
            </a:r>
            <a:r>
              <a:rPr lang="de-DE" dirty="0" err="1"/>
              <a:t>Coercion</a:t>
            </a:r>
            <a:endParaRPr lang="en-US" dirty="0"/>
          </a:p>
        </p:txBody>
      </p:sp>
    </p:spTree>
    <p:extLst>
      <p:ext uri="{BB962C8B-B14F-4D97-AF65-F5344CB8AC3E}">
        <p14:creationId xmlns:p14="http://schemas.microsoft.com/office/powerpoint/2010/main" val="79708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a:t>
            </a:r>
          </a:p>
          <a:p>
            <a:pPr lvl="1"/>
            <a:r>
              <a:rPr lang="en-US" dirty="0"/>
              <a:t>goals, expected outcomes</a:t>
            </a:r>
          </a:p>
          <a:p>
            <a:endParaRPr lang="en-US" dirty="0"/>
          </a:p>
          <a:p>
            <a:r>
              <a:rPr lang="en-US" dirty="0"/>
              <a:t>WHAT</a:t>
            </a:r>
          </a:p>
          <a:p>
            <a:pPr lvl="1"/>
            <a:r>
              <a:rPr lang="en-US" dirty="0"/>
              <a:t>targeted aspects</a:t>
            </a:r>
          </a:p>
          <a:p>
            <a:pPr lvl="1"/>
            <a:r>
              <a:rPr lang="en-US" dirty="0"/>
              <a:t>timing (prior to, during, after)</a:t>
            </a:r>
          </a:p>
          <a:p>
            <a:pPr lvl="1"/>
            <a:r>
              <a:rPr lang="en-US" dirty="0" err="1"/>
              <a:t>adaptivity</a:t>
            </a:r>
            <a:r>
              <a:rPr lang="en-US" dirty="0"/>
              <a:t> and granularity of implementation</a:t>
            </a:r>
          </a:p>
          <a:p>
            <a:endParaRPr lang="en-US" dirty="0"/>
          </a:p>
          <a:p>
            <a:r>
              <a:rPr lang="en-US" dirty="0"/>
              <a:t>WHO</a:t>
            </a:r>
          </a:p>
          <a:p>
            <a:pPr lvl="1"/>
            <a:r>
              <a:rPr lang="en-US" dirty="0"/>
              <a:t>sources, mediators, and addressees of support</a:t>
            </a:r>
          </a:p>
          <a:p>
            <a:endParaRPr lang="en-US" dirty="0"/>
          </a:p>
          <a:p>
            <a:r>
              <a:rPr lang="en-US" dirty="0"/>
              <a:t>HOW</a:t>
            </a:r>
          </a:p>
          <a:p>
            <a:pPr lvl="1"/>
            <a:r>
              <a:rPr lang="en-US" dirty="0"/>
              <a:t>(technical) solutions for delivering support</a:t>
            </a: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63</a:t>
            </a:fld>
            <a:endParaRPr lang="de-DE"/>
          </a:p>
        </p:txBody>
      </p:sp>
      <p:sp>
        <p:nvSpPr>
          <p:cNvPr id="6" name="Title 5"/>
          <p:cNvSpPr>
            <a:spLocks noGrp="1"/>
          </p:cNvSpPr>
          <p:nvPr>
            <p:ph type="title"/>
          </p:nvPr>
        </p:nvSpPr>
        <p:spPr/>
        <p:txBody>
          <a:bodyPr/>
          <a:lstStyle/>
          <a:p>
            <a:r>
              <a:rPr lang="en-US" dirty="0"/>
              <a:t>Supporting (CS)CL in Higher Education</a:t>
            </a:r>
          </a:p>
        </p:txBody>
      </p:sp>
    </p:spTree>
    <p:extLst>
      <p:ext uri="{BB962C8B-B14F-4D97-AF65-F5344CB8AC3E}">
        <p14:creationId xmlns:p14="http://schemas.microsoft.com/office/powerpoint/2010/main" val="261459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64</a:t>
            </a:fld>
            <a:endParaRPr lang="de-DE"/>
          </a:p>
        </p:txBody>
      </p:sp>
      <p:sp>
        <p:nvSpPr>
          <p:cNvPr id="6" name="Title 5"/>
          <p:cNvSpPr>
            <a:spLocks noGrp="1"/>
          </p:cNvSpPr>
          <p:nvPr>
            <p:ph type="title"/>
          </p:nvPr>
        </p:nvSpPr>
        <p:spPr/>
        <p:txBody>
          <a:bodyPr/>
          <a:lstStyle/>
          <a:p>
            <a:r>
              <a:rPr lang="en-US" dirty="0"/>
              <a:t>The Collaborative Learning Triangle</a:t>
            </a:r>
          </a:p>
        </p:txBody>
      </p:sp>
      <p:graphicFrame>
        <p:nvGraphicFramePr>
          <p:cNvPr id="7" name="Inhaltsplatzhalter 10"/>
          <p:cNvGraphicFramePr>
            <a:graphicFrameLocks/>
          </p:cNvGraphicFramePr>
          <p:nvPr>
            <p:extLst/>
          </p:nvPr>
        </p:nvGraphicFramePr>
        <p:xfrm>
          <a:off x="323850" y="1645899"/>
          <a:ext cx="84963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511300" y="6138923"/>
            <a:ext cx="7115051" cy="307777"/>
          </a:xfrm>
          <a:prstGeom prst="rect">
            <a:avLst/>
          </a:prstGeom>
          <a:ln>
            <a:noFill/>
          </a:ln>
        </p:spPr>
        <p:txBody>
          <a:bodyPr wrap="square">
            <a:spAutoFit/>
          </a:bodyPr>
          <a:lstStyle/>
          <a:p>
            <a:r>
              <a:rPr lang="de-CH" sz="1400" dirty="0"/>
              <a:t>(cf. Deiglmayr, Loibl, &amp; Rummel, 2015; </a:t>
            </a:r>
            <a:r>
              <a:rPr lang="en-US" sz="1400" dirty="0" err="1"/>
              <a:t>Dillenbourg</a:t>
            </a:r>
            <a:r>
              <a:rPr lang="en-US" sz="1400" dirty="0"/>
              <a:t>, Baker, </a:t>
            </a:r>
            <a:r>
              <a:rPr lang="en-US" sz="1400" dirty="0" err="1"/>
              <a:t>Blaye</a:t>
            </a:r>
            <a:r>
              <a:rPr lang="en-US" sz="1400" dirty="0"/>
              <a:t>, &amp; O'Malley, 1996</a:t>
            </a:r>
            <a:endParaRPr lang="en-GB" sz="1400" dirty="0"/>
          </a:p>
        </p:txBody>
      </p:sp>
    </p:spTree>
    <p:extLst>
      <p:ext uri="{BB962C8B-B14F-4D97-AF65-F5344CB8AC3E}">
        <p14:creationId xmlns:p14="http://schemas.microsoft.com/office/powerpoint/2010/main" val="246986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dirty="0" err="1"/>
              <a:t>reflection</a:t>
            </a:r>
            <a:r>
              <a:rPr lang="de-DE" dirty="0"/>
              <a:t> on </a:t>
            </a:r>
            <a:r>
              <a:rPr lang="de-DE" dirty="0" err="1"/>
              <a:t>case</a:t>
            </a:r>
            <a:r>
              <a:rPr lang="de-DE" dirty="0"/>
              <a:t> </a:t>
            </a:r>
            <a:r>
              <a:rPr lang="de-DE" dirty="0" err="1"/>
              <a:t>studies</a:t>
            </a:r>
            <a:r>
              <a:rPr lang="de-DE" dirty="0"/>
              <a:t> </a:t>
            </a:r>
            <a:r>
              <a:rPr lang="de-DE" dirty="0" err="1"/>
              <a:t>from</a:t>
            </a:r>
            <a:r>
              <a:rPr lang="de-DE" dirty="0"/>
              <a:t> TAL 2018 in light </a:t>
            </a:r>
            <a:r>
              <a:rPr lang="de-DE" dirty="0" err="1"/>
              <a:t>of</a:t>
            </a:r>
            <a:r>
              <a:rPr lang="de-DE" dirty="0"/>
              <a:t> </a:t>
            </a:r>
            <a:r>
              <a:rPr lang="de-DE" dirty="0" err="1"/>
              <a:t>the</a:t>
            </a:r>
            <a:r>
              <a:rPr lang="de-DE" dirty="0"/>
              <a:t> </a:t>
            </a:r>
            <a:r>
              <a:rPr lang="de-DE" dirty="0" err="1"/>
              <a:t>framework</a:t>
            </a:r>
            <a:r>
              <a:rPr lang="de-DE" dirty="0"/>
              <a:t> </a:t>
            </a:r>
            <a:r>
              <a:rPr lang="de-DE" dirty="0" err="1"/>
              <a:t>of</a:t>
            </a:r>
            <a:r>
              <a:rPr lang="de-DE" dirty="0"/>
              <a:t> </a:t>
            </a:r>
            <a:r>
              <a:rPr lang="de-DE" dirty="0" err="1"/>
              <a:t>support</a:t>
            </a:r>
            <a:r>
              <a:rPr lang="de-DE" dirty="0"/>
              <a:t> </a:t>
            </a:r>
            <a:r>
              <a:rPr lang="de-DE" dirty="0" err="1"/>
              <a:t>dimensions</a:t>
            </a:r>
            <a:r>
              <a:rPr lang="de-DE" dirty="0"/>
              <a:t>: </a:t>
            </a:r>
            <a:r>
              <a:rPr lang="de-DE" dirty="0" err="1"/>
              <a:t>what</a:t>
            </a:r>
            <a:r>
              <a:rPr lang="de-DE" dirty="0"/>
              <a:t> do </a:t>
            </a:r>
            <a:r>
              <a:rPr lang="de-DE" dirty="0" err="1"/>
              <a:t>we</a:t>
            </a:r>
            <a:r>
              <a:rPr lang="de-DE" dirty="0"/>
              <a:t> </a:t>
            </a:r>
            <a:r>
              <a:rPr lang="de-DE" dirty="0" err="1"/>
              <a:t>see</a:t>
            </a:r>
            <a:r>
              <a:rPr lang="de-DE" dirty="0"/>
              <a:t> </a:t>
            </a:r>
            <a:r>
              <a:rPr lang="de-DE" dirty="0" err="1"/>
              <a:t>and</a:t>
            </a:r>
            <a:r>
              <a:rPr lang="de-DE" dirty="0"/>
              <a:t> </a:t>
            </a:r>
            <a:r>
              <a:rPr lang="de-DE" dirty="0" err="1"/>
              <a:t>what</a:t>
            </a:r>
            <a:r>
              <a:rPr lang="de-DE" dirty="0"/>
              <a:t> </a:t>
            </a:r>
            <a:r>
              <a:rPr lang="de-DE" dirty="0" err="1"/>
              <a:t>are</a:t>
            </a:r>
            <a:r>
              <a:rPr lang="de-DE" dirty="0"/>
              <a:t> potential </a:t>
            </a:r>
            <a:r>
              <a:rPr lang="de-DE" dirty="0" err="1"/>
              <a:t>future</a:t>
            </a:r>
            <a:r>
              <a:rPr lang="de-DE" dirty="0"/>
              <a:t> </a:t>
            </a:r>
            <a:r>
              <a:rPr lang="de-DE" dirty="0" err="1"/>
              <a:t>directions</a:t>
            </a:r>
            <a:r>
              <a:rPr lang="de-DE" dirty="0"/>
              <a:t>?</a:t>
            </a:r>
          </a:p>
          <a:p>
            <a:endParaRPr lang="de-DE" dirty="0"/>
          </a:p>
          <a:p>
            <a:r>
              <a:rPr lang="de-DE" dirty="0"/>
              <a:t>outlook: </a:t>
            </a:r>
            <a:r>
              <a:rPr lang="de-DE" dirty="0" err="1"/>
              <a:t>current</a:t>
            </a:r>
            <a:r>
              <a:rPr lang="de-DE" dirty="0"/>
              <a:t> </a:t>
            </a:r>
            <a:r>
              <a:rPr lang="de-DE" dirty="0" err="1"/>
              <a:t>and</a:t>
            </a:r>
            <a:r>
              <a:rPr lang="de-DE" dirty="0"/>
              <a:t> </a:t>
            </a:r>
            <a:r>
              <a:rPr lang="de-DE" dirty="0" err="1"/>
              <a:t>upcoming</a:t>
            </a:r>
            <a:r>
              <a:rPr lang="de-DE" dirty="0"/>
              <a:t> </a:t>
            </a:r>
            <a:r>
              <a:rPr lang="de-DE" dirty="0" err="1"/>
              <a:t>research</a:t>
            </a:r>
            <a:r>
              <a:rPr lang="de-DE" dirty="0"/>
              <a:t> </a:t>
            </a:r>
          </a:p>
          <a:p>
            <a:endParaRPr lang="de-DE" dirty="0"/>
          </a:p>
          <a:p>
            <a:endParaRPr lang="de-DE" dirty="0"/>
          </a:p>
          <a:p>
            <a:endParaRPr lang="de-DE" dirty="0"/>
          </a:p>
          <a:p>
            <a:pPr marL="0" indent="0">
              <a:buNone/>
            </a:pPr>
            <a:endParaRPr lang="de-DE"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65</a:t>
            </a:fld>
            <a:endParaRPr lang="de-DE"/>
          </a:p>
        </p:txBody>
      </p:sp>
      <p:sp>
        <p:nvSpPr>
          <p:cNvPr id="6" name="Title 5"/>
          <p:cNvSpPr>
            <a:spLocks noGrp="1"/>
          </p:cNvSpPr>
          <p:nvPr>
            <p:ph type="title"/>
          </p:nvPr>
        </p:nvSpPr>
        <p:spPr/>
        <p:txBody>
          <a:bodyPr/>
          <a:lstStyle/>
          <a:p>
            <a:r>
              <a:rPr lang="de-DE" dirty="0"/>
              <a:t>Teaser: </a:t>
            </a:r>
            <a:r>
              <a:rPr lang="de-DE" dirty="0" err="1"/>
              <a:t>Afternoon</a:t>
            </a:r>
            <a:r>
              <a:rPr lang="de-DE" dirty="0"/>
              <a:t> </a:t>
            </a:r>
            <a:r>
              <a:rPr lang="de-DE" dirty="0" err="1"/>
              <a:t>Keynote</a:t>
            </a:r>
            <a:endParaRPr lang="en-US" dirty="0"/>
          </a:p>
        </p:txBody>
      </p:sp>
    </p:spTree>
    <p:extLst>
      <p:ext uri="{BB962C8B-B14F-4D97-AF65-F5344CB8AC3E}">
        <p14:creationId xmlns:p14="http://schemas.microsoft.com/office/powerpoint/2010/main" val="272842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7</a:t>
            </a:fld>
            <a:endParaRPr lang="de-DE"/>
          </a:p>
        </p:txBody>
      </p:sp>
      <p:sp>
        <p:nvSpPr>
          <p:cNvPr id="6" name="Title 5"/>
          <p:cNvSpPr>
            <a:spLocks noGrp="1"/>
          </p:cNvSpPr>
          <p:nvPr>
            <p:ph type="title"/>
          </p:nvPr>
        </p:nvSpPr>
        <p:spPr/>
        <p:txBody>
          <a:bodyPr/>
          <a:lstStyle/>
          <a:p>
            <a:r>
              <a:rPr lang="en-US" dirty="0"/>
              <a:t>What does the research say?</a:t>
            </a:r>
          </a:p>
        </p:txBody>
      </p:sp>
      <p:graphicFrame>
        <p:nvGraphicFramePr>
          <p:cNvPr id="7" name="Inhaltsplatzhalter 10"/>
          <p:cNvGraphicFramePr>
            <a:graphicFrameLocks/>
          </p:cNvGraphicFramePr>
          <p:nvPr>
            <p:extLst/>
          </p:nvPr>
        </p:nvGraphicFramePr>
        <p:xfrm>
          <a:off x="323850" y="2024063"/>
          <a:ext cx="84963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11"/>
          <p:cNvSpPr txBox="1"/>
          <p:nvPr/>
        </p:nvSpPr>
        <p:spPr>
          <a:xfrm>
            <a:off x="390525" y="2637827"/>
            <a:ext cx="2171700" cy="830997"/>
          </a:xfrm>
          <a:prstGeom prst="rect">
            <a:avLst/>
          </a:prstGeom>
          <a:noFill/>
        </p:spPr>
        <p:txBody>
          <a:bodyPr wrap="square" rtlCol="0">
            <a:spAutoFit/>
          </a:bodyPr>
          <a:lstStyle/>
          <a:p>
            <a:r>
              <a:rPr lang="en-US" sz="1600" dirty="0">
                <a:solidFill>
                  <a:prstClr val="black"/>
                </a:solidFill>
              </a:rPr>
              <a:t>How effective is collaborative learning?</a:t>
            </a:r>
          </a:p>
        </p:txBody>
      </p:sp>
      <p:sp>
        <p:nvSpPr>
          <p:cNvPr id="9" name="Textfeld 11"/>
          <p:cNvSpPr txBox="1"/>
          <p:nvPr/>
        </p:nvSpPr>
        <p:spPr>
          <a:xfrm>
            <a:off x="3089434" y="2637827"/>
            <a:ext cx="2407852" cy="830997"/>
          </a:xfrm>
          <a:prstGeom prst="rect">
            <a:avLst/>
          </a:prstGeom>
          <a:noFill/>
        </p:spPr>
        <p:txBody>
          <a:bodyPr wrap="square" rtlCol="0">
            <a:spAutoFit/>
          </a:bodyPr>
          <a:lstStyle/>
          <a:p>
            <a:r>
              <a:rPr lang="en-US" sz="1600" dirty="0">
                <a:solidFill>
                  <a:prstClr val="black"/>
                </a:solidFill>
              </a:rPr>
              <a:t>How should instructors design collaborative learning?</a:t>
            </a:r>
          </a:p>
        </p:txBody>
      </p:sp>
      <p:sp>
        <p:nvSpPr>
          <p:cNvPr id="10" name="Textfeld 11"/>
          <p:cNvSpPr txBox="1"/>
          <p:nvPr/>
        </p:nvSpPr>
        <p:spPr>
          <a:xfrm>
            <a:off x="5835212" y="2637826"/>
            <a:ext cx="2407852" cy="830997"/>
          </a:xfrm>
          <a:prstGeom prst="rect">
            <a:avLst/>
          </a:prstGeom>
          <a:noFill/>
        </p:spPr>
        <p:txBody>
          <a:bodyPr wrap="square" rtlCol="0">
            <a:spAutoFit/>
          </a:bodyPr>
          <a:lstStyle/>
          <a:p>
            <a:r>
              <a:rPr lang="en-US" sz="1600" dirty="0">
                <a:solidFill>
                  <a:prstClr val="black"/>
                </a:solidFill>
              </a:rPr>
              <a:t>How do students learn from collaboration with peers?</a:t>
            </a:r>
          </a:p>
        </p:txBody>
      </p:sp>
      <p:sp>
        <p:nvSpPr>
          <p:cNvPr id="11" name="Textfeld 9"/>
          <p:cNvSpPr txBox="1"/>
          <p:nvPr/>
        </p:nvSpPr>
        <p:spPr>
          <a:xfrm>
            <a:off x="107504" y="6049447"/>
            <a:ext cx="8135560" cy="369332"/>
          </a:xfrm>
          <a:prstGeom prst="rect">
            <a:avLst/>
          </a:prstGeom>
          <a:noFill/>
        </p:spPr>
        <p:txBody>
          <a:bodyPr wrap="none" rtlCol="0">
            <a:spAutoFit/>
          </a:bodyPr>
          <a:lstStyle/>
          <a:p>
            <a:r>
              <a:rPr lang="en-US" dirty="0" err="1">
                <a:solidFill>
                  <a:prstClr val="black"/>
                </a:solidFill>
              </a:rPr>
              <a:t>Dillenbourg</a:t>
            </a:r>
            <a:r>
              <a:rPr lang="en-US" dirty="0">
                <a:solidFill>
                  <a:prstClr val="black"/>
                </a:solidFill>
              </a:rPr>
              <a:t> et al. (1999) «The evolution of research on collaborative learning»</a:t>
            </a:r>
          </a:p>
        </p:txBody>
      </p:sp>
    </p:spTree>
    <p:extLst>
      <p:ext uri="{BB962C8B-B14F-4D97-AF65-F5344CB8AC3E}">
        <p14:creationId xmlns:p14="http://schemas.microsoft.com/office/powerpoint/2010/main" val="349938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8</a:t>
            </a:fld>
            <a:endParaRPr lang="de-DE"/>
          </a:p>
        </p:txBody>
      </p:sp>
      <p:sp>
        <p:nvSpPr>
          <p:cNvPr id="6" name="Title 5"/>
          <p:cNvSpPr>
            <a:spLocks noGrp="1"/>
          </p:cNvSpPr>
          <p:nvPr>
            <p:ph type="title"/>
          </p:nvPr>
        </p:nvSpPr>
        <p:spPr/>
        <p:txBody>
          <a:bodyPr/>
          <a:lstStyle/>
          <a:p>
            <a:r>
              <a:rPr lang="en-US" dirty="0"/>
              <a:t>What does the research say?</a:t>
            </a:r>
          </a:p>
        </p:txBody>
      </p:sp>
      <p:graphicFrame>
        <p:nvGraphicFramePr>
          <p:cNvPr id="7" name="Inhaltsplatzhalter 10"/>
          <p:cNvGraphicFramePr>
            <a:graphicFrameLocks/>
          </p:cNvGraphicFramePr>
          <p:nvPr>
            <p:extLst/>
          </p:nvPr>
        </p:nvGraphicFramePr>
        <p:xfrm>
          <a:off x="323850" y="2024063"/>
          <a:ext cx="84963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11"/>
          <p:cNvSpPr txBox="1"/>
          <p:nvPr/>
        </p:nvSpPr>
        <p:spPr>
          <a:xfrm>
            <a:off x="390525" y="2637827"/>
            <a:ext cx="2171700" cy="830997"/>
          </a:xfrm>
          <a:prstGeom prst="rect">
            <a:avLst/>
          </a:prstGeom>
          <a:noFill/>
        </p:spPr>
        <p:txBody>
          <a:bodyPr wrap="square" rtlCol="0">
            <a:spAutoFit/>
          </a:bodyPr>
          <a:lstStyle/>
          <a:p>
            <a:r>
              <a:rPr lang="en-US" sz="1600" dirty="0">
                <a:solidFill>
                  <a:prstClr val="black"/>
                </a:solidFill>
              </a:rPr>
              <a:t>How effective is collaborative learning?</a:t>
            </a:r>
          </a:p>
        </p:txBody>
      </p:sp>
      <p:sp>
        <p:nvSpPr>
          <p:cNvPr id="11" name="Textfeld 9"/>
          <p:cNvSpPr txBox="1"/>
          <p:nvPr/>
        </p:nvSpPr>
        <p:spPr>
          <a:xfrm>
            <a:off x="107504" y="6049447"/>
            <a:ext cx="8135560" cy="369332"/>
          </a:xfrm>
          <a:prstGeom prst="rect">
            <a:avLst/>
          </a:prstGeom>
          <a:noFill/>
        </p:spPr>
        <p:txBody>
          <a:bodyPr wrap="none" rtlCol="0">
            <a:spAutoFit/>
          </a:bodyPr>
          <a:lstStyle/>
          <a:p>
            <a:r>
              <a:rPr lang="en-US" dirty="0" err="1">
                <a:solidFill>
                  <a:prstClr val="black"/>
                </a:solidFill>
              </a:rPr>
              <a:t>Dillenbourg</a:t>
            </a:r>
            <a:r>
              <a:rPr lang="en-US" dirty="0">
                <a:solidFill>
                  <a:prstClr val="black"/>
                </a:solidFill>
              </a:rPr>
              <a:t> et al. (1999) «The evolution of research on collaborative learning»</a:t>
            </a:r>
          </a:p>
        </p:txBody>
      </p:sp>
    </p:spTree>
    <p:extLst>
      <p:ext uri="{BB962C8B-B14F-4D97-AF65-F5344CB8AC3E}">
        <p14:creationId xmlns:p14="http://schemas.microsoft.com/office/powerpoint/2010/main" val="3584879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9</a:t>
            </a:fld>
            <a:endParaRPr lang="de-DE"/>
          </a:p>
        </p:txBody>
      </p:sp>
      <p:sp>
        <p:nvSpPr>
          <p:cNvPr id="6" name="Title 5"/>
          <p:cNvSpPr>
            <a:spLocks noGrp="1"/>
          </p:cNvSpPr>
          <p:nvPr>
            <p:ph type="title"/>
          </p:nvPr>
        </p:nvSpPr>
        <p:spPr/>
        <p:txBody>
          <a:bodyPr/>
          <a:lstStyle/>
          <a:p>
            <a:r>
              <a:rPr lang="en-US" dirty="0"/>
              <a:t>Typically targeted CL outcomes</a:t>
            </a:r>
          </a:p>
        </p:txBody>
      </p:sp>
      <p:graphicFrame>
        <p:nvGraphicFramePr>
          <p:cNvPr id="9" name="Content Placeholder 8"/>
          <p:cNvGraphicFramePr>
            <a:graphicFrameLocks noGrp="1"/>
          </p:cNvGraphicFramePr>
          <p:nvPr>
            <p:ph idx="1"/>
            <p:extLst/>
          </p:nvPr>
        </p:nvGraphicFramePr>
        <p:xfrm>
          <a:off x="316492" y="1790641"/>
          <a:ext cx="8496300" cy="4120924"/>
        </p:xfrm>
        <a:graphic>
          <a:graphicData uri="http://schemas.openxmlformats.org/drawingml/2006/table">
            <a:tbl>
              <a:tblPr firstRow="1" bandRow="1">
                <a:tableStyleId>{7DF18680-E054-41AD-8BC1-D1AEF772440D}</a:tableStyleId>
              </a:tblPr>
              <a:tblGrid>
                <a:gridCol w="1523804">
                  <a:extLst>
                    <a:ext uri="{9D8B030D-6E8A-4147-A177-3AD203B41FA5}">
                      <a16:colId xmlns:a16="http://schemas.microsoft.com/office/drawing/2014/main" val="2543099040"/>
                    </a:ext>
                  </a:extLst>
                </a:gridCol>
                <a:gridCol w="3280527">
                  <a:extLst>
                    <a:ext uri="{9D8B030D-6E8A-4147-A177-3AD203B41FA5}">
                      <a16:colId xmlns:a16="http://schemas.microsoft.com/office/drawing/2014/main" val="2674402059"/>
                    </a:ext>
                  </a:extLst>
                </a:gridCol>
                <a:gridCol w="3691969">
                  <a:extLst>
                    <a:ext uri="{9D8B030D-6E8A-4147-A177-3AD203B41FA5}">
                      <a16:colId xmlns:a16="http://schemas.microsoft.com/office/drawing/2014/main" val="3003178547"/>
                    </a:ext>
                  </a:extLst>
                </a:gridCol>
              </a:tblGrid>
              <a:tr h="458459">
                <a:tc>
                  <a:txBody>
                    <a:bodyPr/>
                    <a:lstStyle/>
                    <a:p>
                      <a:endParaRPr lang="en-US" dirty="0"/>
                    </a:p>
                  </a:txBody>
                  <a:tcPr/>
                </a:tc>
                <a:tc>
                  <a:txBody>
                    <a:bodyPr/>
                    <a:lstStyle/>
                    <a:p>
                      <a:r>
                        <a:rPr lang="en-US" dirty="0"/>
                        <a:t>Group</a:t>
                      </a:r>
                    </a:p>
                  </a:txBody>
                  <a:tcPr/>
                </a:tc>
                <a:tc>
                  <a:txBody>
                    <a:bodyPr/>
                    <a:lstStyle/>
                    <a:p>
                      <a:r>
                        <a:rPr lang="en-US" dirty="0"/>
                        <a:t>Individual</a:t>
                      </a:r>
                    </a:p>
                  </a:txBody>
                  <a:tcPr/>
                </a:tc>
                <a:extLst>
                  <a:ext uri="{0D108BD9-81ED-4DB2-BD59-A6C34878D82A}">
                    <a16:rowId xmlns:a16="http://schemas.microsoft.com/office/drawing/2014/main" val="2273555529"/>
                  </a:ext>
                </a:extLst>
              </a:tr>
              <a:tr h="1992962">
                <a:tc>
                  <a:txBody>
                    <a:bodyPr/>
                    <a:lstStyle/>
                    <a:p>
                      <a:r>
                        <a:rPr lang="en-US" dirty="0"/>
                        <a:t>now </a:t>
                      </a:r>
                    </a:p>
                  </a:txBody>
                  <a:tcPr/>
                </a:tc>
                <a:tc>
                  <a:txBody>
                    <a:bodyPr/>
                    <a:lstStyle/>
                    <a:p>
                      <a:r>
                        <a:rPr lang="en-US" sz="1600" dirty="0"/>
                        <a:t>high-quality </a:t>
                      </a:r>
                      <a:r>
                        <a:rPr lang="en-US" sz="1600" b="1" dirty="0"/>
                        <a:t>group</a:t>
                      </a:r>
                      <a:r>
                        <a:rPr lang="en-US" sz="1600" b="1" baseline="0" dirty="0"/>
                        <a:t> product</a:t>
                      </a:r>
                      <a:endParaRPr lang="en-US" sz="1600" baseline="0" dirty="0"/>
                    </a:p>
                    <a:p>
                      <a:endParaRPr lang="en-US" sz="1600" b="1" baseline="0" dirty="0"/>
                    </a:p>
                    <a:p>
                      <a:r>
                        <a:rPr lang="en-US" sz="1600" b="1" baseline="0" dirty="0"/>
                        <a:t>motivational, </a:t>
                      </a:r>
                      <a:r>
                        <a:rPr lang="en-US" sz="1600" b="0" baseline="0" dirty="0"/>
                        <a:t>e.g. team formation, group cohesion</a:t>
                      </a:r>
                    </a:p>
                    <a:p>
                      <a:endParaRPr lang="en-US" sz="1600" b="0" baseline="0" dirty="0"/>
                    </a:p>
                    <a:p>
                      <a:r>
                        <a:rPr lang="en-US" sz="1600" b="1" baseline="0" dirty="0"/>
                        <a:t>affective, </a:t>
                      </a:r>
                      <a:r>
                        <a:rPr lang="en-US" sz="1600" b="0" baseline="0" dirty="0"/>
                        <a:t>e.g. positive team climate</a:t>
                      </a:r>
                    </a:p>
                    <a:p>
                      <a:endParaRPr lang="en-US" sz="1600" baseline="0" dirty="0"/>
                    </a:p>
                  </a:txBody>
                  <a:tcPr/>
                </a:tc>
                <a:tc>
                  <a:txBody>
                    <a:bodyPr/>
                    <a:lstStyle/>
                    <a:p>
                      <a:r>
                        <a:rPr lang="en-US" sz="1600" dirty="0"/>
                        <a:t>high-quality </a:t>
                      </a:r>
                      <a:r>
                        <a:rPr lang="en-US" sz="1600" b="1" dirty="0"/>
                        <a:t>individual contributions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motivation</a:t>
                      </a:r>
                      <a:r>
                        <a:rPr lang="en-US" sz="1600" dirty="0"/>
                        <a:t> to collaborate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affective, e.g. </a:t>
                      </a:r>
                      <a:r>
                        <a:rPr lang="en-US" sz="1600" b="0" dirty="0"/>
                        <a:t>satisfaction with group work;</a:t>
                      </a:r>
                      <a:r>
                        <a:rPr lang="en-US" sz="1600" b="0" baseline="0" dirty="0"/>
                        <a:t> </a:t>
                      </a:r>
                      <a:r>
                        <a:rPr lang="en-US" sz="1600" b="0" dirty="0"/>
                        <a:t>liking of other group members</a:t>
                      </a:r>
                    </a:p>
                  </a:txBody>
                  <a:tcPr/>
                </a:tc>
                <a:extLst>
                  <a:ext uri="{0D108BD9-81ED-4DB2-BD59-A6C34878D82A}">
                    <a16:rowId xmlns:a16="http://schemas.microsoft.com/office/drawing/2014/main" val="772470222"/>
                  </a:ext>
                </a:extLst>
              </a:tr>
              <a:tr h="1620305">
                <a:tc>
                  <a:txBody>
                    <a:bodyPr/>
                    <a:lstStyle/>
                    <a:p>
                      <a:r>
                        <a:rPr lang="en-US" dirty="0"/>
                        <a:t>future</a:t>
                      </a:r>
                    </a:p>
                    <a:p>
                      <a:r>
                        <a:rPr lang="en-US" dirty="0"/>
                        <a:t>(</a:t>
                      </a:r>
                      <a:r>
                        <a:rPr lang="en-US" dirty="0">
                          <a:sym typeface="Wingdings" panose="05000000000000000000" pitchFamily="2" charset="2"/>
                        </a:rPr>
                        <a:t> transfer)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pPr>
                        <a:spcAft>
                          <a:spcPts val="600"/>
                        </a:spcAft>
                      </a:pPr>
                      <a:endParaRPr lang="en-US" sz="1600" b="0" dirty="0"/>
                    </a:p>
                  </a:txBody>
                  <a:tcPr/>
                </a:tc>
                <a:extLst>
                  <a:ext uri="{0D108BD9-81ED-4DB2-BD59-A6C34878D82A}">
                    <a16:rowId xmlns:a16="http://schemas.microsoft.com/office/drawing/2014/main" val="2797922500"/>
                  </a:ext>
                </a:extLst>
              </a:tr>
            </a:tbl>
          </a:graphicData>
        </a:graphic>
      </p:graphicFrame>
      <p:grpSp>
        <p:nvGrpSpPr>
          <p:cNvPr id="10" name="Group 5"/>
          <p:cNvGrpSpPr>
            <a:grpSpLocks noChangeAspect="1"/>
          </p:cNvGrpSpPr>
          <p:nvPr/>
        </p:nvGrpSpPr>
        <p:grpSpPr bwMode="auto">
          <a:xfrm>
            <a:off x="3837163" y="1245772"/>
            <a:ext cx="1281407" cy="954687"/>
            <a:chOff x="3915" y="2626"/>
            <a:chExt cx="1233" cy="918"/>
          </a:xfrm>
        </p:grpSpPr>
        <p:sp>
          <p:nvSpPr>
            <p:cNvPr id="11" name="AutoShape 6"/>
            <p:cNvSpPr>
              <a:spLocks noChangeAspect="1" noChangeArrowheads="1" noTextEdit="1"/>
            </p:cNvSpPr>
            <p:nvPr/>
          </p:nvSpPr>
          <p:spPr bwMode="auto">
            <a:xfrm>
              <a:off x="3915" y="2626"/>
              <a:ext cx="1233"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2" name="Group 7"/>
            <p:cNvGrpSpPr>
              <a:grpSpLocks noChangeAspect="1"/>
            </p:cNvGrpSpPr>
            <p:nvPr/>
          </p:nvGrpSpPr>
          <p:grpSpPr bwMode="auto">
            <a:xfrm>
              <a:off x="3918" y="2630"/>
              <a:ext cx="1224" cy="910"/>
              <a:chOff x="3918" y="2630"/>
              <a:chExt cx="1224" cy="910"/>
            </a:xfrm>
          </p:grpSpPr>
          <p:sp>
            <p:nvSpPr>
              <p:cNvPr id="18" name="Freeform 8"/>
              <p:cNvSpPr>
                <a:spLocks noChangeAspect="1"/>
              </p:cNvSpPr>
              <p:nvPr/>
            </p:nvSpPr>
            <p:spPr bwMode="auto">
              <a:xfrm>
                <a:off x="3918" y="2630"/>
                <a:ext cx="1173" cy="908"/>
              </a:xfrm>
              <a:custGeom>
                <a:avLst/>
                <a:gdLst>
                  <a:gd name="T0" fmla="*/ 1173 w 1173"/>
                  <a:gd name="T1" fmla="*/ 834 h 908"/>
                  <a:gd name="T2" fmla="*/ 1173 w 1173"/>
                  <a:gd name="T3" fmla="*/ 834 h 908"/>
                  <a:gd name="T4" fmla="*/ 1173 w 1173"/>
                  <a:gd name="T5" fmla="*/ 849 h 908"/>
                  <a:gd name="T6" fmla="*/ 1169 w 1173"/>
                  <a:gd name="T7" fmla="*/ 863 h 908"/>
                  <a:gd name="T8" fmla="*/ 1160 w 1173"/>
                  <a:gd name="T9" fmla="*/ 876 h 908"/>
                  <a:gd name="T10" fmla="*/ 1152 w 1173"/>
                  <a:gd name="T11" fmla="*/ 887 h 908"/>
                  <a:gd name="T12" fmla="*/ 1141 w 1173"/>
                  <a:gd name="T13" fmla="*/ 895 h 908"/>
                  <a:gd name="T14" fmla="*/ 1128 w 1173"/>
                  <a:gd name="T15" fmla="*/ 904 h 908"/>
                  <a:gd name="T16" fmla="*/ 1114 w 1173"/>
                  <a:gd name="T17" fmla="*/ 908 h 908"/>
                  <a:gd name="T18" fmla="*/ 1099 w 1173"/>
                  <a:gd name="T19" fmla="*/ 908 h 908"/>
                  <a:gd name="T20" fmla="*/ 74 w 1173"/>
                  <a:gd name="T21" fmla="*/ 908 h 908"/>
                  <a:gd name="T22" fmla="*/ 74 w 1173"/>
                  <a:gd name="T23" fmla="*/ 908 h 908"/>
                  <a:gd name="T24" fmla="*/ 59 w 1173"/>
                  <a:gd name="T25" fmla="*/ 908 h 908"/>
                  <a:gd name="T26" fmla="*/ 44 w 1173"/>
                  <a:gd name="T27" fmla="*/ 904 h 908"/>
                  <a:gd name="T28" fmla="*/ 32 w 1173"/>
                  <a:gd name="T29" fmla="*/ 895 h 908"/>
                  <a:gd name="T30" fmla="*/ 21 w 1173"/>
                  <a:gd name="T31" fmla="*/ 887 h 908"/>
                  <a:gd name="T32" fmla="*/ 12 w 1173"/>
                  <a:gd name="T33" fmla="*/ 876 h 908"/>
                  <a:gd name="T34" fmla="*/ 6 w 1173"/>
                  <a:gd name="T35" fmla="*/ 863 h 908"/>
                  <a:gd name="T36" fmla="*/ 0 w 1173"/>
                  <a:gd name="T37" fmla="*/ 849 h 908"/>
                  <a:gd name="T38" fmla="*/ 0 w 1173"/>
                  <a:gd name="T39" fmla="*/ 834 h 908"/>
                  <a:gd name="T40" fmla="*/ 0 w 1173"/>
                  <a:gd name="T41" fmla="*/ 74 h 908"/>
                  <a:gd name="T42" fmla="*/ 0 w 1173"/>
                  <a:gd name="T43" fmla="*/ 74 h 908"/>
                  <a:gd name="T44" fmla="*/ 0 w 1173"/>
                  <a:gd name="T45" fmla="*/ 59 h 908"/>
                  <a:gd name="T46" fmla="*/ 6 w 1173"/>
                  <a:gd name="T47" fmla="*/ 47 h 908"/>
                  <a:gd name="T48" fmla="*/ 12 w 1173"/>
                  <a:gd name="T49" fmla="*/ 34 h 908"/>
                  <a:gd name="T50" fmla="*/ 21 w 1173"/>
                  <a:gd name="T51" fmla="*/ 24 h 908"/>
                  <a:gd name="T52" fmla="*/ 32 w 1173"/>
                  <a:gd name="T53" fmla="*/ 13 h 908"/>
                  <a:gd name="T54" fmla="*/ 44 w 1173"/>
                  <a:gd name="T55" fmla="*/ 7 h 908"/>
                  <a:gd name="T56" fmla="*/ 59 w 1173"/>
                  <a:gd name="T57" fmla="*/ 2 h 908"/>
                  <a:gd name="T58" fmla="*/ 74 w 1173"/>
                  <a:gd name="T59" fmla="*/ 0 h 908"/>
                  <a:gd name="T60" fmla="*/ 1099 w 1173"/>
                  <a:gd name="T61" fmla="*/ 0 h 908"/>
                  <a:gd name="T62" fmla="*/ 1099 w 1173"/>
                  <a:gd name="T63" fmla="*/ 0 h 908"/>
                  <a:gd name="T64" fmla="*/ 1114 w 1173"/>
                  <a:gd name="T65" fmla="*/ 2 h 908"/>
                  <a:gd name="T66" fmla="*/ 1128 w 1173"/>
                  <a:gd name="T67" fmla="*/ 7 h 908"/>
                  <a:gd name="T68" fmla="*/ 1141 w 1173"/>
                  <a:gd name="T69" fmla="*/ 13 h 908"/>
                  <a:gd name="T70" fmla="*/ 1152 w 1173"/>
                  <a:gd name="T71" fmla="*/ 24 h 908"/>
                  <a:gd name="T72" fmla="*/ 1160 w 1173"/>
                  <a:gd name="T73" fmla="*/ 34 h 908"/>
                  <a:gd name="T74" fmla="*/ 1169 w 1173"/>
                  <a:gd name="T75" fmla="*/ 47 h 908"/>
                  <a:gd name="T76" fmla="*/ 1173 w 1173"/>
                  <a:gd name="T77" fmla="*/ 59 h 908"/>
                  <a:gd name="T78" fmla="*/ 1173 w 1173"/>
                  <a:gd name="T79" fmla="*/ 74 h 908"/>
                  <a:gd name="T80" fmla="*/ 1173 w 1173"/>
                  <a:gd name="T81" fmla="*/ 834 h 9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3" h="908">
                    <a:moveTo>
                      <a:pt x="1173" y="834"/>
                    </a:moveTo>
                    <a:lnTo>
                      <a:pt x="1173" y="834"/>
                    </a:lnTo>
                    <a:lnTo>
                      <a:pt x="1173" y="849"/>
                    </a:lnTo>
                    <a:lnTo>
                      <a:pt x="1169" y="863"/>
                    </a:lnTo>
                    <a:lnTo>
                      <a:pt x="1160" y="876"/>
                    </a:lnTo>
                    <a:lnTo>
                      <a:pt x="1152" y="887"/>
                    </a:lnTo>
                    <a:lnTo>
                      <a:pt x="1141" y="895"/>
                    </a:lnTo>
                    <a:lnTo>
                      <a:pt x="1128" y="904"/>
                    </a:lnTo>
                    <a:lnTo>
                      <a:pt x="1114" y="908"/>
                    </a:lnTo>
                    <a:lnTo>
                      <a:pt x="1099" y="908"/>
                    </a:lnTo>
                    <a:lnTo>
                      <a:pt x="74" y="908"/>
                    </a:lnTo>
                    <a:lnTo>
                      <a:pt x="59" y="908"/>
                    </a:lnTo>
                    <a:lnTo>
                      <a:pt x="44" y="904"/>
                    </a:lnTo>
                    <a:lnTo>
                      <a:pt x="32" y="895"/>
                    </a:lnTo>
                    <a:lnTo>
                      <a:pt x="21" y="887"/>
                    </a:lnTo>
                    <a:lnTo>
                      <a:pt x="12" y="876"/>
                    </a:lnTo>
                    <a:lnTo>
                      <a:pt x="6" y="863"/>
                    </a:lnTo>
                    <a:lnTo>
                      <a:pt x="0" y="849"/>
                    </a:lnTo>
                    <a:lnTo>
                      <a:pt x="0" y="834"/>
                    </a:lnTo>
                    <a:lnTo>
                      <a:pt x="0" y="74"/>
                    </a:lnTo>
                    <a:lnTo>
                      <a:pt x="0" y="59"/>
                    </a:lnTo>
                    <a:lnTo>
                      <a:pt x="6" y="47"/>
                    </a:lnTo>
                    <a:lnTo>
                      <a:pt x="12" y="34"/>
                    </a:lnTo>
                    <a:lnTo>
                      <a:pt x="21" y="24"/>
                    </a:lnTo>
                    <a:lnTo>
                      <a:pt x="32" y="13"/>
                    </a:lnTo>
                    <a:lnTo>
                      <a:pt x="44" y="7"/>
                    </a:lnTo>
                    <a:lnTo>
                      <a:pt x="59" y="2"/>
                    </a:lnTo>
                    <a:lnTo>
                      <a:pt x="74" y="0"/>
                    </a:lnTo>
                    <a:lnTo>
                      <a:pt x="1099" y="0"/>
                    </a:lnTo>
                    <a:lnTo>
                      <a:pt x="1114" y="2"/>
                    </a:lnTo>
                    <a:lnTo>
                      <a:pt x="1128" y="7"/>
                    </a:lnTo>
                    <a:lnTo>
                      <a:pt x="1141" y="13"/>
                    </a:lnTo>
                    <a:lnTo>
                      <a:pt x="1152" y="24"/>
                    </a:lnTo>
                    <a:lnTo>
                      <a:pt x="1160" y="34"/>
                    </a:lnTo>
                    <a:lnTo>
                      <a:pt x="1169" y="47"/>
                    </a:lnTo>
                    <a:lnTo>
                      <a:pt x="1173" y="59"/>
                    </a:lnTo>
                    <a:lnTo>
                      <a:pt x="1173" y="74"/>
                    </a:lnTo>
                    <a:lnTo>
                      <a:pt x="1173" y="834"/>
                    </a:lnTo>
                    <a:close/>
                  </a:path>
                </a:pathLst>
              </a:custGeom>
              <a:solidFill>
                <a:srgbClr val="9CC5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9"/>
              <p:cNvSpPr>
                <a:spLocks noChangeAspect="1"/>
              </p:cNvSpPr>
              <p:nvPr/>
            </p:nvSpPr>
            <p:spPr bwMode="auto">
              <a:xfrm>
                <a:off x="4411" y="2639"/>
                <a:ext cx="278" cy="277"/>
              </a:xfrm>
              <a:custGeom>
                <a:avLst/>
                <a:gdLst>
                  <a:gd name="T0" fmla="*/ 127 w 278"/>
                  <a:gd name="T1" fmla="*/ 0 h 277"/>
                  <a:gd name="T2" fmla="*/ 102 w 278"/>
                  <a:gd name="T3" fmla="*/ 4 h 277"/>
                  <a:gd name="T4" fmla="*/ 78 w 278"/>
                  <a:gd name="T5" fmla="*/ 12 h 277"/>
                  <a:gd name="T6" fmla="*/ 57 w 278"/>
                  <a:gd name="T7" fmla="*/ 25 h 277"/>
                  <a:gd name="T8" fmla="*/ 38 w 278"/>
                  <a:gd name="T9" fmla="*/ 42 h 277"/>
                  <a:gd name="T10" fmla="*/ 23 w 278"/>
                  <a:gd name="T11" fmla="*/ 61 h 277"/>
                  <a:gd name="T12" fmla="*/ 10 w 278"/>
                  <a:gd name="T13" fmla="*/ 82 h 277"/>
                  <a:gd name="T14" fmla="*/ 4 w 278"/>
                  <a:gd name="T15" fmla="*/ 105 h 277"/>
                  <a:gd name="T16" fmla="*/ 0 w 278"/>
                  <a:gd name="T17" fmla="*/ 131 h 277"/>
                  <a:gd name="T18" fmla="*/ 2 w 278"/>
                  <a:gd name="T19" fmla="*/ 156 h 277"/>
                  <a:gd name="T20" fmla="*/ 6 w 278"/>
                  <a:gd name="T21" fmla="*/ 180 h 277"/>
                  <a:gd name="T22" fmla="*/ 17 w 278"/>
                  <a:gd name="T23" fmla="*/ 203 h 277"/>
                  <a:gd name="T24" fmla="*/ 30 w 278"/>
                  <a:gd name="T25" fmla="*/ 224 h 277"/>
                  <a:gd name="T26" fmla="*/ 47 w 278"/>
                  <a:gd name="T27" fmla="*/ 243 h 277"/>
                  <a:gd name="T28" fmla="*/ 68 w 278"/>
                  <a:gd name="T29" fmla="*/ 256 h 277"/>
                  <a:gd name="T30" fmla="*/ 91 w 278"/>
                  <a:gd name="T31" fmla="*/ 268 h 277"/>
                  <a:gd name="T32" fmla="*/ 115 w 278"/>
                  <a:gd name="T33" fmla="*/ 275 h 277"/>
                  <a:gd name="T34" fmla="*/ 140 w 278"/>
                  <a:gd name="T35" fmla="*/ 277 h 277"/>
                  <a:gd name="T36" fmla="*/ 164 w 278"/>
                  <a:gd name="T37" fmla="*/ 275 h 277"/>
                  <a:gd name="T38" fmla="*/ 189 w 278"/>
                  <a:gd name="T39" fmla="*/ 268 h 277"/>
                  <a:gd name="T40" fmla="*/ 210 w 278"/>
                  <a:gd name="T41" fmla="*/ 256 h 277"/>
                  <a:gd name="T42" fmla="*/ 232 w 278"/>
                  <a:gd name="T43" fmla="*/ 243 h 277"/>
                  <a:gd name="T44" fmla="*/ 249 w 278"/>
                  <a:gd name="T45" fmla="*/ 224 h 277"/>
                  <a:gd name="T46" fmla="*/ 261 w 278"/>
                  <a:gd name="T47" fmla="*/ 203 h 277"/>
                  <a:gd name="T48" fmla="*/ 272 w 278"/>
                  <a:gd name="T49" fmla="*/ 180 h 277"/>
                  <a:gd name="T50" fmla="*/ 278 w 278"/>
                  <a:gd name="T51" fmla="*/ 156 h 277"/>
                  <a:gd name="T52" fmla="*/ 278 w 278"/>
                  <a:gd name="T53" fmla="*/ 131 h 277"/>
                  <a:gd name="T54" fmla="*/ 276 w 278"/>
                  <a:gd name="T55" fmla="*/ 105 h 277"/>
                  <a:gd name="T56" fmla="*/ 268 w 278"/>
                  <a:gd name="T57" fmla="*/ 82 h 277"/>
                  <a:gd name="T58" fmla="*/ 255 w 278"/>
                  <a:gd name="T59" fmla="*/ 61 h 277"/>
                  <a:gd name="T60" fmla="*/ 240 w 278"/>
                  <a:gd name="T61" fmla="*/ 42 h 277"/>
                  <a:gd name="T62" fmla="*/ 221 w 278"/>
                  <a:gd name="T63" fmla="*/ 25 h 277"/>
                  <a:gd name="T64" fmla="*/ 200 w 278"/>
                  <a:gd name="T65" fmla="*/ 12 h 277"/>
                  <a:gd name="T66" fmla="*/ 176 w 278"/>
                  <a:gd name="T67" fmla="*/ 4 h 277"/>
                  <a:gd name="T68" fmla="*/ 153 w 278"/>
                  <a:gd name="T69" fmla="*/ 0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8" h="277">
                    <a:moveTo>
                      <a:pt x="140" y="40"/>
                    </a:moveTo>
                    <a:lnTo>
                      <a:pt x="127" y="0"/>
                    </a:lnTo>
                    <a:lnTo>
                      <a:pt x="121" y="42"/>
                    </a:lnTo>
                    <a:lnTo>
                      <a:pt x="102" y="4"/>
                    </a:lnTo>
                    <a:lnTo>
                      <a:pt x="104" y="46"/>
                    </a:lnTo>
                    <a:lnTo>
                      <a:pt x="78" y="12"/>
                    </a:lnTo>
                    <a:lnTo>
                      <a:pt x="89" y="55"/>
                    </a:lnTo>
                    <a:lnTo>
                      <a:pt x="57" y="25"/>
                    </a:lnTo>
                    <a:lnTo>
                      <a:pt x="74" y="63"/>
                    </a:lnTo>
                    <a:lnTo>
                      <a:pt x="38" y="42"/>
                    </a:lnTo>
                    <a:lnTo>
                      <a:pt x="64" y="76"/>
                    </a:lnTo>
                    <a:lnTo>
                      <a:pt x="23" y="61"/>
                    </a:lnTo>
                    <a:lnTo>
                      <a:pt x="53" y="91"/>
                    </a:lnTo>
                    <a:lnTo>
                      <a:pt x="10" y="82"/>
                    </a:lnTo>
                    <a:lnTo>
                      <a:pt x="47" y="108"/>
                    </a:lnTo>
                    <a:lnTo>
                      <a:pt x="4" y="105"/>
                    </a:lnTo>
                    <a:lnTo>
                      <a:pt x="42" y="125"/>
                    </a:lnTo>
                    <a:lnTo>
                      <a:pt x="0" y="131"/>
                    </a:lnTo>
                    <a:lnTo>
                      <a:pt x="42" y="141"/>
                    </a:lnTo>
                    <a:lnTo>
                      <a:pt x="2" y="156"/>
                    </a:lnTo>
                    <a:lnTo>
                      <a:pt x="44" y="158"/>
                    </a:lnTo>
                    <a:lnTo>
                      <a:pt x="6" y="180"/>
                    </a:lnTo>
                    <a:lnTo>
                      <a:pt x="49" y="175"/>
                    </a:lnTo>
                    <a:lnTo>
                      <a:pt x="17" y="203"/>
                    </a:lnTo>
                    <a:lnTo>
                      <a:pt x="57" y="190"/>
                    </a:lnTo>
                    <a:lnTo>
                      <a:pt x="30" y="224"/>
                    </a:lnTo>
                    <a:lnTo>
                      <a:pt x="68" y="205"/>
                    </a:lnTo>
                    <a:lnTo>
                      <a:pt x="47" y="243"/>
                    </a:lnTo>
                    <a:lnTo>
                      <a:pt x="83" y="215"/>
                    </a:lnTo>
                    <a:lnTo>
                      <a:pt x="68" y="256"/>
                    </a:lnTo>
                    <a:lnTo>
                      <a:pt x="98" y="226"/>
                    </a:lnTo>
                    <a:lnTo>
                      <a:pt x="91" y="268"/>
                    </a:lnTo>
                    <a:lnTo>
                      <a:pt x="112" y="230"/>
                    </a:lnTo>
                    <a:lnTo>
                      <a:pt x="115" y="275"/>
                    </a:lnTo>
                    <a:lnTo>
                      <a:pt x="132" y="235"/>
                    </a:lnTo>
                    <a:lnTo>
                      <a:pt x="140" y="277"/>
                    </a:lnTo>
                    <a:lnTo>
                      <a:pt x="149" y="235"/>
                    </a:lnTo>
                    <a:lnTo>
                      <a:pt x="164" y="275"/>
                    </a:lnTo>
                    <a:lnTo>
                      <a:pt x="166" y="230"/>
                    </a:lnTo>
                    <a:lnTo>
                      <a:pt x="189" y="268"/>
                    </a:lnTo>
                    <a:lnTo>
                      <a:pt x="183" y="226"/>
                    </a:lnTo>
                    <a:lnTo>
                      <a:pt x="210" y="256"/>
                    </a:lnTo>
                    <a:lnTo>
                      <a:pt x="198" y="215"/>
                    </a:lnTo>
                    <a:lnTo>
                      <a:pt x="232" y="243"/>
                    </a:lnTo>
                    <a:lnTo>
                      <a:pt x="210" y="205"/>
                    </a:lnTo>
                    <a:lnTo>
                      <a:pt x="249" y="224"/>
                    </a:lnTo>
                    <a:lnTo>
                      <a:pt x="221" y="190"/>
                    </a:lnTo>
                    <a:lnTo>
                      <a:pt x="261" y="203"/>
                    </a:lnTo>
                    <a:lnTo>
                      <a:pt x="229" y="175"/>
                    </a:lnTo>
                    <a:lnTo>
                      <a:pt x="272" y="180"/>
                    </a:lnTo>
                    <a:lnTo>
                      <a:pt x="234" y="158"/>
                    </a:lnTo>
                    <a:lnTo>
                      <a:pt x="278" y="156"/>
                    </a:lnTo>
                    <a:lnTo>
                      <a:pt x="238" y="141"/>
                    </a:lnTo>
                    <a:lnTo>
                      <a:pt x="278" y="131"/>
                    </a:lnTo>
                    <a:lnTo>
                      <a:pt x="236" y="125"/>
                    </a:lnTo>
                    <a:lnTo>
                      <a:pt x="276" y="105"/>
                    </a:lnTo>
                    <a:lnTo>
                      <a:pt x="232" y="108"/>
                    </a:lnTo>
                    <a:lnTo>
                      <a:pt x="268" y="82"/>
                    </a:lnTo>
                    <a:lnTo>
                      <a:pt x="225" y="91"/>
                    </a:lnTo>
                    <a:lnTo>
                      <a:pt x="255" y="61"/>
                    </a:lnTo>
                    <a:lnTo>
                      <a:pt x="217" y="76"/>
                    </a:lnTo>
                    <a:lnTo>
                      <a:pt x="240" y="42"/>
                    </a:lnTo>
                    <a:lnTo>
                      <a:pt x="204" y="63"/>
                    </a:lnTo>
                    <a:lnTo>
                      <a:pt x="221" y="25"/>
                    </a:lnTo>
                    <a:lnTo>
                      <a:pt x="189" y="55"/>
                    </a:lnTo>
                    <a:lnTo>
                      <a:pt x="200" y="12"/>
                    </a:lnTo>
                    <a:lnTo>
                      <a:pt x="174" y="46"/>
                    </a:lnTo>
                    <a:lnTo>
                      <a:pt x="176" y="4"/>
                    </a:lnTo>
                    <a:lnTo>
                      <a:pt x="157" y="42"/>
                    </a:lnTo>
                    <a:lnTo>
                      <a:pt x="153" y="0"/>
                    </a:lnTo>
                    <a:lnTo>
                      <a:pt x="140" y="40"/>
                    </a:lnTo>
                    <a:close/>
                  </a:path>
                </a:pathLst>
              </a:custGeom>
              <a:solidFill>
                <a:srgbClr val="CDE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0"/>
              <p:cNvSpPr>
                <a:spLocks noChangeAspect="1"/>
              </p:cNvSpPr>
              <p:nvPr/>
            </p:nvSpPr>
            <p:spPr bwMode="auto">
              <a:xfrm>
                <a:off x="4541" y="2715"/>
                <a:ext cx="57" cy="57"/>
              </a:xfrm>
              <a:custGeom>
                <a:avLst/>
                <a:gdLst>
                  <a:gd name="T0" fmla="*/ 0 w 57"/>
                  <a:gd name="T1" fmla="*/ 29 h 57"/>
                  <a:gd name="T2" fmla="*/ 0 w 57"/>
                  <a:gd name="T3" fmla="*/ 29 h 57"/>
                  <a:gd name="T4" fmla="*/ 2 w 57"/>
                  <a:gd name="T5" fmla="*/ 40 h 57"/>
                  <a:gd name="T6" fmla="*/ 8 w 57"/>
                  <a:gd name="T7" fmla="*/ 49 h 57"/>
                  <a:gd name="T8" fmla="*/ 19 w 57"/>
                  <a:gd name="T9" fmla="*/ 55 h 57"/>
                  <a:gd name="T10" fmla="*/ 29 w 57"/>
                  <a:gd name="T11" fmla="*/ 57 h 57"/>
                  <a:gd name="T12" fmla="*/ 29 w 57"/>
                  <a:gd name="T13" fmla="*/ 57 h 57"/>
                  <a:gd name="T14" fmla="*/ 40 w 57"/>
                  <a:gd name="T15" fmla="*/ 55 h 57"/>
                  <a:gd name="T16" fmla="*/ 48 w 57"/>
                  <a:gd name="T17" fmla="*/ 49 h 57"/>
                  <a:gd name="T18" fmla="*/ 55 w 57"/>
                  <a:gd name="T19" fmla="*/ 38 h 57"/>
                  <a:gd name="T20" fmla="*/ 57 w 57"/>
                  <a:gd name="T21" fmla="*/ 27 h 57"/>
                  <a:gd name="T22" fmla="*/ 57 w 57"/>
                  <a:gd name="T23" fmla="*/ 27 h 57"/>
                  <a:gd name="T24" fmla="*/ 55 w 57"/>
                  <a:gd name="T25" fmla="*/ 17 h 57"/>
                  <a:gd name="T26" fmla="*/ 48 w 57"/>
                  <a:gd name="T27" fmla="*/ 8 h 57"/>
                  <a:gd name="T28" fmla="*/ 40 w 57"/>
                  <a:gd name="T29" fmla="*/ 2 h 57"/>
                  <a:gd name="T30" fmla="*/ 27 w 57"/>
                  <a:gd name="T31" fmla="*/ 0 h 57"/>
                  <a:gd name="T32" fmla="*/ 27 w 57"/>
                  <a:gd name="T33" fmla="*/ 0 h 57"/>
                  <a:gd name="T34" fmla="*/ 17 w 57"/>
                  <a:gd name="T35" fmla="*/ 2 h 57"/>
                  <a:gd name="T36" fmla="*/ 8 w 57"/>
                  <a:gd name="T37" fmla="*/ 8 h 57"/>
                  <a:gd name="T38" fmla="*/ 2 w 57"/>
                  <a:gd name="T39" fmla="*/ 19 h 57"/>
                  <a:gd name="T40" fmla="*/ 0 w 57"/>
                  <a:gd name="T41" fmla="*/ 29 h 57"/>
                  <a:gd name="T42" fmla="*/ 0 w 57"/>
                  <a:gd name="T43" fmla="*/ 29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57">
                    <a:moveTo>
                      <a:pt x="0" y="29"/>
                    </a:moveTo>
                    <a:lnTo>
                      <a:pt x="0" y="29"/>
                    </a:lnTo>
                    <a:lnTo>
                      <a:pt x="2" y="40"/>
                    </a:lnTo>
                    <a:lnTo>
                      <a:pt x="8" y="49"/>
                    </a:lnTo>
                    <a:lnTo>
                      <a:pt x="19" y="55"/>
                    </a:lnTo>
                    <a:lnTo>
                      <a:pt x="29" y="57"/>
                    </a:lnTo>
                    <a:lnTo>
                      <a:pt x="40" y="55"/>
                    </a:lnTo>
                    <a:lnTo>
                      <a:pt x="48" y="49"/>
                    </a:lnTo>
                    <a:lnTo>
                      <a:pt x="55" y="38"/>
                    </a:lnTo>
                    <a:lnTo>
                      <a:pt x="57" y="27"/>
                    </a:lnTo>
                    <a:lnTo>
                      <a:pt x="55" y="17"/>
                    </a:lnTo>
                    <a:lnTo>
                      <a:pt x="48" y="8"/>
                    </a:lnTo>
                    <a:lnTo>
                      <a:pt x="40" y="2"/>
                    </a:lnTo>
                    <a:lnTo>
                      <a:pt x="27" y="0"/>
                    </a:lnTo>
                    <a:lnTo>
                      <a:pt x="17" y="2"/>
                    </a:lnTo>
                    <a:lnTo>
                      <a:pt x="8" y="8"/>
                    </a:lnTo>
                    <a:lnTo>
                      <a:pt x="2" y="1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1"/>
              <p:cNvSpPr>
                <a:spLocks noChangeAspect="1"/>
              </p:cNvSpPr>
              <p:nvPr/>
            </p:nvSpPr>
            <p:spPr bwMode="auto">
              <a:xfrm>
                <a:off x="4551" y="2725"/>
                <a:ext cx="36" cy="36"/>
              </a:xfrm>
              <a:custGeom>
                <a:avLst/>
                <a:gdLst>
                  <a:gd name="T0" fmla="*/ 0 w 36"/>
                  <a:gd name="T1" fmla="*/ 19 h 36"/>
                  <a:gd name="T2" fmla="*/ 0 w 36"/>
                  <a:gd name="T3" fmla="*/ 19 h 36"/>
                  <a:gd name="T4" fmla="*/ 2 w 36"/>
                  <a:gd name="T5" fmla="*/ 26 h 36"/>
                  <a:gd name="T6" fmla="*/ 7 w 36"/>
                  <a:gd name="T7" fmla="*/ 30 h 36"/>
                  <a:gd name="T8" fmla="*/ 11 w 36"/>
                  <a:gd name="T9" fmla="*/ 34 h 36"/>
                  <a:gd name="T10" fmla="*/ 19 w 36"/>
                  <a:gd name="T11" fmla="*/ 36 h 36"/>
                  <a:gd name="T12" fmla="*/ 19 w 36"/>
                  <a:gd name="T13" fmla="*/ 36 h 36"/>
                  <a:gd name="T14" fmla="*/ 26 w 36"/>
                  <a:gd name="T15" fmla="*/ 34 h 36"/>
                  <a:gd name="T16" fmla="*/ 32 w 36"/>
                  <a:gd name="T17" fmla="*/ 30 h 36"/>
                  <a:gd name="T18" fmla="*/ 34 w 36"/>
                  <a:gd name="T19" fmla="*/ 26 h 36"/>
                  <a:gd name="T20" fmla="*/ 36 w 36"/>
                  <a:gd name="T21" fmla="*/ 17 h 36"/>
                  <a:gd name="T22" fmla="*/ 36 w 36"/>
                  <a:gd name="T23" fmla="*/ 17 h 36"/>
                  <a:gd name="T24" fmla="*/ 34 w 36"/>
                  <a:gd name="T25" fmla="*/ 11 h 36"/>
                  <a:gd name="T26" fmla="*/ 30 w 36"/>
                  <a:gd name="T27" fmla="*/ 7 h 36"/>
                  <a:gd name="T28" fmla="*/ 26 w 36"/>
                  <a:gd name="T29" fmla="*/ 3 h 36"/>
                  <a:gd name="T30" fmla="*/ 17 w 36"/>
                  <a:gd name="T31" fmla="*/ 0 h 36"/>
                  <a:gd name="T32" fmla="*/ 17 w 36"/>
                  <a:gd name="T33" fmla="*/ 0 h 36"/>
                  <a:gd name="T34" fmla="*/ 11 w 36"/>
                  <a:gd name="T35" fmla="*/ 3 h 36"/>
                  <a:gd name="T36" fmla="*/ 7 w 36"/>
                  <a:gd name="T37" fmla="*/ 7 h 36"/>
                  <a:gd name="T38" fmla="*/ 2 w 36"/>
                  <a:gd name="T39" fmla="*/ 11 h 36"/>
                  <a:gd name="T40" fmla="*/ 0 w 36"/>
                  <a:gd name="T41" fmla="*/ 19 h 36"/>
                  <a:gd name="T42" fmla="*/ 0 w 36"/>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36">
                    <a:moveTo>
                      <a:pt x="0" y="19"/>
                    </a:moveTo>
                    <a:lnTo>
                      <a:pt x="0" y="19"/>
                    </a:lnTo>
                    <a:lnTo>
                      <a:pt x="2" y="26"/>
                    </a:lnTo>
                    <a:lnTo>
                      <a:pt x="7" y="30"/>
                    </a:lnTo>
                    <a:lnTo>
                      <a:pt x="11" y="34"/>
                    </a:lnTo>
                    <a:lnTo>
                      <a:pt x="19" y="36"/>
                    </a:lnTo>
                    <a:lnTo>
                      <a:pt x="26" y="34"/>
                    </a:lnTo>
                    <a:lnTo>
                      <a:pt x="32" y="30"/>
                    </a:lnTo>
                    <a:lnTo>
                      <a:pt x="34" y="26"/>
                    </a:lnTo>
                    <a:lnTo>
                      <a:pt x="36" y="17"/>
                    </a:lnTo>
                    <a:lnTo>
                      <a:pt x="34" y="11"/>
                    </a:lnTo>
                    <a:lnTo>
                      <a:pt x="30" y="7"/>
                    </a:lnTo>
                    <a:lnTo>
                      <a:pt x="26" y="3"/>
                    </a:lnTo>
                    <a:lnTo>
                      <a:pt x="17" y="0"/>
                    </a:lnTo>
                    <a:lnTo>
                      <a:pt x="11" y="3"/>
                    </a:lnTo>
                    <a:lnTo>
                      <a:pt x="7" y="7"/>
                    </a:lnTo>
                    <a:lnTo>
                      <a:pt x="2" y="11"/>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
              <p:cNvSpPr>
                <a:spLocks noChangeAspect="1"/>
              </p:cNvSpPr>
              <p:nvPr/>
            </p:nvSpPr>
            <p:spPr bwMode="auto">
              <a:xfrm>
                <a:off x="4551" y="2757"/>
                <a:ext cx="325" cy="468"/>
              </a:xfrm>
              <a:custGeom>
                <a:avLst/>
                <a:gdLst>
                  <a:gd name="T0" fmla="*/ 145 w 325"/>
                  <a:gd name="T1" fmla="*/ 381 h 468"/>
                  <a:gd name="T2" fmla="*/ 145 w 325"/>
                  <a:gd name="T3" fmla="*/ 381 h 468"/>
                  <a:gd name="T4" fmla="*/ 177 w 325"/>
                  <a:gd name="T5" fmla="*/ 404 h 468"/>
                  <a:gd name="T6" fmla="*/ 206 w 325"/>
                  <a:gd name="T7" fmla="*/ 421 h 468"/>
                  <a:gd name="T8" fmla="*/ 236 w 325"/>
                  <a:gd name="T9" fmla="*/ 438 h 468"/>
                  <a:gd name="T10" fmla="*/ 262 w 325"/>
                  <a:gd name="T11" fmla="*/ 449 h 468"/>
                  <a:gd name="T12" fmla="*/ 302 w 325"/>
                  <a:gd name="T13" fmla="*/ 463 h 468"/>
                  <a:gd name="T14" fmla="*/ 319 w 325"/>
                  <a:gd name="T15" fmla="*/ 468 h 468"/>
                  <a:gd name="T16" fmla="*/ 325 w 325"/>
                  <a:gd name="T17" fmla="*/ 436 h 468"/>
                  <a:gd name="T18" fmla="*/ 325 w 325"/>
                  <a:gd name="T19" fmla="*/ 436 h 468"/>
                  <a:gd name="T20" fmla="*/ 310 w 325"/>
                  <a:gd name="T21" fmla="*/ 432 h 468"/>
                  <a:gd name="T22" fmla="*/ 272 w 325"/>
                  <a:gd name="T23" fmla="*/ 419 h 468"/>
                  <a:gd name="T24" fmla="*/ 249 w 325"/>
                  <a:gd name="T25" fmla="*/ 408 h 468"/>
                  <a:gd name="T26" fmla="*/ 221 w 325"/>
                  <a:gd name="T27" fmla="*/ 394 h 468"/>
                  <a:gd name="T28" fmla="*/ 194 w 325"/>
                  <a:gd name="T29" fmla="*/ 377 h 468"/>
                  <a:gd name="T30" fmla="*/ 164 w 325"/>
                  <a:gd name="T31" fmla="*/ 356 h 468"/>
                  <a:gd name="T32" fmla="*/ 164 w 325"/>
                  <a:gd name="T33" fmla="*/ 356 h 468"/>
                  <a:gd name="T34" fmla="*/ 145 w 325"/>
                  <a:gd name="T35" fmla="*/ 339 h 468"/>
                  <a:gd name="T36" fmla="*/ 128 w 325"/>
                  <a:gd name="T37" fmla="*/ 322 h 468"/>
                  <a:gd name="T38" fmla="*/ 113 w 325"/>
                  <a:gd name="T39" fmla="*/ 305 h 468"/>
                  <a:gd name="T40" fmla="*/ 98 w 325"/>
                  <a:gd name="T41" fmla="*/ 286 h 468"/>
                  <a:gd name="T42" fmla="*/ 85 w 325"/>
                  <a:gd name="T43" fmla="*/ 267 h 468"/>
                  <a:gd name="T44" fmla="*/ 72 w 325"/>
                  <a:gd name="T45" fmla="*/ 248 h 468"/>
                  <a:gd name="T46" fmla="*/ 64 w 325"/>
                  <a:gd name="T47" fmla="*/ 227 h 468"/>
                  <a:gd name="T48" fmla="*/ 53 w 325"/>
                  <a:gd name="T49" fmla="*/ 205 h 468"/>
                  <a:gd name="T50" fmla="*/ 47 w 325"/>
                  <a:gd name="T51" fmla="*/ 182 h 468"/>
                  <a:gd name="T52" fmla="*/ 41 w 325"/>
                  <a:gd name="T53" fmla="*/ 159 h 468"/>
                  <a:gd name="T54" fmla="*/ 36 w 325"/>
                  <a:gd name="T55" fmla="*/ 136 h 468"/>
                  <a:gd name="T56" fmla="*/ 34 w 325"/>
                  <a:gd name="T57" fmla="*/ 110 h 468"/>
                  <a:gd name="T58" fmla="*/ 32 w 325"/>
                  <a:gd name="T59" fmla="*/ 85 h 468"/>
                  <a:gd name="T60" fmla="*/ 32 w 325"/>
                  <a:gd name="T61" fmla="*/ 59 h 468"/>
                  <a:gd name="T62" fmla="*/ 32 w 325"/>
                  <a:gd name="T63" fmla="*/ 32 h 468"/>
                  <a:gd name="T64" fmla="*/ 34 w 325"/>
                  <a:gd name="T65" fmla="*/ 4 h 468"/>
                  <a:gd name="T66" fmla="*/ 4 w 325"/>
                  <a:gd name="T67" fmla="*/ 0 h 468"/>
                  <a:gd name="T68" fmla="*/ 4 w 325"/>
                  <a:gd name="T69" fmla="*/ 0 h 468"/>
                  <a:gd name="T70" fmla="*/ 0 w 325"/>
                  <a:gd name="T71" fmla="*/ 36 h 468"/>
                  <a:gd name="T72" fmla="*/ 0 w 325"/>
                  <a:gd name="T73" fmla="*/ 72 h 468"/>
                  <a:gd name="T74" fmla="*/ 2 w 325"/>
                  <a:gd name="T75" fmla="*/ 104 h 468"/>
                  <a:gd name="T76" fmla="*/ 4 w 325"/>
                  <a:gd name="T77" fmla="*/ 136 h 468"/>
                  <a:gd name="T78" fmla="*/ 11 w 325"/>
                  <a:gd name="T79" fmla="*/ 165 h 468"/>
                  <a:gd name="T80" fmla="*/ 17 w 325"/>
                  <a:gd name="T81" fmla="*/ 193 h 468"/>
                  <a:gd name="T82" fmla="*/ 26 w 325"/>
                  <a:gd name="T83" fmla="*/ 218 h 468"/>
                  <a:gd name="T84" fmla="*/ 36 w 325"/>
                  <a:gd name="T85" fmla="*/ 243 h 468"/>
                  <a:gd name="T86" fmla="*/ 47 w 325"/>
                  <a:gd name="T87" fmla="*/ 265 h 468"/>
                  <a:gd name="T88" fmla="*/ 60 w 325"/>
                  <a:gd name="T89" fmla="*/ 286 h 468"/>
                  <a:gd name="T90" fmla="*/ 72 w 325"/>
                  <a:gd name="T91" fmla="*/ 305 h 468"/>
                  <a:gd name="T92" fmla="*/ 87 w 325"/>
                  <a:gd name="T93" fmla="*/ 324 h 468"/>
                  <a:gd name="T94" fmla="*/ 115 w 325"/>
                  <a:gd name="T95" fmla="*/ 353 h 468"/>
                  <a:gd name="T96" fmla="*/ 145 w 325"/>
                  <a:gd name="T97" fmla="*/ 381 h 468"/>
                  <a:gd name="T98" fmla="*/ 145 w 325"/>
                  <a:gd name="T99" fmla="*/ 381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5" h="468">
                    <a:moveTo>
                      <a:pt x="145" y="381"/>
                    </a:moveTo>
                    <a:lnTo>
                      <a:pt x="145" y="381"/>
                    </a:lnTo>
                    <a:lnTo>
                      <a:pt x="177" y="404"/>
                    </a:lnTo>
                    <a:lnTo>
                      <a:pt x="206" y="421"/>
                    </a:lnTo>
                    <a:lnTo>
                      <a:pt x="236" y="438"/>
                    </a:lnTo>
                    <a:lnTo>
                      <a:pt x="262" y="449"/>
                    </a:lnTo>
                    <a:lnTo>
                      <a:pt x="302" y="463"/>
                    </a:lnTo>
                    <a:lnTo>
                      <a:pt x="319" y="468"/>
                    </a:lnTo>
                    <a:lnTo>
                      <a:pt x="325" y="436"/>
                    </a:lnTo>
                    <a:lnTo>
                      <a:pt x="310" y="432"/>
                    </a:lnTo>
                    <a:lnTo>
                      <a:pt x="272" y="419"/>
                    </a:lnTo>
                    <a:lnTo>
                      <a:pt x="249" y="408"/>
                    </a:lnTo>
                    <a:lnTo>
                      <a:pt x="221" y="394"/>
                    </a:lnTo>
                    <a:lnTo>
                      <a:pt x="194" y="377"/>
                    </a:lnTo>
                    <a:lnTo>
                      <a:pt x="164" y="356"/>
                    </a:lnTo>
                    <a:lnTo>
                      <a:pt x="145" y="339"/>
                    </a:lnTo>
                    <a:lnTo>
                      <a:pt x="128" y="322"/>
                    </a:lnTo>
                    <a:lnTo>
                      <a:pt x="113" y="305"/>
                    </a:lnTo>
                    <a:lnTo>
                      <a:pt x="98" y="286"/>
                    </a:lnTo>
                    <a:lnTo>
                      <a:pt x="85" y="267"/>
                    </a:lnTo>
                    <a:lnTo>
                      <a:pt x="72" y="248"/>
                    </a:lnTo>
                    <a:lnTo>
                      <a:pt x="64" y="227"/>
                    </a:lnTo>
                    <a:lnTo>
                      <a:pt x="53" y="205"/>
                    </a:lnTo>
                    <a:lnTo>
                      <a:pt x="47" y="182"/>
                    </a:lnTo>
                    <a:lnTo>
                      <a:pt x="41" y="159"/>
                    </a:lnTo>
                    <a:lnTo>
                      <a:pt x="36" y="136"/>
                    </a:lnTo>
                    <a:lnTo>
                      <a:pt x="34" y="110"/>
                    </a:lnTo>
                    <a:lnTo>
                      <a:pt x="32" y="85"/>
                    </a:lnTo>
                    <a:lnTo>
                      <a:pt x="32" y="59"/>
                    </a:lnTo>
                    <a:lnTo>
                      <a:pt x="32" y="32"/>
                    </a:lnTo>
                    <a:lnTo>
                      <a:pt x="34" y="4"/>
                    </a:lnTo>
                    <a:lnTo>
                      <a:pt x="4" y="0"/>
                    </a:lnTo>
                    <a:lnTo>
                      <a:pt x="0" y="36"/>
                    </a:lnTo>
                    <a:lnTo>
                      <a:pt x="0" y="72"/>
                    </a:lnTo>
                    <a:lnTo>
                      <a:pt x="2" y="104"/>
                    </a:lnTo>
                    <a:lnTo>
                      <a:pt x="4" y="136"/>
                    </a:lnTo>
                    <a:lnTo>
                      <a:pt x="11" y="165"/>
                    </a:lnTo>
                    <a:lnTo>
                      <a:pt x="17" y="193"/>
                    </a:lnTo>
                    <a:lnTo>
                      <a:pt x="26" y="218"/>
                    </a:lnTo>
                    <a:lnTo>
                      <a:pt x="36" y="243"/>
                    </a:lnTo>
                    <a:lnTo>
                      <a:pt x="47" y="265"/>
                    </a:lnTo>
                    <a:lnTo>
                      <a:pt x="60" y="286"/>
                    </a:lnTo>
                    <a:lnTo>
                      <a:pt x="72" y="305"/>
                    </a:lnTo>
                    <a:lnTo>
                      <a:pt x="87" y="324"/>
                    </a:lnTo>
                    <a:lnTo>
                      <a:pt x="115" y="353"/>
                    </a:lnTo>
                    <a:lnTo>
                      <a:pt x="145" y="3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3"/>
              <p:cNvSpPr>
                <a:spLocks noChangeAspect="1"/>
              </p:cNvSpPr>
              <p:nvPr/>
            </p:nvSpPr>
            <p:spPr bwMode="auto">
              <a:xfrm>
                <a:off x="4896" y="3149"/>
                <a:ext cx="29" cy="67"/>
              </a:xfrm>
              <a:custGeom>
                <a:avLst/>
                <a:gdLst>
                  <a:gd name="T0" fmla="*/ 29 w 29"/>
                  <a:gd name="T1" fmla="*/ 65 h 67"/>
                  <a:gd name="T2" fmla="*/ 14 w 29"/>
                  <a:gd name="T3" fmla="*/ 67 h 67"/>
                  <a:gd name="T4" fmla="*/ 0 w 29"/>
                  <a:gd name="T5" fmla="*/ 2 h 67"/>
                  <a:gd name="T6" fmla="*/ 12 w 29"/>
                  <a:gd name="T7" fmla="*/ 0 h 67"/>
                  <a:gd name="T8" fmla="*/ 29 w 29"/>
                  <a:gd name="T9" fmla="*/ 6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7">
                    <a:moveTo>
                      <a:pt x="29" y="65"/>
                    </a:moveTo>
                    <a:lnTo>
                      <a:pt x="14" y="67"/>
                    </a:lnTo>
                    <a:lnTo>
                      <a:pt x="0" y="2"/>
                    </a:lnTo>
                    <a:lnTo>
                      <a:pt x="12" y="0"/>
                    </a:lnTo>
                    <a:lnTo>
                      <a:pt x="2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4"/>
              <p:cNvSpPr>
                <a:spLocks noChangeAspect="1"/>
              </p:cNvSpPr>
              <p:nvPr/>
            </p:nvSpPr>
            <p:spPr bwMode="auto">
              <a:xfrm>
                <a:off x="4738" y="3113"/>
                <a:ext cx="92" cy="55"/>
              </a:xfrm>
              <a:custGeom>
                <a:avLst/>
                <a:gdLst>
                  <a:gd name="T0" fmla="*/ 21 w 92"/>
                  <a:gd name="T1" fmla="*/ 0 h 55"/>
                  <a:gd name="T2" fmla="*/ 21 w 92"/>
                  <a:gd name="T3" fmla="*/ 0 h 55"/>
                  <a:gd name="T4" fmla="*/ 21 w 92"/>
                  <a:gd name="T5" fmla="*/ 4 h 55"/>
                  <a:gd name="T6" fmla="*/ 19 w 92"/>
                  <a:gd name="T7" fmla="*/ 10 h 55"/>
                  <a:gd name="T8" fmla="*/ 17 w 92"/>
                  <a:gd name="T9" fmla="*/ 14 h 55"/>
                  <a:gd name="T10" fmla="*/ 15 w 92"/>
                  <a:gd name="T11" fmla="*/ 16 h 55"/>
                  <a:gd name="T12" fmla="*/ 9 w 92"/>
                  <a:gd name="T13" fmla="*/ 19 h 55"/>
                  <a:gd name="T14" fmla="*/ 0 w 92"/>
                  <a:gd name="T15" fmla="*/ 19 h 55"/>
                  <a:gd name="T16" fmla="*/ 0 w 92"/>
                  <a:gd name="T17" fmla="*/ 19 h 55"/>
                  <a:gd name="T18" fmla="*/ 7 w 92"/>
                  <a:gd name="T19" fmla="*/ 29 h 55"/>
                  <a:gd name="T20" fmla="*/ 13 w 92"/>
                  <a:gd name="T21" fmla="*/ 38 h 55"/>
                  <a:gd name="T22" fmla="*/ 21 w 92"/>
                  <a:gd name="T23" fmla="*/ 46 h 55"/>
                  <a:gd name="T24" fmla="*/ 32 w 92"/>
                  <a:gd name="T25" fmla="*/ 52 h 55"/>
                  <a:gd name="T26" fmla="*/ 38 w 92"/>
                  <a:gd name="T27" fmla="*/ 55 h 55"/>
                  <a:gd name="T28" fmla="*/ 47 w 92"/>
                  <a:gd name="T29" fmla="*/ 55 h 55"/>
                  <a:gd name="T30" fmla="*/ 55 w 92"/>
                  <a:gd name="T31" fmla="*/ 55 h 55"/>
                  <a:gd name="T32" fmla="*/ 64 w 92"/>
                  <a:gd name="T33" fmla="*/ 50 h 55"/>
                  <a:gd name="T34" fmla="*/ 72 w 92"/>
                  <a:gd name="T35" fmla="*/ 46 h 55"/>
                  <a:gd name="T36" fmla="*/ 83 w 92"/>
                  <a:gd name="T37" fmla="*/ 40 h 55"/>
                  <a:gd name="T38" fmla="*/ 83 w 92"/>
                  <a:gd name="T39" fmla="*/ 40 h 55"/>
                  <a:gd name="T40" fmla="*/ 89 w 92"/>
                  <a:gd name="T41" fmla="*/ 36 h 55"/>
                  <a:gd name="T42" fmla="*/ 92 w 92"/>
                  <a:gd name="T43" fmla="*/ 31 h 55"/>
                  <a:gd name="T44" fmla="*/ 92 w 92"/>
                  <a:gd name="T45" fmla="*/ 27 h 55"/>
                  <a:gd name="T46" fmla="*/ 92 w 92"/>
                  <a:gd name="T47" fmla="*/ 25 h 55"/>
                  <a:gd name="T48" fmla="*/ 85 w 92"/>
                  <a:gd name="T49" fmla="*/ 19 h 55"/>
                  <a:gd name="T50" fmla="*/ 72 w 92"/>
                  <a:gd name="T51" fmla="*/ 12 h 55"/>
                  <a:gd name="T52" fmla="*/ 60 w 92"/>
                  <a:gd name="T53" fmla="*/ 8 h 55"/>
                  <a:gd name="T54" fmla="*/ 45 w 92"/>
                  <a:gd name="T55" fmla="*/ 4 h 55"/>
                  <a:gd name="T56" fmla="*/ 21 w 92"/>
                  <a:gd name="T57" fmla="*/ 0 h 55"/>
                  <a:gd name="T58" fmla="*/ 21 w 92"/>
                  <a:gd name="T59" fmla="*/ 0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2" h="55">
                    <a:moveTo>
                      <a:pt x="21" y="0"/>
                    </a:moveTo>
                    <a:lnTo>
                      <a:pt x="21" y="0"/>
                    </a:lnTo>
                    <a:lnTo>
                      <a:pt x="21" y="4"/>
                    </a:lnTo>
                    <a:lnTo>
                      <a:pt x="19" y="10"/>
                    </a:lnTo>
                    <a:lnTo>
                      <a:pt x="17" y="14"/>
                    </a:lnTo>
                    <a:lnTo>
                      <a:pt x="15" y="16"/>
                    </a:lnTo>
                    <a:lnTo>
                      <a:pt x="9" y="19"/>
                    </a:lnTo>
                    <a:lnTo>
                      <a:pt x="0" y="19"/>
                    </a:lnTo>
                    <a:lnTo>
                      <a:pt x="7" y="29"/>
                    </a:lnTo>
                    <a:lnTo>
                      <a:pt x="13" y="38"/>
                    </a:lnTo>
                    <a:lnTo>
                      <a:pt x="21" y="46"/>
                    </a:lnTo>
                    <a:lnTo>
                      <a:pt x="32" y="52"/>
                    </a:lnTo>
                    <a:lnTo>
                      <a:pt x="38" y="55"/>
                    </a:lnTo>
                    <a:lnTo>
                      <a:pt x="47" y="55"/>
                    </a:lnTo>
                    <a:lnTo>
                      <a:pt x="55" y="55"/>
                    </a:lnTo>
                    <a:lnTo>
                      <a:pt x="64" y="50"/>
                    </a:lnTo>
                    <a:lnTo>
                      <a:pt x="72" y="46"/>
                    </a:lnTo>
                    <a:lnTo>
                      <a:pt x="83" y="40"/>
                    </a:lnTo>
                    <a:lnTo>
                      <a:pt x="89" y="36"/>
                    </a:lnTo>
                    <a:lnTo>
                      <a:pt x="92" y="31"/>
                    </a:lnTo>
                    <a:lnTo>
                      <a:pt x="92" y="27"/>
                    </a:lnTo>
                    <a:lnTo>
                      <a:pt x="92" y="25"/>
                    </a:lnTo>
                    <a:lnTo>
                      <a:pt x="85" y="19"/>
                    </a:lnTo>
                    <a:lnTo>
                      <a:pt x="72" y="12"/>
                    </a:lnTo>
                    <a:lnTo>
                      <a:pt x="60" y="8"/>
                    </a:lnTo>
                    <a:lnTo>
                      <a:pt x="45" y="4"/>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5"/>
              <p:cNvSpPr>
                <a:spLocks noChangeAspect="1"/>
              </p:cNvSpPr>
              <p:nvPr/>
            </p:nvSpPr>
            <p:spPr bwMode="auto">
              <a:xfrm>
                <a:off x="4723" y="2905"/>
                <a:ext cx="364" cy="271"/>
              </a:xfrm>
              <a:custGeom>
                <a:avLst/>
                <a:gdLst>
                  <a:gd name="T0" fmla="*/ 0 w 364"/>
                  <a:gd name="T1" fmla="*/ 146 h 271"/>
                  <a:gd name="T2" fmla="*/ 7 w 364"/>
                  <a:gd name="T3" fmla="*/ 174 h 271"/>
                  <a:gd name="T4" fmla="*/ 17 w 364"/>
                  <a:gd name="T5" fmla="*/ 197 h 271"/>
                  <a:gd name="T6" fmla="*/ 36 w 364"/>
                  <a:gd name="T7" fmla="*/ 220 h 271"/>
                  <a:gd name="T8" fmla="*/ 60 w 364"/>
                  <a:gd name="T9" fmla="*/ 239 h 271"/>
                  <a:gd name="T10" fmla="*/ 87 w 364"/>
                  <a:gd name="T11" fmla="*/ 254 h 271"/>
                  <a:gd name="T12" fmla="*/ 119 w 364"/>
                  <a:gd name="T13" fmla="*/ 263 h 271"/>
                  <a:gd name="T14" fmla="*/ 153 w 364"/>
                  <a:gd name="T15" fmla="*/ 269 h 271"/>
                  <a:gd name="T16" fmla="*/ 190 w 364"/>
                  <a:gd name="T17" fmla="*/ 269 h 271"/>
                  <a:gd name="T18" fmla="*/ 209 w 364"/>
                  <a:gd name="T19" fmla="*/ 267 h 271"/>
                  <a:gd name="T20" fmla="*/ 245 w 364"/>
                  <a:gd name="T21" fmla="*/ 260 h 271"/>
                  <a:gd name="T22" fmla="*/ 277 w 364"/>
                  <a:gd name="T23" fmla="*/ 248 h 271"/>
                  <a:gd name="T24" fmla="*/ 304 w 364"/>
                  <a:gd name="T25" fmla="*/ 231 h 271"/>
                  <a:gd name="T26" fmla="*/ 328 w 364"/>
                  <a:gd name="T27" fmla="*/ 212 h 271"/>
                  <a:gd name="T28" fmla="*/ 345 w 364"/>
                  <a:gd name="T29" fmla="*/ 189 h 271"/>
                  <a:gd name="T30" fmla="*/ 357 w 364"/>
                  <a:gd name="T31" fmla="*/ 165 h 271"/>
                  <a:gd name="T32" fmla="*/ 364 w 364"/>
                  <a:gd name="T33" fmla="*/ 138 h 271"/>
                  <a:gd name="T34" fmla="*/ 364 w 364"/>
                  <a:gd name="T35" fmla="*/ 123 h 271"/>
                  <a:gd name="T36" fmla="*/ 357 w 364"/>
                  <a:gd name="T37" fmla="*/ 98 h 271"/>
                  <a:gd name="T38" fmla="*/ 345 w 364"/>
                  <a:gd name="T39" fmla="*/ 72 h 271"/>
                  <a:gd name="T40" fmla="*/ 328 w 364"/>
                  <a:gd name="T41" fmla="*/ 51 h 271"/>
                  <a:gd name="T42" fmla="*/ 304 w 364"/>
                  <a:gd name="T43" fmla="*/ 32 h 271"/>
                  <a:gd name="T44" fmla="*/ 277 w 364"/>
                  <a:gd name="T45" fmla="*/ 17 h 271"/>
                  <a:gd name="T46" fmla="*/ 245 w 364"/>
                  <a:gd name="T47" fmla="*/ 7 h 271"/>
                  <a:gd name="T48" fmla="*/ 211 w 364"/>
                  <a:gd name="T49" fmla="*/ 0 h 271"/>
                  <a:gd name="T50" fmla="*/ 173 w 364"/>
                  <a:gd name="T51" fmla="*/ 0 h 271"/>
                  <a:gd name="T52" fmla="*/ 155 w 364"/>
                  <a:gd name="T53" fmla="*/ 2 h 271"/>
                  <a:gd name="T54" fmla="*/ 119 w 364"/>
                  <a:gd name="T55" fmla="*/ 11 h 271"/>
                  <a:gd name="T56" fmla="*/ 87 w 364"/>
                  <a:gd name="T57" fmla="*/ 21 h 271"/>
                  <a:gd name="T58" fmla="*/ 60 w 364"/>
                  <a:gd name="T59" fmla="*/ 38 h 271"/>
                  <a:gd name="T60" fmla="*/ 36 w 364"/>
                  <a:gd name="T61" fmla="*/ 57 h 271"/>
                  <a:gd name="T62" fmla="*/ 19 w 364"/>
                  <a:gd name="T63" fmla="*/ 81 h 271"/>
                  <a:gd name="T64" fmla="*/ 7 w 364"/>
                  <a:gd name="T65" fmla="*/ 106 h 271"/>
                  <a:gd name="T66" fmla="*/ 0 w 364"/>
                  <a:gd name="T67" fmla="*/ 134 h 271"/>
                  <a:gd name="T68" fmla="*/ 0 w 364"/>
                  <a:gd name="T69" fmla="*/ 146 h 2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4" h="271">
                    <a:moveTo>
                      <a:pt x="0" y="146"/>
                    </a:moveTo>
                    <a:lnTo>
                      <a:pt x="0" y="146"/>
                    </a:lnTo>
                    <a:lnTo>
                      <a:pt x="2" y="161"/>
                    </a:lnTo>
                    <a:lnTo>
                      <a:pt x="7" y="174"/>
                    </a:lnTo>
                    <a:lnTo>
                      <a:pt x="11" y="186"/>
                    </a:lnTo>
                    <a:lnTo>
                      <a:pt x="17" y="197"/>
                    </a:lnTo>
                    <a:lnTo>
                      <a:pt x="26" y="210"/>
                    </a:lnTo>
                    <a:lnTo>
                      <a:pt x="36" y="220"/>
                    </a:lnTo>
                    <a:lnTo>
                      <a:pt x="47" y="229"/>
                    </a:lnTo>
                    <a:lnTo>
                      <a:pt x="60" y="239"/>
                    </a:lnTo>
                    <a:lnTo>
                      <a:pt x="73" y="246"/>
                    </a:lnTo>
                    <a:lnTo>
                      <a:pt x="87" y="254"/>
                    </a:lnTo>
                    <a:lnTo>
                      <a:pt x="102" y="258"/>
                    </a:lnTo>
                    <a:lnTo>
                      <a:pt x="119" y="263"/>
                    </a:lnTo>
                    <a:lnTo>
                      <a:pt x="136" y="267"/>
                    </a:lnTo>
                    <a:lnTo>
                      <a:pt x="153" y="269"/>
                    </a:lnTo>
                    <a:lnTo>
                      <a:pt x="173" y="271"/>
                    </a:lnTo>
                    <a:lnTo>
                      <a:pt x="190" y="269"/>
                    </a:lnTo>
                    <a:lnTo>
                      <a:pt x="209" y="267"/>
                    </a:lnTo>
                    <a:lnTo>
                      <a:pt x="228" y="265"/>
                    </a:lnTo>
                    <a:lnTo>
                      <a:pt x="245" y="260"/>
                    </a:lnTo>
                    <a:lnTo>
                      <a:pt x="260" y="254"/>
                    </a:lnTo>
                    <a:lnTo>
                      <a:pt x="277" y="248"/>
                    </a:lnTo>
                    <a:lnTo>
                      <a:pt x="289" y="241"/>
                    </a:lnTo>
                    <a:lnTo>
                      <a:pt x="304" y="231"/>
                    </a:lnTo>
                    <a:lnTo>
                      <a:pt x="317" y="222"/>
                    </a:lnTo>
                    <a:lnTo>
                      <a:pt x="328" y="212"/>
                    </a:lnTo>
                    <a:lnTo>
                      <a:pt x="336" y="201"/>
                    </a:lnTo>
                    <a:lnTo>
                      <a:pt x="345" y="189"/>
                    </a:lnTo>
                    <a:lnTo>
                      <a:pt x="353" y="178"/>
                    </a:lnTo>
                    <a:lnTo>
                      <a:pt x="357" y="165"/>
                    </a:lnTo>
                    <a:lnTo>
                      <a:pt x="362" y="150"/>
                    </a:lnTo>
                    <a:lnTo>
                      <a:pt x="364" y="138"/>
                    </a:lnTo>
                    <a:lnTo>
                      <a:pt x="364" y="123"/>
                    </a:lnTo>
                    <a:lnTo>
                      <a:pt x="362" y="110"/>
                    </a:lnTo>
                    <a:lnTo>
                      <a:pt x="357" y="98"/>
                    </a:lnTo>
                    <a:lnTo>
                      <a:pt x="353" y="85"/>
                    </a:lnTo>
                    <a:lnTo>
                      <a:pt x="345" y="72"/>
                    </a:lnTo>
                    <a:lnTo>
                      <a:pt x="338" y="62"/>
                    </a:lnTo>
                    <a:lnTo>
                      <a:pt x="328" y="51"/>
                    </a:lnTo>
                    <a:lnTo>
                      <a:pt x="317" y="40"/>
                    </a:lnTo>
                    <a:lnTo>
                      <a:pt x="304" y="32"/>
                    </a:lnTo>
                    <a:lnTo>
                      <a:pt x="292" y="24"/>
                    </a:lnTo>
                    <a:lnTo>
                      <a:pt x="277" y="17"/>
                    </a:lnTo>
                    <a:lnTo>
                      <a:pt x="262" y="11"/>
                    </a:lnTo>
                    <a:lnTo>
                      <a:pt x="245" y="7"/>
                    </a:lnTo>
                    <a:lnTo>
                      <a:pt x="228" y="2"/>
                    </a:lnTo>
                    <a:lnTo>
                      <a:pt x="211" y="0"/>
                    </a:lnTo>
                    <a:lnTo>
                      <a:pt x="192" y="0"/>
                    </a:lnTo>
                    <a:lnTo>
                      <a:pt x="173" y="0"/>
                    </a:lnTo>
                    <a:lnTo>
                      <a:pt x="155" y="2"/>
                    </a:lnTo>
                    <a:lnTo>
                      <a:pt x="136" y="7"/>
                    </a:lnTo>
                    <a:lnTo>
                      <a:pt x="119" y="11"/>
                    </a:lnTo>
                    <a:lnTo>
                      <a:pt x="104" y="15"/>
                    </a:lnTo>
                    <a:lnTo>
                      <a:pt x="87" y="21"/>
                    </a:lnTo>
                    <a:lnTo>
                      <a:pt x="73" y="30"/>
                    </a:lnTo>
                    <a:lnTo>
                      <a:pt x="60" y="38"/>
                    </a:lnTo>
                    <a:lnTo>
                      <a:pt x="47" y="49"/>
                    </a:lnTo>
                    <a:lnTo>
                      <a:pt x="36" y="57"/>
                    </a:lnTo>
                    <a:lnTo>
                      <a:pt x="26" y="70"/>
                    </a:lnTo>
                    <a:lnTo>
                      <a:pt x="19" y="81"/>
                    </a:lnTo>
                    <a:lnTo>
                      <a:pt x="11" y="93"/>
                    </a:lnTo>
                    <a:lnTo>
                      <a:pt x="7" y="106"/>
                    </a:lnTo>
                    <a:lnTo>
                      <a:pt x="2" y="119"/>
                    </a:lnTo>
                    <a:lnTo>
                      <a:pt x="0" y="134"/>
                    </a:lnTo>
                    <a:lnTo>
                      <a:pt x="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6"/>
              <p:cNvSpPr>
                <a:spLocks noChangeAspect="1"/>
              </p:cNvSpPr>
              <p:nvPr/>
            </p:nvSpPr>
            <p:spPr bwMode="auto">
              <a:xfrm>
                <a:off x="4740" y="2918"/>
                <a:ext cx="330" cy="245"/>
              </a:xfrm>
              <a:custGeom>
                <a:avLst/>
                <a:gdLst>
                  <a:gd name="T0" fmla="*/ 0 w 330"/>
                  <a:gd name="T1" fmla="*/ 133 h 245"/>
                  <a:gd name="T2" fmla="*/ 0 w 330"/>
                  <a:gd name="T3" fmla="*/ 133 h 245"/>
                  <a:gd name="T4" fmla="*/ 2 w 330"/>
                  <a:gd name="T5" fmla="*/ 146 h 245"/>
                  <a:gd name="T6" fmla="*/ 5 w 330"/>
                  <a:gd name="T7" fmla="*/ 156 h 245"/>
                  <a:gd name="T8" fmla="*/ 11 w 330"/>
                  <a:gd name="T9" fmla="*/ 169 h 245"/>
                  <a:gd name="T10" fmla="*/ 17 w 330"/>
                  <a:gd name="T11" fmla="*/ 180 h 245"/>
                  <a:gd name="T12" fmla="*/ 24 w 330"/>
                  <a:gd name="T13" fmla="*/ 190 h 245"/>
                  <a:gd name="T14" fmla="*/ 32 w 330"/>
                  <a:gd name="T15" fmla="*/ 199 h 245"/>
                  <a:gd name="T16" fmla="*/ 43 w 330"/>
                  <a:gd name="T17" fmla="*/ 207 h 245"/>
                  <a:gd name="T18" fmla="*/ 53 w 330"/>
                  <a:gd name="T19" fmla="*/ 216 h 245"/>
                  <a:gd name="T20" fmla="*/ 79 w 330"/>
                  <a:gd name="T21" fmla="*/ 228 h 245"/>
                  <a:gd name="T22" fmla="*/ 109 w 330"/>
                  <a:gd name="T23" fmla="*/ 239 h 245"/>
                  <a:gd name="T24" fmla="*/ 138 w 330"/>
                  <a:gd name="T25" fmla="*/ 243 h 245"/>
                  <a:gd name="T26" fmla="*/ 156 w 330"/>
                  <a:gd name="T27" fmla="*/ 245 h 245"/>
                  <a:gd name="T28" fmla="*/ 173 w 330"/>
                  <a:gd name="T29" fmla="*/ 243 h 245"/>
                  <a:gd name="T30" fmla="*/ 173 w 330"/>
                  <a:gd name="T31" fmla="*/ 243 h 245"/>
                  <a:gd name="T32" fmla="*/ 190 w 330"/>
                  <a:gd name="T33" fmla="*/ 243 h 245"/>
                  <a:gd name="T34" fmla="*/ 207 w 330"/>
                  <a:gd name="T35" fmla="*/ 239 h 245"/>
                  <a:gd name="T36" fmla="*/ 236 w 330"/>
                  <a:gd name="T37" fmla="*/ 231 h 245"/>
                  <a:gd name="T38" fmla="*/ 264 w 330"/>
                  <a:gd name="T39" fmla="*/ 218 h 245"/>
                  <a:gd name="T40" fmla="*/ 287 w 330"/>
                  <a:gd name="T41" fmla="*/ 201 h 245"/>
                  <a:gd name="T42" fmla="*/ 296 w 330"/>
                  <a:gd name="T43" fmla="*/ 192 h 245"/>
                  <a:gd name="T44" fmla="*/ 306 w 330"/>
                  <a:gd name="T45" fmla="*/ 182 h 245"/>
                  <a:gd name="T46" fmla="*/ 313 w 330"/>
                  <a:gd name="T47" fmla="*/ 171 h 245"/>
                  <a:gd name="T48" fmla="*/ 319 w 330"/>
                  <a:gd name="T49" fmla="*/ 161 h 245"/>
                  <a:gd name="T50" fmla="*/ 323 w 330"/>
                  <a:gd name="T51" fmla="*/ 148 h 245"/>
                  <a:gd name="T52" fmla="*/ 328 w 330"/>
                  <a:gd name="T53" fmla="*/ 137 h 245"/>
                  <a:gd name="T54" fmla="*/ 330 w 330"/>
                  <a:gd name="T55" fmla="*/ 125 h 245"/>
                  <a:gd name="T56" fmla="*/ 330 w 330"/>
                  <a:gd name="T57" fmla="*/ 112 h 245"/>
                  <a:gd name="T58" fmla="*/ 330 w 330"/>
                  <a:gd name="T59" fmla="*/ 112 h 245"/>
                  <a:gd name="T60" fmla="*/ 328 w 330"/>
                  <a:gd name="T61" fmla="*/ 99 h 245"/>
                  <a:gd name="T62" fmla="*/ 326 w 330"/>
                  <a:gd name="T63" fmla="*/ 87 h 245"/>
                  <a:gd name="T64" fmla="*/ 319 w 330"/>
                  <a:gd name="T65" fmla="*/ 76 h 245"/>
                  <a:gd name="T66" fmla="*/ 313 w 330"/>
                  <a:gd name="T67" fmla="*/ 66 h 245"/>
                  <a:gd name="T68" fmla="*/ 306 w 330"/>
                  <a:gd name="T69" fmla="*/ 55 h 245"/>
                  <a:gd name="T70" fmla="*/ 298 w 330"/>
                  <a:gd name="T71" fmla="*/ 44 h 245"/>
                  <a:gd name="T72" fmla="*/ 287 w 330"/>
                  <a:gd name="T73" fmla="*/ 36 h 245"/>
                  <a:gd name="T74" fmla="*/ 277 w 330"/>
                  <a:gd name="T75" fmla="*/ 30 h 245"/>
                  <a:gd name="T76" fmla="*/ 251 w 330"/>
                  <a:gd name="T77" fmla="*/ 15 h 245"/>
                  <a:gd name="T78" fmla="*/ 221 w 330"/>
                  <a:gd name="T79" fmla="*/ 6 h 245"/>
                  <a:gd name="T80" fmla="*/ 190 w 330"/>
                  <a:gd name="T81" fmla="*/ 0 h 245"/>
                  <a:gd name="T82" fmla="*/ 175 w 330"/>
                  <a:gd name="T83" fmla="*/ 0 h 245"/>
                  <a:gd name="T84" fmla="*/ 158 w 330"/>
                  <a:gd name="T85" fmla="*/ 0 h 245"/>
                  <a:gd name="T86" fmla="*/ 158 w 330"/>
                  <a:gd name="T87" fmla="*/ 0 h 245"/>
                  <a:gd name="T88" fmla="*/ 141 w 330"/>
                  <a:gd name="T89" fmla="*/ 2 h 245"/>
                  <a:gd name="T90" fmla="*/ 124 w 330"/>
                  <a:gd name="T91" fmla="*/ 4 h 245"/>
                  <a:gd name="T92" fmla="*/ 94 w 330"/>
                  <a:gd name="T93" fmla="*/ 15 h 245"/>
                  <a:gd name="T94" fmla="*/ 66 w 330"/>
                  <a:gd name="T95" fmla="*/ 27 h 245"/>
                  <a:gd name="T96" fmla="*/ 43 w 330"/>
                  <a:gd name="T97" fmla="*/ 42 h 245"/>
                  <a:gd name="T98" fmla="*/ 32 w 330"/>
                  <a:gd name="T99" fmla="*/ 53 h 245"/>
                  <a:gd name="T100" fmla="*/ 24 w 330"/>
                  <a:gd name="T101" fmla="*/ 63 h 245"/>
                  <a:gd name="T102" fmla="*/ 17 w 330"/>
                  <a:gd name="T103" fmla="*/ 74 h 245"/>
                  <a:gd name="T104" fmla="*/ 11 w 330"/>
                  <a:gd name="T105" fmla="*/ 85 h 245"/>
                  <a:gd name="T106" fmla="*/ 5 w 330"/>
                  <a:gd name="T107" fmla="*/ 95 h 245"/>
                  <a:gd name="T108" fmla="*/ 2 w 330"/>
                  <a:gd name="T109" fmla="*/ 108 h 245"/>
                  <a:gd name="T110" fmla="*/ 0 w 330"/>
                  <a:gd name="T111" fmla="*/ 121 h 245"/>
                  <a:gd name="T112" fmla="*/ 0 w 330"/>
                  <a:gd name="T113" fmla="*/ 133 h 245"/>
                  <a:gd name="T114" fmla="*/ 0 w 330"/>
                  <a:gd name="T115" fmla="*/ 133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0" h="245">
                    <a:moveTo>
                      <a:pt x="0" y="133"/>
                    </a:moveTo>
                    <a:lnTo>
                      <a:pt x="0" y="133"/>
                    </a:lnTo>
                    <a:lnTo>
                      <a:pt x="2" y="146"/>
                    </a:lnTo>
                    <a:lnTo>
                      <a:pt x="5" y="156"/>
                    </a:lnTo>
                    <a:lnTo>
                      <a:pt x="11" y="169"/>
                    </a:lnTo>
                    <a:lnTo>
                      <a:pt x="17" y="180"/>
                    </a:lnTo>
                    <a:lnTo>
                      <a:pt x="24" y="190"/>
                    </a:lnTo>
                    <a:lnTo>
                      <a:pt x="32" y="199"/>
                    </a:lnTo>
                    <a:lnTo>
                      <a:pt x="43" y="207"/>
                    </a:lnTo>
                    <a:lnTo>
                      <a:pt x="53" y="216"/>
                    </a:lnTo>
                    <a:lnTo>
                      <a:pt x="79" y="228"/>
                    </a:lnTo>
                    <a:lnTo>
                      <a:pt x="109" y="239"/>
                    </a:lnTo>
                    <a:lnTo>
                      <a:pt x="138" y="243"/>
                    </a:lnTo>
                    <a:lnTo>
                      <a:pt x="156" y="245"/>
                    </a:lnTo>
                    <a:lnTo>
                      <a:pt x="173" y="243"/>
                    </a:lnTo>
                    <a:lnTo>
                      <a:pt x="190" y="243"/>
                    </a:lnTo>
                    <a:lnTo>
                      <a:pt x="207" y="239"/>
                    </a:lnTo>
                    <a:lnTo>
                      <a:pt x="236" y="231"/>
                    </a:lnTo>
                    <a:lnTo>
                      <a:pt x="264" y="218"/>
                    </a:lnTo>
                    <a:lnTo>
                      <a:pt x="287" y="201"/>
                    </a:lnTo>
                    <a:lnTo>
                      <a:pt x="296" y="192"/>
                    </a:lnTo>
                    <a:lnTo>
                      <a:pt x="306" y="182"/>
                    </a:lnTo>
                    <a:lnTo>
                      <a:pt x="313" y="171"/>
                    </a:lnTo>
                    <a:lnTo>
                      <a:pt x="319" y="161"/>
                    </a:lnTo>
                    <a:lnTo>
                      <a:pt x="323" y="148"/>
                    </a:lnTo>
                    <a:lnTo>
                      <a:pt x="328" y="137"/>
                    </a:lnTo>
                    <a:lnTo>
                      <a:pt x="330" y="125"/>
                    </a:lnTo>
                    <a:lnTo>
                      <a:pt x="330" y="112"/>
                    </a:lnTo>
                    <a:lnTo>
                      <a:pt x="328" y="99"/>
                    </a:lnTo>
                    <a:lnTo>
                      <a:pt x="326" y="87"/>
                    </a:lnTo>
                    <a:lnTo>
                      <a:pt x="319" y="76"/>
                    </a:lnTo>
                    <a:lnTo>
                      <a:pt x="313" y="66"/>
                    </a:lnTo>
                    <a:lnTo>
                      <a:pt x="306" y="55"/>
                    </a:lnTo>
                    <a:lnTo>
                      <a:pt x="298" y="44"/>
                    </a:lnTo>
                    <a:lnTo>
                      <a:pt x="287" y="36"/>
                    </a:lnTo>
                    <a:lnTo>
                      <a:pt x="277" y="30"/>
                    </a:lnTo>
                    <a:lnTo>
                      <a:pt x="251" y="15"/>
                    </a:lnTo>
                    <a:lnTo>
                      <a:pt x="221" y="6"/>
                    </a:lnTo>
                    <a:lnTo>
                      <a:pt x="190" y="0"/>
                    </a:lnTo>
                    <a:lnTo>
                      <a:pt x="175" y="0"/>
                    </a:lnTo>
                    <a:lnTo>
                      <a:pt x="158" y="0"/>
                    </a:lnTo>
                    <a:lnTo>
                      <a:pt x="141" y="2"/>
                    </a:lnTo>
                    <a:lnTo>
                      <a:pt x="124" y="4"/>
                    </a:lnTo>
                    <a:lnTo>
                      <a:pt x="94" y="15"/>
                    </a:lnTo>
                    <a:lnTo>
                      <a:pt x="66" y="27"/>
                    </a:lnTo>
                    <a:lnTo>
                      <a:pt x="43" y="42"/>
                    </a:lnTo>
                    <a:lnTo>
                      <a:pt x="32" y="53"/>
                    </a:lnTo>
                    <a:lnTo>
                      <a:pt x="24" y="63"/>
                    </a:lnTo>
                    <a:lnTo>
                      <a:pt x="17" y="74"/>
                    </a:lnTo>
                    <a:lnTo>
                      <a:pt x="11" y="85"/>
                    </a:lnTo>
                    <a:lnTo>
                      <a:pt x="5" y="95"/>
                    </a:lnTo>
                    <a:lnTo>
                      <a:pt x="2" y="108"/>
                    </a:lnTo>
                    <a:lnTo>
                      <a:pt x="0" y="121"/>
                    </a:lnTo>
                    <a:lnTo>
                      <a:pt x="0"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
              <p:cNvSpPr>
                <a:spLocks noChangeAspect="1"/>
              </p:cNvSpPr>
              <p:nvPr/>
            </p:nvSpPr>
            <p:spPr bwMode="auto">
              <a:xfrm>
                <a:off x="4740" y="2922"/>
                <a:ext cx="268" cy="241"/>
              </a:xfrm>
              <a:custGeom>
                <a:avLst/>
                <a:gdLst>
                  <a:gd name="T0" fmla="*/ 128 w 268"/>
                  <a:gd name="T1" fmla="*/ 0 h 241"/>
                  <a:gd name="T2" fmla="*/ 128 w 268"/>
                  <a:gd name="T3" fmla="*/ 0 h 241"/>
                  <a:gd name="T4" fmla="*/ 115 w 268"/>
                  <a:gd name="T5" fmla="*/ 9 h 241"/>
                  <a:gd name="T6" fmla="*/ 102 w 268"/>
                  <a:gd name="T7" fmla="*/ 21 h 241"/>
                  <a:gd name="T8" fmla="*/ 92 w 268"/>
                  <a:gd name="T9" fmla="*/ 32 h 241"/>
                  <a:gd name="T10" fmla="*/ 81 w 268"/>
                  <a:gd name="T11" fmla="*/ 45 h 241"/>
                  <a:gd name="T12" fmla="*/ 75 w 268"/>
                  <a:gd name="T13" fmla="*/ 59 h 241"/>
                  <a:gd name="T14" fmla="*/ 70 w 268"/>
                  <a:gd name="T15" fmla="*/ 72 h 241"/>
                  <a:gd name="T16" fmla="*/ 68 w 268"/>
                  <a:gd name="T17" fmla="*/ 87 h 241"/>
                  <a:gd name="T18" fmla="*/ 66 w 268"/>
                  <a:gd name="T19" fmla="*/ 104 h 241"/>
                  <a:gd name="T20" fmla="*/ 66 w 268"/>
                  <a:gd name="T21" fmla="*/ 104 h 241"/>
                  <a:gd name="T22" fmla="*/ 68 w 268"/>
                  <a:gd name="T23" fmla="*/ 114 h 241"/>
                  <a:gd name="T24" fmla="*/ 73 w 268"/>
                  <a:gd name="T25" fmla="*/ 127 h 241"/>
                  <a:gd name="T26" fmla="*/ 77 w 268"/>
                  <a:gd name="T27" fmla="*/ 138 h 241"/>
                  <a:gd name="T28" fmla="*/ 83 w 268"/>
                  <a:gd name="T29" fmla="*/ 150 h 241"/>
                  <a:gd name="T30" fmla="*/ 92 w 268"/>
                  <a:gd name="T31" fmla="*/ 159 h 241"/>
                  <a:gd name="T32" fmla="*/ 100 w 268"/>
                  <a:gd name="T33" fmla="*/ 169 h 241"/>
                  <a:gd name="T34" fmla="*/ 109 w 268"/>
                  <a:gd name="T35" fmla="*/ 178 h 241"/>
                  <a:gd name="T36" fmla="*/ 121 w 268"/>
                  <a:gd name="T37" fmla="*/ 186 h 241"/>
                  <a:gd name="T38" fmla="*/ 147 w 268"/>
                  <a:gd name="T39" fmla="*/ 199 h 241"/>
                  <a:gd name="T40" fmla="*/ 175 w 268"/>
                  <a:gd name="T41" fmla="*/ 210 h 241"/>
                  <a:gd name="T42" fmla="*/ 207 w 268"/>
                  <a:gd name="T43" fmla="*/ 214 h 241"/>
                  <a:gd name="T44" fmla="*/ 224 w 268"/>
                  <a:gd name="T45" fmla="*/ 216 h 241"/>
                  <a:gd name="T46" fmla="*/ 238 w 268"/>
                  <a:gd name="T47" fmla="*/ 214 h 241"/>
                  <a:gd name="T48" fmla="*/ 238 w 268"/>
                  <a:gd name="T49" fmla="*/ 214 h 241"/>
                  <a:gd name="T50" fmla="*/ 268 w 268"/>
                  <a:gd name="T51" fmla="*/ 212 h 241"/>
                  <a:gd name="T52" fmla="*/ 268 w 268"/>
                  <a:gd name="T53" fmla="*/ 212 h 241"/>
                  <a:gd name="T54" fmla="*/ 247 w 268"/>
                  <a:gd name="T55" fmla="*/ 222 h 241"/>
                  <a:gd name="T56" fmla="*/ 224 w 268"/>
                  <a:gd name="T57" fmla="*/ 231 h 241"/>
                  <a:gd name="T58" fmla="*/ 198 w 268"/>
                  <a:gd name="T59" fmla="*/ 237 h 241"/>
                  <a:gd name="T60" fmla="*/ 173 w 268"/>
                  <a:gd name="T61" fmla="*/ 239 h 241"/>
                  <a:gd name="T62" fmla="*/ 173 w 268"/>
                  <a:gd name="T63" fmla="*/ 239 h 241"/>
                  <a:gd name="T64" fmla="*/ 156 w 268"/>
                  <a:gd name="T65" fmla="*/ 241 h 241"/>
                  <a:gd name="T66" fmla="*/ 138 w 268"/>
                  <a:gd name="T67" fmla="*/ 239 h 241"/>
                  <a:gd name="T68" fmla="*/ 109 w 268"/>
                  <a:gd name="T69" fmla="*/ 235 h 241"/>
                  <a:gd name="T70" fmla="*/ 79 w 268"/>
                  <a:gd name="T71" fmla="*/ 224 h 241"/>
                  <a:gd name="T72" fmla="*/ 53 w 268"/>
                  <a:gd name="T73" fmla="*/ 212 h 241"/>
                  <a:gd name="T74" fmla="*/ 43 w 268"/>
                  <a:gd name="T75" fmla="*/ 203 h 241"/>
                  <a:gd name="T76" fmla="*/ 32 w 268"/>
                  <a:gd name="T77" fmla="*/ 195 h 241"/>
                  <a:gd name="T78" fmla="*/ 24 w 268"/>
                  <a:gd name="T79" fmla="*/ 186 h 241"/>
                  <a:gd name="T80" fmla="*/ 17 w 268"/>
                  <a:gd name="T81" fmla="*/ 176 h 241"/>
                  <a:gd name="T82" fmla="*/ 11 w 268"/>
                  <a:gd name="T83" fmla="*/ 165 h 241"/>
                  <a:gd name="T84" fmla="*/ 5 w 268"/>
                  <a:gd name="T85" fmla="*/ 152 h 241"/>
                  <a:gd name="T86" fmla="*/ 2 w 268"/>
                  <a:gd name="T87" fmla="*/ 142 h 241"/>
                  <a:gd name="T88" fmla="*/ 0 w 268"/>
                  <a:gd name="T89" fmla="*/ 129 h 241"/>
                  <a:gd name="T90" fmla="*/ 0 w 268"/>
                  <a:gd name="T91" fmla="*/ 129 h 241"/>
                  <a:gd name="T92" fmla="*/ 0 w 268"/>
                  <a:gd name="T93" fmla="*/ 117 h 241"/>
                  <a:gd name="T94" fmla="*/ 2 w 268"/>
                  <a:gd name="T95" fmla="*/ 106 h 241"/>
                  <a:gd name="T96" fmla="*/ 9 w 268"/>
                  <a:gd name="T97" fmla="*/ 85 h 241"/>
                  <a:gd name="T98" fmla="*/ 19 w 268"/>
                  <a:gd name="T99" fmla="*/ 66 h 241"/>
                  <a:gd name="T100" fmla="*/ 34 w 268"/>
                  <a:gd name="T101" fmla="*/ 47 h 241"/>
                  <a:gd name="T102" fmla="*/ 53 w 268"/>
                  <a:gd name="T103" fmla="*/ 32 h 241"/>
                  <a:gd name="T104" fmla="*/ 77 w 268"/>
                  <a:gd name="T105" fmla="*/ 17 h 241"/>
                  <a:gd name="T106" fmla="*/ 100 w 268"/>
                  <a:gd name="T107" fmla="*/ 7 h 241"/>
                  <a:gd name="T108" fmla="*/ 128 w 268"/>
                  <a:gd name="T109" fmla="*/ 0 h 241"/>
                  <a:gd name="T110" fmla="*/ 128 w 268"/>
                  <a:gd name="T111" fmla="*/ 0 h 2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8" h="241">
                    <a:moveTo>
                      <a:pt x="128" y="0"/>
                    </a:moveTo>
                    <a:lnTo>
                      <a:pt x="128" y="0"/>
                    </a:lnTo>
                    <a:lnTo>
                      <a:pt x="115" y="9"/>
                    </a:lnTo>
                    <a:lnTo>
                      <a:pt x="102" y="21"/>
                    </a:lnTo>
                    <a:lnTo>
                      <a:pt x="92" y="32"/>
                    </a:lnTo>
                    <a:lnTo>
                      <a:pt x="81" y="45"/>
                    </a:lnTo>
                    <a:lnTo>
                      <a:pt x="75" y="59"/>
                    </a:lnTo>
                    <a:lnTo>
                      <a:pt x="70" y="72"/>
                    </a:lnTo>
                    <a:lnTo>
                      <a:pt x="68" y="87"/>
                    </a:lnTo>
                    <a:lnTo>
                      <a:pt x="66" y="104"/>
                    </a:lnTo>
                    <a:lnTo>
                      <a:pt x="68" y="114"/>
                    </a:lnTo>
                    <a:lnTo>
                      <a:pt x="73" y="127"/>
                    </a:lnTo>
                    <a:lnTo>
                      <a:pt x="77" y="138"/>
                    </a:lnTo>
                    <a:lnTo>
                      <a:pt x="83" y="150"/>
                    </a:lnTo>
                    <a:lnTo>
                      <a:pt x="92" y="159"/>
                    </a:lnTo>
                    <a:lnTo>
                      <a:pt x="100" y="169"/>
                    </a:lnTo>
                    <a:lnTo>
                      <a:pt x="109" y="178"/>
                    </a:lnTo>
                    <a:lnTo>
                      <a:pt x="121" y="186"/>
                    </a:lnTo>
                    <a:lnTo>
                      <a:pt x="147" y="199"/>
                    </a:lnTo>
                    <a:lnTo>
                      <a:pt x="175" y="210"/>
                    </a:lnTo>
                    <a:lnTo>
                      <a:pt x="207" y="214"/>
                    </a:lnTo>
                    <a:lnTo>
                      <a:pt x="224" y="216"/>
                    </a:lnTo>
                    <a:lnTo>
                      <a:pt x="238" y="214"/>
                    </a:lnTo>
                    <a:lnTo>
                      <a:pt x="268" y="212"/>
                    </a:lnTo>
                    <a:lnTo>
                      <a:pt x="247" y="222"/>
                    </a:lnTo>
                    <a:lnTo>
                      <a:pt x="224" y="231"/>
                    </a:lnTo>
                    <a:lnTo>
                      <a:pt x="198" y="237"/>
                    </a:lnTo>
                    <a:lnTo>
                      <a:pt x="173" y="239"/>
                    </a:lnTo>
                    <a:lnTo>
                      <a:pt x="156" y="241"/>
                    </a:lnTo>
                    <a:lnTo>
                      <a:pt x="138" y="239"/>
                    </a:lnTo>
                    <a:lnTo>
                      <a:pt x="109" y="235"/>
                    </a:lnTo>
                    <a:lnTo>
                      <a:pt x="79" y="224"/>
                    </a:lnTo>
                    <a:lnTo>
                      <a:pt x="53" y="212"/>
                    </a:lnTo>
                    <a:lnTo>
                      <a:pt x="43" y="203"/>
                    </a:lnTo>
                    <a:lnTo>
                      <a:pt x="32" y="195"/>
                    </a:lnTo>
                    <a:lnTo>
                      <a:pt x="24" y="186"/>
                    </a:lnTo>
                    <a:lnTo>
                      <a:pt x="17" y="176"/>
                    </a:lnTo>
                    <a:lnTo>
                      <a:pt x="11" y="165"/>
                    </a:lnTo>
                    <a:lnTo>
                      <a:pt x="5" y="152"/>
                    </a:lnTo>
                    <a:lnTo>
                      <a:pt x="2" y="142"/>
                    </a:lnTo>
                    <a:lnTo>
                      <a:pt x="0" y="129"/>
                    </a:lnTo>
                    <a:lnTo>
                      <a:pt x="0" y="117"/>
                    </a:lnTo>
                    <a:lnTo>
                      <a:pt x="2" y="106"/>
                    </a:lnTo>
                    <a:lnTo>
                      <a:pt x="9" y="85"/>
                    </a:lnTo>
                    <a:lnTo>
                      <a:pt x="19" y="66"/>
                    </a:lnTo>
                    <a:lnTo>
                      <a:pt x="34" y="47"/>
                    </a:lnTo>
                    <a:lnTo>
                      <a:pt x="53" y="32"/>
                    </a:lnTo>
                    <a:lnTo>
                      <a:pt x="77" y="17"/>
                    </a:lnTo>
                    <a:lnTo>
                      <a:pt x="100" y="7"/>
                    </a:lnTo>
                    <a:lnTo>
                      <a:pt x="12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8"/>
              <p:cNvSpPr>
                <a:spLocks noChangeAspect="1"/>
              </p:cNvSpPr>
              <p:nvPr/>
            </p:nvSpPr>
            <p:spPr bwMode="auto">
              <a:xfrm>
                <a:off x="4789" y="3009"/>
                <a:ext cx="60" cy="30"/>
              </a:xfrm>
              <a:custGeom>
                <a:avLst/>
                <a:gdLst>
                  <a:gd name="T0" fmla="*/ 45 w 60"/>
                  <a:gd name="T1" fmla="*/ 30 h 30"/>
                  <a:gd name="T2" fmla="*/ 45 w 60"/>
                  <a:gd name="T3" fmla="*/ 30 h 30"/>
                  <a:gd name="T4" fmla="*/ 49 w 60"/>
                  <a:gd name="T5" fmla="*/ 30 h 30"/>
                  <a:gd name="T6" fmla="*/ 53 w 60"/>
                  <a:gd name="T7" fmla="*/ 27 h 30"/>
                  <a:gd name="T8" fmla="*/ 58 w 60"/>
                  <a:gd name="T9" fmla="*/ 25 h 30"/>
                  <a:gd name="T10" fmla="*/ 60 w 60"/>
                  <a:gd name="T11" fmla="*/ 21 h 30"/>
                  <a:gd name="T12" fmla="*/ 60 w 60"/>
                  <a:gd name="T13" fmla="*/ 21 h 30"/>
                  <a:gd name="T14" fmla="*/ 60 w 60"/>
                  <a:gd name="T15" fmla="*/ 21 h 30"/>
                  <a:gd name="T16" fmla="*/ 60 w 60"/>
                  <a:gd name="T17" fmla="*/ 17 h 30"/>
                  <a:gd name="T18" fmla="*/ 58 w 60"/>
                  <a:gd name="T19" fmla="*/ 13 h 30"/>
                  <a:gd name="T20" fmla="*/ 55 w 60"/>
                  <a:gd name="T21" fmla="*/ 8 h 30"/>
                  <a:gd name="T22" fmla="*/ 51 w 60"/>
                  <a:gd name="T23" fmla="*/ 8 h 30"/>
                  <a:gd name="T24" fmla="*/ 15 w 60"/>
                  <a:gd name="T25" fmla="*/ 0 h 30"/>
                  <a:gd name="T26" fmla="*/ 15 w 60"/>
                  <a:gd name="T27" fmla="*/ 0 h 30"/>
                  <a:gd name="T28" fmla="*/ 11 w 60"/>
                  <a:gd name="T29" fmla="*/ 2 h 30"/>
                  <a:gd name="T30" fmla="*/ 7 w 60"/>
                  <a:gd name="T31" fmla="*/ 2 h 30"/>
                  <a:gd name="T32" fmla="*/ 2 w 60"/>
                  <a:gd name="T33" fmla="*/ 6 h 30"/>
                  <a:gd name="T34" fmla="*/ 0 w 60"/>
                  <a:gd name="T35" fmla="*/ 10 h 30"/>
                  <a:gd name="T36" fmla="*/ 0 w 60"/>
                  <a:gd name="T37" fmla="*/ 10 h 30"/>
                  <a:gd name="T38" fmla="*/ 0 w 60"/>
                  <a:gd name="T39" fmla="*/ 10 h 30"/>
                  <a:gd name="T40" fmla="*/ 0 w 60"/>
                  <a:gd name="T41" fmla="*/ 15 h 30"/>
                  <a:gd name="T42" fmla="*/ 0 w 60"/>
                  <a:gd name="T43" fmla="*/ 17 h 30"/>
                  <a:gd name="T44" fmla="*/ 4 w 60"/>
                  <a:gd name="T45" fmla="*/ 21 h 30"/>
                  <a:gd name="T46" fmla="*/ 9 w 60"/>
                  <a:gd name="T47" fmla="*/ 23 h 30"/>
                  <a:gd name="T48" fmla="*/ 45 w 60"/>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30">
                    <a:moveTo>
                      <a:pt x="45" y="30"/>
                    </a:moveTo>
                    <a:lnTo>
                      <a:pt x="45" y="30"/>
                    </a:lnTo>
                    <a:lnTo>
                      <a:pt x="49" y="30"/>
                    </a:lnTo>
                    <a:lnTo>
                      <a:pt x="53" y="27"/>
                    </a:lnTo>
                    <a:lnTo>
                      <a:pt x="58" y="25"/>
                    </a:lnTo>
                    <a:lnTo>
                      <a:pt x="60" y="21"/>
                    </a:lnTo>
                    <a:lnTo>
                      <a:pt x="60" y="17"/>
                    </a:lnTo>
                    <a:lnTo>
                      <a:pt x="58" y="13"/>
                    </a:lnTo>
                    <a:lnTo>
                      <a:pt x="55" y="8"/>
                    </a:lnTo>
                    <a:lnTo>
                      <a:pt x="51" y="8"/>
                    </a:lnTo>
                    <a:lnTo>
                      <a:pt x="15" y="0"/>
                    </a:lnTo>
                    <a:lnTo>
                      <a:pt x="11" y="2"/>
                    </a:lnTo>
                    <a:lnTo>
                      <a:pt x="7" y="2"/>
                    </a:lnTo>
                    <a:lnTo>
                      <a:pt x="2" y="6"/>
                    </a:lnTo>
                    <a:lnTo>
                      <a:pt x="0" y="10"/>
                    </a:lnTo>
                    <a:lnTo>
                      <a:pt x="0" y="15"/>
                    </a:lnTo>
                    <a:lnTo>
                      <a:pt x="0" y="17"/>
                    </a:lnTo>
                    <a:lnTo>
                      <a:pt x="4" y="21"/>
                    </a:lnTo>
                    <a:lnTo>
                      <a:pt x="9" y="23"/>
                    </a:lnTo>
                    <a:lnTo>
                      <a:pt x="4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9"/>
              <p:cNvSpPr>
                <a:spLocks noChangeAspect="1"/>
              </p:cNvSpPr>
              <p:nvPr/>
            </p:nvSpPr>
            <p:spPr bwMode="auto">
              <a:xfrm>
                <a:off x="4736" y="2884"/>
                <a:ext cx="370" cy="245"/>
              </a:xfrm>
              <a:custGeom>
                <a:avLst/>
                <a:gdLst>
                  <a:gd name="T0" fmla="*/ 89 w 370"/>
                  <a:gd name="T1" fmla="*/ 64 h 245"/>
                  <a:gd name="T2" fmla="*/ 115 w 370"/>
                  <a:gd name="T3" fmla="*/ 64 h 245"/>
                  <a:gd name="T4" fmla="*/ 153 w 370"/>
                  <a:gd name="T5" fmla="*/ 68 h 245"/>
                  <a:gd name="T6" fmla="*/ 183 w 370"/>
                  <a:gd name="T7" fmla="*/ 76 h 245"/>
                  <a:gd name="T8" fmla="*/ 211 w 370"/>
                  <a:gd name="T9" fmla="*/ 95 h 245"/>
                  <a:gd name="T10" fmla="*/ 232 w 370"/>
                  <a:gd name="T11" fmla="*/ 121 h 245"/>
                  <a:gd name="T12" fmla="*/ 242 w 370"/>
                  <a:gd name="T13" fmla="*/ 159 h 245"/>
                  <a:gd name="T14" fmla="*/ 242 w 370"/>
                  <a:gd name="T15" fmla="*/ 182 h 245"/>
                  <a:gd name="T16" fmla="*/ 274 w 370"/>
                  <a:gd name="T17" fmla="*/ 216 h 245"/>
                  <a:gd name="T18" fmla="*/ 304 w 370"/>
                  <a:gd name="T19" fmla="*/ 237 h 245"/>
                  <a:gd name="T20" fmla="*/ 323 w 370"/>
                  <a:gd name="T21" fmla="*/ 245 h 245"/>
                  <a:gd name="T22" fmla="*/ 342 w 370"/>
                  <a:gd name="T23" fmla="*/ 243 h 245"/>
                  <a:gd name="T24" fmla="*/ 357 w 370"/>
                  <a:gd name="T25" fmla="*/ 226 h 245"/>
                  <a:gd name="T26" fmla="*/ 364 w 370"/>
                  <a:gd name="T27" fmla="*/ 212 h 245"/>
                  <a:gd name="T28" fmla="*/ 370 w 370"/>
                  <a:gd name="T29" fmla="*/ 176 h 245"/>
                  <a:gd name="T30" fmla="*/ 370 w 370"/>
                  <a:gd name="T31" fmla="*/ 150 h 245"/>
                  <a:gd name="T32" fmla="*/ 361 w 370"/>
                  <a:gd name="T33" fmla="*/ 97 h 245"/>
                  <a:gd name="T34" fmla="*/ 349 w 370"/>
                  <a:gd name="T35" fmla="*/ 72 h 245"/>
                  <a:gd name="T36" fmla="*/ 332 w 370"/>
                  <a:gd name="T37" fmla="*/ 47 h 245"/>
                  <a:gd name="T38" fmla="*/ 319 w 370"/>
                  <a:gd name="T39" fmla="*/ 36 h 245"/>
                  <a:gd name="T40" fmla="*/ 291 w 370"/>
                  <a:gd name="T41" fmla="*/ 19 h 245"/>
                  <a:gd name="T42" fmla="*/ 253 w 370"/>
                  <a:gd name="T43" fmla="*/ 6 h 245"/>
                  <a:gd name="T44" fmla="*/ 206 w 370"/>
                  <a:gd name="T45" fmla="*/ 0 h 245"/>
                  <a:gd name="T46" fmla="*/ 179 w 370"/>
                  <a:gd name="T47" fmla="*/ 0 h 245"/>
                  <a:gd name="T48" fmla="*/ 113 w 370"/>
                  <a:gd name="T49" fmla="*/ 4 h 245"/>
                  <a:gd name="T50" fmla="*/ 60 w 370"/>
                  <a:gd name="T51" fmla="*/ 15 h 245"/>
                  <a:gd name="T52" fmla="*/ 28 w 370"/>
                  <a:gd name="T53" fmla="*/ 30 h 245"/>
                  <a:gd name="T54" fmla="*/ 6 w 370"/>
                  <a:gd name="T55" fmla="*/ 51 h 245"/>
                  <a:gd name="T56" fmla="*/ 0 w 370"/>
                  <a:gd name="T57" fmla="*/ 72 h 245"/>
                  <a:gd name="T58" fmla="*/ 6 w 370"/>
                  <a:gd name="T59" fmla="*/ 100 h 245"/>
                  <a:gd name="T60" fmla="*/ 11 w 370"/>
                  <a:gd name="T61" fmla="*/ 95 h 245"/>
                  <a:gd name="T62" fmla="*/ 38 w 370"/>
                  <a:gd name="T63" fmla="*/ 78 h 245"/>
                  <a:gd name="T64" fmla="*/ 68 w 370"/>
                  <a:gd name="T65" fmla="*/ 68 h 245"/>
                  <a:gd name="T66" fmla="*/ 89 w 370"/>
                  <a:gd name="T67" fmla="*/ 64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0" h="245">
                    <a:moveTo>
                      <a:pt x="89" y="64"/>
                    </a:moveTo>
                    <a:lnTo>
                      <a:pt x="89" y="64"/>
                    </a:lnTo>
                    <a:lnTo>
                      <a:pt x="96" y="64"/>
                    </a:lnTo>
                    <a:lnTo>
                      <a:pt x="115" y="64"/>
                    </a:lnTo>
                    <a:lnTo>
                      <a:pt x="140" y="66"/>
                    </a:lnTo>
                    <a:lnTo>
                      <a:pt x="153" y="68"/>
                    </a:lnTo>
                    <a:lnTo>
                      <a:pt x="168" y="72"/>
                    </a:lnTo>
                    <a:lnTo>
                      <a:pt x="183" y="76"/>
                    </a:lnTo>
                    <a:lnTo>
                      <a:pt x="198" y="85"/>
                    </a:lnTo>
                    <a:lnTo>
                      <a:pt x="211" y="95"/>
                    </a:lnTo>
                    <a:lnTo>
                      <a:pt x="221" y="106"/>
                    </a:lnTo>
                    <a:lnTo>
                      <a:pt x="232" y="121"/>
                    </a:lnTo>
                    <a:lnTo>
                      <a:pt x="238" y="138"/>
                    </a:lnTo>
                    <a:lnTo>
                      <a:pt x="242" y="159"/>
                    </a:lnTo>
                    <a:lnTo>
                      <a:pt x="242" y="182"/>
                    </a:lnTo>
                    <a:lnTo>
                      <a:pt x="257" y="199"/>
                    </a:lnTo>
                    <a:lnTo>
                      <a:pt x="274" y="216"/>
                    </a:lnTo>
                    <a:lnTo>
                      <a:pt x="293" y="231"/>
                    </a:lnTo>
                    <a:lnTo>
                      <a:pt x="304" y="237"/>
                    </a:lnTo>
                    <a:lnTo>
                      <a:pt x="315" y="241"/>
                    </a:lnTo>
                    <a:lnTo>
                      <a:pt x="323" y="245"/>
                    </a:lnTo>
                    <a:lnTo>
                      <a:pt x="334" y="245"/>
                    </a:lnTo>
                    <a:lnTo>
                      <a:pt x="342" y="243"/>
                    </a:lnTo>
                    <a:lnTo>
                      <a:pt x="351" y="237"/>
                    </a:lnTo>
                    <a:lnTo>
                      <a:pt x="357" y="226"/>
                    </a:lnTo>
                    <a:lnTo>
                      <a:pt x="364" y="212"/>
                    </a:lnTo>
                    <a:lnTo>
                      <a:pt x="368" y="195"/>
                    </a:lnTo>
                    <a:lnTo>
                      <a:pt x="370" y="176"/>
                    </a:lnTo>
                    <a:lnTo>
                      <a:pt x="370" y="150"/>
                    </a:lnTo>
                    <a:lnTo>
                      <a:pt x="368" y="125"/>
                    </a:lnTo>
                    <a:lnTo>
                      <a:pt x="361" y="97"/>
                    </a:lnTo>
                    <a:lnTo>
                      <a:pt x="357" y="85"/>
                    </a:lnTo>
                    <a:lnTo>
                      <a:pt x="349" y="72"/>
                    </a:lnTo>
                    <a:lnTo>
                      <a:pt x="342" y="59"/>
                    </a:lnTo>
                    <a:lnTo>
                      <a:pt x="332" y="47"/>
                    </a:lnTo>
                    <a:lnTo>
                      <a:pt x="319" y="36"/>
                    </a:lnTo>
                    <a:lnTo>
                      <a:pt x="306" y="28"/>
                    </a:lnTo>
                    <a:lnTo>
                      <a:pt x="291" y="19"/>
                    </a:lnTo>
                    <a:lnTo>
                      <a:pt x="274" y="13"/>
                    </a:lnTo>
                    <a:lnTo>
                      <a:pt x="253" y="6"/>
                    </a:lnTo>
                    <a:lnTo>
                      <a:pt x="232" y="2"/>
                    </a:lnTo>
                    <a:lnTo>
                      <a:pt x="206" y="0"/>
                    </a:lnTo>
                    <a:lnTo>
                      <a:pt x="179" y="0"/>
                    </a:lnTo>
                    <a:lnTo>
                      <a:pt x="147" y="0"/>
                    </a:lnTo>
                    <a:lnTo>
                      <a:pt x="113" y="4"/>
                    </a:lnTo>
                    <a:lnTo>
                      <a:pt x="77" y="11"/>
                    </a:lnTo>
                    <a:lnTo>
                      <a:pt x="60" y="15"/>
                    </a:lnTo>
                    <a:lnTo>
                      <a:pt x="43" y="23"/>
                    </a:lnTo>
                    <a:lnTo>
                      <a:pt x="28" y="30"/>
                    </a:lnTo>
                    <a:lnTo>
                      <a:pt x="15" y="40"/>
                    </a:lnTo>
                    <a:lnTo>
                      <a:pt x="6" y="51"/>
                    </a:lnTo>
                    <a:lnTo>
                      <a:pt x="2" y="66"/>
                    </a:lnTo>
                    <a:lnTo>
                      <a:pt x="0" y="72"/>
                    </a:lnTo>
                    <a:lnTo>
                      <a:pt x="2" y="80"/>
                    </a:lnTo>
                    <a:lnTo>
                      <a:pt x="6" y="100"/>
                    </a:lnTo>
                    <a:lnTo>
                      <a:pt x="11" y="95"/>
                    </a:lnTo>
                    <a:lnTo>
                      <a:pt x="26" y="85"/>
                    </a:lnTo>
                    <a:lnTo>
                      <a:pt x="38" y="78"/>
                    </a:lnTo>
                    <a:lnTo>
                      <a:pt x="51" y="72"/>
                    </a:lnTo>
                    <a:lnTo>
                      <a:pt x="68" y="68"/>
                    </a:lnTo>
                    <a:lnTo>
                      <a:pt x="8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0"/>
              <p:cNvSpPr>
                <a:spLocks noChangeAspect="1"/>
              </p:cNvSpPr>
              <p:nvPr/>
            </p:nvSpPr>
            <p:spPr bwMode="auto">
              <a:xfrm>
                <a:off x="4936" y="2958"/>
                <a:ext cx="206" cy="252"/>
              </a:xfrm>
              <a:custGeom>
                <a:avLst/>
                <a:gdLst>
                  <a:gd name="T0" fmla="*/ 170 w 206"/>
                  <a:gd name="T1" fmla="*/ 106 h 252"/>
                  <a:gd name="T2" fmla="*/ 170 w 206"/>
                  <a:gd name="T3" fmla="*/ 127 h 252"/>
                  <a:gd name="T4" fmla="*/ 174 w 206"/>
                  <a:gd name="T5" fmla="*/ 150 h 252"/>
                  <a:gd name="T6" fmla="*/ 187 w 206"/>
                  <a:gd name="T7" fmla="*/ 161 h 252"/>
                  <a:gd name="T8" fmla="*/ 198 w 206"/>
                  <a:gd name="T9" fmla="*/ 161 h 252"/>
                  <a:gd name="T10" fmla="*/ 206 w 206"/>
                  <a:gd name="T11" fmla="*/ 159 h 252"/>
                  <a:gd name="T12" fmla="*/ 195 w 206"/>
                  <a:gd name="T13" fmla="*/ 171 h 252"/>
                  <a:gd name="T14" fmla="*/ 181 w 206"/>
                  <a:gd name="T15" fmla="*/ 186 h 252"/>
                  <a:gd name="T16" fmla="*/ 159 w 206"/>
                  <a:gd name="T17" fmla="*/ 193 h 252"/>
                  <a:gd name="T18" fmla="*/ 147 w 206"/>
                  <a:gd name="T19" fmla="*/ 191 h 252"/>
                  <a:gd name="T20" fmla="*/ 153 w 206"/>
                  <a:gd name="T21" fmla="*/ 199 h 252"/>
                  <a:gd name="T22" fmla="*/ 164 w 206"/>
                  <a:gd name="T23" fmla="*/ 205 h 252"/>
                  <a:gd name="T24" fmla="*/ 183 w 206"/>
                  <a:gd name="T25" fmla="*/ 205 h 252"/>
                  <a:gd name="T26" fmla="*/ 176 w 206"/>
                  <a:gd name="T27" fmla="*/ 210 h 252"/>
                  <a:gd name="T28" fmla="*/ 161 w 206"/>
                  <a:gd name="T29" fmla="*/ 218 h 252"/>
                  <a:gd name="T30" fmla="*/ 138 w 206"/>
                  <a:gd name="T31" fmla="*/ 222 h 252"/>
                  <a:gd name="T32" fmla="*/ 106 w 206"/>
                  <a:gd name="T33" fmla="*/ 216 h 252"/>
                  <a:gd name="T34" fmla="*/ 102 w 206"/>
                  <a:gd name="T35" fmla="*/ 220 h 252"/>
                  <a:gd name="T36" fmla="*/ 96 w 206"/>
                  <a:gd name="T37" fmla="*/ 233 h 252"/>
                  <a:gd name="T38" fmla="*/ 102 w 206"/>
                  <a:gd name="T39" fmla="*/ 246 h 252"/>
                  <a:gd name="T40" fmla="*/ 110 w 206"/>
                  <a:gd name="T41" fmla="*/ 252 h 252"/>
                  <a:gd name="T42" fmla="*/ 49 w 206"/>
                  <a:gd name="T43" fmla="*/ 239 h 252"/>
                  <a:gd name="T44" fmla="*/ 32 w 206"/>
                  <a:gd name="T45" fmla="*/ 231 h 252"/>
                  <a:gd name="T46" fmla="*/ 23 w 206"/>
                  <a:gd name="T47" fmla="*/ 220 h 252"/>
                  <a:gd name="T48" fmla="*/ 15 w 206"/>
                  <a:gd name="T49" fmla="*/ 203 h 252"/>
                  <a:gd name="T50" fmla="*/ 19 w 206"/>
                  <a:gd name="T51" fmla="*/ 174 h 252"/>
                  <a:gd name="T52" fmla="*/ 30 w 206"/>
                  <a:gd name="T53" fmla="*/ 144 h 252"/>
                  <a:gd name="T54" fmla="*/ 42 w 206"/>
                  <a:gd name="T55" fmla="*/ 102 h 252"/>
                  <a:gd name="T56" fmla="*/ 42 w 206"/>
                  <a:gd name="T57" fmla="*/ 78 h 252"/>
                  <a:gd name="T58" fmla="*/ 36 w 206"/>
                  <a:gd name="T59" fmla="*/ 53 h 252"/>
                  <a:gd name="T60" fmla="*/ 23 w 206"/>
                  <a:gd name="T61" fmla="*/ 28 h 252"/>
                  <a:gd name="T62" fmla="*/ 0 w 206"/>
                  <a:gd name="T63" fmla="*/ 0 h 252"/>
                  <a:gd name="T64" fmla="*/ 25 w 206"/>
                  <a:gd name="T65" fmla="*/ 11 h 252"/>
                  <a:gd name="T66" fmla="*/ 81 w 206"/>
                  <a:gd name="T67" fmla="*/ 36 h 252"/>
                  <a:gd name="T68" fmla="*/ 138 w 206"/>
                  <a:gd name="T69" fmla="*/ 70 h 252"/>
                  <a:gd name="T70" fmla="*/ 159 w 206"/>
                  <a:gd name="T71" fmla="*/ 87 h 252"/>
                  <a:gd name="T72" fmla="*/ 170 w 206"/>
                  <a:gd name="T73" fmla="*/ 106 h 2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252">
                    <a:moveTo>
                      <a:pt x="170" y="106"/>
                    </a:moveTo>
                    <a:lnTo>
                      <a:pt x="170" y="106"/>
                    </a:lnTo>
                    <a:lnTo>
                      <a:pt x="168" y="116"/>
                    </a:lnTo>
                    <a:lnTo>
                      <a:pt x="170" y="127"/>
                    </a:lnTo>
                    <a:lnTo>
                      <a:pt x="172" y="140"/>
                    </a:lnTo>
                    <a:lnTo>
                      <a:pt x="174" y="150"/>
                    </a:lnTo>
                    <a:lnTo>
                      <a:pt x="183" y="159"/>
                    </a:lnTo>
                    <a:lnTo>
                      <a:pt x="187" y="161"/>
                    </a:lnTo>
                    <a:lnTo>
                      <a:pt x="191" y="161"/>
                    </a:lnTo>
                    <a:lnTo>
                      <a:pt x="198" y="161"/>
                    </a:lnTo>
                    <a:lnTo>
                      <a:pt x="206" y="159"/>
                    </a:lnTo>
                    <a:lnTo>
                      <a:pt x="202" y="165"/>
                    </a:lnTo>
                    <a:lnTo>
                      <a:pt x="195" y="171"/>
                    </a:lnTo>
                    <a:lnTo>
                      <a:pt x="189" y="180"/>
                    </a:lnTo>
                    <a:lnTo>
                      <a:pt x="181" y="186"/>
                    </a:lnTo>
                    <a:lnTo>
                      <a:pt x="170" y="193"/>
                    </a:lnTo>
                    <a:lnTo>
                      <a:pt x="159" y="193"/>
                    </a:lnTo>
                    <a:lnTo>
                      <a:pt x="147" y="191"/>
                    </a:lnTo>
                    <a:lnTo>
                      <a:pt x="147" y="193"/>
                    </a:lnTo>
                    <a:lnTo>
                      <a:pt x="153" y="199"/>
                    </a:lnTo>
                    <a:lnTo>
                      <a:pt x="157" y="203"/>
                    </a:lnTo>
                    <a:lnTo>
                      <a:pt x="164" y="205"/>
                    </a:lnTo>
                    <a:lnTo>
                      <a:pt x="172" y="205"/>
                    </a:lnTo>
                    <a:lnTo>
                      <a:pt x="183" y="205"/>
                    </a:lnTo>
                    <a:lnTo>
                      <a:pt x="176" y="210"/>
                    </a:lnTo>
                    <a:lnTo>
                      <a:pt x="170" y="214"/>
                    </a:lnTo>
                    <a:lnTo>
                      <a:pt x="161" y="218"/>
                    </a:lnTo>
                    <a:lnTo>
                      <a:pt x="151" y="222"/>
                    </a:lnTo>
                    <a:lnTo>
                      <a:pt x="138" y="222"/>
                    </a:lnTo>
                    <a:lnTo>
                      <a:pt x="123" y="222"/>
                    </a:lnTo>
                    <a:lnTo>
                      <a:pt x="106" y="216"/>
                    </a:lnTo>
                    <a:lnTo>
                      <a:pt x="102" y="220"/>
                    </a:lnTo>
                    <a:lnTo>
                      <a:pt x="98" y="229"/>
                    </a:lnTo>
                    <a:lnTo>
                      <a:pt x="96" y="233"/>
                    </a:lnTo>
                    <a:lnTo>
                      <a:pt x="98" y="239"/>
                    </a:lnTo>
                    <a:lnTo>
                      <a:pt x="102" y="246"/>
                    </a:lnTo>
                    <a:lnTo>
                      <a:pt x="110" y="252"/>
                    </a:lnTo>
                    <a:lnTo>
                      <a:pt x="76" y="246"/>
                    </a:lnTo>
                    <a:lnTo>
                      <a:pt x="49" y="239"/>
                    </a:lnTo>
                    <a:lnTo>
                      <a:pt x="38" y="235"/>
                    </a:lnTo>
                    <a:lnTo>
                      <a:pt x="32" y="231"/>
                    </a:lnTo>
                    <a:lnTo>
                      <a:pt x="23" y="220"/>
                    </a:lnTo>
                    <a:lnTo>
                      <a:pt x="17" y="210"/>
                    </a:lnTo>
                    <a:lnTo>
                      <a:pt x="15" y="203"/>
                    </a:lnTo>
                    <a:lnTo>
                      <a:pt x="15" y="195"/>
                    </a:lnTo>
                    <a:lnTo>
                      <a:pt x="19" y="174"/>
                    </a:lnTo>
                    <a:lnTo>
                      <a:pt x="30" y="144"/>
                    </a:lnTo>
                    <a:lnTo>
                      <a:pt x="38" y="123"/>
                    </a:lnTo>
                    <a:lnTo>
                      <a:pt x="42" y="102"/>
                    </a:lnTo>
                    <a:lnTo>
                      <a:pt x="42" y="91"/>
                    </a:lnTo>
                    <a:lnTo>
                      <a:pt x="42" y="78"/>
                    </a:lnTo>
                    <a:lnTo>
                      <a:pt x="40" y="66"/>
                    </a:lnTo>
                    <a:lnTo>
                      <a:pt x="36" y="53"/>
                    </a:lnTo>
                    <a:lnTo>
                      <a:pt x="30" y="40"/>
                    </a:lnTo>
                    <a:lnTo>
                      <a:pt x="23" y="28"/>
                    </a:lnTo>
                    <a:lnTo>
                      <a:pt x="13" y="13"/>
                    </a:lnTo>
                    <a:lnTo>
                      <a:pt x="0" y="0"/>
                    </a:lnTo>
                    <a:lnTo>
                      <a:pt x="25" y="11"/>
                    </a:lnTo>
                    <a:lnTo>
                      <a:pt x="51" y="21"/>
                    </a:lnTo>
                    <a:lnTo>
                      <a:pt x="81" y="36"/>
                    </a:lnTo>
                    <a:lnTo>
                      <a:pt x="110" y="51"/>
                    </a:lnTo>
                    <a:lnTo>
                      <a:pt x="138" y="70"/>
                    </a:lnTo>
                    <a:lnTo>
                      <a:pt x="151" y="78"/>
                    </a:lnTo>
                    <a:lnTo>
                      <a:pt x="159" y="87"/>
                    </a:lnTo>
                    <a:lnTo>
                      <a:pt x="166" y="97"/>
                    </a:lnTo>
                    <a:lnTo>
                      <a:pt x="17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1"/>
              <p:cNvSpPr>
                <a:spLocks noChangeAspect="1"/>
              </p:cNvSpPr>
              <p:nvPr/>
            </p:nvSpPr>
            <p:spPr bwMode="auto">
              <a:xfrm>
                <a:off x="4793" y="3191"/>
                <a:ext cx="179" cy="347"/>
              </a:xfrm>
              <a:custGeom>
                <a:avLst/>
                <a:gdLst>
                  <a:gd name="T0" fmla="*/ 37 w 179"/>
                  <a:gd name="T1" fmla="*/ 309 h 347"/>
                  <a:gd name="T2" fmla="*/ 58 w 179"/>
                  <a:gd name="T3" fmla="*/ 150 h 347"/>
                  <a:gd name="T4" fmla="*/ 58 w 179"/>
                  <a:gd name="T5" fmla="*/ 150 h 347"/>
                  <a:gd name="T6" fmla="*/ 49 w 179"/>
                  <a:gd name="T7" fmla="*/ 135 h 347"/>
                  <a:gd name="T8" fmla="*/ 43 w 179"/>
                  <a:gd name="T9" fmla="*/ 120 h 347"/>
                  <a:gd name="T10" fmla="*/ 41 w 179"/>
                  <a:gd name="T11" fmla="*/ 110 h 347"/>
                  <a:gd name="T12" fmla="*/ 41 w 179"/>
                  <a:gd name="T13" fmla="*/ 99 h 347"/>
                  <a:gd name="T14" fmla="*/ 43 w 179"/>
                  <a:gd name="T15" fmla="*/ 89 h 347"/>
                  <a:gd name="T16" fmla="*/ 45 w 179"/>
                  <a:gd name="T17" fmla="*/ 80 h 347"/>
                  <a:gd name="T18" fmla="*/ 56 w 179"/>
                  <a:gd name="T19" fmla="*/ 59 h 347"/>
                  <a:gd name="T20" fmla="*/ 56 w 179"/>
                  <a:gd name="T21" fmla="*/ 59 h 347"/>
                  <a:gd name="T22" fmla="*/ 66 w 179"/>
                  <a:gd name="T23" fmla="*/ 40 h 347"/>
                  <a:gd name="T24" fmla="*/ 73 w 179"/>
                  <a:gd name="T25" fmla="*/ 19 h 347"/>
                  <a:gd name="T26" fmla="*/ 75 w 179"/>
                  <a:gd name="T27" fmla="*/ 0 h 347"/>
                  <a:gd name="T28" fmla="*/ 75 w 179"/>
                  <a:gd name="T29" fmla="*/ 0 h 347"/>
                  <a:gd name="T30" fmla="*/ 90 w 179"/>
                  <a:gd name="T31" fmla="*/ 4 h 347"/>
                  <a:gd name="T32" fmla="*/ 120 w 179"/>
                  <a:gd name="T33" fmla="*/ 13 h 347"/>
                  <a:gd name="T34" fmla="*/ 139 w 179"/>
                  <a:gd name="T35" fmla="*/ 19 h 347"/>
                  <a:gd name="T36" fmla="*/ 156 w 179"/>
                  <a:gd name="T37" fmla="*/ 27 h 347"/>
                  <a:gd name="T38" fmla="*/ 168 w 179"/>
                  <a:gd name="T39" fmla="*/ 36 h 347"/>
                  <a:gd name="T40" fmla="*/ 179 w 179"/>
                  <a:gd name="T41" fmla="*/ 44 h 347"/>
                  <a:gd name="T42" fmla="*/ 179 w 179"/>
                  <a:gd name="T43" fmla="*/ 44 h 347"/>
                  <a:gd name="T44" fmla="*/ 158 w 179"/>
                  <a:gd name="T45" fmla="*/ 165 h 347"/>
                  <a:gd name="T46" fmla="*/ 143 w 179"/>
                  <a:gd name="T47" fmla="*/ 254 h 347"/>
                  <a:gd name="T48" fmla="*/ 132 w 179"/>
                  <a:gd name="T49" fmla="*/ 309 h 347"/>
                  <a:gd name="T50" fmla="*/ 132 w 179"/>
                  <a:gd name="T51" fmla="*/ 309 h 347"/>
                  <a:gd name="T52" fmla="*/ 130 w 179"/>
                  <a:gd name="T53" fmla="*/ 326 h 347"/>
                  <a:gd name="T54" fmla="*/ 132 w 179"/>
                  <a:gd name="T55" fmla="*/ 347 h 347"/>
                  <a:gd name="T56" fmla="*/ 0 w 179"/>
                  <a:gd name="T57" fmla="*/ 347 h 347"/>
                  <a:gd name="T58" fmla="*/ 37 w 179"/>
                  <a:gd name="T59" fmla="*/ 309 h 3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347">
                    <a:moveTo>
                      <a:pt x="37" y="309"/>
                    </a:moveTo>
                    <a:lnTo>
                      <a:pt x="58" y="150"/>
                    </a:lnTo>
                    <a:lnTo>
                      <a:pt x="49" y="135"/>
                    </a:lnTo>
                    <a:lnTo>
                      <a:pt x="43" y="120"/>
                    </a:lnTo>
                    <a:lnTo>
                      <a:pt x="41" y="110"/>
                    </a:lnTo>
                    <a:lnTo>
                      <a:pt x="41" y="99"/>
                    </a:lnTo>
                    <a:lnTo>
                      <a:pt x="43" y="89"/>
                    </a:lnTo>
                    <a:lnTo>
                      <a:pt x="45" y="80"/>
                    </a:lnTo>
                    <a:lnTo>
                      <a:pt x="56" y="59"/>
                    </a:lnTo>
                    <a:lnTo>
                      <a:pt x="66" y="40"/>
                    </a:lnTo>
                    <a:lnTo>
                      <a:pt x="73" y="19"/>
                    </a:lnTo>
                    <a:lnTo>
                      <a:pt x="75" y="0"/>
                    </a:lnTo>
                    <a:lnTo>
                      <a:pt x="90" y="4"/>
                    </a:lnTo>
                    <a:lnTo>
                      <a:pt x="120" y="13"/>
                    </a:lnTo>
                    <a:lnTo>
                      <a:pt x="139" y="19"/>
                    </a:lnTo>
                    <a:lnTo>
                      <a:pt x="156" y="27"/>
                    </a:lnTo>
                    <a:lnTo>
                      <a:pt x="168" y="36"/>
                    </a:lnTo>
                    <a:lnTo>
                      <a:pt x="179" y="44"/>
                    </a:lnTo>
                    <a:lnTo>
                      <a:pt x="158" y="165"/>
                    </a:lnTo>
                    <a:lnTo>
                      <a:pt x="143" y="254"/>
                    </a:lnTo>
                    <a:lnTo>
                      <a:pt x="132" y="309"/>
                    </a:lnTo>
                    <a:lnTo>
                      <a:pt x="130" y="326"/>
                    </a:lnTo>
                    <a:lnTo>
                      <a:pt x="132" y="347"/>
                    </a:lnTo>
                    <a:lnTo>
                      <a:pt x="0" y="347"/>
                    </a:lnTo>
                    <a:lnTo>
                      <a:pt x="37" y="3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22"/>
              <p:cNvSpPr>
                <a:spLocks noChangeAspect="1"/>
              </p:cNvSpPr>
              <p:nvPr/>
            </p:nvSpPr>
            <p:spPr bwMode="auto">
              <a:xfrm>
                <a:off x="4883" y="3216"/>
                <a:ext cx="42" cy="76"/>
              </a:xfrm>
              <a:custGeom>
                <a:avLst/>
                <a:gdLst>
                  <a:gd name="T0" fmla="*/ 42 w 42"/>
                  <a:gd name="T1" fmla="*/ 9 h 76"/>
                  <a:gd name="T2" fmla="*/ 0 w 42"/>
                  <a:gd name="T3" fmla="*/ 76 h 76"/>
                  <a:gd name="T4" fmla="*/ 15 w 42"/>
                  <a:gd name="T5" fmla="*/ 0 h 76"/>
                  <a:gd name="T6" fmla="*/ 42 w 42"/>
                  <a:gd name="T7" fmla="*/ 9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76">
                    <a:moveTo>
                      <a:pt x="42" y="9"/>
                    </a:moveTo>
                    <a:lnTo>
                      <a:pt x="0" y="76"/>
                    </a:lnTo>
                    <a:lnTo>
                      <a:pt x="15" y="0"/>
                    </a:lnTo>
                    <a:lnTo>
                      <a:pt x="4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23"/>
              <p:cNvSpPr>
                <a:spLocks noChangeAspect="1"/>
              </p:cNvSpPr>
              <p:nvPr/>
            </p:nvSpPr>
            <p:spPr bwMode="auto">
              <a:xfrm>
                <a:off x="4785" y="3060"/>
                <a:ext cx="70" cy="40"/>
              </a:xfrm>
              <a:custGeom>
                <a:avLst/>
                <a:gdLst>
                  <a:gd name="T0" fmla="*/ 30 w 70"/>
                  <a:gd name="T1" fmla="*/ 6 h 40"/>
                  <a:gd name="T2" fmla="*/ 38 w 70"/>
                  <a:gd name="T3" fmla="*/ 2 h 40"/>
                  <a:gd name="T4" fmla="*/ 38 w 70"/>
                  <a:gd name="T5" fmla="*/ 2 h 40"/>
                  <a:gd name="T6" fmla="*/ 49 w 70"/>
                  <a:gd name="T7" fmla="*/ 12 h 40"/>
                  <a:gd name="T8" fmla="*/ 59 w 70"/>
                  <a:gd name="T9" fmla="*/ 19 h 40"/>
                  <a:gd name="T10" fmla="*/ 70 w 70"/>
                  <a:gd name="T11" fmla="*/ 23 h 40"/>
                  <a:gd name="T12" fmla="*/ 70 w 70"/>
                  <a:gd name="T13" fmla="*/ 23 h 40"/>
                  <a:gd name="T14" fmla="*/ 68 w 70"/>
                  <a:gd name="T15" fmla="*/ 27 h 40"/>
                  <a:gd name="T16" fmla="*/ 57 w 70"/>
                  <a:gd name="T17" fmla="*/ 34 h 40"/>
                  <a:gd name="T18" fmla="*/ 51 w 70"/>
                  <a:gd name="T19" fmla="*/ 38 h 40"/>
                  <a:gd name="T20" fmla="*/ 42 w 70"/>
                  <a:gd name="T21" fmla="*/ 40 h 40"/>
                  <a:gd name="T22" fmla="*/ 34 w 70"/>
                  <a:gd name="T23" fmla="*/ 40 h 40"/>
                  <a:gd name="T24" fmla="*/ 23 w 70"/>
                  <a:gd name="T25" fmla="*/ 40 h 40"/>
                  <a:gd name="T26" fmla="*/ 23 w 70"/>
                  <a:gd name="T27" fmla="*/ 40 h 40"/>
                  <a:gd name="T28" fmla="*/ 15 w 70"/>
                  <a:gd name="T29" fmla="*/ 38 h 40"/>
                  <a:gd name="T30" fmla="*/ 8 w 70"/>
                  <a:gd name="T31" fmla="*/ 34 h 40"/>
                  <a:gd name="T32" fmla="*/ 4 w 70"/>
                  <a:gd name="T33" fmla="*/ 27 h 40"/>
                  <a:gd name="T34" fmla="*/ 2 w 70"/>
                  <a:gd name="T35" fmla="*/ 21 h 40"/>
                  <a:gd name="T36" fmla="*/ 0 w 70"/>
                  <a:gd name="T37" fmla="*/ 12 h 40"/>
                  <a:gd name="T38" fmla="*/ 0 w 70"/>
                  <a:gd name="T39" fmla="*/ 6 h 40"/>
                  <a:gd name="T40" fmla="*/ 23 w 70"/>
                  <a:gd name="T41" fmla="*/ 0 h 40"/>
                  <a:gd name="T42" fmla="*/ 30 w 70"/>
                  <a:gd name="T43" fmla="*/ 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0">
                    <a:moveTo>
                      <a:pt x="30" y="6"/>
                    </a:moveTo>
                    <a:lnTo>
                      <a:pt x="38" y="2"/>
                    </a:lnTo>
                    <a:lnTo>
                      <a:pt x="49" y="12"/>
                    </a:lnTo>
                    <a:lnTo>
                      <a:pt x="59" y="19"/>
                    </a:lnTo>
                    <a:lnTo>
                      <a:pt x="70" y="23"/>
                    </a:lnTo>
                    <a:lnTo>
                      <a:pt x="68" y="27"/>
                    </a:lnTo>
                    <a:lnTo>
                      <a:pt x="57" y="34"/>
                    </a:lnTo>
                    <a:lnTo>
                      <a:pt x="51" y="38"/>
                    </a:lnTo>
                    <a:lnTo>
                      <a:pt x="42" y="40"/>
                    </a:lnTo>
                    <a:lnTo>
                      <a:pt x="34" y="40"/>
                    </a:lnTo>
                    <a:lnTo>
                      <a:pt x="23" y="40"/>
                    </a:lnTo>
                    <a:lnTo>
                      <a:pt x="15" y="38"/>
                    </a:lnTo>
                    <a:lnTo>
                      <a:pt x="8" y="34"/>
                    </a:lnTo>
                    <a:lnTo>
                      <a:pt x="4" y="27"/>
                    </a:lnTo>
                    <a:lnTo>
                      <a:pt x="2" y="21"/>
                    </a:lnTo>
                    <a:lnTo>
                      <a:pt x="0" y="12"/>
                    </a:lnTo>
                    <a:lnTo>
                      <a:pt x="0" y="6"/>
                    </a:lnTo>
                    <a:lnTo>
                      <a:pt x="23" y="0"/>
                    </a:lnTo>
                    <a:lnTo>
                      <a:pt x="3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24"/>
              <p:cNvSpPr>
                <a:spLocks noChangeAspect="1"/>
              </p:cNvSpPr>
              <p:nvPr/>
            </p:nvSpPr>
            <p:spPr bwMode="auto">
              <a:xfrm>
                <a:off x="4944" y="3237"/>
                <a:ext cx="71" cy="303"/>
              </a:xfrm>
              <a:custGeom>
                <a:avLst/>
                <a:gdLst>
                  <a:gd name="T0" fmla="*/ 0 w 71"/>
                  <a:gd name="T1" fmla="*/ 17 h 303"/>
                  <a:gd name="T2" fmla="*/ 0 w 71"/>
                  <a:gd name="T3" fmla="*/ 17 h 303"/>
                  <a:gd name="T4" fmla="*/ 7 w 71"/>
                  <a:gd name="T5" fmla="*/ 32 h 303"/>
                  <a:gd name="T6" fmla="*/ 15 w 71"/>
                  <a:gd name="T7" fmla="*/ 53 h 303"/>
                  <a:gd name="T8" fmla="*/ 22 w 71"/>
                  <a:gd name="T9" fmla="*/ 83 h 303"/>
                  <a:gd name="T10" fmla="*/ 30 w 71"/>
                  <a:gd name="T11" fmla="*/ 121 h 303"/>
                  <a:gd name="T12" fmla="*/ 37 w 71"/>
                  <a:gd name="T13" fmla="*/ 170 h 303"/>
                  <a:gd name="T14" fmla="*/ 39 w 71"/>
                  <a:gd name="T15" fmla="*/ 231 h 303"/>
                  <a:gd name="T16" fmla="*/ 41 w 71"/>
                  <a:gd name="T17" fmla="*/ 301 h 303"/>
                  <a:gd name="T18" fmla="*/ 71 w 71"/>
                  <a:gd name="T19" fmla="*/ 303 h 303"/>
                  <a:gd name="T20" fmla="*/ 71 w 71"/>
                  <a:gd name="T21" fmla="*/ 303 h 303"/>
                  <a:gd name="T22" fmla="*/ 71 w 71"/>
                  <a:gd name="T23" fmla="*/ 227 h 303"/>
                  <a:gd name="T24" fmla="*/ 66 w 71"/>
                  <a:gd name="T25" fmla="*/ 165 h 303"/>
                  <a:gd name="T26" fmla="*/ 60 w 71"/>
                  <a:gd name="T27" fmla="*/ 112 h 303"/>
                  <a:gd name="T28" fmla="*/ 51 w 71"/>
                  <a:gd name="T29" fmla="*/ 72 h 303"/>
                  <a:gd name="T30" fmla="*/ 43 w 71"/>
                  <a:gd name="T31" fmla="*/ 41 h 303"/>
                  <a:gd name="T32" fmla="*/ 37 w 71"/>
                  <a:gd name="T33" fmla="*/ 19 h 303"/>
                  <a:gd name="T34" fmla="*/ 28 w 71"/>
                  <a:gd name="T35" fmla="*/ 0 h 303"/>
                  <a:gd name="T36" fmla="*/ 0 w 71"/>
                  <a:gd name="T37" fmla="*/ 17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 h="303">
                    <a:moveTo>
                      <a:pt x="0" y="17"/>
                    </a:moveTo>
                    <a:lnTo>
                      <a:pt x="0" y="17"/>
                    </a:lnTo>
                    <a:lnTo>
                      <a:pt x="7" y="32"/>
                    </a:lnTo>
                    <a:lnTo>
                      <a:pt x="15" y="53"/>
                    </a:lnTo>
                    <a:lnTo>
                      <a:pt x="22" y="83"/>
                    </a:lnTo>
                    <a:lnTo>
                      <a:pt x="30" y="121"/>
                    </a:lnTo>
                    <a:lnTo>
                      <a:pt x="37" y="170"/>
                    </a:lnTo>
                    <a:lnTo>
                      <a:pt x="39" y="231"/>
                    </a:lnTo>
                    <a:lnTo>
                      <a:pt x="41" y="301"/>
                    </a:lnTo>
                    <a:lnTo>
                      <a:pt x="71" y="303"/>
                    </a:lnTo>
                    <a:lnTo>
                      <a:pt x="71" y="227"/>
                    </a:lnTo>
                    <a:lnTo>
                      <a:pt x="66" y="165"/>
                    </a:lnTo>
                    <a:lnTo>
                      <a:pt x="60" y="112"/>
                    </a:lnTo>
                    <a:lnTo>
                      <a:pt x="51" y="72"/>
                    </a:lnTo>
                    <a:lnTo>
                      <a:pt x="43" y="41"/>
                    </a:lnTo>
                    <a:lnTo>
                      <a:pt x="37" y="19"/>
                    </a:lnTo>
                    <a:lnTo>
                      <a:pt x="28"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25"/>
              <p:cNvSpPr>
                <a:spLocks noChangeAspect="1"/>
              </p:cNvSpPr>
              <p:nvPr/>
            </p:nvSpPr>
            <p:spPr bwMode="auto">
              <a:xfrm>
                <a:off x="4872" y="3009"/>
                <a:ext cx="26" cy="25"/>
              </a:xfrm>
              <a:custGeom>
                <a:avLst/>
                <a:gdLst>
                  <a:gd name="T0" fmla="*/ 0 w 26"/>
                  <a:gd name="T1" fmla="*/ 13 h 25"/>
                  <a:gd name="T2" fmla="*/ 0 w 26"/>
                  <a:gd name="T3" fmla="*/ 13 h 25"/>
                  <a:gd name="T4" fmla="*/ 2 w 26"/>
                  <a:gd name="T5" fmla="*/ 17 h 25"/>
                  <a:gd name="T6" fmla="*/ 4 w 26"/>
                  <a:gd name="T7" fmla="*/ 21 h 25"/>
                  <a:gd name="T8" fmla="*/ 9 w 26"/>
                  <a:gd name="T9" fmla="*/ 23 h 25"/>
                  <a:gd name="T10" fmla="*/ 13 w 26"/>
                  <a:gd name="T11" fmla="*/ 25 h 25"/>
                  <a:gd name="T12" fmla="*/ 13 w 26"/>
                  <a:gd name="T13" fmla="*/ 25 h 25"/>
                  <a:gd name="T14" fmla="*/ 19 w 26"/>
                  <a:gd name="T15" fmla="*/ 23 h 25"/>
                  <a:gd name="T16" fmla="*/ 24 w 26"/>
                  <a:gd name="T17" fmla="*/ 21 h 25"/>
                  <a:gd name="T18" fmla="*/ 26 w 26"/>
                  <a:gd name="T19" fmla="*/ 17 h 25"/>
                  <a:gd name="T20" fmla="*/ 26 w 26"/>
                  <a:gd name="T21" fmla="*/ 13 h 25"/>
                  <a:gd name="T22" fmla="*/ 26 w 26"/>
                  <a:gd name="T23" fmla="*/ 13 h 25"/>
                  <a:gd name="T24" fmla="*/ 26 w 26"/>
                  <a:gd name="T25" fmla="*/ 8 h 25"/>
                  <a:gd name="T26" fmla="*/ 24 w 26"/>
                  <a:gd name="T27" fmla="*/ 4 h 25"/>
                  <a:gd name="T28" fmla="*/ 19 w 26"/>
                  <a:gd name="T29" fmla="*/ 0 h 25"/>
                  <a:gd name="T30" fmla="*/ 13 w 26"/>
                  <a:gd name="T31" fmla="*/ 0 h 25"/>
                  <a:gd name="T32" fmla="*/ 13 w 26"/>
                  <a:gd name="T33" fmla="*/ 0 h 25"/>
                  <a:gd name="T34" fmla="*/ 9 w 26"/>
                  <a:gd name="T35" fmla="*/ 0 h 25"/>
                  <a:gd name="T36" fmla="*/ 4 w 26"/>
                  <a:gd name="T37" fmla="*/ 4 h 25"/>
                  <a:gd name="T38" fmla="*/ 2 w 26"/>
                  <a:gd name="T39" fmla="*/ 8 h 25"/>
                  <a:gd name="T40" fmla="*/ 0 w 26"/>
                  <a:gd name="T41" fmla="*/ 13 h 25"/>
                  <a:gd name="T42" fmla="*/ 0 w 26"/>
                  <a:gd name="T43" fmla="*/ 1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5">
                    <a:moveTo>
                      <a:pt x="0" y="13"/>
                    </a:moveTo>
                    <a:lnTo>
                      <a:pt x="0" y="13"/>
                    </a:lnTo>
                    <a:lnTo>
                      <a:pt x="2" y="17"/>
                    </a:lnTo>
                    <a:lnTo>
                      <a:pt x="4" y="21"/>
                    </a:lnTo>
                    <a:lnTo>
                      <a:pt x="9" y="23"/>
                    </a:lnTo>
                    <a:lnTo>
                      <a:pt x="13" y="25"/>
                    </a:lnTo>
                    <a:lnTo>
                      <a:pt x="19" y="23"/>
                    </a:lnTo>
                    <a:lnTo>
                      <a:pt x="24" y="21"/>
                    </a:lnTo>
                    <a:lnTo>
                      <a:pt x="26" y="17"/>
                    </a:lnTo>
                    <a:lnTo>
                      <a:pt x="26" y="13"/>
                    </a:lnTo>
                    <a:lnTo>
                      <a:pt x="26" y="8"/>
                    </a:lnTo>
                    <a:lnTo>
                      <a:pt x="24" y="4"/>
                    </a:lnTo>
                    <a:lnTo>
                      <a:pt x="19" y="0"/>
                    </a:lnTo>
                    <a:lnTo>
                      <a:pt x="13" y="0"/>
                    </a:lnTo>
                    <a:lnTo>
                      <a:pt x="9" y="0"/>
                    </a:lnTo>
                    <a:lnTo>
                      <a:pt x="4" y="4"/>
                    </a:lnTo>
                    <a:lnTo>
                      <a:pt x="2" y="8"/>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26"/>
              <p:cNvSpPr>
                <a:spLocks noChangeAspect="1"/>
              </p:cNvSpPr>
              <p:nvPr/>
            </p:nvSpPr>
            <p:spPr bwMode="auto">
              <a:xfrm>
                <a:off x="4755" y="2992"/>
                <a:ext cx="24" cy="23"/>
              </a:xfrm>
              <a:custGeom>
                <a:avLst/>
                <a:gdLst>
                  <a:gd name="T0" fmla="*/ 0 w 24"/>
                  <a:gd name="T1" fmla="*/ 13 h 23"/>
                  <a:gd name="T2" fmla="*/ 0 w 24"/>
                  <a:gd name="T3" fmla="*/ 13 h 23"/>
                  <a:gd name="T4" fmla="*/ 2 w 24"/>
                  <a:gd name="T5" fmla="*/ 17 h 23"/>
                  <a:gd name="T6" fmla="*/ 4 w 24"/>
                  <a:gd name="T7" fmla="*/ 21 h 23"/>
                  <a:gd name="T8" fmla="*/ 9 w 24"/>
                  <a:gd name="T9" fmla="*/ 23 h 23"/>
                  <a:gd name="T10" fmla="*/ 13 w 24"/>
                  <a:gd name="T11" fmla="*/ 23 h 23"/>
                  <a:gd name="T12" fmla="*/ 13 w 24"/>
                  <a:gd name="T13" fmla="*/ 23 h 23"/>
                  <a:gd name="T14" fmla="*/ 17 w 24"/>
                  <a:gd name="T15" fmla="*/ 23 h 23"/>
                  <a:gd name="T16" fmla="*/ 21 w 24"/>
                  <a:gd name="T17" fmla="*/ 21 h 23"/>
                  <a:gd name="T18" fmla="*/ 24 w 24"/>
                  <a:gd name="T19" fmla="*/ 17 h 23"/>
                  <a:gd name="T20" fmla="*/ 24 w 24"/>
                  <a:gd name="T21" fmla="*/ 13 h 23"/>
                  <a:gd name="T22" fmla="*/ 24 w 24"/>
                  <a:gd name="T23" fmla="*/ 13 h 23"/>
                  <a:gd name="T24" fmla="*/ 24 w 24"/>
                  <a:gd name="T25" fmla="*/ 8 h 23"/>
                  <a:gd name="T26" fmla="*/ 21 w 24"/>
                  <a:gd name="T27" fmla="*/ 4 h 23"/>
                  <a:gd name="T28" fmla="*/ 17 w 24"/>
                  <a:gd name="T29" fmla="*/ 2 h 23"/>
                  <a:gd name="T30" fmla="*/ 13 w 24"/>
                  <a:gd name="T31" fmla="*/ 0 h 23"/>
                  <a:gd name="T32" fmla="*/ 13 w 24"/>
                  <a:gd name="T33" fmla="*/ 0 h 23"/>
                  <a:gd name="T34" fmla="*/ 9 w 24"/>
                  <a:gd name="T35" fmla="*/ 2 h 23"/>
                  <a:gd name="T36" fmla="*/ 4 w 24"/>
                  <a:gd name="T37" fmla="*/ 4 h 23"/>
                  <a:gd name="T38" fmla="*/ 2 w 24"/>
                  <a:gd name="T39" fmla="*/ 8 h 23"/>
                  <a:gd name="T40" fmla="*/ 0 w 24"/>
                  <a:gd name="T41" fmla="*/ 13 h 23"/>
                  <a:gd name="T42" fmla="*/ 0 w 24"/>
                  <a:gd name="T43" fmla="*/ 1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3">
                    <a:moveTo>
                      <a:pt x="0" y="13"/>
                    </a:moveTo>
                    <a:lnTo>
                      <a:pt x="0" y="13"/>
                    </a:lnTo>
                    <a:lnTo>
                      <a:pt x="2" y="17"/>
                    </a:lnTo>
                    <a:lnTo>
                      <a:pt x="4" y="21"/>
                    </a:lnTo>
                    <a:lnTo>
                      <a:pt x="9" y="23"/>
                    </a:lnTo>
                    <a:lnTo>
                      <a:pt x="13" y="23"/>
                    </a:lnTo>
                    <a:lnTo>
                      <a:pt x="17" y="23"/>
                    </a:lnTo>
                    <a:lnTo>
                      <a:pt x="21" y="21"/>
                    </a:lnTo>
                    <a:lnTo>
                      <a:pt x="24" y="17"/>
                    </a:lnTo>
                    <a:lnTo>
                      <a:pt x="24" y="13"/>
                    </a:lnTo>
                    <a:lnTo>
                      <a:pt x="24" y="8"/>
                    </a:lnTo>
                    <a:lnTo>
                      <a:pt x="21" y="4"/>
                    </a:lnTo>
                    <a:lnTo>
                      <a:pt x="17" y="2"/>
                    </a:lnTo>
                    <a:lnTo>
                      <a:pt x="13" y="0"/>
                    </a:lnTo>
                    <a:lnTo>
                      <a:pt x="9" y="2"/>
                    </a:lnTo>
                    <a:lnTo>
                      <a:pt x="4" y="4"/>
                    </a:lnTo>
                    <a:lnTo>
                      <a:pt x="2" y="8"/>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27"/>
              <p:cNvSpPr>
                <a:spLocks noChangeAspect="1"/>
              </p:cNvSpPr>
              <p:nvPr/>
            </p:nvSpPr>
            <p:spPr bwMode="auto">
              <a:xfrm>
                <a:off x="4160" y="3070"/>
                <a:ext cx="17" cy="79"/>
              </a:xfrm>
              <a:custGeom>
                <a:avLst/>
                <a:gdLst>
                  <a:gd name="T0" fmla="*/ 4 w 17"/>
                  <a:gd name="T1" fmla="*/ 7 h 79"/>
                  <a:gd name="T2" fmla="*/ 4 w 17"/>
                  <a:gd name="T3" fmla="*/ 7 h 79"/>
                  <a:gd name="T4" fmla="*/ 0 w 17"/>
                  <a:gd name="T5" fmla="*/ 32 h 79"/>
                  <a:gd name="T6" fmla="*/ 0 w 17"/>
                  <a:gd name="T7" fmla="*/ 53 h 79"/>
                  <a:gd name="T8" fmla="*/ 2 w 17"/>
                  <a:gd name="T9" fmla="*/ 74 h 79"/>
                  <a:gd name="T10" fmla="*/ 2 w 17"/>
                  <a:gd name="T11" fmla="*/ 74 h 79"/>
                  <a:gd name="T12" fmla="*/ 4 w 17"/>
                  <a:gd name="T13" fmla="*/ 79 h 79"/>
                  <a:gd name="T14" fmla="*/ 11 w 17"/>
                  <a:gd name="T15" fmla="*/ 79 h 79"/>
                  <a:gd name="T16" fmla="*/ 11 w 17"/>
                  <a:gd name="T17" fmla="*/ 79 h 79"/>
                  <a:gd name="T18" fmla="*/ 15 w 17"/>
                  <a:gd name="T19" fmla="*/ 76 h 79"/>
                  <a:gd name="T20" fmla="*/ 17 w 17"/>
                  <a:gd name="T21" fmla="*/ 70 h 79"/>
                  <a:gd name="T22" fmla="*/ 17 w 17"/>
                  <a:gd name="T23" fmla="*/ 70 h 79"/>
                  <a:gd name="T24" fmla="*/ 15 w 17"/>
                  <a:gd name="T25" fmla="*/ 51 h 79"/>
                  <a:gd name="T26" fmla="*/ 15 w 17"/>
                  <a:gd name="T27" fmla="*/ 30 h 79"/>
                  <a:gd name="T28" fmla="*/ 17 w 17"/>
                  <a:gd name="T29" fmla="*/ 9 h 79"/>
                  <a:gd name="T30" fmla="*/ 17 w 17"/>
                  <a:gd name="T31" fmla="*/ 9 h 79"/>
                  <a:gd name="T32" fmla="*/ 17 w 17"/>
                  <a:gd name="T33" fmla="*/ 2 h 79"/>
                  <a:gd name="T34" fmla="*/ 13 w 17"/>
                  <a:gd name="T35" fmla="*/ 0 h 79"/>
                  <a:gd name="T36" fmla="*/ 13 w 17"/>
                  <a:gd name="T37" fmla="*/ 0 h 79"/>
                  <a:gd name="T38" fmla="*/ 6 w 17"/>
                  <a:gd name="T39" fmla="*/ 2 h 79"/>
                  <a:gd name="T40" fmla="*/ 4 w 17"/>
                  <a:gd name="T41" fmla="*/ 7 h 79"/>
                  <a:gd name="T42" fmla="*/ 4 w 17"/>
                  <a:gd name="T43" fmla="*/ 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79">
                    <a:moveTo>
                      <a:pt x="4" y="7"/>
                    </a:moveTo>
                    <a:lnTo>
                      <a:pt x="4" y="7"/>
                    </a:lnTo>
                    <a:lnTo>
                      <a:pt x="0" y="32"/>
                    </a:lnTo>
                    <a:lnTo>
                      <a:pt x="0" y="53"/>
                    </a:lnTo>
                    <a:lnTo>
                      <a:pt x="2" y="74"/>
                    </a:lnTo>
                    <a:lnTo>
                      <a:pt x="4" y="79"/>
                    </a:lnTo>
                    <a:lnTo>
                      <a:pt x="11" y="79"/>
                    </a:lnTo>
                    <a:lnTo>
                      <a:pt x="15" y="76"/>
                    </a:lnTo>
                    <a:lnTo>
                      <a:pt x="17" y="70"/>
                    </a:lnTo>
                    <a:lnTo>
                      <a:pt x="15" y="51"/>
                    </a:lnTo>
                    <a:lnTo>
                      <a:pt x="15" y="30"/>
                    </a:lnTo>
                    <a:lnTo>
                      <a:pt x="17" y="9"/>
                    </a:lnTo>
                    <a:lnTo>
                      <a:pt x="17" y="2"/>
                    </a:lnTo>
                    <a:lnTo>
                      <a:pt x="13" y="0"/>
                    </a:lnTo>
                    <a:lnTo>
                      <a:pt x="6" y="2"/>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28"/>
              <p:cNvSpPr>
                <a:spLocks noChangeAspect="1"/>
              </p:cNvSpPr>
              <p:nvPr/>
            </p:nvSpPr>
            <p:spPr bwMode="auto">
              <a:xfrm>
                <a:off x="4100" y="3119"/>
                <a:ext cx="185" cy="421"/>
              </a:xfrm>
              <a:custGeom>
                <a:avLst/>
                <a:gdLst>
                  <a:gd name="T0" fmla="*/ 120 w 185"/>
                  <a:gd name="T1" fmla="*/ 13 h 421"/>
                  <a:gd name="T2" fmla="*/ 120 w 185"/>
                  <a:gd name="T3" fmla="*/ 13 h 421"/>
                  <a:gd name="T4" fmla="*/ 107 w 185"/>
                  <a:gd name="T5" fmla="*/ 8 h 421"/>
                  <a:gd name="T6" fmla="*/ 92 w 185"/>
                  <a:gd name="T7" fmla="*/ 4 h 421"/>
                  <a:gd name="T8" fmla="*/ 75 w 185"/>
                  <a:gd name="T9" fmla="*/ 0 h 421"/>
                  <a:gd name="T10" fmla="*/ 56 w 185"/>
                  <a:gd name="T11" fmla="*/ 0 h 421"/>
                  <a:gd name="T12" fmla="*/ 45 w 185"/>
                  <a:gd name="T13" fmla="*/ 2 h 421"/>
                  <a:gd name="T14" fmla="*/ 34 w 185"/>
                  <a:gd name="T15" fmla="*/ 6 h 421"/>
                  <a:gd name="T16" fmla="*/ 26 w 185"/>
                  <a:gd name="T17" fmla="*/ 10 h 421"/>
                  <a:gd name="T18" fmla="*/ 17 w 185"/>
                  <a:gd name="T19" fmla="*/ 17 h 421"/>
                  <a:gd name="T20" fmla="*/ 9 w 185"/>
                  <a:gd name="T21" fmla="*/ 27 h 421"/>
                  <a:gd name="T22" fmla="*/ 0 w 185"/>
                  <a:gd name="T23" fmla="*/ 38 h 421"/>
                  <a:gd name="T24" fmla="*/ 0 w 185"/>
                  <a:gd name="T25" fmla="*/ 38 h 421"/>
                  <a:gd name="T26" fmla="*/ 3 w 185"/>
                  <a:gd name="T27" fmla="*/ 68 h 421"/>
                  <a:gd name="T28" fmla="*/ 7 w 185"/>
                  <a:gd name="T29" fmla="*/ 150 h 421"/>
                  <a:gd name="T30" fmla="*/ 9 w 185"/>
                  <a:gd name="T31" fmla="*/ 207 h 421"/>
                  <a:gd name="T32" fmla="*/ 15 w 185"/>
                  <a:gd name="T33" fmla="*/ 271 h 421"/>
                  <a:gd name="T34" fmla="*/ 24 w 185"/>
                  <a:gd name="T35" fmla="*/ 343 h 421"/>
                  <a:gd name="T36" fmla="*/ 34 w 185"/>
                  <a:gd name="T37" fmla="*/ 419 h 421"/>
                  <a:gd name="T38" fmla="*/ 185 w 185"/>
                  <a:gd name="T39" fmla="*/ 421 h 421"/>
                  <a:gd name="T40" fmla="*/ 185 w 185"/>
                  <a:gd name="T41" fmla="*/ 421 h 421"/>
                  <a:gd name="T42" fmla="*/ 179 w 185"/>
                  <a:gd name="T43" fmla="*/ 393 h 421"/>
                  <a:gd name="T44" fmla="*/ 171 w 185"/>
                  <a:gd name="T45" fmla="*/ 355 h 421"/>
                  <a:gd name="T46" fmla="*/ 158 w 185"/>
                  <a:gd name="T47" fmla="*/ 313 h 421"/>
                  <a:gd name="T48" fmla="*/ 145 w 185"/>
                  <a:gd name="T49" fmla="*/ 262 h 421"/>
                  <a:gd name="T50" fmla="*/ 132 w 185"/>
                  <a:gd name="T51" fmla="*/ 205 h 421"/>
                  <a:gd name="T52" fmla="*/ 122 w 185"/>
                  <a:gd name="T53" fmla="*/ 144 h 421"/>
                  <a:gd name="T54" fmla="*/ 120 w 185"/>
                  <a:gd name="T55" fmla="*/ 112 h 421"/>
                  <a:gd name="T56" fmla="*/ 117 w 185"/>
                  <a:gd name="T57" fmla="*/ 80 h 421"/>
                  <a:gd name="T58" fmla="*/ 117 w 185"/>
                  <a:gd name="T59" fmla="*/ 46 h 421"/>
                  <a:gd name="T60" fmla="*/ 120 w 185"/>
                  <a:gd name="T61" fmla="*/ 13 h 421"/>
                  <a:gd name="T62" fmla="*/ 120 w 185"/>
                  <a:gd name="T63" fmla="*/ 13 h 4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5" h="421">
                    <a:moveTo>
                      <a:pt x="120" y="13"/>
                    </a:moveTo>
                    <a:lnTo>
                      <a:pt x="120" y="13"/>
                    </a:lnTo>
                    <a:lnTo>
                      <a:pt x="107" y="8"/>
                    </a:lnTo>
                    <a:lnTo>
                      <a:pt x="92" y="4"/>
                    </a:lnTo>
                    <a:lnTo>
                      <a:pt x="75" y="0"/>
                    </a:lnTo>
                    <a:lnTo>
                      <a:pt x="56" y="0"/>
                    </a:lnTo>
                    <a:lnTo>
                      <a:pt x="45" y="2"/>
                    </a:lnTo>
                    <a:lnTo>
                      <a:pt x="34" y="6"/>
                    </a:lnTo>
                    <a:lnTo>
                      <a:pt x="26" y="10"/>
                    </a:lnTo>
                    <a:lnTo>
                      <a:pt x="17" y="17"/>
                    </a:lnTo>
                    <a:lnTo>
                      <a:pt x="9" y="27"/>
                    </a:lnTo>
                    <a:lnTo>
                      <a:pt x="0" y="38"/>
                    </a:lnTo>
                    <a:lnTo>
                      <a:pt x="3" y="68"/>
                    </a:lnTo>
                    <a:lnTo>
                      <a:pt x="7" y="150"/>
                    </a:lnTo>
                    <a:lnTo>
                      <a:pt x="9" y="207"/>
                    </a:lnTo>
                    <a:lnTo>
                      <a:pt x="15" y="271"/>
                    </a:lnTo>
                    <a:lnTo>
                      <a:pt x="24" y="343"/>
                    </a:lnTo>
                    <a:lnTo>
                      <a:pt x="34" y="419"/>
                    </a:lnTo>
                    <a:lnTo>
                      <a:pt x="185" y="421"/>
                    </a:lnTo>
                    <a:lnTo>
                      <a:pt x="179" y="393"/>
                    </a:lnTo>
                    <a:lnTo>
                      <a:pt x="171" y="355"/>
                    </a:lnTo>
                    <a:lnTo>
                      <a:pt x="158" y="313"/>
                    </a:lnTo>
                    <a:lnTo>
                      <a:pt x="145" y="262"/>
                    </a:lnTo>
                    <a:lnTo>
                      <a:pt x="132" y="205"/>
                    </a:lnTo>
                    <a:lnTo>
                      <a:pt x="122" y="144"/>
                    </a:lnTo>
                    <a:lnTo>
                      <a:pt x="120" y="112"/>
                    </a:lnTo>
                    <a:lnTo>
                      <a:pt x="117" y="80"/>
                    </a:lnTo>
                    <a:lnTo>
                      <a:pt x="117" y="46"/>
                    </a:lnTo>
                    <a:lnTo>
                      <a:pt x="12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29"/>
              <p:cNvSpPr>
                <a:spLocks noChangeAspect="1"/>
              </p:cNvSpPr>
              <p:nvPr/>
            </p:nvSpPr>
            <p:spPr bwMode="auto">
              <a:xfrm>
                <a:off x="3992" y="3159"/>
                <a:ext cx="142" cy="381"/>
              </a:xfrm>
              <a:custGeom>
                <a:avLst/>
                <a:gdLst>
                  <a:gd name="T0" fmla="*/ 142 w 142"/>
                  <a:gd name="T1" fmla="*/ 4 h 381"/>
                  <a:gd name="T2" fmla="*/ 113 w 142"/>
                  <a:gd name="T3" fmla="*/ 0 h 381"/>
                  <a:gd name="T4" fmla="*/ 113 w 142"/>
                  <a:gd name="T5" fmla="*/ 0 h 381"/>
                  <a:gd name="T6" fmla="*/ 111 w 142"/>
                  <a:gd name="T7" fmla="*/ 13 h 381"/>
                  <a:gd name="T8" fmla="*/ 104 w 142"/>
                  <a:gd name="T9" fmla="*/ 47 h 381"/>
                  <a:gd name="T10" fmla="*/ 94 w 142"/>
                  <a:gd name="T11" fmla="*/ 95 h 381"/>
                  <a:gd name="T12" fmla="*/ 79 w 142"/>
                  <a:gd name="T13" fmla="*/ 155 h 381"/>
                  <a:gd name="T14" fmla="*/ 62 w 142"/>
                  <a:gd name="T15" fmla="*/ 220 h 381"/>
                  <a:gd name="T16" fmla="*/ 43 w 142"/>
                  <a:gd name="T17" fmla="*/ 284 h 381"/>
                  <a:gd name="T18" fmla="*/ 21 w 142"/>
                  <a:gd name="T19" fmla="*/ 339 h 381"/>
                  <a:gd name="T20" fmla="*/ 11 w 142"/>
                  <a:gd name="T21" fmla="*/ 362 h 381"/>
                  <a:gd name="T22" fmla="*/ 0 w 142"/>
                  <a:gd name="T23" fmla="*/ 381 h 381"/>
                  <a:gd name="T24" fmla="*/ 0 w 142"/>
                  <a:gd name="T25" fmla="*/ 381 h 381"/>
                  <a:gd name="T26" fmla="*/ 13 w 142"/>
                  <a:gd name="T27" fmla="*/ 381 h 381"/>
                  <a:gd name="T28" fmla="*/ 34 w 142"/>
                  <a:gd name="T29" fmla="*/ 381 h 381"/>
                  <a:gd name="T30" fmla="*/ 34 w 142"/>
                  <a:gd name="T31" fmla="*/ 381 h 381"/>
                  <a:gd name="T32" fmla="*/ 45 w 142"/>
                  <a:gd name="T33" fmla="*/ 362 h 381"/>
                  <a:gd name="T34" fmla="*/ 55 w 142"/>
                  <a:gd name="T35" fmla="*/ 336 h 381"/>
                  <a:gd name="T36" fmla="*/ 77 w 142"/>
                  <a:gd name="T37" fmla="*/ 281 h 381"/>
                  <a:gd name="T38" fmla="*/ 96 w 142"/>
                  <a:gd name="T39" fmla="*/ 220 h 381"/>
                  <a:gd name="T40" fmla="*/ 111 w 142"/>
                  <a:gd name="T41" fmla="*/ 157 h 381"/>
                  <a:gd name="T42" fmla="*/ 125 w 142"/>
                  <a:gd name="T43" fmla="*/ 100 h 381"/>
                  <a:gd name="T44" fmla="*/ 134 w 142"/>
                  <a:gd name="T45" fmla="*/ 51 h 381"/>
                  <a:gd name="T46" fmla="*/ 140 w 142"/>
                  <a:gd name="T47" fmla="*/ 17 h 381"/>
                  <a:gd name="T48" fmla="*/ 142 w 142"/>
                  <a:gd name="T49" fmla="*/ 4 h 381"/>
                  <a:gd name="T50" fmla="*/ 142 w 142"/>
                  <a:gd name="T51" fmla="*/ 4 h 3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2" h="381">
                    <a:moveTo>
                      <a:pt x="142" y="4"/>
                    </a:moveTo>
                    <a:lnTo>
                      <a:pt x="113" y="0"/>
                    </a:lnTo>
                    <a:lnTo>
                      <a:pt x="111" y="13"/>
                    </a:lnTo>
                    <a:lnTo>
                      <a:pt x="104" y="47"/>
                    </a:lnTo>
                    <a:lnTo>
                      <a:pt x="94" y="95"/>
                    </a:lnTo>
                    <a:lnTo>
                      <a:pt x="79" y="155"/>
                    </a:lnTo>
                    <a:lnTo>
                      <a:pt x="62" y="220"/>
                    </a:lnTo>
                    <a:lnTo>
                      <a:pt x="43" y="284"/>
                    </a:lnTo>
                    <a:lnTo>
                      <a:pt x="21" y="339"/>
                    </a:lnTo>
                    <a:lnTo>
                      <a:pt x="11" y="362"/>
                    </a:lnTo>
                    <a:lnTo>
                      <a:pt x="0" y="381"/>
                    </a:lnTo>
                    <a:lnTo>
                      <a:pt x="13" y="381"/>
                    </a:lnTo>
                    <a:lnTo>
                      <a:pt x="34" y="381"/>
                    </a:lnTo>
                    <a:lnTo>
                      <a:pt x="45" y="362"/>
                    </a:lnTo>
                    <a:lnTo>
                      <a:pt x="55" y="336"/>
                    </a:lnTo>
                    <a:lnTo>
                      <a:pt x="77" y="281"/>
                    </a:lnTo>
                    <a:lnTo>
                      <a:pt x="96" y="220"/>
                    </a:lnTo>
                    <a:lnTo>
                      <a:pt x="111" y="157"/>
                    </a:lnTo>
                    <a:lnTo>
                      <a:pt x="125" y="100"/>
                    </a:lnTo>
                    <a:lnTo>
                      <a:pt x="134" y="51"/>
                    </a:lnTo>
                    <a:lnTo>
                      <a:pt x="140" y="17"/>
                    </a:lnTo>
                    <a:lnTo>
                      <a:pt x="1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30"/>
              <p:cNvSpPr>
                <a:spLocks noChangeAspect="1"/>
              </p:cNvSpPr>
              <p:nvPr/>
            </p:nvSpPr>
            <p:spPr bwMode="auto">
              <a:xfrm>
                <a:off x="4037" y="2871"/>
                <a:ext cx="308" cy="218"/>
              </a:xfrm>
              <a:custGeom>
                <a:avLst/>
                <a:gdLst>
                  <a:gd name="T0" fmla="*/ 34 w 308"/>
                  <a:gd name="T1" fmla="*/ 121 h 218"/>
                  <a:gd name="T2" fmla="*/ 34 w 308"/>
                  <a:gd name="T3" fmla="*/ 121 h 218"/>
                  <a:gd name="T4" fmla="*/ 40 w 308"/>
                  <a:gd name="T5" fmla="*/ 121 h 218"/>
                  <a:gd name="T6" fmla="*/ 40 w 308"/>
                  <a:gd name="T7" fmla="*/ 121 h 218"/>
                  <a:gd name="T8" fmla="*/ 44 w 308"/>
                  <a:gd name="T9" fmla="*/ 100 h 218"/>
                  <a:gd name="T10" fmla="*/ 53 w 308"/>
                  <a:gd name="T11" fmla="*/ 81 h 218"/>
                  <a:gd name="T12" fmla="*/ 63 w 308"/>
                  <a:gd name="T13" fmla="*/ 62 h 218"/>
                  <a:gd name="T14" fmla="*/ 78 w 308"/>
                  <a:gd name="T15" fmla="*/ 47 h 218"/>
                  <a:gd name="T16" fmla="*/ 97 w 308"/>
                  <a:gd name="T17" fmla="*/ 32 h 218"/>
                  <a:gd name="T18" fmla="*/ 119 w 308"/>
                  <a:gd name="T19" fmla="*/ 19 h 218"/>
                  <a:gd name="T20" fmla="*/ 142 w 308"/>
                  <a:gd name="T21" fmla="*/ 9 h 218"/>
                  <a:gd name="T22" fmla="*/ 166 w 308"/>
                  <a:gd name="T23" fmla="*/ 3 h 218"/>
                  <a:gd name="T24" fmla="*/ 166 w 308"/>
                  <a:gd name="T25" fmla="*/ 3 h 218"/>
                  <a:gd name="T26" fmla="*/ 193 w 308"/>
                  <a:gd name="T27" fmla="*/ 0 h 218"/>
                  <a:gd name="T28" fmla="*/ 219 w 308"/>
                  <a:gd name="T29" fmla="*/ 3 h 218"/>
                  <a:gd name="T30" fmla="*/ 242 w 308"/>
                  <a:gd name="T31" fmla="*/ 7 h 218"/>
                  <a:gd name="T32" fmla="*/ 263 w 308"/>
                  <a:gd name="T33" fmla="*/ 17 h 218"/>
                  <a:gd name="T34" fmla="*/ 280 w 308"/>
                  <a:gd name="T35" fmla="*/ 30 h 218"/>
                  <a:gd name="T36" fmla="*/ 295 w 308"/>
                  <a:gd name="T37" fmla="*/ 45 h 218"/>
                  <a:gd name="T38" fmla="*/ 299 w 308"/>
                  <a:gd name="T39" fmla="*/ 55 h 218"/>
                  <a:gd name="T40" fmla="*/ 304 w 308"/>
                  <a:gd name="T41" fmla="*/ 64 h 218"/>
                  <a:gd name="T42" fmla="*/ 306 w 308"/>
                  <a:gd name="T43" fmla="*/ 74 h 218"/>
                  <a:gd name="T44" fmla="*/ 308 w 308"/>
                  <a:gd name="T45" fmla="*/ 85 h 218"/>
                  <a:gd name="T46" fmla="*/ 308 w 308"/>
                  <a:gd name="T47" fmla="*/ 85 h 218"/>
                  <a:gd name="T48" fmla="*/ 308 w 308"/>
                  <a:gd name="T49" fmla="*/ 96 h 218"/>
                  <a:gd name="T50" fmla="*/ 306 w 308"/>
                  <a:gd name="T51" fmla="*/ 106 h 218"/>
                  <a:gd name="T52" fmla="*/ 299 w 308"/>
                  <a:gd name="T53" fmla="*/ 129 h 218"/>
                  <a:gd name="T54" fmla="*/ 289 w 308"/>
                  <a:gd name="T55" fmla="*/ 148 h 218"/>
                  <a:gd name="T56" fmla="*/ 274 w 308"/>
                  <a:gd name="T57" fmla="*/ 168 h 218"/>
                  <a:gd name="T58" fmla="*/ 255 w 308"/>
                  <a:gd name="T59" fmla="*/ 184 h 218"/>
                  <a:gd name="T60" fmla="*/ 234 w 308"/>
                  <a:gd name="T61" fmla="*/ 199 h 218"/>
                  <a:gd name="T62" fmla="*/ 208 w 308"/>
                  <a:gd name="T63" fmla="*/ 210 h 218"/>
                  <a:gd name="T64" fmla="*/ 183 w 308"/>
                  <a:gd name="T65" fmla="*/ 216 h 218"/>
                  <a:gd name="T66" fmla="*/ 183 w 308"/>
                  <a:gd name="T67" fmla="*/ 216 h 218"/>
                  <a:gd name="T68" fmla="*/ 159 w 308"/>
                  <a:gd name="T69" fmla="*/ 218 h 218"/>
                  <a:gd name="T70" fmla="*/ 138 w 308"/>
                  <a:gd name="T71" fmla="*/ 218 h 218"/>
                  <a:gd name="T72" fmla="*/ 119 w 308"/>
                  <a:gd name="T73" fmla="*/ 216 h 218"/>
                  <a:gd name="T74" fmla="*/ 100 w 308"/>
                  <a:gd name="T75" fmla="*/ 210 h 218"/>
                  <a:gd name="T76" fmla="*/ 83 w 308"/>
                  <a:gd name="T77" fmla="*/ 201 h 218"/>
                  <a:gd name="T78" fmla="*/ 70 w 308"/>
                  <a:gd name="T79" fmla="*/ 191 h 218"/>
                  <a:gd name="T80" fmla="*/ 57 w 308"/>
                  <a:gd name="T81" fmla="*/ 180 h 218"/>
                  <a:gd name="T82" fmla="*/ 49 w 308"/>
                  <a:gd name="T83" fmla="*/ 165 h 218"/>
                  <a:gd name="T84" fmla="*/ 49 w 308"/>
                  <a:gd name="T85" fmla="*/ 165 h 218"/>
                  <a:gd name="T86" fmla="*/ 36 w 308"/>
                  <a:gd name="T87" fmla="*/ 170 h 218"/>
                  <a:gd name="T88" fmla="*/ 36 w 308"/>
                  <a:gd name="T89" fmla="*/ 170 h 218"/>
                  <a:gd name="T90" fmla="*/ 23 w 308"/>
                  <a:gd name="T91" fmla="*/ 170 h 218"/>
                  <a:gd name="T92" fmla="*/ 12 w 308"/>
                  <a:gd name="T93" fmla="*/ 168 h 218"/>
                  <a:gd name="T94" fmla="*/ 4 w 308"/>
                  <a:gd name="T95" fmla="*/ 161 h 218"/>
                  <a:gd name="T96" fmla="*/ 2 w 308"/>
                  <a:gd name="T97" fmla="*/ 157 h 218"/>
                  <a:gd name="T98" fmla="*/ 0 w 308"/>
                  <a:gd name="T99" fmla="*/ 151 h 218"/>
                  <a:gd name="T100" fmla="*/ 0 w 308"/>
                  <a:gd name="T101" fmla="*/ 151 h 218"/>
                  <a:gd name="T102" fmla="*/ 0 w 308"/>
                  <a:gd name="T103" fmla="*/ 146 h 218"/>
                  <a:gd name="T104" fmla="*/ 2 w 308"/>
                  <a:gd name="T105" fmla="*/ 142 h 218"/>
                  <a:gd name="T106" fmla="*/ 8 w 308"/>
                  <a:gd name="T107" fmla="*/ 132 h 218"/>
                  <a:gd name="T108" fmla="*/ 19 w 308"/>
                  <a:gd name="T109" fmla="*/ 125 h 218"/>
                  <a:gd name="T110" fmla="*/ 34 w 308"/>
                  <a:gd name="T111" fmla="*/ 121 h 218"/>
                  <a:gd name="T112" fmla="*/ 34 w 308"/>
                  <a:gd name="T113" fmla="*/ 121 h 2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8" h="218">
                    <a:moveTo>
                      <a:pt x="34" y="121"/>
                    </a:moveTo>
                    <a:lnTo>
                      <a:pt x="34" y="121"/>
                    </a:lnTo>
                    <a:lnTo>
                      <a:pt x="40" y="121"/>
                    </a:lnTo>
                    <a:lnTo>
                      <a:pt x="44" y="100"/>
                    </a:lnTo>
                    <a:lnTo>
                      <a:pt x="53" y="81"/>
                    </a:lnTo>
                    <a:lnTo>
                      <a:pt x="63" y="62"/>
                    </a:lnTo>
                    <a:lnTo>
                      <a:pt x="78" y="47"/>
                    </a:lnTo>
                    <a:lnTo>
                      <a:pt x="97" y="32"/>
                    </a:lnTo>
                    <a:lnTo>
                      <a:pt x="119" y="19"/>
                    </a:lnTo>
                    <a:lnTo>
                      <a:pt x="142" y="9"/>
                    </a:lnTo>
                    <a:lnTo>
                      <a:pt x="166" y="3"/>
                    </a:lnTo>
                    <a:lnTo>
                      <a:pt x="193" y="0"/>
                    </a:lnTo>
                    <a:lnTo>
                      <a:pt x="219" y="3"/>
                    </a:lnTo>
                    <a:lnTo>
                      <a:pt x="242" y="7"/>
                    </a:lnTo>
                    <a:lnTo>
                      <a:pt x="263" y="17"/>
                    </a:lnTo>
                    <a:lnTo>
                      <a:pt x="280" y="30"/>
                    </a:lnTo>
                    <a:lnTo>
                      <a:pt x="295" y="45"/>
                    </a:lnTo>
                    <a:lnTo>
                      <a:pt x="299" y="55"/>
                    </a:lnTo>
                    <a:lnTo>
                      <a:pt x="304" y="64"/>
                    </a:lnTo>
                    <a:lnTo>
                      <a:pt x="306" y="74"/>
                    </a:lnTo>
                    <a:lnTo>
                      <a:pt x="308" y="85"/>
                    </a:lnTo>
                    <a:lnTo>
                      <a:pt x="308" y="96"/>
                    </a:lnTo>
                    <a:lnTo>
                      <a:pt x="306" y="106"/>
                    </a:lnTo>
                    <a:lnTo>
                      <a:pt x="299" y="129"/>
                    </a:lnTo>
                    <a:lnTo>
                      <a:pt x="289" y="148"/>
                    </a:lnTo>
                    <a:lnTo>
                      <a:pt x="274" y="168"/>
                    </a:lnTo>
                    <a:lnTo>
                      <a:pt x="255" y="184"/>
                    </a:lnTo>
                    <a:lnTo>
                      <a:pt x="234" y="199"/>
                    </a:lnTo>
                    <a:lnTo>
                      <a:pt x="208" y="210"/>
                    </a:lnTo>
                    <a:lnTo>
                      <a:pt x="183" y="216"/>
                    </a:lnTo>
                    <a:lnTo>
                      <a:pt x="159" y="218"/>
                    </a:lnTo>
                    <a:lnTo>
                      <a:pt x="138" y="218"/>
                    </a:lnTo>
                    <a:lnTo>
                      <a:pt x="119" y="216"/>
                    </a:lnTo>
                    <a:lnTo>
                      <a:pt x="100" y="210"/>
                    </a:lnTo>
                    <a:lnTo>
                      <a:pt x="83" y="201"/>
                    </a:lnTo>
                    <a:lnTo>
                      <a:pt x="70" y="191"/>
                    </a:lnTo>
                    <a:lnTo>
                      <a:pt x="57" y="180"/>
                    </a:lnTo>
                    <a:lnTo>
                      <a:pt x="49" y="165"/>
                    </a:lnTo>
                    <a:lnTo>
                      <a:pt x="36" y="170"/>
                    </a:lnTo>
                    <a:lnTo>
                      <a:pt x="23" y="170"/>
                    </a:lnTo>
                    <a:lnTo>
                      <a:pt x="12" y="168"/>
                    </a:lnTo>
                    <a:lnTo>
                      <a:pt x="4" y="161"/>
                    </a:lnTo>
                    <a:lnTo>
                      <a:pt x="2" y="157"/>
                    </a:lnTo>
                    <a:lnTo>
                      <a:pt x="0" y="151"/>
                    </a:lnTo>
                    <a:lnTo>
                      <a:pt x="0" y="146"/>
                    </a:lnTo>
                    <a:lnTo>
                      <a:pt x="2" y="142"/>
                    </a:lnTo>
                    <a:lnTo>
                      <a:pt x="8" y="132"/>
                    </a:lnTo>
                    <a:lnTo>
                      <a:pt x="19" y="125"/>
                    </a:lnTo>
                    <a:lnTo>
                      <a:pt x="34"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31"/>
              <p:cNvSpPr>
                <a:spLocks noChangeAspect="1"/>
              </p:cNvSpPr>
              <p:nvPr/>
            </p:nvSpPr>
            <p:spPr bwMode="auto">
              <a:xfrm>
                <a:off x="4160" y="2867"/>
                <a:ext cx="185" cy="220"/>
              </a:xfrm>
              <a:custGeom>
                <a:avLst/>
                <a:gdLst>
                  <a:gd name="T0" fmla="*/ 117 w 185"/>
                  <a:gd name="T1" fmla="*/ 85 h 220"/>
                  <a:gd name="T2" fmla="*/ 117 w 185"/>
                  <a:gd name="T3" fmla="*/ 85 h 220"/>
                  <a:gd name="T4" fmla="*/ 113 w 185"/>
                  <a:gd name="T5" fmla="*/ 70 h 220"/>
                  <a:gd name="T6" fmla="*/ 108 w 185"/>
                  <a:gd name="T7" fmla="*/ 55 h 220"/>
                  <a:gd name="T8" fmla="*/ 100 w 185"/>
                  <a:gd name="T9" fmla="*/ 42 h 220"/>
                  <a:gd name="T10" fmla="*/ 91 w 185"/>
                  <a:gd name="T11" fmla="*/ 32 h 220"/>
                  <a:gd name="T12" fmla="*/ 79 w 185"/>
                  <a:gd name="T13" fmla="*/ 23 h 220"/>
                  <a:gd name="T14" fmla="*/ 66 w 185"/>
                  <a:gd name="T15" fmla="*/ 15 h 220"/>
                  <a:gd name="T16" fmla="*/ 51 w 185"/>
                  <a:gd name="T17" fmla="*/ 9 h 220"/>
                  <a:gd name="T18" fmla="*/ 34 w 185"/>
                  <a:gd name="T19" fmla="*/ 4 h 220"/>
                  <a:gd name="T20" fmla="*/ 34 w 185"/>
                  <a:gd name="T21" fmla="*/ 4 h 220"/>
                  <a:gd name="T22" fmla="*/ 40 w 185"/>
                  <a:gd name="T23" fmla="*/ 4 h 220"/>
                  <a:gd name="T24" fmla="*/ 40 w 185"/>
                  <a:gd name="T25" fmla="*/ 4 h 220"/>
                  <a:gd name="T26" fmla="*/ 68 w 185"/>
                  <a:gd name="T27" fmla="*/ 0 h 220"/>
                  <a:gd name="T28" fmla="*/ 94 w 185"/>
                  <a:gd name="T29" fmla="*/ 0 h 220"/>
                  <a:gd name="T30" fmla="*/ 117 w 185"/>
                  <a:gd name="T31" fmla="*/ 7 h 220"/>
                  <a:gd name="T32" fmla="*/ 138 w 185"/>
                  <a:gd name="T33" fmla="*/ 15 h 220"/>
                  <a:gd name="T34" fmla="*/ 157 w 185"/>
                  <a:gd name="T35" fmla="*/ 28 h 220"/>
                  <a:gd name="T36" fmla="*/ 170 w 185"/>
                  <a:gd name="T37" fmla="*/ 42 h 220"/>
                  <a:gd name="T38" fmla="*/ 176 w 185"/>
                  <a:gd name="T39" fmla="*/ 51 h 220"/>
                  <a:gd name="T40" fmla="*/ 181 w 185"/>
                  <a:gd name="T41" fmla="*/ 62 h 220"/>
                  <a:gd name="T42" fmla="*/ 183 w 185"/>
                  <a:gd name="T43" fmla="*/ 70 h 220"/>
                  <a:gd name="T44" fmla="*/ 185 w 185"/>
                  <a:gd name="T45" fmla="*/ 81 h 220"/>
                  <a:gd name="T46" fmla="*/ 185 w 185"/>
                  <a:gd name="T47" fmla="*/ 81 h 220"/>
                  <a:gd name="T48" fmla="*/ 185 w 185"/>
                  <a:gd name="T49" fmla="*/ 93 h 220"/>
                  <a:gd name="T50" fmla="*/ 185 w 185"/>
                  <a:gd name="T51" fmla="*/ 104 h 220"/>
                  <a:gd name="T52" fmla="*/ 179 w 185"/>
                  <a:gd name="T53" fmla="*/ 125 h 220"/>
                  <a:gd name="T54" fmla="*/ 168 w 185"/>
                  <a:gd name="T55" fmla="*/ 146 h 220"/>
                  <a:gd name="T56" fmla="*/ 153 w 185"/>
                  <a:gd name="T57" fmla="*/ 165 h 220"/>
                  <a:gd name="T58" fmla="*/ 136 w 185"/>
                  <a:gd name="T59" fmla="*/ 182 h 220"/>
                  <a:gd name="T60" fmla="*/ 113 w 185"/>
                  <a:gd name="T61" fmla="*/ 197 h 220"/>
                  <a:gd name="T62" fmla="*/ 89 w 185"/>
                  <a:gd name="T63" fmla="*/ 207 h 220"/>
                  <a:gd name="T64" fmla="*/ 62 w 185"/>
                  <a:gd name="T65" fmla="*/ 216 h 220"/>
                  <a:gd name="T66" fmla="*/ 62 w 185"/>
                  <a:gd name="T67" fmla="*/ 216 h 220"/>
                  <a:gd name="T68" fmla="*/ 47 w 185"/>
                  <a:gd name="T69" fmla="*/ 218 h 220"/>
                  <a:gd name="T70" fmla="*/ 30 w 185"/>
                  <a:gd name="T71" fmla="*/ 220 h 220"/>
                  <a:gd name="T72" fmla="*/ 15 w 185"/>
                  <a:gd name="T73" fmla="*/ 218 h 220"/>
                  <a:gd name="T74" fmla="*/ 0 w 185"/>
                  <a:gd name="T75" fmla="*/ 216 h 220"/>
                  <a:gd name="T76" fmla="*/ 0 w 185"/>
                  <a:gd name="T77" fmla="*/ 216 h 220"/>
                  <a:gd name="T78" fmla="*/ 26 w 185"/>
                  <a:gd name="T79" fmla="*/ 207 h 220"/>
                  <a:gd name="T80" fmla="*/ 49 w 185"/>
                  <a:gd name="T81" fmla="*/ 197 h 220"/>
                  <a:gd name="T82" fmla="*/ 70 w 185"/>
                  <a:gd name="T83" fmla="*/ 182 h 220"/>
                  <a:gd name="T84" fmla="*/ 87 w 185"/>
                  <a:gd name="T85" fmla="*/ 165 h 220"/>
                  <a:gd name="T86" fmla="*/ 100 w 185"/>
                  <a:gd name="T87" fmla="*/ 146 h 220"/>
                  <a:gd name="T88" fmla="*/ 111 w 185"/>
                  <a:gd name="T89" fmla="*/ 127 h 220"/>
                  <a:gd name="T90" fmla="*/ 117 w 185"/>
                  <a:gd name="T91" fmla="*/ 106 h 220"/>
                  <a:gd name="T92" fmla="*/ 117 w 185"/>
                  <a:gd name="T93" fmla="*/ 95 h 220"/>
                  <a:gd name="T94" fmla="*/ 117 w 185"/>
                  <a:gd name="T95" fmla="*/ 85 h 220"/>
                  <a:gd name="T96" fmla="*/ 117 w 185"/>
                  <a:gd name="T97" fmla="*/ 85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5" h="220">
                    <a:moveTo>
                      <a:pt x="117" y="85"/>
                    </a:moveTo>
                    <a:lnTo>
                      <a:pt x="117" y="85"/>
                    </a:lnTo>
                    <a:lnTo>
                      <a:pt x="113" y="70"/>
                    </a:lnTo>
                    <a:lnTo>
                      <a:pt x="108" y="55"/>
                    </a:lnTo>
                    <a:lnTo>
                      <a:pt x="100" y="42"/>
                    </a:lnTo>
                    <a:lnTo>
                      <a:pt x="91" y="32"/>
                    </a:lnTo>
                    <a:lnTo>
                      <a:pt x="79" y="23"/>
                    </a:lnTo>
                    <a:lnTo>
                      <a:pt x="66" y="15"/>
                    </a:lnTo>
                    <a:lnTo>
                      <a:pt x="51" y="9"/>
                    </a:lnTo>
                    <a:lnTo>
                      <a:pt x="34" y="4"/>
                    </a:lnTo>
                    <a:lnTo>
                      <a:pt x="40" y="4"/>
                    </a:lnTo>
                    <a:lnTo>
                      <a:pt x="68" y="0"/>
                    </a:lnTo>
                    <a:lnTo>
                      <a:pt x="94" y="0"/>
                    </a:lnTo>
                    <a:lnTo>
                      <a:pt x="117" y="7"/>
                    </a:lnTo>
                    <a:lnTo>
                      <a:pt x="138" y="15"/>
                    </a:lnTo>
                    <a:lnTo>
                      <a:pt x="157" y="28"/>
                    </a:lnTo>
                    <a:lnTo>
                      <a:pt x="170" y="42"/>
                    </a:lnTo>
                    <a:lnTo>
                      <a:pt x="176" y="51"/>
                    </a:lnTo>
                    <a:lnTo>
                      <a:pt x="181" y="62"/>
                    </a:lnTo>
                    <a:lnTo>
                      <a:pt x="183" y="70"/>
                    </a:lnTo>
                    <a:lnTo>
                      <a:pt x="185" y="81"/>
                    </a:lnTo>
                    <a:lnTo>
                      <a:pt x="185" y="93"/>
                    </a:lnTo>
                    <a:lnTo>
                      <a:pt x="185" y="104"/>
                    </a:lnTo>
                    <a:lnTo>
                      <a:pt x="179" y="125"/>
                    </a:lnTo>
                    <a:lnTo>
                      <a:pt x="168" y="146"/>
                    </a:lnTo>
                    <a:lnTo>
                      <a:pt x="153" y="165"/>
                    </a:lnTo>
                    <a:lnTo>
                      <a:pt x="136" y="182"/>
                    </a:lnTo>
                    <a:lnTo>
                      <a:pt x="113" y="197"/>
                    </a:lnTo>
                    <a:lnTo>
                      <a:pt x="89" y="207"/>
                    </a:lnTo>
                    <a:lnTo>
                      <a:pt x="62" y="216"/>
                    </a:lnTo>
                    <a:lnTo>
                      <a:pt x="47" y="218"/>
                    </a:lnTo>
                    <a:lnTo>
                      <a:pt x="30" y="220"/>
                    </a:lnTo>
                    <a:lnTo>
                      <a:pt x="15" y="218"/>
                    </a:lnTo>
                    <a:lnTo>
                      <a:pt x="0" y="216"/>
                    </a:lnTo>
                    <a:lnTo>
                      <a:pt x="26" y="207"/>
                    </a:lnTo>
                    <a:lnTo>
                      <a:pt x="49" y="197"/>
                    </a:lnTo>
                    <a:lnTo>
                      <a:pt x="70" y="182"/>
                    </a:lnTo>
                    <a:lnTo>
                      <a:pt x="87" y="165"/>
                    </a:lnTo>
                    <a:lnTo>
                      <a:pt x="100" y="146"/>
                    </a:lnTo>
                    <a:lnTo>
                      <a:pt x="111" y="127"/>
                    </a:lnTo>
                    <a:lnTo>
                      <a:pt x="117" y="106"/>
                    </a:lnTo>
                    <a:lnTo>
                      <a:pt x="117" y="95"/>
                    </a:lnTo>
                    <a:lnTo>
                      <a:pt x="117"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32"/>
              <p:cNvSpPr>
                <a:spLocks noChangeAspect="1"/>
              </p:cNvSpPr>
              <p:nvPr/>
            </p:nvSpPr>
            <p:spPr bwMode="auto">
              <a:xfrm>
                <a:off x="4032" y="2861"/>
                <a:ext cx="319" cy="233"/>
              </a:xfrm>
              <a:custGeom>
                <a:avLst/>
                <a:gdLst>
                  <a:gd name="T0" fmla="*/ 39 w 319"/>
                  <a:gd name="T1" fmla="*/ 125 h 233"/>
                  <a:gd name="T2" fmla="*/ 41 w 319"/>
                  <a:gd name="T3" fmla="*/ 125 h 233"/>
                  <a:gd name="T4" fmla="*/ 45 w 319"/>
                  <a:gd name="T5" fmla="*/ 106 h 233"/>
                  <a:gd name="T6" fmla="*/ 56 w 319"/>
                  <a:gd name="T7" fmla="*/ 112 h 233"/>
                  <a:gd name="T8" fmla="*/ 51 w 319"/>
                  <a:gd name="T9" fmla="*/ 135 h 233"/>
                  <a:gd name="T10" fmla="*/ 39 w 319"/>
                  <a:gd name="T11" fmla="*/ 137 h 233"/>
                  <a:gd name="T12" fmla="*/ 20 w 319"/>
                  <a:gd name="T13" fmla="*/ 146 h 233"/>
                  <a:gd name="T14" fmla="*/ 13 w 319"/>
                  <a:gd name="T15" fmla="*/ 161 h 233"/>
                  <a:gd name="T16" fmla="*/ 15 w 319"/>
                  <a:gd name="T17" fmla="*/ 167 h 233"/>
                  <a:gd name="T18" fmla="*/ 32 w 319"/>
                  <a:gd name="T19" fmla="*/ 173 h 233"/>
                  <a:gd name="T20" fmla="*/ 43 w 319"/>
                  <a:gd name="T21" fmla="*/ 171 h 233"/>
                  <a:gd name="T22" fmla="*/ 58 w 319"/>
                  <a:gd name="T23" fmla="*/ 167 h 233"/>
                  <a:gd name="T24" fmla="*/ 60 w 319"/>
                  <a:gd name="T25" fmla="*/ 171 h 233"/>
                  <a:gd name="T26" fmla="*/ 81 w 319"/>
                  <a:gd name="T27" fmla="*/ 194 h 233"/>
                  <a:gd name="T28" fmla="*/ 111 w 319"/>
                  <a:gd name="T29" fmla="*/ 211 h 233"/>
                  <a:gd name="T30" fmla="*/ 149 w 319"/>
                  <a:gd name="T31" fmla="*/ 218 h 233"/>
                  <a:gd name="T32" fmla="*/ 190 w 319"/>
                  <a:gd name="T33" fmla="*/ 216 h 233"/>
                  <a:gd name="T34" fmla="*/ 215 w 319"/>
                  <a:gd name="T35" fmla="*/ 207 h 233"/>
                  <a:gd name="T36" fmla="*/ 260 w 319"/>
                  <a:gd name="T37" fmla="*/ 184 h 233"/>
                  <a:gd name="T38" fmla="*/ 292 w 319"/>
                  <a:gd name="T39" fmla="*/ 148 h 233"/>
                  <a:gd name="T40" fmla="*/ 307 w 319"/>
                  <a:gd name="T41" fmla="*/ 110 h 233"/>
                  <a:gd name="T42" fmla="*/ 307 w 319"/>
                  <a:gd name="T43" fmla="*/ 89 h 233"/>
                  <a:gd name="T44" fmla="*/ 304 w 319"/>
                  <a:gd name="T45" fmla="*/ 78 h 233"/>
                  <a:gd name="T46" fmla="*/ 298 w 319"/>
                  <a:gd name="T47" fmla="*/ 61 h 233"/>
                  <a:gd name="T48" fmla="*/ 279 w 319"/>
                  <a:gd name="T49" fmla="*/ 38 h 233"/>
                  <a:gd name="T50" fmla="*/ 243 w 319"/>
                  <a:gd name="T51" fmla="*/ 19 h 233"/>
                  <a:gd name="T52" fmla="*/ 196 w 319"/>
                  <a:gd name="T53" fmla="*/ 13 h 233"/>
                  <a:gd name="T54" fmla="*/ 171 w 319"/>
                  <a:gd name="T55" fmla="*/ 17 h 233"/>
                  <a:gd name="T56" fmla="*/ 130 w 319"/>
                  <a:gd name="T57" fmla="*/ 29 h 233"/>
                  <a:gd name="T58" fmla="*/ 96 w 319"/>
                  <a:gd name="T59" fmla="*/ 51 h 233"/>
                  <a:gd name="T60" fmla="*/ 71 w 319"/>
                  <a:gd name="T61" fmla="*/ 80 h 233"/>
                  <a:gd name="T62" fmla="*/ 56 w 319"/>
                  <a:gd name="T63" fmla="*/ 112 h 233"/>
                  <a:gd name="T64" fmla="*/ 45 w 319"/>
                  <a:gd name="T65" fmla="*/ 106 h 233"/>
                  <a:gd name="T66" fmla="*/ 51 w 319"/>
                  <a:gd name="T67" fmla="*/ 89 h 233"/>
                  <a:gd name="T68" fmla="*/ 75 w 319"/>
                  <a:gd name="T69" fmla="*/ 55 h 233"/>
                  <a:gd name="T70" fmla="*/ 107 w 319"/>
                  <a:gd name="T71" fmla="*/ 27 h 233"/>
                  <a:gd name="T72" fmla="*/ 147 w 319"/>
                  <a:gd name="T73" fmla="*/ 8 h 233"/>
                  <a:gd name="T74" fmla="*/ 168 w 319"/>
                  <a:gd name="T75" fmla="*/ 2 h 233"/>
                  <a:gd name="T76" fmla="*/ 224 w 319"/>
                  <a:gd name="T77" fmla="*/ 0 h 233"/>
                  <a:gd name="T78" fmla="*/ 270 w 319"/>
                  <a:gd name="T79" fmla="*/ 15 h 233"/>
                  <a:gd name="T80" fmla="*/ 298 w 319"/>
                  <a:gd name="T81" fmla="*/ 36 h 233"/>
                  <a:gd name="T82" fmla="*/ 311 w 319"/>
                  <a:gd name="T83" fmla="*/ 55 h 233"/>
                  <a:gd name="T84" fmla="*/ 317 w 319"/>
                  <a:gd name="T85" fmla="*/ 74 h 233"/>
                  <a:gd name="T86" fmla="*/ 319 w 319"/>
                  <a:gd name="T87" fmla="*/ 87 h 233"/>
                  <a:gd name="T88" fmla="*/ 319 w 319"/>
                  <a:gd name="T89" fmla="*/ 110 h 233"/>
                  <a:gd name="T90" fmla="*/ 313 w 319"/>
                  <a:gd name="T91" fmla="*/ 133 h 233"/>
                  <a:gd name="T92" fmla="*/ 287 w 319"/>
                  <a:gd name="T93" fmla="*/ 173 h 233"/>
                  <a:gd name="T94" fmla="*/ 245 w 319"/>
                  <a:gd name="T95" fmla="*/ 207 h 233"/>
                  <a:gd name="T96" fmla="*/ 190 w 319"/>
                  <a:gd name="T97" fmla="*/ 228 h 233"/>
                  <a:gd name="T98" fmla="*/ 168 w 319"/>
                  <a:gd name="T99" fmla="*/ 230 h 233"/>
                  <a:gd name="T100" fmla="*/ 128 w 319"/>
                  <a:gd name="T101" fmla="*/ 230 h 233"/>
                  <a:gd name="T102" fmla="*/ 92 w 319"/>
                  <a:gd name="T103" fmla="*/ 218 h 233"/>
                  <a:gd name="T104" fmla="*/ 62 w 319"/>
                  <a:gd name="T105" fmla="*/ 197 h 233"/>
                  <a:gd name="T106" fmla="*/ 51 w 319"/>
                  <a:gd name="T107" fmla="*/ 182 h 233"/>
                  <a:gd name="T108" fmla="*/ 43 w 319"/>
                  <a:gd name="T109" fmla="*/ 186 h 233"/>
                  <a:gd name="T110" fmla="*/ 20 w 319"/>
                  <a:gd name="T111" fmla="*/ 184 h 233"/>
                  <a:gd name="T112" fmla="*/ 9 w 319"/>
                  <a:gd name="T113" fmla="*/ 180 h 233"/>
                  <a:gd name="T114" fmla="*/ 3 w 319"/>
                  <a:gd name="T115" fmla="*/ 169 h 233"/>
                  <a:gd name="T116" fmla="*/ 0 w 319"/>
                  <a:gd name="T117" fmla="*/ 163 h 233"/>
                  <a:gd name="T118" fmla="*/ 3 w 319"/>
                  <a:gd name="T119" fmla="*/ 150 h 233"/>
                  <a:gd name="T120" fmla="*/ 9 w 319"/>
                  <a:gd name="T121" fmla="*/ 139 h 233"/>
                  <a:gd name="T122" fmla="*/ 39 w 319"/>
                  <a:gd name="T123" fmla="*/ 125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9" h="233">
                    <a:moveTo>
                      <a:pt x="39" y="125"/>
                    </a:moveTo>
                    <a:lnTo>
                      <a:pt x="39" y="125"/>
                    </a:lnTo>
                    <a:lnTo>
                      <a:pt x="41" y="125"/>
                    </a:lnTo>
                    <a:lnTo>
                      <a:pt x="45" y="106"/>
                    </a:lnTo>
                    <a:lnTo>
                      <a:pt x="56" y="112"/>
                    </a:lnTo>
                    <a:lnTo>
                      <a:pt x="51" y="129"/>
                    </a:lnTo>
                    <a:lnTo>
                      <a:pt x="51" y="135"/>
                    </a:lnTo>
                    <a:lnTo>
                      <a:pt x="39" y="137"/>
                    </a:lnTo>
                    <a:lnTo>
                      <a:pt x="28" y="142"/>
                    </a:lnTo>
                    <a:lnTo>
                      <a:pt x="20" y="146"/>
                    </a:lnTo>
                    <a:lnTo>
                      <a:pt x="15" y="154"/>
                    </a:lnTo>
                    <a:lnTo>
                      <a:pt x="13" y="161"/>
                    </a:lnTo>
                    <a:lnTo>
                      <a:pt x="15" y="167"/>
                    </a:lnTo>
                    <a:lnTo>
                      <a:pt x="22" y="171"/>
                    </a:lnTo>
                    <a:lnTo>
                      <a:pt x="32" y="173"/>
                    </a:lnTo>
                    <a:lnTo>
                      <a:pt x="43" y="171"/>
                    </a:lnTo>
                    <a:lnTo>
                      <a:pt x="54" y="169"/>
                    </a:lnTo>
                    <a:lnTo>
                      <a:pt x="58" y="167"/>
                    </a:lnTo>
                    <a:lnTo>
                      <a:pt x="60" y="171"/>
                    </a:lnTo>
                    <a:lnTo>
                      <a:pt x="71" y="184"/>
                    </a:lnTo>
                    <a:lnTo>
                      <a:pt x="81" y="194"/>
                    </a:lnTo>
                    <a:lnTo>
                      <a:pt x="96" y="205"/>
                    </a:lnTo>
                    <a:lnTo>
                      <a:pt x="111" y="211"/>
                    </a:lnTo>
                    <a:lnTo>
                      <a:pt x="130" y="216"/>
                    </a:lnTo>
                    <a:lnTo>
                      <a:pt x="149" y="218"/>
                    </a:lnTo>
                    <a:lnTo>
                      <a:pt x="168" y="218"/>
                    </a:lnTo>
                    <a:lnTo>
                      <a:pt x="190" y="216"/>
                    </a:lnTo>
                    <a:lnTo>
                      <a:pt x="215" y="207"/>
                    </a:lnTo>
                    <a:lnTo>
                      <a:pt x="239" y="197"/>
                    </a:lnTo>
                    <a:lnTo>
                      <a:pt x="260" y="184"/>
                    </a:lnTo>
                    <a:lnTo>
                      <a:pt x="277" y="167"/>
                    </a:lnTo>
                    <a:lnTo>
                      <a:pt x="292" y="148"/>
                    </a:lnTo>
                    <a:lnTo>
                      <a:pt x="300" y="129"/>
                    </a:lnTo>
                    <a:lnTo>
                      <a:pt x="307" y="110"/>
                    </a:lnTo>
                    <a:lnTo>
                      <a:pt x="307" y="99"/>
                    </a:lnTo>
                    <a:lnTo>
                      <a:pt x="307" y="89"/>
                    </a:lnTo>
                    <a:lnTo>
                      <a:pt x="304" y="78"/>
                    </a:lnTo>
                    <a:lnTo>
                      <a:pt x="302" y="70"/>
                    </a:lnTo>
                    <a:lnTo>
                      <a:pt x="298" y="61"/>
                    </a:lnTo>
                    <a:lnTo>
                      <a:pt x="294" y="53"/>
                    </a:lnTo>
                    <a:lnTo>
                      <a:pt x="279" y="38"/>
                    </a:lnTo>
                    <a:lnTo>
                      <a:pt x="262" y="25"/>
                    </a:lnTo>
                    <a:lnTo>
                      <a:pt x="243" y="19"/>
                    </a:lnTo>
                    <a:lnTo>
                      <a:pt x="219" y="13"/>
                    </a:lnTo>
                    <a:lnTo>
                      <a:pt x="196" y="13"/>
                    </a:lnTo>
                    <a:lnTo>
                      <a:pt x="171" y="17"/>
                    </a:lnTo>
                    <a:lnTo>
                      <a:pt x="149" y="21"/>
                    </a:lnTo>
                    <a:lnTo>
                      <a:pt x="130" y="29"/>
                    </a:lnTo>
                    <a:lnTo>
                      <a:pt x="111" y="40"/>
                    </a:lnTo>
                    <a:lnTo>
                      <a:pt x="96" y="51"/>
                    </a:lnTo>
                    <a:lnTo>
                      <a:pt x="81" y="65"/>
                    </a:lnTo>
                    <a:lnTo>
                      <a:pt x="71" y="80"/>
                    </a:lnTo>
                    <a:lnTo>
                      <a:pt x="62" y="95"/>
                    </a:lnTo>
                    <a:lnTo>
                      <a:pt x="56" y="112"/>
                    </a:lnTo>
                    <a:lnTo>
                      <a:pt x="45" y="106"/>
                    </a:lnTo>
                    <a:lnTo>
                      <a:pt x="51" y="89"/>
                    </a:lnTo>
                    <a:lnTo>
                      <a:pt x="62" y="72"/>
                    </a:lnTo>
                    <a:lnTo>
                      <a:pt x="75" y="55"/>
                    </a:lnTo>
                    <a:lnTo>
                      <a:pt x="90" y="40"/>
                    </a:lnTo>
                    <a:lnTo>
                      <a:pt x="107" y="27"/>
                    </a:lnTo>
                    <a:lnTo>
                      <a:pt x="126" y="17"/>
                    </a:lnTo>
                    <a:lnTo>
                      <a:pt x="147" y="8"/>
                    </a:lnTo>
                    <a:lnTo>
                      <a:pt x="168" y="2"/>
                    </a:lnTo>
                    <a:lnTo>
                      <a:pt x="196" y="0"/>
                    </a:lnTo>
                    <a:lnTo>
                      <a:pt x="224" y="0"/>
                    </a:lnTo>
                    <a:lnTo>
                      <a:pt x="249" y="6"/>
                    </a:lnTo>
                    <a:lnTo>
                      <a:pt x="270" y="15"/>
                    </a:lnTo>
                    <a:lnTo>
                      <a:pt x="290" y="27"/>
                    </a:lnTo>
                    <a:lnTo>
                      <a:pt x="298" y="36"/>
                    </a:lnTo>
                    <a:lnTo>
                      <a:pt x="304" y="44"/>
                    </a:lnTo>
                    <a:lnTo>
                      <a:pt x="311" y="55"/>
                    </a:lnTo>
                    <a:lnTo>
                      <a:pt x="315" y="63"/>
                    </a:lnTo>
                    <a:lnTo>
                      <a:pt x="317" y="74"/>
                    </a:lnTo>
                    <a:lnTo>
                      <a:pt x="319" y="87"/>
                    </a:lnTo>
                    <a:lnTo>
                      <a:pt x="319" y="97"/>
                    </a:lnTo>
                    <a:lnTo>
                      <a:pt x="319" y="110"/>
                    </a:lnTo>
                    <a:lnTo>
                      <a:pt x="317" y="120"/>
                    </a:lnTo>
                    <a:lnTo>
                      <a:pt x="313" y="133"/>
                    </a:lnTo>
                    <a:lnTo>
                      <a:pt x="302" y="154"/>
                    </a:lnTo>
                    <a:lnTo>
                      <a:pt x="287" y="173"/>
                    </a:lnTo>
                    <a:lnTo>
                      <a:pt x="266" y="192"/>
                    </a:lnTo>
                    <a:lnTo>
                      <a:pt x="245" y="207"/>
                    </a:lnTo>
                    <a:lnTo>
                      <a:pt x="219" y="220"/>
                    </a:lnTo>
                    <a:lnTo>
                      <a:pt x="190" y="228"/>
                    </a:lnTo>
                    <a:lnTo>
                      <a:pt x="168" y="230"/>
                    </a:lnTo>
                    <a:lnTo>
                      <a:pt x="147" y="233"/>
                    </a:lnTo>
                    <a:lnTo>
                      <a:pt x="128" y="230"/>
                    </a:lnTo>
                    <a:lnTo>
                      <a:pt x="109" y="224"/>
                    </a:lnTo>
                    <a:lnTo>
                      <a:pt x="92" y="218"/>
                    </a:lnTo>
                    <a:lnTo>
                      <a:pt x="77" y="207"/>
                    </a:lnTo>
                    <a:lnTo>
                      <a:pt x="62" y="197"/>
                    </a:lnTo>
                    <a:lnTo>
                      <a:pt x="51" y="182"/>
                    </a:lnTo>
                    <a:lnTo>
                      <a:pt x="43" y="186"/>
                    </a:lnTo>
                    <a:lnTo>
                      <a:pt x="28" y="186"/>
                    </a:lnTo>
                    <a:lnTo>
                      <a:pt x="20" y="184"/>
                    </a:lnTo>
                    <a:lnTo>
                      <a:pt x="13" y="182"/>
                    </a:lnTo>
                    <a:lnTo>
                      <a:pt x="9" y="180"/>
                    </a:lnTo>
                    <a:lnTo>
                      <a:pt x="5" y="175"/>
                    </a:lnTo>
                    <a:lnTo>
                      <a:pt x="3" y="169"/>
                    </a:lnTo>
                    <a:lnTo>
                      <a:pt x="0" y="163"/>
                    </a:lnTo>
                    <a:lnTo>
                      <a:pt x="0" y="156"/>
                    </a:lnTo>
                    <a:lnTo>
                      <a:pt x="3" y="150"/>
                    </a:lnTo>
                    <a:lnTo>
                      <a:pt x="5" y="144"/>
                    </a:lnTo>
                    <a:lnTo>
                      <a:pt x="9" y="139"/>
                    </a:lnTo>
                    <a:lnTo>
                      <a:pt x="22" y="129"/>
                    </a:lnTo>
                    <a:lnTo>
                      <a:pt x="39"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33"/>
              <p:cNvSpPr>
                <a:spLocks noChangeAspect="1"/>
              </p:cNvSpPr>
              <p:nvPr/>
            </p:nvSpPr>
            <p:spPr bwMode="auto">
              <a:xfrm>
                <a:off x="4260" y="2962"/>
                <a:ext cx="42" cy="26"/>
              </a:xfrm>
              <a:custGeom>
                <a:avLst/>
                <a:gdLst>
                  <a:gd name="T0" fmla="*/ 0 w 42"/>
                  <a:gd name="T1" fmla="*/ 17 h 26"/>
                  <a:gd name="T2" fmla="*/ 0 w 42"/>
                  <a:gd name="T3" fmla="*/ 17 h 26"/>
                  <a:gd name="T4" fmla="*/ 0 w 42"/>
                  <a:gd name="T5" fmla="*/ 22 h 26"/>
                  <a:gd name="T6" fmla="*/ 2 w 42"/>
                  <a:gd name="T7" fmla="*/ 24 h 26"/>
                  <a:gd name="T8" fmla="*/ 6 w 42"/>
                  <a:gd name="T9" fmla="*/ 26 h 26"/>
                  <a:gd name="T10" fmla="*/ 11 w 42"/>
                  <a:gd name="T11" fmla="*/ 26 h 26"/>
                  <a:gd name="T12" fmla="*/ 34 w 42"/>
                  <a:gd name="T13" fmla="*/ 22 h 26"/>
                  <a:gd name="T14" fmla="*/ 34 w 42"/>
                  <a:gd name="T15" fmla="*/ 22 h 26"/>
                  <a:gd name="T16" fmla="*/ 38 w 42"/>
                  <a:gd name="T17" fmla="*/ 19 h 26"/>
                  <a:gd name="T18" fmla="*/ 40 w 42"/>
                  <a:gd name="T19" fmla="*/ 15 h 26"/>
                  <a:gd name="T20" fmla="*/ 42 w 42"/>
                  <a:gd name="T21" fmla="*/ 13 h 26"/>
                  <a:gd name="T22" fmla="*/ 42 w 42"/>
                  <a:gd name="T23" fmla="*/ 9 h 26"/>
                  <a:gd name="T24" fmla="*/ 42 w 42"/>
                  <a:gd name="T25" fmla="*/ 9 h 26"/>
                  <a:gd name="T26" fmla="*/ 42 w 42"/>
                  <a:gd name="T27" fmla="*/ 9 h 26"/>
                  <a:gd name="T28" fmla="*/ 40 w 42"/>
                  <a:gd name="T29" fmla="*/ 5 h 26"/>
                  <a:gd name="T30" fmla="*/ 38 w 42"/>
                  <a:gd name="T31" fmla="*/ 2 h 26"/>
                  <a:gd name="T32" fmla="*/ 36 w 42"/>
                  <a:gd name="T33" fmla="*/ 0 h 26"/>
                  <a:gd name="T34" fmla="*/ 32 w 42"/>
                  <a:gd name="T35" fmla="*/ 0 h 26"/>
                  <a:gd name="T36" fmla="*/ 8 w 42"/>
                  <a:gd name="T37" fmla="*/ 7 h 26"/>
                  <a:gd name="T38" fmla="*/ 8 w 42"/>
                  <a:gd name="T39" fmla="*/ 7 h 26"/>
                  <a:gd name="T40" fmla="*/ 4 w 42"/>
                  <a:gd name="T41" fmla="*/ 7 h 26"/>
                  <a:gd name="T42" fmla="*/ 2 w 42"/>
                  <a:gd name="T43" fmla="*/ 11 h 26"/>
                  <a:gd name="T44" fmla="*/ 0 w 42"/>
                  <a:gd name="T45" fmla="*/ 13 h 26"/>
                  <a:gd name="T46" fmla="*/ 0 w 42"/>
                  <a:gd name="T47" fmla="*/ 17 h 26"/>
                  <a:gd name="T48" fmla="*/ 0 w 42"/>
                  <a:gd name="T49" fmla="*/ 1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26">
                    <a:moveTo>
                      <a:pt x="0" y="17"/>
                    </a:moveTo>
                    <a:lnTo>
                      <a:pt x="0" y="17"/>
                    </a:lnTo>
                    <a:lnTo>
                      <a:pt x="0" y="22"/>
                    </a:lnTo>
                    <a:lnTo>
                      <a:pt x="2" y="24"/>
                    </a:lnTo>
                    <a:lnTo>
                      <a:pt x="6" y="26"/>
                    </a:lnTo>
                    <a:lnTo>
                      <a:pt x="11" y="26"/>
                    </a:lnTo>
                    <a:lnTo>
                      <a:pt x="34" y="22"/>
                    </a:lnTo>
                    <a:lnTo>
                      <a:pt x="38" y="19"/>
                    </a:lnTo>
                    <a:lnTo>
                      <a:pt x="40" y="15"/>
                    </a:lnTo>
                    <a:lnTo>
                      <a:pt x="42" y="13"/>
                    </a:lnTo>
                    <a:lnTo>
                      <a:pt x="42" y="9"/>
                    </a:lnTo>
                    <a:lnTo>
                      <a:pt x="40" y="5"/>
                    </a:lnTo>
                    <a:lnTo>
                      <a:pt x="38" y="2"/>
                    </a:lnTo>
                    <a:lnTo>
                      <a:pt x="36" y="0"/>
                    </a:lnTo>
                    <a:lnTo>
                      <a:pt x="32" y="0"/>
                    </a:lnTo>
                    <a:lnTo>
                      <a:pt x="8" y="7"/>
                    </a:lnTo>
                    <a:lnTo>
                      <a:pt x="4" y="7"/>
                    </a:lnTo>
                    <a:lnTo>
                      <a:pt x="2" y="11"/>
                    </a:lnTo>
                    <a:lnTo>
                      <a:pt x="0" y="13"/>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34"/>
              <p:cNvSpPr>
                <a:spLocks noChangeAspect="1"/>
              </p:cNvSpPr>
              <p:nvPr/>
            </p:nvSpPr>
            <p:spPr bwMode="auto">
              <a:xfrm>
                <a:off x="4018" y="2795"/>
                <a:ext cx="355" cy="214"/>
              </a:xfrm>
              <a:custGeom>
                <a:avLst/>
                <a:gdLst>
                  <a:gd name="T0" fmla="*/ 331 w 355"/>
                  <a:gd name="T1" fmla="*/ 176 h 214"/>
                  <a:gd name="T2" fmla="*/ 344 w 355"/>
                  <a:gd name="T3" fmla="*/ 146 h 214"/>
                  <a:gd name="T4" fmla="*/ 355 w 355"/>
                  <a:gd name="T5" fmla="*/ 106 h 214"/>
                  <a:gd name="T6" fmla="*/ 355 w 355"/>
                  <a:gd name="T7" fmla="*/ 70 h 214"/>
                  <a:gd name="T8" fmla="*/ 346 w 355"/>
                  <a:gd name="T9" fmla="*/ 49 h 214"/>
                  <a:gd name="T10" fmla="*/ 342 w 355"/>
                  <a:gd name="T11" fmla="*/ 38 h 214"/>
                  <a:gd name="T12" fmla="*/ 310 w 355"/>
                  <a:gd name="T13" fmla="*/ 15 h 214"/>
                  <a:gd name="T14" fmla="*/ 265 w 355"/>
                  <a:gd name="T15" fmla="*/ 2 h 214"/>
                  <a:gd name="T16" fmla="*/ 238 w 355"/>
                  <a:gd name="T17" fmla="*/ 2 h 214"/>
                  <a:gd name="T18" fmla="*/ 212 w 355"/>
                  <a:gd name="T19" fmla="*/ 7 h 214"/>
                  <a:gd name="T20" fmla="*/ 185 w 355"/>
                  <a:gd name="T21" fmla="*/ 19 h 214"/>
                  <a:gd name="T22" fmla="*/ 161 w 355"/>
                  <a:gd name="T23" fmla="*/ 40 h 214"/>
                  <a:gd name="T24" fmla="*/ 146 w 355"/>
                  <a:gd name="T25" fmla="*/ 38 h 214"/>
                  <a:gd name="T26" fmla="*/ 106 w 355"/>
                  <a:gd name="T27" fmla="*/ 40 h 214"/>
                  <a:gd name="T28" fmla="*/ 70 w 355"/>
                  <a:gd name="T29" fmla="*/ 53 h 214"/>
                  <a:gd name="T30" fmla="*/ 44 w 355"/>
                  <a:gd name="T31" fmla="*/ 68 h 214"/>
                  <a:gd name="T32" fmla="*/ 23 w 355"/>
                  <a:gd name="T33" fmla="*/ 91 h 214"/>
                  <a:gd name="T34" fmla="*/ 14 w 355"/>
                  <a:gd name="T35" fmla="*/ 106 h 214"/>
                  <a:gd name="T36" fmla="*/ 4 w 355"/>
                  <a:gd name="T37" fmla="*/ 131 h 214"/>
                  <a:gd name="T38" fmla="*/ 0 w 355"/>
                  <a:gd name="T39" fmla="*/ 172 h 214"/>
                  <a:gd name="T40" fmla="*/ 8 w 355"/>
                  <a:gd name="T41" fmla="*/ 199 h 214"/>
                  <a:gd name="T42" fmla="*/ 19 w 355"/>
                  <a:gd name="T43" fmla="*/ 214 h 214"/>
                  <a:gd name="T44" fmla="*/ 23 w 355"/>
                  <a:gd name="T45" fmla="*/ 212 h 214"/>
                  <a:gd name="T46" fmla="*/ 38 w 355"/>
                  <a:gd name="T47" fmla="*/ 201 h 214"/>
                  <a:gd name="T48" fmla="*/ 51 w 355"/>
                  <a:gd name="T49" fmla="*/ 197 h 214"/>
                  <a:gd name="T50" fmla="*/ 80 w 355"/>
                  <a:gd name="T51" fmla="*/ 210 h 214"/>
                  <a:gd name="T52" fmla="*/ 89 w 355"/>
                  <a:gd name="T53" fmla="*/ 189 h 214"/>
                  <a:gd name="T54" fmla="*/ 112 w 355"/>
                  <a:gd name="T55" fmla="*/ 150 h 214"/>
                  <a:gd name="T56" fmla="*/ 133 w 355"/>
                  <a:gd name="T57" fmla="*/ 131 h 214"/>
                  <a:gd name="T58" fmla="*/ 159 w 355"/>
                  <a:gd name="T59" fmla="*/ 117 h 214"/>
                  <a:gd name="T60" fmla="*/ 189 w 355"/>
                  <a:gd name="T61" fmla="*/ 110 h 214"/>
                  <a:gd name="T62" fmla="*/ 227 w 355"/>
                  <a:gd name="T63" fmla="*/ 117 h 214"/>
                  <a:gd name="T64" fmla="*/ 236 w 355"/>
                  <a:gd name="T65" fmla="*/ 108 h 214"/>
                  <a:gd name="T66" fmla="*/ 261 w 355"/>
                  <a:gd name="T67" fmla="*/ 98 h 214"/>
                  <a:gd name="T68" fmla="*/ 282 w 355"/>
                  <a:gd name="T69" fmla="*/ 98 h 214"/>
                  <a:gd name="T70" fmla="*/ 295 w 355"/>
                  <a:gd name="T71" fmla="*/ 102 h 214"/>
                  <a:gd name="T72" fmla="*/ 306 w 355"/>
                  <a:gd name="T73" fmla="*/ 114 h 214"/>
                  <a:gd name="T74" fmla="*/ 331 w 355"/>
                  <a:gd name="T75" fmla="*/ 176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5" h="214">
                    <a:moveTo>
                      <a:pt x="331" y="176"/>
                    </a:moveTo>
                    <a:lnTo>
                      <a:pt x="331" y="176"/>
                    </a:lnTo>
                    <a:lnTo>
                      <a:pt x="338" y="163"/>
                    </a:lnTo>
                    <a:lnTo>
                      <a:pt x="344" y="146"/>
                    </a:lnTo>
                    <a:lnTo>
                      <a:pt x="350" y="127"/>
                    </a:lnTo>
                    <a:lnTo>
                      <a:pt x="355" y="106"/>
                    </a:lnTo>
                    <a:lnTo>
                      <a:pt x="355" y="83"/>
                    </a:lnTo>
                    <a:lnTo>
                      <a:pt x="355" y="70"/>
                    </a:lnTo>
                    <a:lnTo>
                      <a:pt x="350" y="59"/>
                    </a:lnTo>
                    <a:lnTo>
                      <a:pt x="346" y="49"/>
                    </a:lnTo>
                    <a:lnTo>
                      <a:pt x="342" y="38"/>
                    </a:lnTo>
                    <a:lnTo>
                      <a:pt x="329" y="26"/>
                    </a:lnTo>
                    <a:lnTo>
                      <a:pt x="310" y="15"/>
                    </a:lnTo>
                    <a:lnTo>
                      <a:pt x="289" y="7"/>
                    </a:lnTo>
                    <a:lnTo>
                      <a:pt x="265" y="2"/>
                    </a:lnTo>
                    <a:lnTo>
                      <a:pt x="250" y="0"/>
                    </a:lnTo>
                    <a:lnTo>
                      <a:pt x="238" y="2"/>
                    </a:lnTo>
                    <a:lnTo>
                      <a:pt x="225" y="4"/>
                    </a:lnTo>
                    <a:lnTo>
                      <a:pt x="212" y="7"/>
                    </a:lnTo>
                    <a:lnTo>
                      <a:pt x="197" y="13"/>
                    </a:lnTo>
                    <a:lnTo>
                      <a:pt x="185" y="19"/>
                    </a:lnTo>
                    <a:lnTo>
                      <a:pt x="174" y="30"/>
                    </a:lnTo>
                    <a:lnTo>
                      <a:pt x="161" y="40"/>
                    </a:lnTo>
                    <a:lnTo>
                      <a:pt x="146" y="38"/>
                    </a:lnTo>
                    <a:lnTo>
                      <a:pt x="127" y="38"/>
                    </a:lnTo>
                    <a:lnTo>
                      <a:pt x="106" y="40"/>
                    </a:lnTo>
                    <a:lnTo>
                      <a:pt x="82" y="49"/>
                    </a:lnTo>
                    <a:lnTo>
                      <a:pt x="70" y="53"/>
                    </a:lnTo>
                    <a:lnTo>
                      <a:pt x="57" y="59"/>
                    </a:lnTo>
                    <a:lnTo>
                      <a:pt x="44" y="68"/>
                    </a:lnTo>
                    <a:lnTo>
                      <a:pt x="34" y="79"/>
                    </a:lnTo>
                    <a:lnTo>
                      <a:pt x="23" y="91"/>
                    </a:lnTo>
                    <a:lnTo>
                      <a:pt x="14" y="106"/>
                    </a:lnTo>
                    <a:lnTo>
                      <a:pt x="8" y="119"/>
                    </a:lnTo>
                    <a:lnTo>
                      <a:pt x="4" y="131"/>
                    </a:lnTo>
                    <a:lnTo>
                      <a:pt x="0" y="153"/>
                    </a:lnTo>
                    <a:lnTo>
                      <a:pt x="0" y="172"/>
                    </a:lnTo>
                    <a:lnTo>
                      <a:pt x="2" y="186"/>
                    </a:lnTo>
                    <a:lnTo>
                      <a:pt x="8" y="199"/>
                    </a:lnTo>
                    <a:lnTo>
                      <a:pt x="12" y="208"/>
                    </a:lnTo>
                    <a:lnTo>
                      <a:pt x="19" y="214"/>
                    </a:lnTo>
                    <a:lnTo>
                      <a:pt x="23" y="212"/>
                    </a:lnTo>
                    <a:lnTo>
                      <a:pt x="31" y="203"/>
                    </a:lnTo>
                    <a:lnTo>
                      <a:pt x="38" y="201"/>
                    </a:lnTo>
                    <a:lnTo>
                      <a:pt x="44" y="199"/>
                    </a:lnTo>
                    <a:lnTo>
                      <a:pt x="51" y="197"/>
                    </a:lnTo>
                    <a:lnTo>
                      <a:pt x="57" y="199"/>
                    </a:lnTo>
                    <a:lnTo>
                      <a:pt x="80" y="210"/>
                    </a:lnTo>
                    <a:lnTo>
                      <a:pt x="89" y="189"/>
                    </a:lnTo>
                    <a:lnTo>
                      <a:pt x="97" y="169"/>
                    </a:lnTo>
                    <a:lnTo>
                      <a:pt x="112" y="150"/>
                    </a:lnTo>
                    <a:lnTo>
                      <a:pt x="123" y="140"/>
                    </a:lnTo>
                    <a:lnTo>
                      <a:pt x="133" y="131"/>
                    </a:lnTo>
                    <a:lnTo>
                      <a:pt x="144" y="123"/>
                    </a:lnTo>
                    <a:lnTo>
                      <a:pt x="159" y="117"/>
                    </a:lnTo>
                    <a:lnTo>
                      <a:pt x="174" y="112"/>
                    </a:lnTo>
                    <a:lnTo>
                      <a:pt x="189" y="110"/>
                    </a:lnTo>
                    <a:lnTo>
                      <a:pt x="208" y="110"/>
                    </a:lnTo>
                    <a:lnTo>
                      <a:pt x="227" y="117"/>
                    </a:lnTo>
                    <a:lnTo>
                      <a:pt x="236" y="108"/>
                    </a:lnTo>
                    <a:lnTo>
                      <a:pt x="248" y="104"/>
                    </a:lnTo>
                    <a:lnTo>
                      <a:pt x="261" y="98"/>
                    </a:lnTo>
                    <a:lnTo>
                      <a:pt x="276" y="95"/>
                    </a:lnTo>
                    <a:lnTo>
                      <a:pt x="282" y="98"/>
                    </a:lnTo>
                    <a:lnTo>
                      <a:pt x="289" y="100"/>
                    </a:lnTo>
                    <a:lnTo>
                      <a:pt x="295" y="102"/>
                    </a:lnTo>
                    <a:lnTo>
                      <a:pt x="301" y="108"/>
                    </a:lnTo>
                    <a:lnTo>
                      <a:pt x="306" y="114"/>
                    </a:lnTo>
                    <a:lnTo>
                      <a:pt x="310" y="125"/>
                    </a:lnTo>
                    <a:lnTo>
                      <a:pt x="33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35"/>
              <p:cNvSpPr>
                <a:spLocks noChangeAspect="1"/>
              </p:cNvSpPr>
              <p:nvPr/>
            </p:nvSpPr>
            <p:spPr bwMode="auto">
              <a:xfrm>
                <a:off x="4506" y="2717"/>
                <a:ext cx="66" cy="66"/>
              </a:xfrm>
              <a:custGeom>
                <a:avLst/>
                <a:gdLst>
                  <a:gd name="T0" fmla="*/ 66 w 66"/>
                  <a:gd name="T1" fmla="*/ 34 h 66"/>
                  <a:gd name="T2" fmla="*/ 66 w 66"/>
                  <a:gd name="T3" fmla="*/ 34 h 66"/>
                  <a:gd name="T4" fmla="*/ 66 w 66"/>
                  <a:gd name="T5" fmla="*/ 40 h 66"/>
                  <a:gd name="T6" fmla="*/ 64 w 66"/>
                  <a:gd name="T7" fmla="*/ 47 h 66"/>
                  <a:gd name="T8" fmla="*/ 58 w 66"/>
                  <a:gd name="T9" fmla="*/ 57 h 66"/>
                  <a:gd name="T10" fmla="*/ 47 w 66"/>
                  <a:gd name="T11" fmla="*/ 63 h 66"/>
                  <a:gd name="T12" fmla="*/ 41 w 66"/>
                  <a:gd name="T13" fmla="*/ 66 h 66"/>
                  <a:gd name="T14" fmla="*/ 35 w 66"/>
                  <a:gd name="T15" fmla="*/ 66 h 66"/>
                  <a:gd name="T16" fmla="*/ 35 w 66"/>
                  <a:gd name="T17" fmla="*/ 66 h 66"/>
                  <a:gd name="T18" fmla="*/ 26 w 66"/>
                  <a:gd name="T19" fmla="*/ 66 h 66"/>
                  <a:gd name="T20" fmla="*/ 20 w 66"/>
                  <a:gd name="T21" fmla="*/ 63 h 66"/>
                  <a:gd name="T22" fmla="*/ 11 w 66"/>
                  <a:gd name="T23" fmla="*/ 57 h 66"/>
                  <a:gd name="T24" fmla="*/ 3 w 66"/>
                  <a:gd name="T25" fmla="*/ 47 h 66"/>
                  <a:gd name="T26" fmla="*/ 0 w 66"/>
                  <a:gd name="T27" fmla="*/ 40 h 66"/>
                  <a:gd name="T28" fmla="*/ 0 w 66"/>
                  <a:gd name="T29" fmla="*/ 34 h 66"/>
                  <a:gd name="T30" fmla="*/ 0 w 66"/>
                  <a:gd name="T31" fmla="*/ 34 h 66"/>
                  <a:gd name="T32" fmla="*/ 0 w 66"/>
                  <a:gd name="T33" fmla="*/ 27 h 66"/>
                  <a:gd name="T34" fmla="*/ 3 w 66"/>
                  <a:gd name="T35" fmla="*/ 21 h 66"/>
                  <a:gd name="T36" fmla="*/ 11 w 66"/>
                  <a:gd name="T37" fmla="*/ 11 h 66"/>
                  <a:gd name="T38" fmla="*/ 20 w 66"/>
                  <a:gd name="T39" fmla="*/ 4 h 66"/>
                  <a:gd name="T40" fmla="*/ 26 w 66"/>
                  <a:gd name="T41" fmla="*/ 2 h 66"/>
                  <a:gd name="T42" fmla="*/ 35 w 66"/>
                  <a:gd name="T43" fmla="*/ 0 h 66"/>
                  <a:gd name="T44" fmla="*/ 35 w 66"/>
                  <a:gd name="T45" fmla="*/ 0 h 66"/>
                  <a:gd name="T46" fmla="*/ 41 w 66"/>
                  <a:gd name="T47" fmla="*/ 2 h 66"/>
                  <a:gd name="T48" fmla="*/ 47 w 66"/>
                  <a:gd name="T49" fmla="*/ 4 h 66"/>
                  <a:gd name="T50" fmla="*/ 58 w 66"/>
                  <a:gd name="T51" fmla="*/ 11 h 66"/>
                  <a:gd name="T52" fmla="*/ 64 w 66"/>
                  <a:gd name="T53" fmla="*/ 21 h 66"/>
                  <a:gd name="T54" fmla="*/ 66 w 66"/>
                  <a:gd name="T55" fmla="*/ 27 h 66"/>
                  <a:gd name="T56" fmla="*/ 66 w 66"/>
                  <a:gd name="T57" fmla="*/ 34 h 66"/>
                  <a:gd name="T58" fmla="*/ 66 w 66"/>
                  <a:gd name="T59" fmla="*/ 34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6" h="66">
                    <a:moveTo>
                      <a:pt x="66" y="34"/>
                    </a:moveTo>
                    <a:lnTo>
                      <a:pt x="66" y="34"/>
                    </a:lnTo>
                    <a:lnTo>
                      <a:pt x="66" y="40"/>
                    </a:lnTo>
                    <a:lnTo>
                      <a:pt x="64" y="47"/>
                    </a:lnTo>
                    <a:lnTo>
                      <a:pt x="58" y="57"/>
                    </a:lnTo>
                    <a:lnTo>
                      <a:pt x="47" y="63"/>
                    </a:lnTo>
                    <a:lnTo>
                      <a:pt x="41" y="66"/>
                    </a:lnTo>
                    <a:lnTo>
                      <a:pt x="35" y="66"/>
                    </a:lnTo>
                    <a:lnTo>
                      <a:pt x="26" y="66"/>
                    </a:lnTo>
                    <a:lnTo>
                      <a:pt x="20" y="63"/>
                    </a:lnTo>
                    <a:lnTo>
                      <a:pt x="11" y="57"/>
                    </a:lnTo>
                    <a:lnTo>
                      <a:pt x="3" y="47"/>
                    </a:lnTo>
                    <a:lnTo>
                      <a:pt x="0" y="40"/>
                    </a:lnTo>
                    <a:lnTo>
                      <a:pt x="0" y="34"/>
                    </a:lnTo>
                    <a:lnTo>
                      <a:pt x="0" y="27"/>
                    </a:lnTo>
                    <a:lnTo>
                      <a:pt x="3" y="21"/>
                    </a:lnTo>
                    <a:lnTo>
                      <a:pt x="11" y="11"/>
                    </a:lnTo>
                    <a:lnTo>
                      <a:pt x="20" y="4"/>
                    </a:lnTo>
                    <a:lnTo>
                      <a:pt x="26" y="2"/>
                    </a:lnTo>
                    <a:lnTo>
                      <a:pt x="35" y="0"/>
                    </a:lnTo>
                    <a:lnTo>
                      <a:pt x="41" y="2"/>
                    </a:lnTo>
                    <a:lnTo>
                      <a:pt x="47" y="4"/>
                    </a:lnTo>
                    <a:lnTo>
                      <a:pt x="58" y="11"/>
                    </a:lnTo>
                    <a:lnTo>
                      <a:pt x="64" y="21"/>
                    </a:lnTo>
                    <a:lnTo>
                      <a:pt x="66" y="27"/>
                    </a:lnTo>
                    <a:lnTo>
                      <a:pt x="6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36"/>
              <p:cNvSpPr>
                <a:spLocks noChangeAspect="1"/>
              </p:cNvSpPr>
              <p:nvPr/>
            </p:nvSpPr>
            <p:spPr bwMode="auto">
              <a:xfrm>
                <a:off x="4517" y="2728"/>
                <a:ext cx="45" cy="46"/>
              </a:xfrm>
              <a:custGeom>
                <a:avLst/>
                <a:gdLst>
                  <a:gd name="T0" fmla="*/ 45 w 45"/>
                  <a:gd name="T1" fmla="*/ 23 h 46"/>
                  <a:gd name="T2" fmla="*/ 45 w 45"/>
                  <a:gd name="T3" fmla="*/ 23 h 46"/>
                  <a:gd name="T4" fmla="*/ 45 w 45"/>
                  <a:gd name="T5" fmla="*/ 31 h 46"/>
                  <a:gd name="T6" fmla="*/ 38 w 45"/>
                  <a:gd name="T7" fmla="*/ 40 h 46"/>
                  <a:gd name="T8" fmla="*/ 32 w 45"/>
                  <a:gd name="T9" fmla="*/ 44 h 46"/>
                  <a:gd name="T10" fmla="*/ 24 w 45"/>
                  <a:gd name="T11" fmla="*/ 46 h 46"/>
                  <a:gd name="T12" fmla="*/ 24 w 45"/>
                  <a:gd name="T13" fmla="*/ 46 h 46"/>
                  <a:gd name="T14" fmla="*/ 13 w 45"/>
                  <a:gd name="T15" fmla="*/ 44 h 46"/>
                  <a:gd name="T16" fmla="*/ 6 w 45"/>
                  <a:gd name="T17" fmla="*/ 40 h 46"/>
                  <a:gd name="T18" fmla="*/ 2 w 45"/>
                  <a:gd name="T19" fmla="*/ 31 h 46"/>
                  <a:gd name="T20" fmla="*/ 0 w 45"/>
                  <a:gd name="T21" fmla="*/ 23 h 46"/>
                  <a:gd name="T22" fmla="*/ 0 w 45"/>
                  <a:gd name="T23" fmla="*/ 23 h 46"/>
                  <a:gd name="T24" fmla="*/ 2 w 45"/>
                  <a:gd name="T25" fmla="*/ 14 h 46"/>
                  <a:gd name="T26" fmla="*/ 6 w 45"/>
                  <a:gd name="T27" fmla="*/ 6 h 46"/>
                  <a:gd name="T28" fmla="*/ 13 w 45"/>
                  <a:gd name="T29" fmla="*/ 2 h 46"/>
                  <a:gd name="T30" fmla="*/ 24 w 45"/>
                  <a:gd name="T31" fmla="*/ 0 h 46"/>
                  <a:gd name="T32" fmla="*/ 24 w 45"/>
                  <a:gd name="T33" fmla="*/ 0 h 46"/>
                  <a:gd name="T34" fmla="*/ 32 w 45"/>
                  <a:gd name="T35" fmla="*/ 2 h 46"/>
                  <a:gd name="T36" fmla="*/ 38 w 45"/>
                  <a:gd name="T37" fmla="*/ 6 h 46"/>
                  <a:gd name="T38" fmla="*/ 45 w 45"/>
                  <a:gd name="T39" fmla="*/ 14 h 46"/>
                  <a:gd name="T40" fmla="*/ 45 w 45"/>
                  <a:gd name="T41" fmla="*/ 23 h 46"/>
                  <a:gd name="T42" fmla="*/ 45 w 4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 h="46">
                    <a:moveTo>
                      <a:pt x="45" y="23"/>
                    </a:moveTo>
                    <a:lnTo>
                      <a:pt x="45" y="23"/>
                    </a:lnTo>
                    <a:lnTo>
                      <a:pt x="45" y="31"/>
                    </a:lnTo>
                    <a:lnTo>
                      <a:pt x="38" y="40"/>
                    </a:lnTo>
                    <a:lnTo>
                      <a:pt x="32" y="44"/>
                    </a:lnTo>
                    <a:lnTo>
                      <a:pt x="24" y="46"/>
                    </a:lnTo>
                    <a:lnTo>
                      <a:pt x="13" y="44"/>
                    </a:lnTo>
                    <a:lnTo>
                      <a:pt x="6" y="40"/>
                    </a:lnTo>
                    <a:lnTo>
                      <a:pt x="2" y="31"/>
                    </a:lnTo>
                    <a:lnTo>
                      <a:pt x="0" y="23"/>
                    </a:lnTo>
                    <a:lnTo>
                      <a:pt x="2" y="14"/>
                    </a:lnTo>
                    <a:lnTo>
                      <a:pt x="6" y="6"/>
                    </a:lnTo>
                    <a:lnTo>
                      <a:pt x="13" y="2"/>
                    </a:lnTo>
                    <a:lnTo>
                      <a:pt x="24" y="0"/>
                    </a:lnTo>
                    <a:lnTo>
                      <a:pt x="32" y="2"/>
                    </a:lnTo>
                    <a:lnTo>
                      <a:pt x="38" y="6"/>
                    </a:lnTo>
                    <a:lnTo>
                      <a:pt x="45" y="14"/>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37"/>
              <p:cNvSpPr>
                <a:spLocks noChangeAspect="1"/>
              </p:cNvSpPr>
              <p:nvPr/>
            </p:nvSpPr>
            <p:spPr bwMode="auto">
              <a:xfrm>
                <a:off x="4168" y="2960"/>
                <a:ext cx="24" cy="24"/>
              </a:xfrm>
              <a:custGeom>
                <a:avLst/>
                <a:gdLst>
                  <a:gd name="T0" fmla="*/ 24 w 24"/>
                  <a:gd name="T1" fmla="*/ 13 h 24"/>
                  <a:gd name="T2" fmla="*/ 24 w 24"/>
                  <a:gd name="T3" fmla="*/ 13 h 24"/>
                  <a:gd name="T4" fmla="*/ 24 w 24"/>
                  <a:gd name="T5" fmla="*/ 17 h 24"/>
                  <a:gd name="T6" fmla="*/ 20 w 24"/>
                  <a:gd name="T7" fmla="*/ 19 h 24"/>
                  <a:gd name="T8" fmla="*/ 18 w 24"/>
                  <a:gd name="T9" fmla="*/ 21 h 24"/>
                  <a:gd name="T10" fmla="*/ 13 w 24"/>
                  <a:gd name="T11" fmla="*/ 24 h 24"/>
                  <a:gd name="T12" fmla="*/ 13 w 24"/>
                  <a:gd name="T13" fmla="*/ 24 h 24"/>
                  <a:gd name="T14" fmla="*/ 9 w 24"/>
                  <a:gd name="T15" fmla="*/ 21 h 24"/>
                  <a:gd name="T16" fmla="*/ 5 w 24"/>
                  <a:gd name="T17" fmla="*/ 19 h 24"/>
                  <a:gd name="T18" fmla="*/ 3 w 24"/>
                  <a:gd name="T19" fmla="*/ 17 h 24"/>
                  <a:gd name="T20" fmla="*/ 0 w 24"/>
                  <a:gd name="T21" fmla="*/ 13 h 24"/>
                  <a:gd name="T22" fmla="*/ 0 w 24"/>
                  <a:gd name="T23" fmla="*/ 13 h 24"/>
                  <a:gd name="T24" fmla="*/ 3 w 24"/>
                  <a:gd name="T25" fmla="*/ 7 h 24"/>
                  <a:gd name="T26" fmla="*/ 5 w 24"/>
                  <a:gd name="T27" fmla="*/ 4 h 24"/>
                  <a:gd name="T28" fmla="*/ 9 w 24"/>
                  <a:gd name="T29" fmla="*/ 2 h 24"/>
                  <a:gd name="T30" fmla="*/ 13 w 24"/>
                  <a:gd name="T31" fmla="*/ 0 h 24"/>
                  <a:gd name="T32" fmla="*/ 13 w 24"/>
                  <a:gd name="T33" fmla="*/ 0 h 24"/>
                  <a:gd name="T34" fmla="*/ 18 w 24"/>
                  <a:gd name="T35" fmla="*/ 2 h 24"/>
                  <a:gd name="T36" fmla="*/ 20 w 24"/>
                  <a:gd name="T37" fmla="*/ 4 h 24"/>
                  <a:gd name="T38" fmla="*/ 24 w 24"/>
                  <a:gd name="T39" fmla="*/ 7 h 24"/>
                  <a:gd name="T40" fmla="*/ 24 w 24"/>
                  <a:gd name="T41" fmla="*/ 13 h 24"/>
                  <a:gd name="T42" fmla="*/ 24 w 24"/>
                  <a:gd name="T43" fmla="*/ 1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4">
                    <a:moveTo>
                      <a:pt x="24" y="13"/>
                    </a:moveTo>
                    <a:lnTo>
                      <a:pt x="24" y="13"/>
                    </a:lnTo>
                    <a:lnTo>
                      <a:pt x="24" y="17"/>
                    </a:lnTo>
                    <a:lnTo>
                      <a:pt x="20" y="19"/>
                    </a:lnTo>
                    <a:lnTo>
                      <a:pt x="18" y="21"/>
                    </a:lnTo>
                    <a:lnTo>
                      <a:pt x="13" y="24"/>
                    </a:lnTo>
                    <a:lnTo>
                      <a:pt x="9" y="21"/>
                    </a:lnTo>
                    <a:lnTo>
                      <a:pt x="5" y="19"/>
                    </a:lnTo>
                    <a:lnTo>
                      <a:pt x="3" y="17"/>
                    </a:lnTo>
                    <a:lnTo>
                      <a:pt x="0" y="13"/>
                    </a:lnTo>
                    <a:lnTo>
                      <a:pt x="3" y="7"/>
                    </a:lnTo>
                    <a:lnTo>
                      <a:pt x="5" y="4"/>
                    </a:lnTo>
                    <a:lnTo>
                      <a:pt x="9" y="2"/>
                    </a:lnTo>
                    <a:lnTo>
                      <a:pt x="13" y="0"/>
                    </a:lnTo>
                    <a:lnTo>
                      <a:pt x="18" y="2"/>
                    </a:lnTo>
                    <a:lnTo>
                      <a:pt x="20" y="4"/>
                    </a:lnTo>
                    <a:lnTo>
                      <a:pt x="24" y="7"/>
                    </a:lnTo>
                    <a:lnTo>
                      <a:pt x="2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38"/>
              <p:cNvSpPr>
                <a:spLocks noChangeAspect="1"/>
              </p:cNvSpPr>
              <p:nvPr/>
            </p:nvSpPr>
            <p:spPr bwMode="auto">
              <a:xfrm>
                <a:off x="4298" y="2922"/>
                <a:ext cx="24" cy="23"/>
              </a:xfrm>
              <a:custGeom>
                <a:avLst/>
                <a:gdLst>
                  <a:gd name="T0" fmla="*/ 24 w 24"/>
                  <a:gd name="T1" fmla="*/ 13 h 23"/>
                  <a:gd name="T2" fmla="*/ 24 w 24"/>
                  <a:gd name="T3" fmla="*/ 13 h 23"/>
                  <a:gd name="T4" fmla="*/ 21 w 24"/>
                  <a:gd name="T5" fmla="*/ 17 h 23"/>
                  <a:gd name="T6" fmla="*/ 19 w 24"/>
                  <a:gd name="T7" fmla="*/ 19 h 23"/>
                  <a:gd name="T8" fmla="*/ 17 w 24"/>
                  <a:gd name="T9" fmla="*/ 21 h 23"/>
                  <a:gd name="T10" fmla="*/ 11 w 24"/>
                  <a:gd name="T11" fmla="*/ 23 h 23"/>
                  <a:gd name="T12" fmla="*/ 11 w 24"/>
                  <a:gd name="T13" fmla="*/ 23 h 23"/>
                  <a:gd name="T14" fmla="*/ 7 w 24"/>
                  <a:gd name="T15" fmla="*/ 21 h 23"/>
                  <a:gd name="T16" fmla="*/ 4 w 24"/>
                  <a:gd name="T17" fmla="*/ 19 h 23"/>
                  <a:gd name="T18" fmla="*/ 2 w 24"/>
                  <a:gd name="T19" fmla="*/ 17 h 23"/>
                  <a:gd name="T20" fmla="*/ 0 w 24"/>
                  <a:gd name="T21" fmla="*/ 13 h 23"/>
                  <a:gd name="T22" fmla="*/ 0 w 24"/>
                  <a:gd name="T23" fmla="*/ 13 h 23"/>
                  <a:gd name="T24" fmla="*/ 2 w 24"/>
                  <a:gd name="T25" fmla="*/ 7 h 23"/>
                  <a:gd name="T26" fmla="*/ 4 w 24"/>
                  <a:gd name="T27" fmla="*/ 4 h 23"/>
                  <a:gd name="T28" fmla="*/ 7 w 24"/>
                  <a:gd name="T29" fmla="*/ 2 h 23"/>
                  <a:gd name="T30" fmla="*/ 11 w 24"/>
                  <a:gd name="T31" fmla="*/ 0 h 23"/>
                  <a:gd name="T32" fmla="*/ 11 w 24"/>
                  <a:gd name="T33" fmla="*/ 0 h 23"/>
                  <a:gd name="T34" fmla="*/ 17 w 24"/>
                  <a:gd name="T35" fmla="*/ 2 h 23"/>
                  <a:gd name="T36" fmla="*/ 19 w 24"/>
                  <a:gd name="T37" fmla="*/ 4 h 23"/>
                  <a:gd name="T38" fmla="*/ 21 w 24"/>
                  <a:gd name="T39" fmla="*/ 7 h 23"/>
                  <a:gd name="T40" fmla="*/ 24 w 24"/>
                  <a:gd name="T41" fmla="*/ 13 h 23"/>
                  <a:gd name="T42" fmla="*/ 24 w 24"/>
                  <a:gd name="T43" fmla="*/ 1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23">
                    <a:moveTo>
                      <a:pt x="24" y="13"/>
                    </a:moveTo>
                    <a:lnTo>
                      <a:pt x="24" y="13"/>
                    </a:lnTo>
                    <a:lnTo>
                      <a:pt x="21" y="17"/>
                    </a:lnTo>
                    <a:lnTo>
                      <a:pt x="19" y="19"/>
                    </a:lnTo>
                    <a:lnTo>
                      <a:pt x="17" y="21"/>
                    </a:lnTo>
                    <a:lnTo>
                      <a:pt x="11" y="23"/>
                    </a:lnTo>
                    <a:lnTo>
                      <a:pt x="7" y="21"/>
                    </a:lnTo>
                    <a:lnTo>
                      <a:pt x="4" y="19"/>
                    </a:lnTo>
                    <a:lnTo>
                      <a:pt x="2" y="17"/>
                    </a:lnTo>
                    <a:lnTo>
                      <a:pt x="0" y="13"/>
                    </a:lnTo>
                    <a:lnTo>
                      <a:pt x="2" y="7"/>
                    </a:lnTo>
                    <a:lnTo>
                      <a:pt x="4" y="4"/>
                    </a:lnTo>
                    <a:lnTo>
                      <a:pt x="7" y="2"/>
                    </a:lnTo>
                    <a:lnTo>
                      <a:pt x="11" y="0"/>
                    </a:lnTo>
                    <a:lnTo>
                      <a:pt x="17" y="2"/>
                    </a:lnTo>
                    <a:lnTo>
                      <a:pt x="19" y="4"/>
                    </a:lnTo>
                    <a:lnTo>
                      <a:pt x="21" y="7"/>
                    </a:lnTo>
                    <a:lnTo>
                      <a:pt x="2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39"/>
              <p:cNvSpPr>
                <a:spLocks noChangeAspect="1"/>
              </p:cNvSpPr>
              <p:nvPr/>
            </p:nvSpPr>
            <p:spPr bwMode="auto">
              <a:xfrm>
                <a:off x="4190" y="3015"/>
                <a:ext cx="78" cy="24"/>
              </a:xfrm>
              <a:custGeom>
                <a:avLst/>
                <a:gdLst>
                  <a:gd name="T0" fmla="*/ 0 w 78"/>
                  <a:gd name="T1" fmla="*/ 0 h 24"/>
                  <a:gd name="T2" fmla="*/ 0 w 78"/>
                  <a:gd name="T3" fmla="*/ 0 h 24"/>
                  <a:gd name="T4" fmla="*/ 0 w 78"/>
                  <a:gd name="T5" fmla="*/ 2 h 24"/>
                  <a:gd name="T6" fmla="*/ 0 w 78"/>
                  <a:gd name="T7" fmla="*/ 4 h 24"/>
                  <a:gd name="T8" fmla="*/ 0 w 78"/>
                  <a:gd name="T9" fmla="*/ 4 h 24"/>
                  <a:gd name="T10" fmla="*/ 4 w 78"/>
                  <a:gd name="T11" fmla="*/ 9 h 24"/>
                  <a:gd name="T12" fmla="*/ 19 w 78"/>
                  <a:gd name="T13" fmla="*/ 17 h 24"/>
                  <a:gd name="T14" fmla="*/ 30 w 78"/>
                  <a:gd name="T15" fmla="*/ 21 h 24"/>
                  <a:gd name="T16" fmla="*/ 42 w 78"/>
                  <a:gd name="T17" fmla="*/ 24 h 24"/>
                  <a:gd name="T18" fmla="*/ 57 w 78"/>
                  <a:gd name="T19" fmla="*/ 24 h 24"/>
                  <a:gd name="T20" fmla="*/ 76 w 78"/>
                  <a:gd name="T21" fmla="*/ 24 h 24"/>
                  <a:gd name="T22" fmla="*/ 76 w 78"/>
                  <a:gd name="T23" fmla="*/ 24 h 24"/>
                  <a:gd name="T24" fmla="*/ 78 w 78"/>
                  <a:gd name="T25" fmla="*/ 21 h 24"/>
                  <a:gd name="T26" fmla="*/ 78 w 78"/>
                  <a:gd name="T27" fmla="*/ 19 h 24"/>
                  <a:gd name="T28" fmla="*/ 78 w 78"/>
                  <a:gd name="T29" fmla="*/ 19 h 24"/>
                  <a:gd name="T30" fmla="*/ 78 w 78"/>
                  <a:gd name="T31" fmla="*/ 17 h 24"/>
                  <a:gd name="T32" fmla="*/ 76 w 78"/>
                  <a:gd name="T33" fmla="*/ 17 h 24"/>
                  <a:gd name="T34" fmla="*/ 76 w 78"/>
                  <a:gd name="T35" fmla="*/ 17 h 24"/>
                  <a:gd name="T36" fmla="*/ 57 w 78"/>
                  <a:gd name="T37" fmla="*/ 17 h 24"/>
                  <a:gd name="T38" fmla="*/ 42 w 78"/>
                  <a:gd name="T39" fmla="*/ 17 h 24"/>
                  <a:gd name="T40" fmla="*/ 32 w 78"/>
                  <a:gd name="T41" fmla="*/ 15 h 24"/>
                  <a:gd name="T42" fmla="*/ 21 w 78"/>
                  <a:gd name="T43" fmla="*/ 11 h 24"/>
                  <a:gd name="T44" fmla="*/ 8 w 78"/>
                  <a:gd name="T45" fmla="*/ 4 h 24"/>
                  <a:gd name="T46" fmla="*/ 4 w 78"/>
                  <a:gd name="T47" fmla="*/ 0 h 24"/>
                  <a:gd name="T48" fmla="*/ 4 w 78"/>
                  <a:gd name="T49" fmla="*/ 0 h 24"/>
                  <a:gd name="T50" fmla="*/ 2 w 78"/>
                  <a:gd name="T51" fmla="*/ 0 h 24"/>
                  <a:gd name="T52" fmla="*/ 0 w 78"/>
                  <a:gd name="T53" fmla="*/ 0 h 24"/>
                  <a:gd name="T54" fmla="*/ 0 w 78"/>
                  <a:gd name="T55" fmla="*/ 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24">
                    <a:moveTo>
                      <a:pt x="0" y="0"/>
                    </a:moveTo>
                    <a:lnTo>
                      <a:pt x="0" y="0"/>
                    </a:lnTo>
                    <a:lnTo>
                      <a:pt x="0" y="2"/>
                    </a:lnTo>
                    <a:lnTo>
                      <a:pt x="0" y="4"/>
                    </a:lnTo>
                    <a:lnTo>
                      <a:pt x="4" y="9"/>
                    </a:lnTo>
                    <a:lnTo>
                      <a:pt x="19" y="17"/>
                    </a:lnTo>
                    <a:lnTo>
                      <a:pt x="30" y="21"/>
                    </a:lnTo>
                    <a:lnTo>
                      <a:pt x="42" y="24"/>
                    </a:lnTo>
                    <a:lnTo>
                      <a:pt x="57" y="24"/>
                    </a:lnTo>
                    <a:lnTo>
                      <a:pt x="76" y="24"/>
                    </a:lnTo>
                    <a:lnTo>
                      <a:pt x="78" y="21"/>
                    </a:lnTo>
                    <a:lnTo>
                      <a:pt x="78" y="19"/>
                    </a:lnTo>
                    <a:lnTo>
                      <a:pt x="78" y="17"/>
                    </a:lnTo>
                    <a:lnTo>
                      <a:pt x="76" y="17"/>
                    </a:lnTo>
                    <a:lnTo>
                      <a:pt x="57" y="17"/>
                    </a:lnTo>
                    <a:lnTo>
                      <a:pt x="42" y="17"/>
                    </a:lnTo>
                    <a:lnTo>
                      <a:pt x="32" y="15"/>
                    </a:lnTo>
                    <a:lnTo>
                      <a:pt x="21" y="11"/>
                    </a:lnTo>
                    <a:lnTo>
                      <a:pt x="8" y="4"/>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40"/>
              <p:cNvSpPr>
                <a:spLocks noChangeAspect="1"/>
              </p:cNvSpPr>
              <p:nvPr/>
            </p:nvSpPr>
            <p:spPr bwMode="auto">
              <a:xfrm>
                <a:off x="4200" y="2770"/>
                <a:ext cx="355" cy="393"/>
              </a:xfrm>
              <a:custGeom>
                <a:avLst/>
                <a:gdLst>
                  <a:gd name="T0" fmla="*/ 136 w 355"/>
                  <a:gd name="T1" fmla="*/ 330 h 393"/>
                  <a:gd name="T2" fmla="*/ 136 w 355"/>
                  <a:gd name="T3" fmla="*/ 330 h 393"/>
                  <a:gd name="T4" fmla="*/ 111 w 355"/>
                  <a:gd name="T5" fmla="*/ 343 h 393"/>
                  <a:gd name="T6" fmla="*/ 85 w 355"/>
                  <a:gd name="T7" fmla="*/ 351 h 393"/>
                  <a:gd name="T8" fmla="*/ 64 w 355"/>
                  <a:gd name="T9" fmla="*/ 357 h 393"/>
                  <a:gd name="T10" fmla="*/ 45 w 355"/>
                  <a:gd name="T11" fmla="*/ 359 h 393"/>
                  <a:gd name="T12" fmla="*/ 15 w 355"/>
                  <a:gd name="T13" fmla="*/ 362 h 393"/>
                  <a:gd name="T14" fmla="*/ 5 w 355"/>
                  <a:gd name="T15" fmla="*/ 362 h 393"/>
                  <a:gd name="T16" fmla="*/ 0 w 355"/>
                  <a:gd name="T17" fmla="*/ 391 h 393"/>
                  <a:gd name="T18" fmla="*/ 0 w 355"/>
                  <a:gd name="T19" fmla="*/ 391 h 393"/>
                  <a:gd name="T20" fmla="*/ 13 w 355"/>
                  <a:gd name="T21" fmla="*/ 393 h 393"/>
                  <a:gd name="T22" fmla="*/ 28 w 355"/>
                  <a:gd name="T23" fmla="*/ 393 h 393"/>
                  <a:gd name="T24" fmla="*/ 47 w 355"/>
                  <a:gd name="T25" fmla="*/ 391 h 393"/>
                  <a:gd name="T26" fmla="*/ 68 w 355"/>
                  <a:gd name="T27" fmla="*/ 387 h 393"/>
                  <a:gd name="T28" fmla="*/ 94 w 355"/>
                  <a:gd name="T29" fmla="*/ 381 h 393"/>
                  <a:gd name="T30" fmla="*/ 122 w 355"/>
                  <a:gd name="T31" fmla="*/ 372 h 393"/>
                  <a:gd name="T32" fmla="*/ 149 w 355"/>
                  <a:gd name="T33" fmla="*/ 357 h 393"/>
                  <a:gd name="T34" fmla="*/ 149 w 355"/>
                  <a:gd name="T35" fmla="*/ 357 h 393"/>
                  <a:gd name="T36" fmla="*/ 177 w 355"/>
                  <a:gd name="T37" fmla="*/ 340 h 393"/>
                  <a:gd name="T38" fmla="*/ 207 w 355"/>
                  <a:gd name="T39" fmla="*/ 317 h 393"/>
                  <a:gd name="T40" fmla="*/ 221 w 355"/>
                  <a:gd name="T41" fmla="*/ 302 h 393"/>
                  <a:gd name="T42" fmla="*/ 234 w 355"/>
                  <a:gd name="T43" fmla="*/ 288 h 393"/>
                  <a:gd name="T44" fmla="*/ 249 w 355"/>
                  <a:gd name="T45" fmla="*/ 269 h 393"/>
                  <a:gd name="T46" fmla="*/ 264 w 355"/>
                  <a:gd name="T47" fmla="*/ 249 h 393"/>
                  <a:gd name="T48" fmla="*/ 277 w 355"/>
                  <a:gd name="T49" fmla="*/ 226 h 393"/>
                  <a:gd name="T50" fmla="*/ 292 w 355"/>
                  <a:gd name="T51" fmla="*/ 203 h 393"/>
                  <a:gd name="T52" fmla="*/ 304 w 355"/>
                  <a:gd name="T53" fmla="*/ 178 h 393"/>
                  <a:gd name="T54" fmla="*/ 315 w 355"/>
                  <a:gd name="T55" fmla="*/ 148 h 393"/>
                  <a:gd name="T56" fmla="*/ 328 w 355"/>
                  <a:gd name="T57" fmla="*/ 116 h 393"/>
                  <a:gd name="T58" fmla="*/ 336 w 355"/>
                  <a:gd name="T59" fmla="*/ 82 h 393"/>
                  <a:gd name="T60" fmla="*/ 347 w 355"/>
                  <a:gd name="T61" fmla="*/ 46 h 393"/>
                  <a:gd name="T62" fmla="*/ 355 w 355"/>
                  <a:gd name="T63" fmla="*/ 6 h 393"/>
                  <a:gd name="T64" fmla="*/ 323 w 355"/>
                  <a:gd name="T65" fmla="*/ 0 h 393"/>
                  <a:gd name="T66" fmla="*/ 323 w 355"/>
                  <a:gd name="T67" fmla="*/ 0 h 393"/>
                  <a:gd name="T68" fmla="*/ 311 w 355"/>
                  <a:gd name="T69" fmla="*/ 59 h 393"/>
                  <a:gd name="T70" fmla="*/ 296 w 355"/>
                  <a:gd name="T71" fmla="*/ 114 h 393"/>
                  <a:gd name="T72" fmla="*/ 277 w 355"/>
                  <a:gd name="T73" fmla="*/ 163 h 393"/>
                  <a:gd name="T74" fmla="*/ 253 w 355"/>
                  <a:gd name="T75" fmla="*/ 207 h 393"/>
                  <a:gd name="T76" fmla="*/ 241 w 355"/>
                  <a:gd name="T77" fmla="*/ 226 h 393"/>
                  <a:gd name="T78" fmla="*/ 228 w 355"/>
                  <a:gd name="T79" fmla="*/ 245 h 393"/>
                  <a:gd name="T80" fmla="*/ 215 w 355"/>
                  <a:gd name="T81" fmla="*/ 262 h 393"/>
                  <a:gd name="T82" fmla="*/ 200 w 355"/>
                  <a:gd name="T83" fmla="*/ 279 h 393"/>
                  <a:gd name="T84" fmla="*/ 185 w 355"/>
                  <a:gd name="T85" fmla="*/ 294 h 393"/>
                  <a:gd name="T86" fmla="*/ 170 w 355"/>
                  <a:gd name="T87" fmla="*/ 307 h 393"/>
                  <a:gd name="T88" fmla="*/ 153 w 355"/>
                  <a:gd name="T89" fmla="*/ 319 h 393"/>
                  <a:gd name="T90" fmla="*/ 136 w 355"/>
                  <a:gd name="T91" fmla="*/ 330 h 393"/>
                  <a:gd name="T92" fmla="*/ 136 w 355"/>
                  <a:gd name="T93" fmla="*/ 330 h 3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5" h="393">
                    <a:moveTo>
                      <a:pt x="136" y="330"/>
                    </a:moveTo>
                    <a:lnTo>
                      <a:pt x="136" y="330"/>
                    </a:lnTo>
                    <a:lnTo>
                      <a:pt x="111" y="343"/>
                    </a:lnTo>
                    <a:lnTo>
                      <a:pt x="85" y="351"/>
                    </a:lnTo>
                    <a:lnTo>
                      <a:pt x="64" y="357"/>
                    </a:lnTo>
                    <a:lnTo>
                      <a:pt x="45" y="359"/>
                    </a:lnTo>
                    <a:lnTo>
                      <a:pt x="15" y="362"/>
                    </a:lnTo>
                    <a:lnTo>
                      <a:pt x="5" y="362"/>
                    </a:lnTo>
                    <a:lnTo>
                      <a:pt x="0" y="391"/>
                    </a:lnTo>
                    <a:lnTo>
                      <a:pt x="13" y="393"/>
                    </a:lnTo>
                    <a:lnTo>
                      <a:pt x="28" y="393"/>
                    </a:lnTo>
                    <a:lnTo>
                      <a:pt x="47" y="391"/>
                    </a:lnTo>
                    <a:lnTo>
                      <a:pt x="68" y="387"/>
                    </a:lnTo>
                    <a:lnTo>
                      <a:pt x="94" y="381"/>
                    </a:lnTo>
                    <a:lnTo>
                      <a:pt x="122" y="372"/>
                    </a:lnTo>
                    <a:lnTo>
                      <a:pt x="149" y="357"/>
                    </a:lnTo>
                    <a:lnTo>
                      <a:pt x="177" y="340"/>
                    </a:lnTo>
                    <a:lnTo>
                      <a:pt x="207" y="317"/>
                    </a:lnTo>
                    <a:lnTo>
                      <a:pt x="221" y="302"/>
                    </a:lnTo>
                    <a:lnTo>
                      <a:pt x="234" y="288"/>
                    </a:lnTo>
                    <a:lnTo>
                      <a:pt x="249" y="269"/>
                    </a:lnTo>
                    <a:lnTo>
                      <a:pt x="264" y="249"/>
                    </a:lnTo>
                    <a:lnTo>
                      <a:pt x="277" y="226"/>
                    </a:lnTo>
                    <a:lnTo>
                      <a:pt x="292" y="203"/>
                    </a:lnTo>
                    <a:lnTo>
                      <a:pt x="304" y="178"/>
                    </a:lnTo>
                    <a:lnTo>
                      <a:pt x="315" y="148"/>
                    </a:lnTo>
                    <a:lnTo>
                      <a:pt x="328" y="116"/>
                    </a:lnTo>
                    <a:lnTo>
                      <a:pt x="336" y="82"/>
                    </a:lnTo>
                    <a:lnTo>
                      <a:pt x="347" y="46"/>
                    </a:lnTo>
                    <a:lnTo>
                      <a:pt x="355" y="6"/>
                    </a:lnTo>
                    <a:lnTo>
                      <a:pt x="323" y="0"/>
                    </a:lnTo>
                    <a:lnTo>
                      <a:pt x="311" y="59"/>
                    </a:lnTo>
                    <a:lnTo>
                      <a:pt x="296" y="114"/>
                    </a:lnTo>
                    <a:lnTo>
                      <a:pt x="277" y="163"/>
                    </a:lnTo>
                    <a:lnTo>
                      <a:pt x="253" y="207"/>
                    </a:lnTo>
                    <a:lnTo>
                      <a:pt x="241" y="226"/>
                    </a:lnTo>
                    <a:lnTo>
                      <a:pt x="228" y="245"/>
                    </a:lnTo>
                    <a:lnTo>
                      <a:pt x="215" y="262"/>
                    </a:lnTo>
                    <a:lnTo>
                      <a:pt x="200" y="279"/>
                    </a:lnTo>
                    <a:lnTo>
                      <a:pt x="185" y="294"/>
                    </a:lnTo>
                    <a:lnTo>
                      <a:pt x="170" y="307"/>
                    </a:lnTo>
                    <a:lnTo>
                      <a:pt x="153" y="319"/>
                    </a:lnTo>
                    <a:lnTo>
                      <a:pt x="136"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 name="Rectangle 41"/>
            <p:cNvSpPr>
              <a:spLocks noChangeAspect="1" noChangeArrowheads="1"/>
            </p:cNvSpPr>
            <p:nvPr/>
          </p:nvSpPr>
          <p:spPr bwMode="auto">
            <a:xfrm>
              <a:off x="4902" y="2791"/>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dirty="0">
                  <a:solidFill>
                    <a:srgbClr val="000000"/>
                  </a:solidFill>
                  <a:latin typeface="Georgia" pitchFamily="18" charset="0"/>
                </a:rPr>
                <a:t> </a:t>
              </a:r>
              <a:endParaRPr lang="de-DE" altLang="en-US" sz="1600" dirty="0">
                <a:latin typeface="Arial" charset="0"/>
              </a:endParaRPr>
            </a:p>
          </p:txBody>
        </p:sp>
        <p:sp>
          <p:nvSpPr>
            <p:cNvPr id="14" name="Rectangle 42"/>
            <p:cNvSpPr>
              <a:spLocks noChangeAspect="1" noChangeArrowheads="1"/>
            </p:cNvSpPr>
            <p:nvPr/>
          </p:nvSpPr>
          <p:spPr bwMode="auto">
            <a:xfrm>
              <a:off x="4553" y="2912"/>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a:solidFill>
                    <a:srgbClr val="000000"/>
                  </a:solidFill>
                  <a:latin typeface="Georgia" pitchFamily="18" charset="0"/>
                </a:rPr>
                <a:t> </a:t>
              </a:r>
              <a:endParaRPr lang="de-DE" altLang="en-US" sz="1600">
                <a:latin typeface="Arial" charset="0"/>
              </a:endParaRPr>
            </a:p>
          </p:txBody>
        </p:sp>
        <p:sp>
          <p:nvSpPr>
            <p:cNvPr id="15" name="Rectangle 43"/>
            <p:cNvSpPr>
              <a:spLocks noChangeAspect="1" noChangeArrowheads="1"/>
            </p:cNvSpPr>
            <p:nvPr/>
          </p:nvSpPr>
          <p:spPr bwMode="auto">
            <a:xfrm>
              <a:off x="4552" y="3035"/>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a:solidFill>
                    <a:srgbClr val="000000"/>
                  </a:solidFill>
                  <a:latin typeface="Georgia" pitchFamily="18" charset="0"/>
                </a:rPr>
                <a:t> </a:t>
              </a:r>
              <a:endParaRPr lang="de-DE" altLang="en-US" sz="1600">
                <a:latin typeface="Arial" charset="0"/>
              </a:endParaRPr>
            </a:p>
          </p:txBody>
        </p:sp>
        <p:sp>
          <p:nvSpPr>
            <p:cNvPr id="16" name="Rectangle 44"/>
            <p:cNvSpPr>
              <a:spLocks noChangeAspect="1" noChangeArrowheads="1"/>
            </p:cNvSpPr>
            <p:nvPr/>
          </p:nvSpPr>
          <p:spPr bwMode="auto">
            <a:xfrm>
              <a:off x="4455" y="3158"/>
              <a:ext cx="2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1400">
                  <a:solidFill>
                    <a:srgbClr val="000000"/>
                  </a:solidFill>
                  <a:latin typeface="Georgia" pitchFamily="18" charset="0"/>
                </a:rPr>
                <a:t> </a:t>
              </a:r>
              <a:endParaRPr lang="de-DE" altLang="en-US" sz="1600">
                <a:latin typeface="Arial" charset="0"/>
              </a:endParaRPr>
            </a:p>
          </p:txBody>
        </p:sp>
        <p:sp>
          <p:nvSpPr>
            <p:cNvPr id="17" name="Rectangle 45"/>
            <p:cNvSpPr>
              <a:spLocks noChangeAspect="1" noChangeArrowheads="1"/>
            </p:cNvSpPr>
            <p:nvPr/>
          </p:nvSpPr>
          <p:spPr bwMode="auto">
            <a:xfrm>
              <a:off x="4414" y="3282"/>
              <a:ext cx="4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r>
                <a:rPr lang="de-DE" altLang="en-US" sz="2000">
                  <a:solidFill>
                    <a:srgbClr val="000000"/>
                  </a:solidFill>
                  <a:latin typeface="Times New Roman" pitchFamily="18" charset="0"/>
                </a:rPr>
                <a:t> </a:t>
              </a:r>
              <a:endParaRPr lang="de-DE" altLang="en-US" sz="1600">
                <a:latin typeface="Arial" charset="0"/>
              </a:endParaRPr>
            </a:p>
          </p:txBody>
        </p:sp>
      </p:grpSp>
      <p:grpSp>
        <p:nvGrpSpPr>
          <p:cNvPr id="51" name="Group 94"/>
          <p:cNvGrpSpPr>
            <a:grpSpLocks noChangeAspect="1"/>
          </p:cNvGrpSpPr>
          <p:nvPr/>
        </p:nvGrpSpPr>
        <p:grpSpPr bwMode="auto">
          <a:xfrm>
            <a:off x="7738383" y="888802"/>
            <a:ext cx="1095796" cy="1290191"/>
            <a:chOff x="663" y="495"/>
            <a:chExt cx="839" cy="988"/>
          </a:xfrm>
        </p:grpSpPr>
        <p:sp>
          <p:nvSpPr>
            <p:cNvPr id="52" name="AutoShape 53"/>
            <p:cNvSpPr>
              <a:spLocks noChangeAspect="1" noChangeArrowheads="1"/>
            </p:cNvSpPr>
            <p:nvPr/>
          </p:nvSpPr>
          <p:spPr bwMode="auto">
            <a:xfrm>
              <a:off x="663" y="495"/>
              <a:ext cx="83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endParaRPr lang="en-GB" altLang="en-US"/>
            </a:p>
          </p:txBody>
        </p:sp>
        <p:sp>
          <p:nvSpPr>
            <p:cNvPr id="53" name="Freeform 54"/>
            <p:cNvSpPr>
              <a:spLocks noChangeAspect="1"/>
            </p:cNvSpPr>
            <p:nvPr/>
          </p:nvSpPr>
          <p:spPr bwMode="auto">
            <a:xfrm>
              <a:off x="666" y="498"/>
              <a:ext cx="783" cy="982"/>
            </a:xfrm>
            <a:custGeom>
              <a:avLst/>
              <a:gdLst>
                <a:gd name="T0" fmla="*/ 0 w 1957"/>
                <a:gd name="T1" fmla="*/ 9 h 2453"/>
                <a:gd name="T2" fmla="*/ 0 w 1957"/>
                <a:gd name="T3" fmla="*/ 9 h 2453"/>
                <a:gd name="T4" fmla="*/ 0 w 1957"/>
                <a:gd name="T5" fmla="*/ 10 h 2453"/>
                <a:gd name="T6" fmla="*/ 0 w 1957"/>
                <a:gd name="T7" fmla="*/ 10 h 2453"/>
                <a:gd name="T8" fmla="*/ 0 w 1957"/>
                <a:gd name="T9" fmla="*/ 10 h 2453"/>
                <a:gd name="T10" fmla="*/ 0 w 1957"/>
                <a:gd name="T11" fmla="*/ 10 h 2453"/>
                <a:gd name="T12" fmla="*/ 0 w 1957"/>
                <a:gd name="T13" fmla="*/ 10 h 2453"/>
                <a:gd name="T14" fmla="*/ 0 w 1957"/>
                <a:gd name="T15" fmla="*/ 10 h 2453"/>
                <a:gd name="T16" fmla="*/ 1 w 1957"/>
                <a:gd name="T17" fmla="*/ 10 h 2453"/>
                <a:gd name="T18" fmla="*/ 1 w 1957"/>
                <a:gd name="T19" fmla="*/ 10 h 2453"/>
                <a:gd name="T20" fmla="*/ 7 w 1957"/>
                <a:gd name="T21" fmla="*/ 10 h 2453"/>
                <a:gd name="T22" fmla="*/ 7 w 1957"/>
                <a:gd name="T23" fmla="*/ 10 h 2453"/>
                <a:gd name="T24" fmla="*/ 7 w 1957"/>
                <a:gd name="T25" fmla="*/ 10 h 2453"/>
                <a:gd name="T26" fmla="*/ 8 w 1957"/>
                <a:gd name="T27" fmla="*/ 10 h 2453"/>
                <a:gd name="T28" fmla="*/ 8 w 1957"/>
                <a:gd name="T29" fmla="*/ 10 h 2453"/>
                <a:gd name="T30" fmla="*/ 8 w 1957"/>
                <a:gd name="T31" fmla="*/ 10 h 2453"/>
                <a:gd name="T32" fmla="*/ 8 w 1957"/>
                <a:gd name="T33" fmla="*/ 10 h 2453"/>
                <a:gd name="T34" fmla="*/ 8 w 1957"/>
                <a:gd name="T35" fmla="*/ 10 h 2453"/>
                <a:gd name="T36" fmla="*/ 8 w 1957"/>
                <a:gd name="T37" fmla="*/ 10 h 2453"/>
                <a:gd name="T38" fmla="*/ 8 w 1957"/>
                <a:gd name="T39" fmla="*/ 9 h 2453"/>
                <a:gd name="T40" fmla="*/ 8 w 1957"/>
                <a:gd name="T41" fmla="*/ 1 h 2453"/>
                <a:gd name="T42" fmla="*/ 8 w 1957"/>
                <a:gd name="T43" fmla="*/ 1 h 2453"/>
                <a:gd name="T44" fmla="*/ 8 w 1957"/>
                <a:gd name="T45" fmla="*/ 1 h 2453"/>
                <a:gd name="T46" fmla="*/ 8 w 1957"/>
                <a:gd name="T47" fmla="*/ 0 h 2453"/>
                <a:gd name="T48" fmla="*/ 8 w 1957"/>
                <a:gd name="T49" fmla="*/ 0 h 2453"/>
                <a:gd name="T50" fmla="*/ 8 w 1957"/>
                <a:gd name="T51" fmla="*/ 0 h 2453"/>
                <a:gd name="T52" fmla="*/ 8 w 1957"/>
                <a:gd name="T53" fmla="*/ 0 h 2453"/>
                <a:gd name="T54" fmla="*/ 8 w 1957"/>
                <a:gd name="T55" fmla="*/ 0 h 2453"/>
                <a:gd name="T56" fmla="*/ 7 w 1957"/>
                <a:gd name="T57" fmla="*/ 0 h 2453"/>
                <a:gd name="T58" fmla="*/ 7 w 1957"/>
                <a:gd name="T59" fmla="*/ 0 h 2453"/>
                <a:gd name="T60" fmla="*/ 1 w 1957"/>
                <a:gd name="T61" fmla="*/ 0 h 2453"/>
                <a:gd name="T62" fmla="*/ 1 w 1957"/>
                <a:gd name="T63" fmla="*/ 0 h 2453"/>
                <a:gd name="T64" fmla="*/ 1 w 1957"/>
                <a:gd name="T65" fmla="*/ 0 h 2453"/>
                <a:gd name="T66" fmla="*/ 0 w 1957"/>
                <a:gd name="T67" fmla="*/ 0 h 2453"/>
                <a:gd name="T68" fmla="*/ 0 w 1957"/>
                <a:gd name="T69" fmla="*/ 0 h 2453"/>
                <a:gd name="T70" fmla="*/ 0 w 1957"/>
                <a:gd name="T71" fmla="*/ 0 h 2453"/>
                <a:gd name="T72" fmla="*/ 0 w 1957"/>
                <a:gd name="T73" fmla="*/ 0 h 2453"/>
                <a:gd name="T74" fmla="*/ 0 w 1957"/>
                <a:gd name="T75" fmla="*/ 0 h 2453"/>
                <a:gd name="T76" fmla="*/ 0 w 1957"/>
                <a:gd name="T77" fmla="*/ 1 h 2453"/>
                <a:gd name="T78" fmla="*/ 0 w 1957"/>
                <a:gd name="T79" fmla="*/ 1 h 2453"/>
                <a:gd name="T80" fmla="*/ 0 w 1957"/>
                <a:gd name="T81" fmla="*/ 9 h 24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7" h="2453">
                  <a:moveTo>
                    <a:pt x="0" y="2253"/>
                  </a:moveTo>
                  <a:lnTo>
                    <a:pt x="0" y="2253"/>
                  </a:lnTo>
                  <a:lnTo>
                    <a:pt x="5" y="2292"/>
                  </a:lnTo>
                  <a:lnTo>
                    <a:pt x="13" y="2330"/>
                  </a:lnTo>
                  <a:lnTo>
                    <a:pt x="30" y="2364"/>
                  </a:lnTo>
                  <a:lnTo>
                    <a:pt x="51" y="2394"/>
                  </a:lnTo>
                  <a:lnTo>
                    <a:pt x="76" y="2419"/>
                  </a:lnTo>
                  <a:lnTo>
                    <a:pt x="105" y="2436"/>
                  </a:lnTo>
                  <a:lnTo>
                    <a:pt x="139" y="2449"/>
                  </a:lnTo>
                  <a:lnTo>
                    <a:pt x="177" y="2453"/>
                  </a:lnTo>
                  <a:lnTo>
                    <a:pt x="1780" y="2453"/>
                  </a:lnTo>
                  <a:lnTo>
                    <a:pt x="1818" y="2449"/>
                  </a:lnTo>
                  <a:lnTo>
                    <a:pt x="1848" y="2436"/>
                  </a:lnTo>
                  <a:lnTo>
                    <a:pt x="1881" y="2419"/>
                  </a:lnTo>
                  <a:lnTo>
                    <a:pt x="1906" y="2394"/>
                  </a:lnTo>
                  <a:lnTo>
                    <a:pt x="1927" y="2364"/>
                  </a:lnTo>
                  <a:lnTo>
                    <a:pt x="1944" y="2330"/>
                  </a:lnTo>
                  <a:lnTo>
                    <a:pt x="1952" y="2292"/>
                  </a:lnTo>
                  <a:lnTo>
                    <a:pt x="1957" y="2253"/>
                  </a:lnTo>
                  <a:lnTo>
                    <a:pt x="1957" y="200"/>
                  </a:lnTo>
                  <a:lnTo>
                    <a:pt x="1952" y="161"/>
                  </a:lnTo>
                  <a:lnTo>
                    <a:pt x="1944" y="123"/>
                  </a:lnTo>
                  <a:lnTo>
                    <a:pt x="1927" y="89"/>
                  </a:lnTo>
                  <a:lnTo>
                    <a:pt x="1906" y="59"/>
                  </a:lnTo>
                  <a:lnTo>
                    <a:pt x="1881" y="34"/>
                  </a:lnTo>
                  <a:lnTo>
                    <a:pt x="1848" y="17"/>
                  </a:lnTo>
                  <a:lnTo>
                    <a:pt x="1818" y="4"/>
                  </a:lnTo>
                  <a:lnTo>
                    <a:pt x="1780" y="0"/>
                  </a:lnTo>
                  <a:lnTo>
                    <a:pt x="177" y="0"/>
                  </a:lnTo>
                  <a:lnTo>
                    <a:pt x="139" y="4"/>
                  </a:lnTo>
                  <a:lnTo>
                    <a:pt x="105" y="17"/>
                  </a:lnTo>
                  <a:lnTo>
                    <a:pt x="76" y="34"/>
                  </a:lnTo>
                  <a:lnTo>
                    <a:pt x="51" y="59"/>
                  </a:lnTo>
                  <a:lnTo>
                    <a:pt x="30" y="89"/>
                  </a:lnTo>
                  <a:lnTo>
                    <a:pt x="13" y="123"/>
                  </a:lnTo>
                  <a:lnTo>
                    <a:pt x="5" y="161"/>
                  </a:lnTo>
                  <a:lnTo>
                    <a:pt x="0" y="200"/>
                  </a:lnTo>
                  <a:lnTo>
                    <a:pt x="0" y="225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55"/>
            <p:cNvSpPr>
              <a:spLocks noChangeAspect="1"/>
            </p:cNvSpPr>
            <p:nvPr/>
          </p:nvSpPr>
          <p:spPr bwMode="auto">
            <a:xfrm>
              <a:off x="1010" y="738"/>
              <a:ext cx="422" cy="440"/>
            </a:xfrm>
            <a:custGeom>
              <a:avLst/>
              <a:gdLst>
                <a:gd name="T0" fmla="*/ 1 w 1054"/>
                <a:gd name="T1" fmla="*/ 1 h 1099"/>
                <a:gd name="T2" fmla="*/ 0 w 1054"/>
                <a:gd name="T3" fmla="*/ 1 h 1099"/>
                <a:gd name="T4" fmla="*/ 0 w 1054"/>
                <a:gd name="T5" fmla="*/ 1 h 1099"/>
                <a:gd name="T6" fmla="*/ 0 w 1054"/>
                <a:gd name="T7" fmla="*/ 2 h 1099"/>
                <a:gd name="T8" fmla="*/ 0 w 1054"/>
                <a:gd name="T9" fmla="*/ 2 h 1099"/>
                <a:gd name="T10" fmla="*/ 0 w 1054"/>
                <a:gd name="T11" fmla="*/ 2 h 1099"/>
                <a:gd name="T12" fmla="*/ 0 w 1054"/>
                <a:gd name="T13" fmla="*/ 3 h 1099"/>
                <a:gd name="T14" fmla="*/ 0 w 1054"/>
                <a:gd name="T15" fmla="*/ 3 h 1099"/>
                <a:gd name="T16" fmla="*/ 0 w 1054"/>
                <a:gd name="T17" fmla="*/ 4 h 1099"/>
                <a:gd name="T18" fmla="*/ 1 w 1054"/>
                <a:gd name="T19" fmla="*/ 4 h 1099"/>
                <a:gd name="T20" fmla="*/ 1 w 1054"/>
                <a:gd name="T21" fmla="*/ 4 h 1099"/>
                <a:gd name="T22" fmla="*/ 2 w 1054"/>
                <a:gd name="T23" fmla="*/ 4 h 1099"/>
                <a:gd name="T24" fmla="*/ 2 w 1054"/>
                <a:gd name="T25" fmla="*/ 4 h 1099"/>
                <a:gd name="T26" fmla="*/ 2 w 1054"/>
                <a:gd name="T27" fmla="*/ 4 h 1099"/>
                <a:gd name="T28" fmla="*/ 2 w 1054"/>
                <a:gd name="T29" fmla="*/ 4 h 1099"/>
                <a:gd name="T30" fmla="*/ 3 w 1054"/>
                <a:gd name="T31" fmla="*/ 4 h 1099"/>
                <a:gd name="T32" fmla="*/ 3 w 1054"/>
                <a:gd name="T33" fmla="*/ 4 h 1099"/>
                <a:gd name="T34" fmla="*/ 4 w 1054"/>
                <a:gd name="T35" fmla="*/ 4 h 1099"/>
                <a:gd name="T36" fmla="*/ 4 w 1054"/>
                <a:gd name="T37" fmla="*/ 4 h 1099"/>
                <a:gd name="T38" fmla="*/ 4 w 1054"/>
                <a:gd name="T39" fmla="*/ 3 h 1099"/>
                <a:gd name="T40" fmla="*/ 4 w 1054"/>
                <a:gd name="T41" fmla="*/ 3 h 1099"/>
                <a:gd name="T42" fmla="*/ 4 w 1054"/>
                <a:gd name="T43" fmla="*/ 2 h 1099"/>
                <a:gd name="T44" fmla="*/ 4 w 1054"/>
                <a:gd name="T45" fmla="*/ 2 h 1099"/>
                <a:gd name="T46" fmla="*/ 4 w 1054"/>
                <a:gd name="T47" fmla="*/ 2 h 1099"/>
                <a:gd name="T48" fmla="*/ 4 w 1054"/>
                <a:gd name="T49" fmla="*/ 1 h 1099"/>
                <a:gd name="T50" fmla="*/ 4 w 1054"/>
                <a:gd name="T51" fmla="*/ 1 h 1099"/>
                <a:gd name="T52" fmla="*/ 4 w 1054"/>
                <a:gd name="T53" fmla="*/ 1 h 1099"/>
                <a:gd name="T54" fmla="*/ 4 w 1054"/>
                <a:gd name="T55" fmla="*/ 0 h 1099"/>
                <a:gd name="T56" fmla="*/ 3 w 1054"/>
                <a:gd name="T57" fmla="*/ 0 h 1099"/>
                <a:gd name="T58" fmla="*/ 3 w 1054"/>
                <a:gd name="T59" fmla="*/ 0 h 1099"/>
                <a:gd name="T60" fmla="*/ 2 w 1054"/>
                <a:gd name="T61" fmla="*/ 0 h 1099"/>
                <a:gd name="T62" fmla="*/ 2 w 1054"/>
                <a:gd name="T63" fmla="*/ 0 h 1099"/>
                <a:gd name="T64" fmla="*/ 2 w 1054"/>
                <a:gd name="T65" fmla="*/ 0 h 1099"/>
                <a:gd name="T66" fmla="*/ 1 w 1054"/>
                <a:gd name="T67" fmla="*/ 0 h 1099"/>
                <a:gd name="T68" fmla="*/ 1 w 1054"/>
                <a:gd name="T69" fmla="*/ 0 h 10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4" h="1099">
                  <a:moveTo>
                    <a:pt x="285" y="260"/>
                  </a:moveTo>
                  <a:lnTo>
                    <a:pt x="147" y="166"/>
                  </a:lnTo>
                  <a:lnTo>
                    <a:pt x="239" y="307"/>
                  </a:lnTo>
                  <a:lnTo>
                    <a:pt x="88" y="243"/>
                  </a:lnTo>
                  <a:lnTo>
                    <a:pt x="201" y="367"/>
                  </a:lnTo>
                  <a:lnTo>
                    <a:pt x="42" y="333"/>
                  </a:lnTo>
                  <a:lnTo>
                    <a:pt x="176" y="431"/>
                  </a:lnTo>
                  <a:lnTo>
                    <a:pt x="13" y="426"/>
                  </a:lnTo>
                  <a:lnTo>
                    <a:pt x="160" y="499"/>
                  </a:lnTo>
                  <a:lnTo>
                    <a:pt x="0" y="524"/>
                  </a:lnTo>
                  <a:lnTo>
                    <a:pt x="160" y="567"/>
                  </a:lnTo>
                  <a:lnTo>
                    <a:pt x="4" y="622"/>
                  </a:lnTo>
                  <a:lnTo>
                    <a:pt x="168" y="635"/>
                  </a:lnTo>
                  <a:lnTo>
                    <a:pt x="25" y="720"/>
                  </a:lnTo>
                  <a:lnTo>
                    <a:pt x="189" y="699"/>
                  </a:lnTo>
                  <a:lnTo>
                    <a:pt x="63" y="810"/>
                  </a:lnTo>
                  <a:lnTo>
                    <a:pt x="218" y="763"/>
                  </a:lnTo>
                  <a:lnTo>
                    <a:pt x="113" y="895"/>
                  </a:lnTo>
                  <a:lnTo>
                    <a:pt x="260" y="814"/>
                  </a:lnTo>
                  <a:lnTo>
                    <a:pt x="181" y="963"/>
                  </a:lnTo>
                  <a:lnTo>
                    <a:pt x="311" y="861"/>
                  </a:lnTo>
                  <a:lnTo>
                    <a:pt x="256" y="1023"/>
                  </a:lnTo>
                  <a:lnTo>
                    <a:pt x="365" y="895"/>
                  </a:lnTo>
                  <a:lnTo>
                    <a:pt x="340" y="1065"/>
                  </a:lnTo>
                  <a:lnTo>
                    <a:pt x="428" y="920"/>
                  </a:lnTo>
                  <a:lnTo>
                    <a:pt x="432" y="1091"/>
                  </a:lnTo>
                  <a:lnTo>
                    <a:pt x="495" y="933"/>
                  </a:lnTo>
                  <a:lnTo>
                    <a:pt x="525" y="1099"/>
                  </a:lnTo>
                  <a:lnTo>
                    <a:pt x="558" y="933"/>
                  </a:lnTo>
                  <a:lnTo>
                    <a:pt x="621" y="1091"/>
                  </a:lnTo>
                  <a:lnTo>
                    <a:pt x="625" y="920"/>
                  </a:lnTo>
                  <a:lnTo>
                    <a:pt x="714" y="1065"/>
                  </a:lnTo>
                  <a:lnTo>
                    <a:pt x="688" y="899"/>
                  </a:lnTo>
                  <a:lnTo>
                    <a:pt x="798" y="1023"/>
                  </a:lnTo>
                  <a:lnTo>
                    <a:pt x="743" y="861"/>
                  </a:lnTo>
                  <a:lnTo>
                    <a:pt x="873" y="963"/>
                  </a:lnTo>
                  <a:lnTo>
                    <a:pt x="793" y="814"/>
                  </a:lnTo>
                  <a:lnTo>
                    <a:pt x="940" y="895"/>
                  </a:lnTo>
                  <a:lnTo>
                    <a:pt x="835" y="763"/>
                  </a:lnTo>
                  <a:lnTo>
                    <a:pt x="991" y="810"/>
                  </a:lnTo>
                  <a:lnTo>
                    <a:pt x="865" y="699"/>
                  </a:lnTo>
                  <a:lnTo>
                    <a:pt x="1028" y="720"/>
                  </a:lnTo>
                  <a:lnTo>
                    <a:pt x="886" y="635"/>
                  </a:lnTo>
                  <a:lnTo>
                    <a:pt x="1049" y="622"/>
                  </a:lnTo>
                  <a:lnTo>
                    <a:pt x="894" y="567"/>
                  </a:lnTo>
                  <a:lnTo>
                    <a:pt x="1054" y="524"/>
                  </a:lnTo>
                  <a:lnTo>
                    <a:pt x="894" y="499"/>
                  </a:lnTo>
                  <a:lnTo>
                    <a:pt x="1041" y="426"/>
                  </a:lnTo>
                  <a:lnTo>
                    <a:pt x="877" y="431"/>
                  </a:lnTo>
                  <a:lnTo>
                    <a:pt x="1012" y="333"/>
                  </a:lnTo>
                  <a:lnTo>
                    <a:pt x="852" y="367"/>
                  </a:lnTo>
                  <a:lnTo>
                    <a:pt x="966" y="243"/>
                  </a:lnTo>
                  <a:lnTo>
                    <a:pt x="814" y="307"/>
                  </a:lnTo>
                  <a:lnTo>
                    <a:pt x="907" y="166"/>
                  </a:lnTo>
                  <a:lnTo>
                    <a:pt x="768" y="260"/>
                  </a:lnTo>
                  <a:lnTo>
                    <a:pt x="835" y="102"/>
                  </a:lnTo>
                  <a:lnTo>
                    <a:pt x="718" y="218"/>
                  </a:lnTo>
                  <a:lnTo>
                    <a:pt x="756" y="51"/>
                  </a:lnTo>
                  <a:lnTo>
                    <a:pt x="655" y="188"/>
                  </a:lnTo>
                  <a:lnTo>
                    <a:pt x="667" y="17"/>
                  </a:lnTo>
                  <a:lnTo>
                    <a:pt x="592" y="171"/>
                  </a:lnTo>
                  <a:lnTo>
                    <a:pt x="575" y="0"/>
                  </a:lnTo>
                  <a:lnTo>
                    <a:pt x="529" y="162"/>
                  </a:lnTo>
                  <a:lnTo>
                    <a:pt x="479" y="0"/>
                  </a:lnTo>
                  <a:lnTo>
                    <a:pt x="462" y="171"/>
                  </a:lnTo>
                  <a:lnTo>
                    <a:pt x="386" y="17"/>
                  </a:lnTo>
                  <a:lnTo>
                    <a:pt x="399" y="188"/>
                  </a:lnTo>
                  <a:lnTo>
                    <a:pt x="298" y="51"/>
                  </a:lnTo>
                  <a:lnTo>
                    <a:pt x="336" y="218"/>
                  </a:lnTo>
                  <a:lnTo>
                    <a:pt x="218" y="102"/>
                  </a:lnTo>
                  <a:lnTo>
                    <a:pt x="285" y="2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56"/>
            <p:cNvSpPr>
              <a:spLocks noChangeAspect="1"/>
            </p:cNvSpPr>
            <p:nvPr/>
          </p:nvSpPr>
          <p:spPr bwMode="auto">
            <a:xfrm>
              <a:off x="713" y="515"/>
              <a:ext cx="477" cy="375"/>
            </a:xfrm>
            <a:custGeom>
              <a:avLst/>
              <a:gdLst>
                <a:gd name="T0" fmla="*/ 0 w 1192"/>
                <a:gd name="T1" fmla="*/ 2 h 937"/>
                <a:gd name="T2" fmla="*/ 0 w 1192"/>
                <a:gd name="T3" fmla="*/ 2 h 937"/>
                <a:gd name="T4" fmla="*/ 0 w 1192"/>
                <a:gd name="T5" fmla="*/ 2 h 937"/>
                <a:gd name="T6" fmla="*/ 0 w 1192"/>
                <a:gd name="T7" fmla="*/ 2 h 937"/>
                <a:gd name="T8" fmla="*/ 0 w 1192"/>
                <a:gd name="T9" fmla="*/ 2 h 937"/>
                <a:gd name="T10" fmla="*/ 0 w 1192"/>
                <a:gd name="T11" fmla="*/ 1 h 937"/>
                <a:gd name="T12" fmla="*/ 0 w 1192"/>
                <a:gd name="T13" fmla="*/ 1 h 937"/>
                <a:gd name="T14" fmla="*/ 1 w 1192"/>
                <a:gd name="T15" fmla="*/ 1 h 937"/>
                <a:gd name="T16" fmla="*/ 1 w 1192"/>
                <a:gd name="T17" fmla="*/ 0 h 937"/>
                <a:gd name="T18" fmla="*/ 1 w 1192"/>
                <a:gd name="T19" fmla="*/ 0 h 937"/>
                <a:gd name="T20" fmla="*/ 2 w 1192"/>
                <a:gd name="T21" fmla="*/ 0 h 937"/>
                <a:gd name="T22" fmla="*/ 2 w 1192"/>
                <a:gd name="T23" fmla="*/ 0 h 937"/>
                <a:gd name="T24" fmla="*/ 2 w 1192"/>
                <a:gd name="T25" fmla="*/ 0 h 937"/>
                <a:gd name="T26" fmla="*/ 2 w 1192"/>
                <a:gd name="T27" fmla="*/ 0 h 937"/>
                <a:gd name="T28" fmla="*/ 2 w 1192"/>
                <a:gd name="T29" fmla="*/ 0 h 937"/>
                <a:gd name="T30" fmla="*/ 2 w 1192"/>
                <a:gd name="T31" fmla="*/ 0 h 937"/>
                <a:gd name="T32" fmla="*/ 3 w 1192"/>
                <a:gd name="T33" fmla="*/ 0 h 937"/>
                <a:gd name="T34" fmla="*/ 3 w 1192"/>
                <a:gd name="T35" fmla="*/ 0 h 937"/>
                <a:gd name="T36" fmla="*/ 3 w 1192"/>
                <a:gd name="T37" fmla="*/ 0 h 937"/>
                <a:gd name="T38" fmla="*/ 4 w 1192"/>
                <a:gd name="T39" fmla="*/ 0 h 937"/>
                <a:gd name="T40" fmla="*/ 4 w 1192"/>
                <a:gd name="T41" fmla="*/ 0 h 937"/>
                <a:gd name="T42" fmla="*/ 4 w 1192"/>
                <a:gd name="T43" fmla="*/ 0 h 937"/>
                <a:gd name="T44" fmla="*/ 4 w 1192"/>
                <a:gd name="T45" fmla="*/ 1 h 937"/>
                <a:gd name="T46" fmla="*/ 4 w 1192"/>
                <a:gd name="T47" fmla="*/ 1 h 937"/>
                <a:gd name="T48" fmla="*/ 5 w 1192"/>
                <a:gd name="T49" fmla="*/ 1 h 937"/>
                <a:gd name="T50" fmla="*/ 5 w 1192"/>
                <a:gd name="T51" fmla="*/ 1 h 937"/>
                <a:gd name="T52" fmla="*/ 5 w 1192"/>
                <a:gd name="T53" fmla="*/ 2 h 937"/>
                <a:gd name="T54" fmla="*/ 5 w 1192"/>
                <a:gd name="T55" fmla="*/ 2 h 937"/>
                <a:gd name="T56" fmla="*/ 5 w 1192"/>
                <a:gd name="T57" fmla="*/ 2 h 937"/>
                <a:gd name="T58" fmla="*/ 5 w 1192"/>
                <a:gd name="T59" fmla="*/ 2 h 937"/>
                <a:gd name="T60" fmla="*/ 5 w 1192"/>
                <a:gd name="T61" fmla="*/ 3 h 937"/>
                <a:gd name="T62" fmla="*/ 4 w 1192"/>
                <a:gd name="T63" fmla="*/ 3 h 937"/>
                <a:gd name="T64" fmla="*/ 4 w 1192"/>
                <a:gd name="T65" fmla="*/ 3 h 937"/>
                <a:gd name="T66" fmla="*/ 4 w 1192"/>
                <a:gd name="T67" fmla="*/ 4 h 937"/>
                <a:gd name="T68" fmla="*/ 4 w 1192"/>
                <a:gd name="T69" fmla="*/ 4 h 937"/>
                <a:gd name="T70" fmla="*/ 4 w 1192"/>
                <a:gd name="T71" fmla="*/ 4 h 937"/>
                <a:gd name="T72" fmla="*/ 3 w 1192"/>
                <a:gd name="T73" fmla="*/ 4 h 937"/>
                <a:gd name="T74" fmla="*/ 3 w 1192"/>
                <a:gd name="T75" fmla="*/ 4 h 937"/>
                <a:gd name="T76" fmla="*/ 3 w 1192"/>
                <a:gd name="T77" fmla="*/ 4 h 937"/>
                <a:gd name="T78" fmla="*/ 3 w 1192"/>
                <a:gd name="T79" fmla="*/ 4 h 937"/>
                <a:gd name="T80" fmla="*/ 2 w 1192"/>
                <a:gd name="T81" fmla="*/ 4 h 937"/>
                <a:gd name="T82" fmla="*/ 2 w 1192"/>
                <a:gd name="T83" fmla="*/ 4 h 937"/>
                <a:gd name="T84" fmla="*/ 2 w 1192"/>
                <a:gd name="T85" fmla="*/ 4 h 937"/>
                <a:gd name="T86" fmla="*/ 2 w 1192"/>
                <a:gd name="T87" fmla="*/ 4 h 937"/>
                <a:gd name="T88" fmla="*/ 1 w 1192"/>
                <a:gd name="T89" fmla="*/ 4 h 937"/>
                <a:gd name="T90" fmla="*/ 1 w 1192"/>
                <a:gd name="T91" fmla="*/ 4 h 937"/>
                <a:gd name="T92" fmla="*/ 1 w 1192"/>
                <a:gd name="T93" fmla="*/ 4 h 937"/>
                <a:gd name="T94" fmla="*/ 1 w 1192"/>
                <a:gd name="T95" fmla="*/ 3 h 937"/>
                <a:gd name="T96" fmla="*/ 0 w 1192"/>
                <a:gd name="T97" fmla="*/ 3 h 937"/>
                <a:gd name="T98" fmla="*/ 0 w 1192"/>
                <a:gd name="T99" fmla="*/ 3 h 937"/>
                <a:gd name="T100" fmla="*/ 0 w 1192"/>
                <a:gd name="T101" fmla="*/ 3 h 9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2" h="937">
                  <a:moveTo>
                    <a:pt x="8" y="656"/>
                  </a:moveTo>
                  <a:lnTo>
                    <a:pt x="8" y="656"/>
                  </a:lnTo>
                  <a:lnTo>
                    <a:pt x="0" y="631"/>
                  </a:lnTo>
                  <a:lnTo>
                    <a:pt x="0" y="605"/>
                  </a:lnTo>
                  <a:lnTo>
                    <a:pt x="0" y="580"/>
                  </a:lnTo>
                  <a:lnTo>
                    <a:pt x="8" y="554"/>
                  </a:lnTo>
                  <a:lnTo>
                    <a:pt x="25" y="520"/>
                  </a:lnTo>
                  <a:lnTo>
                    <a:pt x="34" y="503"/>
                  </a:lnTo>
                  <a:lnTo>
                    <a:pt x="25" y="482"/>
                  </a:lnTo>
                  <a:lnTo>
                    <a:pt x="17" y="452"/>
                  </a:lnTo>
                  <a:lnTo>
                    <a:pt x="13" y="422"/>
                  </a:lnTo>
                  <a:lnTo>
                    <a:pt x="17" y="392"/>
                  </a:lnTo>
                  <a:lnTo>
                    <a:pt x="25" y="362"/>
                  </a:lnTo>
                  <a:lnTo>
                    <a:pt x="34" y="341"/>
                  </a:lnTo>
                  <a:lnTo>
                    <a:pt x="46" y="320"/>
                  </a:lnTo>
                  <a:lnTo>
                    <a:pt x="59" y="303"/>
                  </a:lnTo>
                  <a:lnTo>
                    <a:pt x="67" y="269"/>
                  </a:lnTo>
                  <a:lnTo>
                    <a:pt x="80" y="234"/>
                  </a:lnTo>
                  <a:lnTo>
                    <a:pt x="96" y="205"/>
                  </a:lnTo>
                  <a:lnTo>
                    <a:pt x="117" y="179"/>
                  </a:lnTo>
                  <a:lnTo>
                    <a:pt x="138" y="158"/>
                  </a:lnTo>
                  <a:lnTo>
                    <a:pt x="164" y="145"/>
                  </a:lnTo>
                  <a:lnTo>
                    <a:pt x="193" y="132"/>
                  </a:lnTo>
                  <a:lnTo>
                    <a:pt x="218" y="132"/>
                  </a:lnTo>
                  <a:lnTo>
                    <a:pt x="248" y="132"/>
                  </a:lnTo>
                  <a:lnTo>
                    <a:pt x="273" y="102"/>
                  </a:lnTo>
                  <a:lnTo>
                    <a:pt x="302" y="77"/>
                  </a:lnTo>
                  <a:lnTo>
                    <a:pt x="336" y="60"/>
                  </a:lnTo>
                  <a:lnTo>
                    <a:pt x="353" y="56"/>
                  </a:lnTo>
                  <a:lnTo>
                    <a:pt x="369" y="56"/>
                  </a:lnTo>
                  <a:lnTo>
                    <a:pt x="395" y="60"/>
                  </a:lnTo>
                  <a:lnTo>
                    <a:pt x="420" y="34"/>
                  </a:lnTo>
                  <a:lnTo>
                    <a:pt x="445" y="13"/>
                  </a:lnTo>
                  <a:lnTo>
                    <a:pt x="474" y="4"/>
                  </a:lnTo>
                  <a:lnTo>
                    <a:pt x="508" y="0"/>
                  </a:lnTo>
                  <a:lnTo>
                    <a:pt x="529" y="0"/>
                  </a:lnTo>
                  <a:lnTo>
                    <a:pt x="554" y="9"/>
                  </a:lnTo>
                  <a:lnTo>
                    <a:pt x="575" y="17"/>
                  </a:lnTo>
                  <a:lnTo>
                    <a:pt x="592" y="30"/>
                  </a:lnTo>
                  <a:lnTo>
                    <a:pt x="613" y="17"/>
                  </a:lnTo>
                  <a:lnTo>
                    <a:pt x="634" y="9"/>
                  </a:lnTo>
                  <a:lnTo>
                    <a:pt x="655" y="0"/>
                  </a:lnTo>
                  <a:lnTo>
                    <a:pt x="680" y="0"/>
                  </a:lnTo>
                  <a:lnTo>
                    <a:pt x="709" y="4"/>
                  </a:lnTo>
                  <a:lnTo>
                    <a:pt x="739" y="13"/>
                  </a:lnTo>
                  <a:lnTo>
                    <a:pt x="764" y="34"/>
                  </a:lnTo>
                  <a:lnTo>
                    <a:pt x="789" y="60"/>
                  </a:lnTo>
                  <a:lnTo>
                    <a:pt x="814" y="47"/>
                  </a:lnTo>
                  <a:lnTo>
                    <a:pt x="844" y="47"/>
                  </a:lnTo>
                  <a:lnTo>
                    <a:pt x="869" y="51"/>
                  </a:lnTo>
                  <a:lnTo>
                    <a:pt x="898" y="60"/>
                  </a:lnTo>
                  <a:lnTo>
                    <a:pt x="924" y="73"/>
                  </a:lnTo>
                  <a:lnTo>
                    <a:pt x="944" y="94"/>
                  </a:lnTo>
                  <a:lnTo>
                    <a:pt x="965" y="119"/>
                  </a:lnTo>
                  <a:lnTo>
                    <a:pt x="982" y="149"/>
                  </a:lnTo>
                  <a:lnTo>
                    <a:pt x="995" y="179"/>
                  </a:lnTo>
                  <a:lnTo>
                    <a:pt x="1003" y="217"/>
                  </a:lnTo>
                  <a:lnTo>
                    <a:pt x="1016" y="213"/>
                  </a:lnTo>
                  <a:lnTo>
                    <a:pt x="1049" y="217"/>
                  </a:lnTo>
                  <a:lnTo>
                    <a:pt x="1087" y="234"/>
                  </a:lnTo>
                  <a:lnTo>
                    <a:pt x="1121" y="251"/>
                  </a:lnTo>
                  <a:lnTo>
                    <a:pt x="1150" y="281"/>
                  </a:lnTo>
                  <a:lnTo>
                    <a:pt x="1175" y="315"/>
                  </a:lnTo>
                  <a:lnTo>
                    <a:pt x="1184" y="332"/>
                  </a:lnTo>
                  <a:lnTo>
                    <a:pt x="1188" y="354"/>
                  </a:lnTo>
                  <a:lnTo>
                    <a:pt x="1192" y="375"/>
                  </a:lnTo>
                  <a:lnTo>
                    <a:pt x="1192" y="396"/>
                  </a:lnTo>
                  <a:lnTo>
                    <a:pt x="1188" y="418"/>
                  </a:lnTo>
                  <a:lnTo>
                    <a:pt x="1180" y="439"/>
                  </a:lnTo>
                  <a:lnTo>
                    <a:pt x="1175" y="452"/>
                  </a:lnTo>
                  <a:lnTo>
                    <a:pt x="1175" y="469"/>
                  </a:lnTo>
                  <a:lnTo>
                    <a:pt x="1171" y="494"/>
                  </a:lnTo>
                  <a:lnTo>
                    <a:pt x="1184" y="537"/>
                  </a:lnTo>
                  <a:lnTo>
                    <a:pt x="1184" y="580"/>
                  </a:lnTo>
                  <a:lnTo>
                    <a:pt x="1184" y="626"/>
                  </a:lnTo>
                  <a:lnTo>
                    <a:pt x="1171" y="669"/>
                  </a:lnTo>
                  <a:lnTo>
                    <a:pt x="1159" y="703"/>
                  </a:lnTo>
                  <a:lnTo>
                    <a:pt x="1138" y="737"/>
                  </a:lnTo>
                  <a:lnTo>
                    <a:pt x="1112" y="767"/>
                  </a:lnTo>
                  <a:lnTo>
                    <a:pt x="1087" y="788"/>
                  </a:lnTo>
                  <a:lnTo>
                    <a:pt x="1058" y="801"/>
                  </a:lnTo>
                  <a:lnTo>
                    <a:pt x="1024" y="805"/>
                  </a:lnTo>
                  <a:lnTo>
                    <a:pt x="999" y="844"/>
                  </a:lnTo>
                  <a:lnTo>
                    <a:pt x="982" y="861"/>
                  </a:lnTo>
                  <a:lnTo>
                    <a:pt x="965" y="873"/>
                  </a:lnTo>
                  <a:lnTo>
                    <a:pt x="949" y="886"/>
                  </a:lnTo>
                  <a:lnTo>
                    <a:pt x="932" y="891"/>
                  </a:lnTo>
                  <a:lnTo>
                    <a:pt x="911" y="899"/>
                  </a:lnTo>
                  <a:lnTo>
                    <a:pt x="890" y="899"/>
                  </a:lnTo>
                  <a:lnTo>
                    <a:pt x="865" y="895"/>
                  </a:lnTo>
                  <a:lnTo>
                    <a:pt x="840" y="886"/>
                  </a:lnTo>
                  <a:lnTo>
                    <a:pt x="814" y="873"/>
                  </a:lnTo>
                  <a:lnTo>
                    <a:pt x="793" y="852"/>
                  </a:lnTo>
                  <a:lnTo>
                    <a:pt x="768" y="886"/>
                  </a:lnTo>
                  <a:lnTo>
                    <a:pt x="735" y="916"/>
                  </a:lnTo>
                  <a:lnTo>
                    <a:pt x="718" y="925"/>
                  </a:lnTo>
                  <a:lnTo>
                    <a:pt x="701" y="933"/>
                  </a:lnTo>
                  <a:lnTo>
                    <a:pt x="684" y="937"/>
                  </a:lnTo>
                  <a:lnTo>
                    <a:pt x="663" y="937"/>
                  </a:lnTo>
                  <a:lnTo>
                    <a:pt x="634" y="933"/>
                  </a:lnTo>
                  <a:lnTo>
                    <a:pt x="609" y="925"/>
                  </a:lnTo>
                  <a:lnTo>
                    <a:pt x="583" y="908"/>
                  </a:lnTo>
                  <a:lnTo>
                    <a:pt x="558" y="882"/>
                  </a:lnTo>
                  <a:lnTo>
                    <a:pt x="537" y="908"/>
                  </a:lnTo>
                  <a:lnTo>
                    <a:pt x="508" y="925"/>
                  </a:lnTo>
                  <a:lnTo>
                    <a:pt x="483" y="933"/>
                  </a:lnTo>
                  <a:lnTo>
                    <a:pt x="453" y="937"/>
                  </a:lnTo>
                  <a:lnTo>
                    <a:pt x="432" y="937"/>
                  </a:lnTo>
                  <a:lnTo>
                    <a:pt x="416" y="933"/>
                  </a:lnTo>
                  <a:lnTo>
                    <a:pt x="382" y="916"/>
                  </a:lnTo>
                  <a:lnTo>
                    <a:pt x="353" y="891"/>
                  </a:lnTo>
                  <a:lnTo>
                    <a:pt x="327" y="861"/>
                  </a:lnTo>
                  <a:lnTo>
                    <a:pt x="311" y="869"/>
                  </a:lnTo>
                  <a:lnTo>
                    <a:pt x="294" y="873"/>
                  </a:lnTo>
                  <a:lnTo>
                    <a:pt x="252" y="869"/>
                  </a:lnTo>
                  <a:lnTo>
                    <a:pt x="222" y="869"/>
                  </a:lnTo>
                  <a:lnTo>
                    <a:pt x="197" y="861"/>
                  </a:lnTo>
                  <a:lnTo>
                    <a:pt x="168" y="848"/>
                  </a:lnTo>
                  <a:lnTo>
                    <a:pt x="143" y="827"/>
                  </a:lnTo>
                  <a:lnTo>
                    <a:pt x="126" y="805"/>
                  </a:lnTo>
                  <a:lnTo>
                    <a:pt x="105" y="776"/>
                  </a:lnTo>
                  <a:lnTo>
                    <a:pt x="92" y="741"/>
                  </a:lnTo>
                  <a:lnTo>
                    <a:pt x="84" y="707"/>
                  </a:lnTo>
                  <a:lnTo>
                    <a:pt x="59" y="695"/>
                  </a:lnTo>
                  <a:lnTo>
                    <a:pt x="38" y="686"/>
                  </a:lnTo>
                  <a:lnTo>
                    <a:pt x="21" y="669"/>
                  </a:lnTo>
                  <a:lnTo>
                    <a:pt x="8" y="6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7"/>
            <p:cNvSpPr>
              <a:spLocks noChangeAspect="1"/>
            </p:cNvSpPr>
            <p:nvPr/>
          </p:nvSpPr>
          <p:spPr bwMode="auto">
            <a:xfrm>
              <a:off x="905" y="906"/>
              <a:ext cx="77" cy="47"/>
            </a:xfrm>
            <a:custGeom>
              <a:avLst/>
              <a:gdLst>
                <a:gd name="T0" fmla="*/ 0 w 193"/>
                <a:gd name="T1" fmla="*/ 0 h 119"/>
                <a:gd name="T2" fmla="*/ 0 w 193"/>
                <a:gd name="T3" fmla="*/ 0 h 119"/>
                <a:gd name="T4" fmla="*/ 0 w 193"/>
                <a:gd name="T5" fmla="*/ 0 h 119"/>
                <a:gd name="T6" fmla="*/ 0 w 193"/>
                <a:gd name="T7" fmla="*/ 0 h 119"/>
                <a:gd name="T8" fmla="*/ 0 w 193"/>
                <a:gd name="T9" fmla="*/ 0 h 119"/>
                <a:gd name="T10" fmla="*/ 0 w 193"/>
                <a:gd name="T11" fmla="*/ 0 h 119"/>
                <a:gd name="T12" fmla="*/ 0 w 193"/>
                <a:gd name="T13" fmla="*/ 0 h 119"/>
                <a:gd name="T14" fmla="*/ 0 w 193"/>
                <a:gd name="T15" fmla="*/ 0 h 119"/>
                <a:gd name="T16" fmla="*/ 0 w 193"/>
                <a:gd name="T17" fmla="*/ 0 h 119"/>
                <a:gd name="T18" fmla="*/ 0 w 193"/>
                <a:gd name="T19" fmla="*/ 0 h 119"/>
                <a:gd name="T20" fmla="*/ 1 w 193"/>
                <a:gd name="T21" fmla="*/ 0 h 119"/>
                <a:gd name="T22" fmla="*/ 1 w 193"/>
                <a:gd name="T23" fmla="*/ 0 h 119"/>
                <a:gd name="T24" fmla="*/ 1 w 193"/>
                <a:gd name="T25" fmla="*/ 0 h 119"/>
                <a:gd name="T26" fmla="*/ 1 w 193"/>
                <a:gd name="T27" fmla="*/ 0 h 119"/>
                <a:gd name="T28" fmla="*/ 1 w 193"/>
                <a:gd name="T29" fmla="*/ 0 h 119"/>
                <a:gd name="T30" fmla="*/ 1 w 193"/>
                <a:gd name="T31" fmla="*/ 0 h 119"/>
                <a:gd name="T32" fmla="*/ 1 w 193"/>
                <a:gd name="T33" fmla="*/ 0 h 119"/>
                <a:gd name="T34" fmla="*/ 1 w 193"/>
                <a:gd name="T35" fmla="*/ 0 h 119"/>
                <a:gd name="T36" fmla="*/ 1 w 193"/>
                <a:gd name="T37" fmla="*/ 0 h 119"/>
                <a:gd name="T38" fmla="*/ 1 w 193"/>
                <a:gd name="T39" fmla="*/ 0 h 119"/>
                <a:gd name="T40" fmla="*/ 0 w 193"/>
                <a:gd name="T41" fmla="*/ 0 h 119"/>
                <a:gd name="T42" fmla="*/ 0 w 193"/>
                <a:gd name="T43" fmla="*/ 0 h 119"/>
                <a:gd name="T44" fmla="*/ 0 w 193"/>
                <a:gd name="T45" fmla="*/ 0 h 119"/>
                <a:gd name="T46" fmla="*/ 0 w 193"/>
                <a:gd name="T47" fmla="*/ 0 h 119"/>
                <a:gd name="T48" fmla="*/ 0 w 193"/>
                <a:gd name="T49" fmla="*/ 0 h 119"/>
                <a:gd name="T50" fmla="*/ 0 w 193"/>
                <a:gd name="T51" fmla="*/ 0 h 119"/>
                <a:gd name="T52" fmla="*/ 0 w 193"/>
                <a:gd name="T53" fmla="*/ 0 h 119"/>
                <a:gd name="T54" fmla="*/ 0 w 193"/>
                <a:gd name="T55" fmla="*/ 0 h 119"/>
                <a:gd name="T56" fmla="*/ 0 w 193"/>
                <a:gd name="T57" fmla="*/ 0 h 119"/>
                <a:gd name="T58" fmla="*/ 0 w 193"/>
                <a:gd name="T59" fmla="*/ 0 h 1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93" h="119">
                  <a:moveTo>
                    <a:pt x="0" y="59"/>
                  </a:moveTo>
                  <a:lnTo>
                    <a:pt x="0" y="59"/>
                  </a:lnTo>
                  <a:lnTo>
                    <a:pt x="4" y="68"/>
                  </a:lnTo>
                  <a:lnTo>
                    <a:pt x="8" y="81"/>
                  </a:lnTo>
                  <a:lnTo>
                    <a:pt x="16" y="89"/>
                  </a:lnTo>
                  <a:lnTo>
                    <a:pt x="29" y="98"/>
                  </a:lnTo>
                  <a:lnTo>
                    <a:pt x="58" y="115"/>
                  </a:lnTo>
                  <a:lnTo>
                    <a:pt x="96" y="119"/>
                  </a:lnTo>
                  <a:lnTo>
                    <a:pt x="134" y="115"/>
                  </a:lnTo>
                  <a:lnTo>
                    <a:pt x="163" y="98"/>
                  </a:lnTo>
                  <a:lnTo>
                    <a:pt x="176" y="89"/>
                  </a:lnTo>
                  <a:lnTo>
                    <a:pt x="184" y="81"/>
                  </a:lnTo>
                  <a:lnTo>
                    <a:pt x="188" y="68"/>
                  </a:lnTo>
                  <a:lnTo>
                    <a:pt x="193" y="59"/>
                  </a:lnTo>
                  <a:lnTo>
                    <a:pt x="188" y="47"/>
                  </a:lnTo>
                  <a:lnTo>
                    <a:pt x="184" y="34"/>
                  </a:lnTo>
                  <a:lnTo>
                    <a:pt x="176" y="25"/>
                  </a:lnTo>
                  <a:lnTo>
                    <a:pt x="163" y="17"/>
                  </a:lnTo>
                  <a:lnTo>
                    <a:pt x="134" y="4"/>
                  </a:lnTo>
                  <a:lnTo>
                    <a:pt x="96" y="0"/>
                  </a:lnTo>
                  <a:lnTo>
                    <a:pt x="58" y="4"/>
                  </a:lnTo>
                  <a:lnTo>
                    <a:pt x="29" y="17"/>
                  </a:lnTo>
                  <a:lnTo>
                    <a:pt x="16" y="25"/>
                  </a:lnTo>
                  <a:lnTo>
                    <a:pt x="8" y="34"/>
                  </a:lnTo>
                  <a:lnTo>
                    <a:pt x="4" y="47"/>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8"/>
            <p:cNvSpPr>
              <a:spLocks noChangeAspect="1"/>
            </p:cNvSpPr>
            <p:nvPr/>
          </p:nvSpPr>
          <p:spPr bwMode="auto">
            <a:xfrm>
              <a:off x="928" y="967"/>
              <a:ext cx="54" cy="34"/>
            </a:xfrm>
            <a:custGeom>
              <a:avLst/>
              <a:gdLst>
                <a:gd name="T0" fmla="*/ 0 w 135"/>
                <a:gd name="T1" fmla="*/ 0 h 85"/>
                <a:gd name="T2" fmla="*/ 0 w 135"/>
                <a:gd name="T3" fmla="*/ 0 h 85"/>
                <a:gd name="T4" fmla="*/ 0 w 135"/>
                <a:gd name="T5" fmla="*/ 0 h 85"/>
                <a:gd name="T6" fmla="*/ 0 w 135"/>
                <a:gd name="T7" fmla="*/ 0 h 85"/>
                <a:gd name="T8" fmla="*/ 0 w 135"/>
                <a:gd name="T9" fmla="*/ 0 h 85"/>
                <a:gd name="T10" fmla="*/ 0 w 135"/>
                <a:gd name="T11" fmla="*/ 0 h 85"/>
                <a:gd name="T12" fmla="*/ 0 w 135"/>
                <a:gd name="T13" fmla="*/ 0 h 85"/>
                <a:gd name="T14" fmla="*/ 0 w 135"/>
                <a:gd name="T15" fmla="*/ 0 h 85"/>
                <a:gd name="T16" fmla="*/ 0 w 135"/>
                <a:gd name="T17" fmla="*/ 0 h 85"/>
                <a:gd name="T18" fmla="*/ 0 w 135"/>
                <a:gd name="T19" fmla="*/ 0 h 85"/>
                <a:gd name="T20" fmla="*/ 0 w 135"/>
                <a:gd name="T21" fmla="*/ 0 h 85"/>
                <a:gd name="T22" fmla="*/ 1 w 135"/>
                <a:gd name="T23" fmla="*/ 0 h 85"/>
                <a:gd name="T24" fmla="*/ 1 w 135"/>
                <a:gd name="T25" fmla="*/ 0 h 85"/>
                <a:gd name="T26" fmla="*/ 1 w 135"/>
                <a:gd name="T27" fmla="*/ 0 h 85"/>
                <a:gd name="T28" fmla="*/ 1 w 135"/>
                <a:gd name="T29" fmla="*/ 0 h 85"/>
                <a:gd name="T30" fmla="*/ 0 w 135"/>
                <a:gd name="T31" fmla="*/ 0 h 85"/>
                <a:gd name="T32" fmla="*/ 0 w 135"/>
                <a:gd name="T33" fmla="*/ 0 h 85"/>
                <a:gd name="T34" fmla="*/ 0 w 135"/>
                <a:gd name="T35" fmla="*/ 0 h 85"/>
                <a:gd name="T36" fmla="*/ 0 w 135"/>
                <a:gd name="T37" fmla="*/ 0 h 85"/>
                <a:gd name="T38" fmla="*/ 0 w 135"/>
                <a:gd name="T39" fmla="*/ 0 h 85"/>
                <a:gd name="T40" fmla="*/ 0 w 135"/>
                <a:gd name="T41" fmla="*/ 0 h 85"/>
                <a:gd name="T42" fmla="*/ 0 w 135"/>
                <a:gd name="T43" fmla="*/ 0 h 85"/>
                <a:gd name="T44" fmla="*/ 0 w 135"/>
                <a:gd name="T45" fmla="*/ 0 h 85"/>
                <a:gd name="T46" fmla="*/ 0 w 135"/>
                <a:gd name="T47" fmla="*/ 0 h 85"/>
                <a:gd name="T48" fmla="*/ 0 w 135"/>
                <a:gd name="T49" fmla="*/ 0 h 85"/>
                <a:gd name="T50" fmla="*/ 0 w 13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5" h="85">
                  <a:moveTo>
                    <a:pt x="0" y="43"/>
                  </a:moveTo>
                  <a:lnTo>
                    <a:pt x="0" y="43"/>
                  </a:lnTo>
                  <a:lnTo>
                    <a:pt x="4" y="51"/>
                  </a:lnTo>
                  <a:lnTo>
                    <a:pt x="9" y="60"/>
                  </a:lnTo>
                  <a:lnTo>
                    <a:pt x="21" y="73"/>
                  </a:lnTo>
                  <a:lnTo>
                    <a:pt x="42" y="81"/>
                  </a:lnTo>
                  <a:lnTo>
                    <a:pt x="67" y="85"/>
                  </a:lnTo>
                  <a:lnTo>
                    <a:pt x="97" y="81"/>
                  </a:lnTo>
                  <a:lnTo>
                    <a:pt x="118" y="73"/>
                  </a:lnTo>
                  <a:lnTo>
                    <a:pt x="130" y="60"/>
                  </a:lnTo>
                  <a:lnTo>
                    <a:pt x="135" y="51"/>
                  </a:lnTo>
                  <a:lnTo>
                    <a:pt x="135" y="43"/>
                  </a:lnTo>
                  <a:lnTo>
                    <a:pt x="135" y="34"/>
                  </a:lnTo>
                  <a:lnTo>
                    <a:pt x="130" y="26"/>
                  </a:lnTo>
                  <a:lnTo>
                    <a:pt x="118" y="13"/>
                  </a:lnTo>
                  <a:lnTo>
                    <a:pt x="97" y="4"/>
                  </a:lnTo>
                  <a:lnTo>
                    <a:pt x="67" y="0"/>
                  </a:lnTo>
                  <a:lnTo>
                    <a:pt x="42" y="4"/>
                  </a:lnTo>
                  <a:lnTo>
                    <a:pt x="21" y="13"/>
                  </a:lnTo>
                  <a:lnTo>
                    <a:pt x="9" y="26"/>
                  </a:lnTo>
                  <a:lnTo>
                    <a:pt x="4" y="34"/>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9"/>
            <p:cNvSpPr>
              <a:spLocks noChangeAspect="1"/>
            </p:cNvSpPr>
            <p:nvPr/>
          </p:nvSpPr>
          <p:spPr bwMode="auto">
            <a:xfrm>
              <a:off x="968" y="1010"/>
              <a:ext cx="39" cy="25"/>
            </a:xfrm>
            <a:custGeom>
              <a:avLst/>
              <a:gdLst>
                <a:gd name="T0" fmla="*/ 0 w 97"/>
                <a:gd name="T1" fmla="*/ 0 h 64"/>
                <a:gd name="T2" fmla="*/ 0 w 97"/>
                <a:gd name="T3" fmla="*/ 0 h 64"/>
                <a:gd name="T4" fmla="*/ 0 w 97"/>
                <a:gd name="T5" fmla="*/ 0 h 64"/>
                <a:gd name="T6" fmla="*/ 0 w 97"/>
                <a:gd name="T7" fmla="*/ 0 h 64"/>
                <a:gd name="T8" fmla="*/ 0 w 97"/>
                <a:gd name="T9" fmla="*/ 0 h 64"/>
                <a:gd name="T10" fmla="*/ 0 w 97"/>
                <a:gd name="T11" fmla="*/ 0 h 64"/>
                <a:gd name="T12" fmla="*/ 0 w 97"/>
                <a:gd name="T13" fmla="*/ 0 h 64"/>
                <a:gd name="T14" fmla="*/ 0 w 97"/>
                <a:gd name="T15" fmla="*/ 0 h 64"/>
                <a:gd name="T16" fmla="*/ 0 w 97"/>
                <a:gd name="T17" fmla="*/ 0 h 64"/>
                <a:gd name="T18" fmla="*/ 0 w 97"/>
                <a:gd name="T19" fmla="*/ 0 h 64"/>
                <a:gd name="T20" fmla="*/ 0 w 97"/>
                <a:gd name="T21" fmla="*/ 0 h 64"/>
                <a:gd name="T22" fmla="*/ 0 w 97"/>
                <a:gd name="T23" fmla="*/ 0 h 64"/>
                <a:gd name="T24" fmla="*/ 0 w 97"/>
                <a:gd name="T25" fmla="*/ 0 h 64"/>
                <a:gd name="T26" fmla="*/ 0 w 97"/>
                <a:gd name="T27" fmla="*/ 0 h 64"/>
                <a:gd name="T28" fmla="*/ 0 w 97"/>
                <a:gd name="T29" fmla="*/ 0 h 64"/>
                <a:gd name="T30" fmla="*/ 0 w 97"/>
                <a:gd name="T31" fmla="*/ 0 h 64"/>
                <a:gd name="T32" fmla="*/ 0 w 97"/>
                <a:gd name="T33" fmla="*/ 0 h 64"/>
                <a:gd name="T34" fmla="*/ 0 w 97"/>
                <a:gd name="T35" fmla="*/ 0 h 64"/>
                <a:gd name="T36" fmla="*/ 0 w 97"/>
                <a:gd name="T37" fmla="*/ 0 h 64"/>
                <a:gd name="T38" fmla="*/ 0 w 97"/>
                <a:gd name="T39" fmla="*/ 0 h 64"/>
                <a:gd name="T40" fmla="*/ 0 w 97"/>
                <a:gd name="T41" fmla="*/ 0 h 64"/>
                <a:gd name="T42" fmla="*/ 0 w 97"/>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7" h="64">
                  <a:moveTo>
                    <a:pt x="0" y="34"/>
                  </a:moveTo>
                  <a:lnTo>
                    <a:pt x="0" y="34"/>
                  </a:lnTo>
                  <a:lnTo>
                    <a:pt x="0" y="42"/>
                  </a:lnTo>
                  <a:lnTo>
                    <a:pt x="13" y="55"/>
                  </a:lnTo>
                  <a:lnTo>
                    <a:pt x="29" y="59"/>
                  </a:lnTo>
                  <a:lnTo>
                    <a:pt x="46" y="64"/>
                  </a:lnTo>
                  <a:lnTo>
                    <a:pt x="67" y="59"/>
                  </a:lnTo>
                  <a:lnTo>
                    <a:pt x="80" y="55"/>
                  </a:lnTo>
                  <a:lnTo>
                    <a:pt x="92" y="42"/>
                  </a:lnTo>
                  <a:lnTo>
                    <a:pt x="97" y="34"/>
                  </a:lnTo>
                  <a:lnTo>
                    <a:pt x="92" y="21"/>
                  </a:lnTo>
                  <a:lnTo>
                    <a:pt x="80" y="12"/>
                  </a:lnTo>
                  <a:lnTo>
                    <a:pt x="67" y="4"/>
                  </a:lnTo>
                  <a:lnTo>
                    <a:pt x="46" y="0"/>
                  </a:lnTo>
                  <a:lnTo>
                    <a:pt x="29" y="4"/>
                  </a:lnTo>
                  <a:lnTo>
                    <a:pt x="13" y="12"/>
                  </a:lnTo>
                  <a:lnTo>
                    <a:pt x="0" y="21"/>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60"/>
            <p:cNvSpPr>
              <a:spLocks noChangeAspect="1"/>
            </p:cNvSpPr>
            <p:nvPr/>
          </p:nvSpPr>
          <p:spPr bwMode="auto">
            <a:xfrm>
              <a:off x="1437" y="909"/>
              <a:ext cx="18" cy="19"/>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7">
                  <a:moveTo>
                    <a:pt x="17" y="47"/>
                  </a:moveTo>
                  <a:lnTo>
                    <a:pt x="0" y="22"/>
                  </a:lnTo>
                  <a:lnTo>
                    <a:pt x="34" y="0"/>
                  </a:lnTo>
                  <a:lnTo>
                    <a:pt x="46" y="26"/>
                  </a:lnTo>
                  <a:lnTo>
                    <a:pt x="1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61"/>
            <p:cNvSpPr>
              <a:spLocks noChangeAspect="1"/>
            </p:cNvSpPr>
            <p:nvPr/>
          </p:nvSpPr>
          <p:spPr bwMode="auto">
            <a:xfrm>
              <a:off x="1219" y="1122"/>
              <a:ext cx="23" cy="68"/>
            </a:xfrm>
            <a:custGeom>
              <a:avLst/>
              <a:gdLst>
                <a:gd name="T0" fmla="*/ 0 w 58"/>
                <a:gd name="T1" fmla="*/ 1 h 170"/>
                <a:gd name="T2" fmla="*/ 0 w 58"/>
                <a:gd name="T3" fmla="*/ 1 h 170"/>
                <a:gd name="T4" fmla="*/ 0 w 58"/>
                <a:gd name="T5" fmla="*/ 0 h 170"/>
                <a:gd name="T6" fmla="*/ 0 w 58"/>
                <a:gd name="T7" fmla="*/ 0 h 170"/>
                <a:gd name="T8" fmla="*/ 0 w 58"/>
                <a:gd name="T9" fmla="*/ 1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0">
                  <a:moveTo>
                    <a:pt x="33" y="170"/>
                  </a:moveTo>
                  <a:lnTo>
                    <a:pt x="58" y="153"/>
                  </a:lnTo>
                  <a:lnTo>
                    <a:pt x="42" y="4"/>
                  </a:lnTo>
                  <a:lnTo>
                    <a:pt x="0" y="0"/>
                  </a:lnTo>
                  <a:lnTo>
                    <a:pt x="33"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62"/>
            <p:cNvSpPr>
              <a:spLocks noChangeAspect="1"/>
            </p:cNvSpPr>
            <p:nvPr/>
          </p:nvSpPr>
          <p:spPr bwMode="auto">
            <a:xfrm>
              <a:off x="1066" y="897"/>
              <a:ext cx="314" cy="240"/>
            </a:xfrm>
            <a:custGeom>
              <a:avLst/>
              <a:gdLst>
                <a:gd name="T0" fmla="*/ 3 w 785"/>
                <a:gd name="T1" fmla="*/ 1 h 601"/>
                <a:gd name="T2" fmla="*/ 3 w 785"/>
                <a:gd name="T3" fmla="*/ 1 h 601"/>
                <a:gd name="T4" fmla="*/ 3 w 785"/>
                <a:gd name="T5" fmla="*/ 2 h 601"/>
                <a:gd name="T6" fmla="*/ 3 w 785"/>
                <a:gd name="T7" fmla="*/ 2 h 601"/>
                <a:gd name="T8" fmla="*/ 3 w 785"/>
                <a:gd name="T9" fmla="*/ 2 h 601"/>
                <a:gd name="T10" fmla="*/ 2 w 785"/>
                <a:gd name="T11" fmla="*/ 2 h 601"/>
                <a:gd name="T12" fmla="*/ 2 w 785"/>
                <a:gd name="T13" fmla="*/ 2 h 601"/>
                <a:gd name="T14" fmla="*/ 2 w 785"/>
                <a:gd name="T15" fmla="*/ 2 h 601"/>
                <a:gd name="T16" fmla="*/ 2 w 785"/>
                <a:gd name="T17" fmla="*/ 2 h 601"/>
                <a:gd name="T18" fmla="*/ 2 w 785"/>
                <a:gd name="T19" fmla="*/ 2 h 601"/>
                <a:gd name="T20" fmla="*/ 1 w 785"/>
                <a:gd name="T21" fmla="*/ 2 h 601"/>
                <a:gd name="T22" fmla="*/ 1 w 785"/>
                <a:gd name="T23" fmla="*/ 2 h 601"/>
                <a:gd name="T24" fmla="*/ 1 w 785"/>
                <a:gd name="T25" fmla="*/ 2 h 601"/>
                <a:gd name="T26" fmla="*/ 0 w 785"/>
                <a:gd name="T27" fmla="*/ 2 h 601"/>
                <a:gd name="T28" fmla="*/ 0 w 785"/>
                <a:gd name="T29" fmla="*/ 2 h 601"/>
                <a:gd name="T30" fmla="*/ 0 w 785"/>
                <a:gd name="T31" fmla="*/ 2 h 601"/>
                <a:gd name="T32" fmla="*/ 0 w 785"/>
                <a:gd name="T33" fmla="*/ 2 h 601"/>
                <a:gd name="T34" fmla="*/ 0 w 785"/>
                <a:gd name="T35" fmla="*/ 2 h 601"/>
                <a:gd name="T36" fmla="*/ 0 w 785"/>
                <a:gd name="T37" fmla="*/ 1 h 601"/>
                <a:gd name="T38" fmla="*/ 0 w 785"/>
                <a:gd name="T39" fmla="*/ 1 h 601"/>
                <a:gd name="T40" fmla="*/ 0 w 785"/>
                <a:gd name="T41" fmla="*/ 1 h 601"/>
                <a:gd name="T42" fmla="*/ 0 w 785"/>
                <a:gd name="T43" fmla="*/ 0 h 601"/>
                <a:gd name="T44" fmla="*/ 1 w 785"/>
                <a:gd name="T45" fmla="*/ 0 h 601"/>
                <a:gd name="T46" fmla="*/ 1 w 785"/>
                <a:gd name="T47" fmla="*/ 0 h 601"/>
                <a:gd name="T48" fmla="*/ 1 w 785"/>
                <a:gd name="T49" fmla="*/ 0 h 601"/>
                <a:gd name="T50" fmla="*/ 2 w 785"/>
                <a:gd name="T51" fmla="*/ 0 h 601"/>
                <a:gd name="T52" fmla="*/ 2 w 785"/>
                <a:gd name="T53" fmla="*/ 0 h 601"/>
                <a:gd name="T54" fmla="*/ 2 w 785"/>
                <a:gd name="T55" fmla="*/ 0 h 601"/>
                <a:gd name="T56" fmla="*/ 2 w 785"/>
                <a:gd name="T57" fmla="*/ 0 h 601"/>
                <a:gd name="T58" fmla="*/ 2 w 785"/>
                <a:gd name="T59" fmla="*/ 0 h 601"/>
                <a:gd name="T60" fmla="*/ 3 w 785"/>
                <a:gd name="T61" fmla="*/ 0 h 601"/>
                <a:gd name="T62" fmla="*/ 3 w 785"/>
                <a:gd name="T63" fmla="*/ 0 h 601"/>
                <a:gd name="T64" fmla="*/ 3 w 785"/>
                <a:gd name="T65" fmla="*/ 1 h 601"/>
                <a:gd name="T66" fmla="*/ 3 w 785"/>
                <a:gd name="T67" fmla="*/ 1 h 601"/>
                <a:gd name="T68" fmla="*/ 3 w 785"/>
                <a:gd name="T69" fmla="*/ 1 h 6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5" h="601">
                  <a:moveTo>
                    <a:pt x="785" y="265"/>
                  </a:moveTo>
                  <a:lnTo>
                    <a:pt x="785" y="265"/>
                  </a:lnTo>
                  <a:lnTo>
                    <a:pt x="785" y="294"/>
                  </a:lnTo>
                  <a:lnTo>
                    <a:pt x="785" y="324"/>
                  </a:lnTo>
                  <a:lnTo>
                    <a:pt x="776" y="354"/>
                  </a:lnTo>
                  <a:lnTo>
                    <a:pt x="764" y="384"/>
                  </a:lnTo>
                  <a:lnTo>
                    <a:pt x="751" y="409"/>
                  </a:lnTo>
                  <a:lnTo>
                    <a:pt x="734" y="439"/>
                  </a:lnTo>
                  <a:lnTo>
                    <a:pt x="713" y="461"/>
                  </a:lnTo>
                  <a:lnTo>
                    <a:pt x="688" y="486"/>
                  </a:lnTo>
                  <a:lnTo>
                    <a:pt x="663" y="507"/>
                  </a:lnTo>
                  <a:lnTo>
                    <a:pt x="633" y="529"/>
                  </a:lnTo>
                  <a:lnTo>
                    <a:pt x="604" y="546"/>
                  </a:lnTo>
                  <a:lnTo>
                    <a:pt x="570" y="563"/>
                  </a:lnTo>
                  <a:lnTo>
                    <a:pt x="533" y="576"/>
                  </a:lnTo>
                  <a:lnTo>
                    <a:pt x="499" y="584"/>
                  </a:lnTo>
                  <a:lnTo>
                    <a:pt x="457" y="593"/>
                  </a:lnTo>
                  <a:lnTo>
                    <a:pt x="419" y="597"/>
                  </a:lnTo>
                  <a:lnTo>
                    <a:pt x="377" y="601"/>
                  </a:lnTo>
                  <a:lnTo>
                    <a:pt x="340" y="601"/>
                  </a:lnTo>
                  <a:lnTo>
                    <a:pt x="302" y="597"/>
                  </a:lnTo>
                  <a:lnTo>
                    <a:pt x="264" y="588"/>
                  </a:lnTo>
                  <a:lnTo>
                    <a:pt x="226" y="580"/>
                  </a:lnTo>
                  <a:lnTo>
                    <a:pt x="193" y="567"/>
                  </a:lnTo>
                  <a:lnTo>
                    <a:pt x="163" y="554"/>
                  </a:lnTo>
                  <a:lnTo>
                    <a:pt x="134" y="537"/>
                  </a:lnTo>
                  <a:lnTo>
                    <a:pt x="104" y="516"/>
                  </a:lnTo>
                  <a:lnTo>
                    <a:pt x="79" y="495"/>
                  </a:lnTo>
                  <a:lnTo>
                    <a:pt x="58" y="473"/>
                  </a:lnTo>
                  <a:lnTo>
                    <a:pt x="42" y="448"/>
                  </a:lnTo>
                  <a:lnTo>
                    <a:pt x="25" y="422"/>
                  </a:lnTo>
                  <a:lnTo>
                    <a:pt x="12" y="397"/>
                  </a:lnTo>
                  <a:lnTo>
                    <a:pt x="4" y="367"/>
                  </a:lnTo>
                  <a:lnTo>
                    <a:pt x="0" y="337"/>
                  </a:lnTo>
                  <a:lnTo>
                    <a:pt x="0" y="307"/>
                  </a:lnTo>
                  <a:lnTo>
                    <a:pt x="0" y="277"/>
                  </a:lnTo>
                  <a:lnTo>
                    <a:pt x="8" y="248"/>
                  </a:lnTo>
                  <a:lnTo>
                    <a:pt x="21" y="218"/>
                  </a:lnTo>
                  <a:lnTo>
                    <a:pt x="33" y="188"/>
                  </a:lnTo>
                  <a:lnTo>
                    <a:pt x="50" y="162"/>
                  </a:lnTo>
                  <a:lnTo>
                    <a:pt x="71" y="137"/>
                  </a:lnTo>
                  <a:lnTo>
                    <a:pt x="96" y="115"/>
                  </a:lnTo>
                  <a:lnTo>
                    <a:pt x="121" y="94"/>
                  </a:lnTo>
                  <a:lnTo>
                    <a:pt x="151" y="73"/>
                  </a:lnTo>
                  <a:lnTo>
                    <a:pt x="180" y="56"/>
                  </a:lnTo>
                  <a:lnTo>
                    <a:pt x="214" y="39"/>
                  </a:lnTo>
                  <a:lnTo>
                    <a:pt x="251" y="26"/>
                  </a:lnTo>
                  <a:lnTo>
                    <a:pt x="289" y="17"/>
                  </a:lnTo>
                  <a:lnTo>
                    <a:pt x="327" y="9"/>
                  </a:lnTo>
                  <a:lnTo>
                    <a:pt x="365" y="5"/>
                  </a:lnTo>
                  <a:lnTo>
                    <a:pt x="407" y="0"/>
                  </a:lnTo>
                  <a:lnTo>
                    <a:pt x="445" y="0"/>
                  </a:lnTo>
                  <a:lnTo>
                    <a:pt x="482" y="5"/>
                  </a:lnTo>
                  <a:lnTo>
                    <a:pt x="520" y="13"/>
                  </a:lnTo>
                  <a:lnTo>
                    <a:pt x="558" y="22"/>
                  </a:lnTo>
                  <a:lnTo>
                    <a:pt x="591" y="35"/>
                  </a:lnTo>
                  <a:lnTo>
                    <a:pt x="621" y="47"/>
                  </a:lnTo>
                  <a:lnTo>
                    <a:pt x="650" y="64"/>
                  </a:lnTo>
                  <a:lnTo>
                    <a:pt x="680" y="86"/>
                  </a:lnTo>
                  <a:lnTo>
                    <a:pt x="705" y="103"/>
                  </a:lnTo>
                  <a:lnTo>
                    <a:pt x="726" y="128"/>
                  </a:lnTo>
                  <a:lnTo>
                    <a:pt x="743" y="154"/>
                  </a:lnTo>
                  <a:lnTo>
                    <a:pt x="759" y="179"/>
                  </a:lnTo>
                  <a:lnTo>
                    <a:pt x="772" y="205"/>
                  </a:lnTo>
                  <a:lnTo>
                    <a:pt x="780" y="235"/>
                  </a:lnTo>
                  <a:lnTo>
                    <a:pt x="785"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63"/>
            <p:cNvSpPr>
              <a:spLocks noChangeAspect="1"/>
            </p:cNvSpPr>
            <p:nvPr/>
          </p:nvSpPr>
          <p:spPr bwMode="auto">
            <a:xfrm>
              <a:off x="1079" y="909"/>
              <a:ext cx="287" cy="216"/>
            </a:xfrm>
            <a:custGeom>
              <a:avLst/>
              <a:gdLst>
                <a:gd name="T0" fmla="*/ 3 w 718"/>
                <a:gd name="T1" fmla="*/ 1 h 541"/>
                <a:gd name="T2" fmla="*/ 3 w 718"/>
                <a:gd name="T3" fmla="*/ 1 h 541"/>
                <a:gd name="T4" fmla="*/ 3 w 718"/>
                <a:gd name="T5" fmla="*/ 2 h 541"/>
                <a:gd name="T6" fmla="*/ 3 w 718"/>
                <a:gd name="T7" fmla="*/ 2 h 541"/>
                <a:gd name="T8" fmla="*/ 2 w 718"/>
                <a:gd name="T9" fmla="*/ 2 h 541"/>
                <a:gd name="T10" fmla="*/ 2 w 718"/>
                <a:gd name="T11" fmla="*/ 2 h 541"/>
                <a:gd name="T12" fmla="*/ 2 w 718"/>
                <a:gd name="T13" fmla="*/ 2 h 541"/>
                <a:gd name="T14" fmla="*/ 2 w 718"/>
                <a:gd name="T15" fmla="*/ 2 h 541"/>
                <a:gd name="T16" fmla="*/ 2 w 718"/>
                <a:gd name="T17" fmla="*/ 2 h 541"/>
                <a:gd name="T18" fmla="*/ 2 w 718"/>
                <a:gd name="T19" fmla="*/ 2 h 541"/>
                <a:gd name="T20" fmla="*/ 1 w 718"/>
                <a:gd name="T21" fmla="*/ 2 h 541"/>
                <a:gd name="T22" fmla="*/ 1 w 718"/>
                <a:gd name="T23" fmla="*/ 2 h 541"/>
                <a:gd name="T24" fmla="*/ 1 w 718"/>
                <a:gd name="T25" fmla="*/ 2 h 541"/>
                <a:gd name="T26" fmla="*/ 0 w 718"/>
                <a:gd name="T27" fmla="*/ 2 h 541"/>
                <a:gd name="T28" fmla="*/ 0 w 718"/>
                <a:gd name="T29" fmla="*/ 2 h 541"/>
                <a:gd name="T30" fmla="*/ 0 w 718"/>
                <a:gd name="T31" fmla="*/ 2 h 541"/>
                <a:gd name="T32" fmla="*/ 0 w 718"/>
                <a:gd name="T33" fmla="*/ 1 h 541"/>
                <a:gd name="T34" fmla="*/ 0 w 718"/>
                <a:gd name="T35" fmla="*/ 1 h 541"/>
                <a:gd name="T36" fmla="*/ 0 w 718"/>
                <a:gd name="T37" fmla="*/ 1 h 541"/>
                <a:gd name="T38" fmla="*/ 0 w 718"/>
                <a:gd name="T39" fmla="*/ 1 h 541"/>
                <a:gd name="T40" fmla="*/ 0 w 718"/>
                <a:gd name="T41" fmla="*/ 1 h 541"/>
                <a:gd name="T42" fmla="*/ 0 w 718"/>
                <a:gd name="T43" fmla="*/ 0 h 541"/>
                <a:gd name="T44" fmla="*/ 1 w 718"/>
                <a:gd name="T45" fmla="*/ 0 h 541"/>
                <a:gd name="T46" fmla="*/ 1 w 718"/>
                <a:gd name="T47" fmla="*/ 0 h 541"/>
                <a:gd name="T48" fmla="*/ 1 w 718"/>
                <a:gd name="T49" fmla="*/ 0 h 541"/>
                <a:gd name="T50" fmla="*/ 2 w 718"/>
                <a:gd name="T51" fmla="*/ 0 h 541"/>
                <a:gd name="T52" fmla="*/ 2 w 718"/>
                <a:gd name="T53" fmla="*/ 0 h 541"/>
                <a:gd name="T54" fmla="*/ 2 w 718"/>
                <a:gd name="T55" fmla="*/ 0 h 541"/>
                <a:gd name="T56" fmla="*/ 2 w 718"/>
                <a:gd name="T57" fmla="*/ 0 h 541"/>
                <a:gd name="T58" fmla="*/ 2 w 718"/>
                <a:gd name="T59" fmla="*/ 0 h 541"/>
                <a:gd name="T60" fmla="*/ 2 w 718"/>
                <a:gd name="T61" fmla="*/ 0 h 541"/>
                <a:gd name="T62" fmla="*/ 3 w 718"/>
                <a:gd name="T63" fmla="*/ 0 h 541"/>
                <a:gd name="T64" fmla="*/ 3 w 718"/>
                <a:gd name="T65" fmla="*/ 1 h 541"/>
                <a:gd name="T66" fmla="*/ 3 w 718"/>
                <a:gd name="T67" fmla="*/ 1 h 541"/>
                <a:gd name="T68" fmla="*/ 3 w 718"/>
                <a:gd name="T69" fmla="*/ 1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8" h="541">
                  <a:moveTo>
                    <a:pt x="718" y="239"/>
                  </a:moveTo>
                  <a:lnTo>
                    <a:pt x="718" y="239"/>
                  </a:lnTo>
                  <a:lnTo>
                    <a:pt x="718" y="264"/>
                  </a:lnTo>
                  <a:lnTo>
                    <a:pt x="714" y="294"/>
                  </a:lnTo>
                  <a:lnTo>
                    <a:pt x="705" y="320"/>
                  </a:lnTo>
                  <a:lnTo>
                    <a:pt x="697" y="345"/>
                  </a:lnTo>
                  <a:lnTo>
                    <a:pt x="684" y="371"/>
                  </a:lnTo>
                  <a:lnTo>
                    <a:pt x="668" y="396"/>
                  </a:lnTo>
                  <a:lnTo>
                    <a:pt x="651" y="418"/>
                  </a:lnTo>
                  <a:lnTo>
                    <a:pt x="630" y="439"/>
                  </a:lnTo>
                  <a:lnTo>
                    <a:pt x="605" y="456"/>
                  </a:lnTo>
                  <a:lnTo>
                    <a:pt x="579" y="477"/>
                  </a:lnTo>
                  <a:lnTo>
                    <a:pt x="550" y="494"/>
                  </a:lnTo>
                  <a:lnTo>
                    <a:pt x="521" y="507"/>
                  </a:lnTo>
                  <a:lnTo>
                    <a:pt x="487" y="520"/>
                  </a:lnTo>
                  <a:lnTo>
                    <a:pt x="453" y="529"/>
                  </a:lnTo>
                  <a:lnTo>
                    <a:pt x="420" y="537"/>
                  </a:lnTo>
                  <a:lnTo>
                    <a:pt x="382" y="541"/>
                  </a:lnTo>
                  <a:lnTo>
                    <a:pt x="344" y="541"/>
                  </a:lnTo>
                  <a:lnTo>
                    <a:pt x="311" y="541"/>
                  </a:lnTo>
                  <a:lnTo>
                    <a:pt x="277" y="537"/>
                  </a:lnTo>
                  <a:lnTo>
                    <a:pt x="244" y="533"/>
                  </a:lnTo>
                  <a:lnTo>
                    <a:pt x="210" y="524"/>
                  </a:lnTo>
                  <a:lnTo>
                    <a:pt x="181" y="512"/>
                  </a:lnTo>
                  <a:lnTo>
                    <a:pt x="151" y="499"/>
                  </a:lnTo>
                  <a:lnTo>
                    <a:pt x="122" y="486"/>
                  </a:lnTo>
                  <a:lnTo>
                    <a:pt x="101" y="469"/>
                  </a:lnTo>
                  <a:lnTo>
                    <a:pt x="76" y="448"/>
                  </a:lnTo>
                  <a:lnTo>
                    <a:pt x="55" y="426"/>
                  </a:lnTo>
                  <a:lnTo>
                    <a:pt x="38" y="405"/>
                  </a:lnTo>
                  <a:lnTo>
                    <a:pt x="25" y="384"/>
                  </a:lnTo>
                  <a:lnTo>
                    <a:pt x="13" y="358"/>
                  </a:lnTo>
                  <a:lnTo>
                    <a:pt x="9" y="328"/>
                  </a:lnTo>
                  <a:lnTo>
                    <a:pt x="4" y="303"/>
                  </a:lnTo>
                  <a:lnTo>
                    <a:pt x="0" y="277"/>
                  </a:lnTo>
                  <a:lnTo>
                    <a:pt x="4" y="247"/>
                  </a:lnTo>
                  <a:lnTo>
                    <a:pt x="13" y="222"/>
                  </a:lnTo>
                  <a:lnTo>
                    <a:pt x="21" y="196"/>
                  </a:lnTo>
                  <a:lnTo>
                    <a:pt x="34" y="171"/>
                  </a:lnTo>
                  <a:lnTo>
                    <a:pt x="50" y="145"/>
                  </a:lnTo>
                  <a:lnTo>
                    <a:pt x="67" y="124"/>
                  </a:lnTo>
                  <a:lnTo>
                    <a:pt x="88" y="103"/>
                  </a:lnTo>
                  <a:lnTo>
                    <a:pt x="113" y="81"/>
                  </a:lnTo>
                  <a:lnTo>
                    <a:pt x="139" y="64"/>
                  </a:lnTo>
                  <a:lnTo>
                    <a:pt x="168" y="47"/>
                  </a:lnTo>
                  <a:lnTo>
                    <a:pt x="197" y="34"/>
                  </a:lnTo>
                  <a:lnTo>
                    <a:pt x="231" y="22"/>
                  </a:lnTo>
                  <a:lnTo>
                    <a:pt x="265" y="13"/>
                  </a:lnTo>
                  <a:lnTo>
                    <a:pt x="298" y="5"/>
                  </a:lnTo>
                  <a:lnTo>
                    <a:pt x="336" y="0"/>
                  </a:lnTo>
                  <a:lnTo>
                    <a:pt x="374" y="0"/>
                  </a:lnTo>
                  <a:lnTo>
                    <a:pt x="407" y="0"/>
                  </a:lnTo>
                  <a:lnTo>
                    <a:pt x="441" y="5"/>
                  </a:lnTo>
                  <a:lnTo>
                    <a:pt x="474" y="9"/>
                  </a:lnTo>
                  <a:lnTo>
                    <a:pt x="508" y="17"/>
                  </a:lnTo>
                  <a:lnTo>
                    <a:pt x="537" y="30"/>
                  </a:lnTo>
                  <a:lnTo>
                    <a:pt x="567" y="43"/>
                  </a:lnTo>
                  <a:lnTo>
                    <a:pt x="596" y="56"/>
                  </a:lnTo>
                  <a:lnTo>
                    <a:pt x="621" y="73"/>
                  </a:lnTo>
                  <a:lnTo>
                    <a:pt x="642" y="94"/>
                  </a:lnTo>
                  <a:lnTo>
                    <a:pt x="663" y="111"/>
                  </a:lnTo>
                  <a:lnTo>
                    <a:pt x="680" y="137"/>
                  </a:lnTo>
                  <a:lnTo>
                    <a:pt x="693" y="158"/>
                  </a:lnTo>
                  <a:lnTo>
                    <a:pt x="705" y="183"/>
                  </a:lnTo>
                  <a:lnTo>
                    <a:pt x="714" y="209"/>
                  </a:lnTo>
                  <a:lnTo>
                    <a:pt x="71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64"/>
            <p:cNvSpPr>
              <a:spLocks noChangeAspect="1"/>
            </p:cNvSpPr>
            <p:nvPr/>
          </p:nvSpPr>
          <p:spPr bwMode="auto">
            <a:xfrm>
              <a:off x="1146" y="909"/>
              <a:ext cx="220" cy="216"/>
            </a:xfrm>
            <a:custGeom>
              <a:avLst/>
              <a:gdLst>
                <a:gd name="T0" fmla="*/ 1 w 550"/>
                <a:gd name="T1" fmla="*/ 0 h 541"/>
                <a:gd name="T2" fmla="*/ 1 w 550"/>
                <a:gd name="T3" fmla="*/ 0 h 541"/>
                <a:gd name="T4" fmla="*/ 2 w 550"/>
                <a:gd name="T5" fmla="*/ 0 h 541"/>
                <a:gd name="T6" fmla="*/ 2 w 550"/>
                <a:gd name="T7" fmla="*/ 1 h 541"/>
                <a:gd name="T8" fmla="*/ 2 w 550"/>
                <a:gd name="T9" fmla="*/ 1 h 541"/>
                <a:gd name="T10" fmla="*/ 2 w 550"/>
                <a:gd name="T11" fmla="*/ 1 h 541"/>
                <a:gd name="T12" fmla="*/ 2 w 550"/>
                <a:gd name="T13" fmla="*/ 1 h 541"/>
                <a:gd name="T14" fmla="*/ 2 w 550"/>
                <a:gd name="T15" fmla="*/ 2 h 541"/>
                <a:gd name="T16" fmla="*/ 1 w 550"/>
                <a:gd name="T17" fmla="*/ 2 h 541"/>
                <a:gd name="T18" fmla="*/ 1 w 550"/>
                <a:gd name="T19" fmla="*/ 2 h 541"/>
                <a:gd name="T20" fmla="*/ 1 w 550"/>
                <a:gd name="T21" fmla="*/ 2 h 541"/>
                <a:gd name="T22" fmla="*/ 1 w 550"/>
                <a:gd name="T23" fmla="*/ 2 h 541"/>
                <a:gd name="T24" fmla="*/ 0 w 550"/>
                <a:gd name="T25" fmla="*/ 2 h 541"/>
                <a:gd name="T26" fmla="*/ 0 w 550"/>
                <a:gd name="T27" fmla="*/ 2 h 541"/>
                <a:gd name="T28" fmla="*/ 0 w 550"/>
                <a:gd name="T29" fmla="*/ 2 h 541"/>
                <a:gd name="T30" fmla="*/ 0 w 550"/>
                <a:gd name="T31" fmla="*/ 2 h 541"/>
                <a:gd name="T32" fmla="*/ 1 w 550"/>
                <a:gd name="T33" fmla="*/ 2 h 541"/>
                <a:gd name="T34" fmla="*/ 1 w 550"/>
                <a:gd name="T35" fmla="*/ 2 h 541"/>
                <a:gd name="T36" fmla="*/ 1 w 550"/>
                <a:gd name="T37" fmla="*/ 2 h 541"/>
                <a:gd name="T38" fmla="*/ 2 w 550"/>
                <a:gd name="T39" fmla="*/ 2 h 541"/>
                <a:gd name="T40" fmla="*/ 2 w 550"/>
                <a:gd name="T41" fmla="*/ 2 h 541"/>
                <a:gd name="T42" fmla="*/ 2 w 550"/>
                <a:gd name="T43" fmla="*/ 2 h 541"/>
                <a:gd name="T44" fmla="*/ 2 w 550"/>
                <a:gd name="T45" fmla="*/ 2 h 541"/>
                <a:gd name="T46" fmla="*/ 2 w 550"/>
                <a:gd name="T47" fmla="*/ 1 h 541"/>
                <a:gd name="T48" fmla="*/ 2 w 550"/>
                <a:gd name="T49" fmla="*/ 1 h 541"/>
                <a:gd name="T50" fmla="*/ 2 w 550"/>
                <a:gd name="T51" fmla="*/ 1 h 541"/>
                <a:gd name="T52" fmla="*/ 2 w 550"/>
                <a:gd name="T53" fmla="*/ 1 h 541"/>
                <a:gd name="T54" fmla="*/ 2 w 550"/>
                <a:gd name="T55" fmla="*/ 1 h 541"/>
                <a:gd name="T56" fmla="*/ 2 w 550"/>
                <a:gd name="T57" fmla="*/ 0 h 541"/>
                <a:gd name="T58" fmla="*/ 2 w 550"/>
                <a:gd name="T59" fmla="*/ 0 h 541"/>
                <a:gd name="T60" fmla="*/ 1 w 550"/>
                <a:gd name="T61" fmla="*/ 0 h 541"/>
                <a:gd name="T62" fmla="*/ 1 w 550"/>
                <a:gd name="T63" fmla="*/ 0 h 5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0" h="541">
                  <a:moveTo>
                    <a:pt x="231" y="0"/>
                  </a:moveTo>
                  <a:lnTo>
                    <a:pt x="231" y="0"/>
                  </a:lnTo>
                  <a:lnTo>
                    <a:pt x="264" y="17"/>
                  </a:lnTo>
                  <a:lnTo>
                    <a:pt x="294" y="34"/>
                  </a:lnTo>
                  <a:lnTo>
                    <a:pt x="323" y="60"/>
                  </a:lnTo>
                  <a:lnTo>
                    <a:pt x="344" y="81"/>
                  </a:lnTo>
                  <a:lnTo>
                    <a:pt x="365" y="111"/>
                  </a:lnTo>
                  <a:lnTo>
                    <a:pt x="378" y="141"/>
                  </a:lnTo>
                  <a:lnTo>
                    <a:pt x="390" y="171"/>
                  </a:lnTo>
                  <a:lnTo>
                    <a:pt x="395" y="205"/>
                  </a:lnTo>
                  <a:lnTo>
                    <a:pt x="395" y="230"/>
                  </a:lnTo>
                  <a:lnTo>
                    <a:pt x="395" y="260"/>
                  </a:lnTo>
                  <a:lnTo>
                    <a:pt x="386" y="286"/>
                  </a:lnTo>
                  <a:lnTo>
                    <a:pt x="378" y="311"/>
                  </a:lnTo>
                  <a:lnTo>
                    <a:pt x="365" y="337"/>
                  </a:lnTo>
                  <a:lnTo>
                    <a:pt x="348" y="362"/>
                  </a:lnTo>
                  <a:lnTo>
                    <a:pt x="332" y="384"/>
                  </a:lnTo>
                  <a:lnTo>
                    <a:pt x="306" y="405"/>
                  </a:lnTo>
                  <a:lnTo>
                    <a:pt x="285" y="426"/>
                  </a:lnTo>
                  <a:lnTo>
                    <a:pt x="260" y="443"/>
                  </a:lnTo>
                  <a:lnTo>
                    <a:pt x="231" y="460"/>
                  </a:lnTo>
                  <a:lnTo>
                    <a:pt x="202" y="473"/>
                  </a:lnTo>
                  <a:lnTo>
                    <a:pt x="168" y="486"/>
                  </a:lnTo>
                  <a:lnTo>
                    <a:pt x="134" y="494"/>
                  </a:lnTo>
                  <a:lnTo>
                    <a:pt x="101" y="503"/>
                  </a:lnTo>
                  <a:lnTo>
                    <a:pt x="63" y="507"/>
                  </a:lnTo>
                  <a:lnTo>
                    <a:pt x="0" y="507"/>
                  </a:lnTo>
                  <a:lnTo>
                    <a:pt x="50" y="524"/>
                  </a:lnTo>
                  <a:lnTo>
                    <a:pt x="101" y="537"/>
                  </a:lnTo>
                  <a:lnTo>
                    <a:pt x="155" y="541"/>
                  </a:lnTo>
                  <a:lnTo>
                    <a:pt x="214" y="541"/>
                  </a:lnTo>
                  <a:lnTo>
                    <a:pt x="252" y="537"/>
                  </a:lnTo>
                  <a:lnTo>
                    <a:pt x="285" y="529"/>
                  </a:lnTo>
                  <a:lnTo>
                    <a:pt x="319" y="520"/>
                  </a:lnTo>
                  <a:lnTo>
                    <a:pt x="353" y="507"/>
                  </a:lnTo>
                  <a:lnTo>
                    <a:pt x="382" y="494"/>
                  </a:lnTo>
                  <a:lnTo>
                    <a:pt x="411" y="477"/>
                  </a:lnTo>
                  <a:lnTo>
                    <a:pt x="437" y="456"/>
                  </a:lnTo>
                  <a:lnTo>
                    <a:pt x="462" y="439"/>
                  </a:lnTo>
                  <a:lnTo>
                    <a:pt x="483" y="418"/>
                  </a:lnTo>
                  <a:lnTo>
                    <a:pt x="500" y="396"/>
                  </a:lnTo>
                  <a:lnTo>
                    <a:pt x="516" y="371"/>
                  </a:lnTo>
                  <a:lnTo>
                    <a:pt x="529" y="345"/>
                  </a:lnTo>
                  <a:lnTo>
                    <a:pt x="537" y="320"/>
                  </a:lnTo>
                  <a:lnTo>
                    <a:pt x="546" y="294"/>
                  </a:lnTo>
                  <a:lnTo>
                    <a:pt x="550" y="264"/>
                  </a:lnTo>
                  <a:lnTo>
                    <a:pt x="550" y="239"/>
                  </a:lnTo>
                  <a:lnTo>
                    <a:pt x="546" y="213"/>
                  </a:lnTo>
                  <a:lnTo>
                    <a:pt x="537" y="188"/>
                  </a:lnTo>
                  <a:lnTo>
                    <a:pt x="529" y="166"/>
                  </a:lnTo>
                  <a:lnTo>
                    <a:pt x="516" y="145"/>
                  </a:lnTo>
                  <a:lnTo>
                    <a:pt x="504" y="124"/>
                  </a:lnTo>
                  <a:lnTo>
                    <a:pt x="487" y="107"/>
                  </a:lnTo>
                  <a:lnTo>
                    <a:pt x="449" y="73"/>
                  </a:lnTo>
                  <a:lnTo>
                    <a:pt x="403" y="43"/>
                  </a:lnTo>
                  <a:lnTo>
                    <a:pt x="348" y="22"/>
                  </a:lnTo>
                  <a:lnTo>
                    <a:pt x="290" y="5"/>
                  </a:lnTo>
                  <a:lnTo>
                    <a:pt x="23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65"/>
            <p:cNvSpPr>
              <a:spLocks noChangeAspect="1"/>
            </p:cNvSpPr>
            <p:nvPr/>
          </p:nvSpPr>
          <p:spPr bwMode="auto">
            <a:xfrm>
              <a:off x="1269" y="977"/>
              <a:ext cx="52" cy="29"/>
            </a:xfrm>
            <a:custGeom>
              <a:avLst/>
              <a:gdLst>
                <a:gd name="T0" fmla="*/ 0 w 131"/>
                <a:gd name="T1" fmla="*/ 0 h 72"/>
                <a:gd name="T2" fmla="*/ 0 w 131"/>
                <a:gd name="T3" fmla="*/ 0 h 72"/>
                <a:gd name="T4" fmla="*/ 0 w 131"/>
                <a:gd name="T5" fmla="*/ 0 h 72"/>
                <a:gd name="T6" fmla="*/ 0 w 131"/>
                <a:gd name="T7" fmla="*/ 0 h 72"/>
                <a:gd name="T8" fmla="*/ 0 w 131"/>
                <a:gd name="T9" fmla="*/ 0 h 72"/>
                <a:gd name="T10" fmla="*/ 0 w 131"/>
                <a:gd name="T11" fmla="*/ 0 h 72"/>
                <a:gd name="T12" fmla="*/ 0 w 131"/>
                <a:gd name="T13" fmla="*/ 0 h 72"/>
                <a:gd name="T14" fmla="*/ 0 w 131"/>
                <a:gd name="T15" fmla="*/ 0 h 72"/>
                <a:gd name="T16" fmla="*/ 0 w 131"/>
                <a:gd name="T17" fmla="*/ 0 h 72"/>
                <a:gd name="T18" fmla="*/ 0 w 131"/>
                <a:gd name="T19" fmla="*/ 0 h 72"/>
                <a:gd name="T20" fmla="*/ 0 w 131"/>
                <a:gd name="T21" fmla="*/ 0 h 72"/>
                <a:gd name="T22" fmla="*/ 0 w 131"/>
                <a:gd name="T23" fmla="*/ 0 h 72"/>
                <a:gd name="T24" fmla="*/ 0 w 131"/>
                <a:gd name="T25" fmla="*/ 0 h 72"/>
                <a:gd name="T26" fmla="*/ 0 w 131"/>
                <a:gd name="T27" fmla="*/ 0 h 72"/>
                <a:gd name="T28" fmla="*/ 0 w 131"/>
                <a:gd name="T29" fmla="*/ 0 h 72"/>
                <a:gd name="T30" fmla="*/ 0 w 131"/>
                <a:gd name="T31" fmla="*/ 0 h 72"/>
                <a:gd name="T32" fmla="*/ 0 w 131"/>
                <a:gd name="T33" fmla="*/ 0 h 72"/>
                <a:gd name="T34" fmla="*/ 0 w 131"/>
                <a:gd name="T35" fmla="*/ 0 h 72"/>
                <a:gd name="T36" fmla="*/ 0 w 131"/>
                <a:gd name="T37" fmla="*/ 0 h 72"/>
                <a:gd name="T38" fmla="*/ 0 w 131"/>
                <a:gd name="T39" fmla="*/ 0 h 72"/>
                <a:gd name="T40" fmla="*/ 0 w 131"/>
                <a:gd name="T41" fmla="*/ 0 h 72"/>
                <a:gd name="T42" fmla="*/ 0 w 131"/>
                <a:gd name="T43" fmla="*/ 0 h 72"/>
                <a:gd name="T44" fmla="*/ 0 w 131"/>
                <a:gd name="T45" fmla="*/ 0 h 72"/>
                <a:gd name="T46" fmla="*/ 0 w 131"/>
                <a:gd name="T47" fmla="*/ 0 h 72"/>
                <a:gd name="T48" fmla="*/ 0 w 131"/>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72">
                  <a:moveTo>
                    <a:pt x="38" y="72"/>
                  </a:moveTo>
                  <a:lnTo>
                    <a:pt x="38" y="72"/>
                  </a:lnTo>
                  <a:lnTo>
                    <a:pt x="26" y="72"/>
                  </a:lnTo>
                  <a:lnTo>
                    <a:pt x="17" y="72"/>
                  </a:lnTo>
                  <a:lnTo>
                    <a:pt x="9" y="64"/>
                  </a:lnTo>
                  <a:lnTo>
                    <a:pt x="5" y="55"/>
                  </a:lnTo>
                  <a:lnTo>
                    <a:pt x="0" y="47"/>
                  </a:lnTo>
                  <a:lnTo>
                    <a:pt x="0" y="38"/>
                  </a:lnTo>
                  <a:lnTo>
                    <a:pt x="9" y="30"/>
                  </a:lnTo>
                  <a:lnTo>
                    <a:pt x="17" y="25"/>
                  </a:lnTo>
                  <a:lnTo>
                    <a:pt x="93" y="0"/>
                  </a:lnTo>
                  <a:lnTo>
                    <a:pt x="101" y="0"/>
                  </a:lnTo>
                  <a:lnTo>
                    <a:pt x="114" y="0"/>
                  </a:lnTo>
                  <a:lnTo>
                    <a:pt x="122" y="4"/>
                  </a:lnTo>
                  <a:lnTo>
                    <a:pt x="126" y="12"/>
                  </a:lnTo>
                  <a:lnTo>
                    <a:pt x="131" y="25"/>
                  </a:lnTo>
                  <a:lnTo>
                    <a:pt x="122" y="34"/>
                  </a:lnTo>
                  <a:lnTo>
                    <a:pt x="118" y="47"/>
                  </a:lnTo>
                  <a:lnTo>
                    <a:pt x="105" y="51"/>
                  </a:lnTo>
                  <a:lnTo>
                    <a:pt x="3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66"/>
            <p:cNvSpPr>
              <a:spLocks noChangeAspect="1"/>
            </p:cNvSpPr>
            <p:nvPr/>
          </p:nvSpPr>
          <p:spPr bwMode="auto">
            <a:xfrm>
              <a:off x="1056" y="876"/>
              <a:ext cx="300" cy="226"/>
            </a:xfrm>
            <a:custGeom>
              <a:avLst/>
              <a:gdLst>
                <a:gd name="T0" fmla="*/ 2 w 752"/>
                <a:gd name="T1" fmla="*/ 0 h 563"/>
                <a:gd name="T2" fmla="*/ 2 w 752"/>
                <a:gd name="T3" fmla="*/ 0 h 563"/>
                <a:gd name="T4" fmla="*/ 2 w 752"/>
                <a:gd name="T5" fmla="*/ 0 h 563"/>
                <a:gd name="T6" fmla="*/ 2 w 752"/>
                <a:gd name="T7" fmla="*/ 1 h 563"/>
                <a:gd name="T8" fmla="*/ 2 w 752"/>
                <a:gd name="T9" fmla="*/ 1 h 563"/>
                <a:gd name="T10" fmla="*/ 2 w 752"/>
                <a:gd name="T11" fmla="*/ 1 h 563"/>
                <a:gd name="T12" fmla="*/ 2 w 752"/>
                <a:gd name="T13" fmla="*/ 1 h 563"/>
                <a:gd name="T14" fmla="*/ 1 w 752"/>
                <a:gd name="T15" fmla="*/ 1 h 563"/>
                <a:gd name="T16" fmla="*/ 1 w 752"/>
                <a:gd name="T17" fmla="*/ 1 h 563"/>
                <a:gd name="T18" fmla="*/ 1 w 752"/>
                <a:gd name="T19" fmla="*/ 1 h 563"/>
                <a:gd name="T20" fmla="*/ 1 w 752"/>
                <a:gd name="T21" fmla="*/ 2 h 563"/>
                <a:gd name="T22" fmla="*/ 1 w 752"/>
                <a:gd name="T23" fmla="*/ 2 h 563"/>
                <a:gd name="T24" fmla="*/ 1 w 752"/>
                <a:gd name="T25" fmla="*/ 2 h 563"/>
                <a:gd name="T26" fmla="*/ 1 w 752"/>
                <a:gd name="T27" fmla="*/ 2 h 563"/>
                <a:gd name="T28" fmla="*/ 1 w 752"/>
                <a:gd name="T29" fmla="*/ 2 h 563"/>
                <a:gd name="T30" fmla="*/ 1 w 752"/>
                <a:gd name="T31" fmla="*/ 2 h 563"/>
                <a:gd name="T32" fmla="*/ 1 w 752"/>
                <a:gd name="T33" fmla="*/ 2 h 563"/>
                <a:gd name="T34" fmla="*/ 1 w 752"/>
                <a:gd name="T35" fmla="*/ 2 h 563"/>
                <a:gd name="T36" fmla="*/ 1 w 752"/>
                <a:gd name="T37" fmla="*/ 2 h 563"/>
                <a:gd name="T38" fmla="*/ 1 w 752"/>
                <a:gd name="T39" fmla="*/ 2 h 563"/>
                <a:gd name="T40" fmla="*/ 1 w 752"/>
                <a:gd name="T41" fmla="*/ 2 h 563"/>
                <a:gd name="T42" fmla="*/ 0 w 752"/>
                <a:gd name="T43" fmla="*/ 2 h 563"/>
                <a:gd name="T44" fmla="*/ 0 w 752"/>
                <a:gd name="T45" fmla="*/ 2 h 563"/>
                <a:gd name="T46" fmla="*/ 0 w 752"/>
                <a:gd name="T47" fmla="*/ 2 h 563"/>
                <a:gd name="T48" fmla="*/ 0 w 752"/>
                <a:gd name="T49" fmla="*/ 2 h 563"/>
                <a:gd name="T50" fmla="*/ 0 w 752"/>
                <a:gd name="T51" fmla="*/ 2 h 563"/>
                <a:gd name="T52" fmla="*/ 0 w 752"/>
                <a:gd name="T53" fmla="*/ 2 h 563"/>
                <a:gd name="T54" fmla="*/ 0 w 752"/>
                <a:gd name="T55" fmla="*/ 2 h 563"/>
                <a:gd name="T56" fmla="*/ 0 w 752"/>
                <a:gd name="T57" fmla="*/ 2 h 563"/>
                <a:gd name="T58" fmla="*/ 0 w 752"/>
                <a:gd name="T59" fmla="*/ 2 h 563"/>
                <a:gd name="T60" fmla="*/ 0 w 752"/>
                <a:gd name="T61" fmla="*/ 2 h 563"/>
                <a:gd name="T62" fmla="*/ 0 w 752"/>
                <a:gd name="T63" fmla="*/ 1 h 563"/>
                <a:gd name="T64" fmla="*/ 0 w 752"/>
                <a:gd name="T65" fmla="*/ 1 h 563"/>
                <a:gd name="T66" fmla="*/ 0 w 752"/>
                <a:gd name="T67" fmla="*/ 1 h 563"/>
                <a:gd name="T68" fmla="*/ 0 w 752"/>
                <a:gd name="T69" fmla="*/ 1 h 563"/>
                <a:gd name="T70" fmla="*/ 0 w 752"/>
                <a:gd name="T71" fmla="*/ 1 h 563"/>
                <a:gd name="T72" fmla="*/ 0 w 752"/>
                <a:gd name="T73" fmla="*/ 0 h 563"/>
                <a:gd name="T74" fmla="*/ 1 w 752"/>
                <a:gd name="T75" fmla="*/ 0 h 563"/>
                <a:gd name="T76" fmla="*/ 1 w 752"/>
                <a:gd name="T77" fmla="*/ 0 h 563"/>
                <a:gd name="T78" fmla="*/ 2 w 752"/>
                <a:gd name="T79" fmla="*/ 0 h 563"/>
                <a:gd name="T80" fmla="*/ 2 w 752"/>
                <a:gd name="T81" fmla="*/ 0 h 563"/>
                <a:gd name="T82" fmla="*/ 2 w 752"/>
                <a:gd name="T83" fmla="*/ 0 h 563"/>
                <a:gd name="T84" fmla="*/ 2 w 752"/>
                <a:gd name="T85" fmla="*/ 0 h 563"/>
                <a:gd name="T86" fmla="*/ 2 w 752"/>
                <a:gd name="T87" fmla="*/ 0 h 563"/>
                <a:gd name="T88" fmla="*/ 2 w 752"/>
                <a:gd name="T89" fmla="*/ 0 h 563"/>
                <a:gd name="T90" fmla="*/ 2 w 752"/>
                <a:gd name="T91" fmla="*/ 0 h 563"/>
                <a:gd name="T92" fmla="*/ 3 w 752"/>
                <a:gd name="T93" fmla="*/ 0 h 563"/>
                <a:gd name="T94" fmla="*/ 3 w 752"/>
                <a:gd name="T95" fmla="*/ 0 h 563"/>
                <a:gd name="T96" fmla="*/ 3 w 752"/>
                <a:gd name="T97" fmla="*/ 0 h 563"/>
                <a:gd name="T98" fmla="*/ 3 w 752"/>
                <a:gd name="T99" fmla="*/ 0 h 563"/>
                <a:gd name="T100" fmla="*/ 3 w 752"/>
                <a:gd name="T101" fmla="*/ 0 h 563"/>
                <a:gd name="T102" fmla="*/ 3 w 752"/>
                <a:gd name="T103" fmla="*/ 0 h 563"/>
                <a:gd name="T104" fmla="*/ 3 w 752"/>
                <a:gd name="T105" fmla="*/ 0 h 563"/>
                <a:gd name="T106" fmla="*/ 3 w 752"/>
                <a:gd name="T107" fmla="*/ 1 h 563"/>
                <a:gd name="T108" fmla="*/ 3 w 752"/>
                <a:gd name="T109" fmla="*/ 1 h 563"/>
                <a:gd name="T110" fmla="*/ 3 w 752"/>
                <a:gd name="T111" fmla="*/ 1 h 563"/>
                <a:gd name="T112" fmla="*/ 3 w 752"/>
                <a:gd name="T113" fmla="*/ 1 h 563"/>
                <a:gd name="T114" fmla="*/ 3 w 752"/>
                <a:gd name="T115" fmla="*/ 1 h 563"/>
                <a:gd name="T116" fmla="*/ 3 w 752"/>
                <a:gd name="T117" fmla="*/ 1 h 563"/>
                <a:gd name="T118" fmla="*/ 2 w 752"/>
                <a:gd name="T119" fmla="*/ 0 h 563"/>
                <a:gd name="T120" fmla="*/ 2 w 752"/>
                <a:gd name="T121" fmla="*/ 0 h 563"/>
                <a:gd name="T122" fmla="*/ 2 w 752"/>
                <a:gd name="T123" fmla="*/ 0 h 563"/>
                <a:gd name="T124" fmla="*/ 2 w 752"/>
                <a:gd name="T125" fmla="*/ 0 h 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2" h="563">
                  <a:moveTo>
                    <a:pt x="559" y="120"/>
                  </a:moveTo>
                  <a:lnTo>
                    <a:pt x="559" y="120"/>
                  </a:lnTo>
                  <a:lnTo>
                    <a:pt x="512" y="132"/>
                  </a:lnTo>
                  <a:lnTo>
                    <a:pt x="466" y="149"/>
                  </a:lnTo>
                  <a:lnTo>
                    <a:pt x="408" y="179"/>
                  </a:lnTo>
                  <a:lnTo>
                    <a:pt x="378" y="196"/>
                  </a:lnTo>
                  <a:lnTo>
                    <a:pt x="349" y="218"/>
                  </a:lnTo>
                  <a:lnTo>
                    <a:pt x="319" y="247"/>
                  </a:lnTo>
                  <a:lnTo>
                    <a:pt x="290" y="277"/>
                  </a:lnTo>
                  <a:lnTo>
                    <a:pt x="265" y="316"/>
                  </a:lnTo>
                  <a:lnTo>
                    <a:pt x="240" y="354"/>
                  </a:lnTo>
                  <a:lnTo>
                    <a:pt x="223" y="401"/>
                  </a:lnTo>
                  <a:lnTo>
                    <a:pt x="206" y="452"/>
                  </a:lnTo>
                  <a:lnTo>
                    <a:pt x="206" y="482"/>
                  </a:lnTo>
                  <a:lnTo>
                    <a:pt x="198" y="512"/>
                  </a:lnTo>
                  <a:lnTo>
                    <a:pt x="189" y="537"/>
                  </a:lnTo>
                  <a:lnTo>
                    <a:pt x="181" y="550"/>
                  </a:lnTo>
                  <a:lnTo>
                    <a:pt x="172" y="558"/>
                  </a:lnTo>
                  <a:lnTo>
                    <a:pt x="160" y="563"/>
                  </a:lnTo>
                  <a:lnTo>
                    <a:pt x="143" y="563"/>
                  </a:lnTo>
                  <a:lnTo>
                    <a:pt x="126" y="558"/>
                  </a:lnTo>
                  <a:lnTo>
                    <a:pt x="105" y="546"/>
                  </a:lnTo>
                  <a:lnTo>
                    <a:pt x="84" y="529"/>
                  </a:lnTo>
                  <a:lnTo>
                    <a:pt x="59" y="503"/>
                  </a:lnTo>
                  <a:lnTo>
                    <a:pt x="47" y="490"/>
                  </a:lnTo>
                  <a:lnTo>
                    <a:pt x="26" y="448"/>
                  </a:lnTo>
                  <a:lnTo>
                    <a:pt x="17" y="422"/>
                  </a:lnTo>
                  <a:lnTo>
                    <a:pt x="9" y="388"/>
                  </a:lnTo>
                  <a:lnTo>
                    <a:pt x="0" y="354"/>
                  </a:lnTo>
                  <a:lnTo>
                    <a:pt x="0" y="316"/>
                  </a:lnTo>
                  <a:lnTo>
                    <a:pt x="5" y="277"/>
                  </a:lnTo>
                  <a:lnTo>
                    <a:pt x="17" y="235"/>
                  </a:lnTo>
                  <a:lnTo>
                    <a:pt x="42" y="196"/>
                  </a:lnTo>
                  <a:lnTo>
                    <a:pt x="72" y="154"/>
                  </a:lnTo>
                  <a:lnTo>
                    <a:pt x="118" y="115"/>
                  </a:lnTo>
                  <a:lnTo>
                    <a:pt x="177" y="77"/>
                  </a:lnTo>
                  <a:lnTo>
                    <a:pt x="252" y="43"/>
                  </a:lnTo>
                  <a:lnTo>
                    <a:pt x="345" y="13"/>
                  </a:lnTo>
                  <a:lnTo>
                    <a:pt x="416" y="5"/>
                  </a:lnTo>
                  <a:lnTo>
                    <a:pt x="487" y="0"/>
                  </a:lnTo>
                  <a:lnTo>
                    <a:pt x="567" y="0"/>
                  </a:lnTo>
                  <a:lnTo>
                    <a:pt x="609" y="9"/>
                  </a:lnTo>
                  <a:lnTo>
                    <a:pt x="647" y="17"/>
                  </a:lnTo>
                  <a:lnTo>
                    <a:pt x="680" y="30"/>
                  </a:lnTo>
                  <a:lnTo>
                    <a:pt x="710" y="47"/>
                  </a:lnTo>
                  <a:lnTo>
                    <a:pt x="731" y="68"/>
                  </a:lnTo>
                  <a:lnTo>
                    <a:pt x="739" y="81"/>
                  </a:lnTo>
                  <a:lnTo>
                    <a:pt x="748" y="94"/>
                  </a:lnTo>
                  <a:lnTo>
                    <a:pt x="752" y="111"/>
                  </a:lnTo>
                  <a:lnTo>
                    <a:pt x="752" y="128"/>
                  </a:lnTo>
                  <a:lnTo>
                    <a:pt x="752" y="149"/>
                  </a:lnTo>
                  <a:lnTo>
                    <a:pt x="748" y="171"/>
                  </a:lnTo>
                  <a:lnTo>
                    <a:pt x="735" y="162"/>
                  </a:lnTo>
                  <a:lnTo>
                    <a:pt x="701" y="145"/>
                  </a:lnTo>
                  <a:lnTo>
                    <a:pt x="676" y="137"/>
                  </a:lnTo>
                  <a:lnTo>
                    <a:pt x="643" y="128"/>
                  </a:lnTo>
                  <a:lnTo>
                    <a:pt x="605" y="124"/>
                  </a:lnTo>
                  <a:lnTo>
                    <a:pt x="559"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67"/>
            <p:cNvSpPr>
              <a:spLocks noChangeAspect="1"/>
            </p:cNvSpPr>
            <p:nvPr/>
          </p:nvSpPr>
          <p:spPr bwMode="auto">
            <a:xfrm>
              <a:off x="1133" y="943"/>
              <a:ext cx="86" cy="239"/>
            </a:xfrm>
            <a:custGeom>
              <a:avLst/>
              <a:gdLst>
                <a:gd name="T0" fmla="*/ 1 w 215"/>
                <a:gd name="T1" fmla="*/ 0 h 597"/>
                <a:gd name="T2" fmla="*/ 1 w 215"/>
                <a:gd name="T3" fmla="*/ 0 h 597"/>
                <a:gd name="T4" fmla="*/ 1 w 215"/>
                <a:gd name="T5" fmla="*/ 0 h 597"/>
                <a:gd name="T6" fmla="*/ 1 w 215"/>
                <a:gd name="T7" fmla="*/ 0 h 597"/>
                <a:gd name="T8" fmla="*/ 1 w 215"/>
                <a:gd name="T9" fmla="*/ 0 h 597"/>
                <a:gd name="T10" fmla="*/ 0 w 215"/>
                <a:gd name="T11" fmla="*/ 0 h 597"/>
                <a:gd name="T12" fmla="*/ 0 w 215"/>
                <a:gd name="T13" fmla="*/ 0 h 597"/>
                <a:gd name="T14" fmla="*/ 0 w 215"/>
                <a:gd name="T15" fmla="*/ 1 h 597"/>
                <a:gd name="T16" fmla="*/ 0 w 215"/>
                <a:gd name="T17" fmla="*/ 1 h 597"/>
                <a:gd name="T18" fmla="*/ 0 w 215"/>
                <a:gd name="T19" fmla="*/ 1 h 597"/>
                <a:gd name="T20" fmla="*/ 0 w 215"/>
                <a:gd name="T21" fmla="*/ 1 h 597"/>
                <a:gd name="T22" fmla="*/ 0 w 215"/>
                <a:gd name="T23" fmla="*/ 1 h 597"/>
                <a:gd name="T24" fmla="*/ 1 w 215"/>
                <a:gd name="T25" fmla="*/ 2 h 597"/>
                <a:gd name="T26" fmla="*/ 1 w 215"/>
                <a:gd name="T27" fmla="*/ 2 h 597"/>
                <a:gd name="T28" fmla="*/ 1 w 215"/>
                <a:gd name="T29" fmla="*/ 2 h 597"/>
                <a:gd name="T30" fmla="*/ 1 w 215"/>
                <a:gd name="T31" fmla="*/ 2 h 597"/>
                <a:gd name="T32" fmla="*/ 1 w 215"/>
                <a:gd name="T33" fmla="*/ 2 h 597"/>
                <a:gd name="T34" fmla="*/ 1 w 215"/>
                <a:gd name="T35" fmla="*/ 2 h 597"/>
                <a:gd name="T36" fmla="*/ 1 w 215"/>
                <a:gd name="T37" fmla="*/ 2 h 597"/>
                <a:gd name="T38" fmla="*/ 1 w 215"/>
                <a:gd name="T39" fmla="*/ 2 h 597"/>
                <a:gd name="T40" fmla="*/ 1 w 215"/>
                <a:gd name="T41" fmla="*/ 2 h 597"/>
                <a:gd name="T42" fmla="*/ 1 w 215"/>
                <a:gd name="T43" fmla="*/ 2 h 597"/>
                <a:gd name="T44" fmla="*/ 0 w 215"/>
                <a:gd name="T45" fmla="*/ 2 h 597"/>
                <a:gd name="T46" fmla="*/ 0 w 215"/>
                <a:gd name="T47" fmla="*/ 2 h 597"/>
                <a:gd name="T48" fmla="*/ 0 w 215"/>
                <a:gd name="T49" fmla="*/ 2 h 597"/>
                <a:gd name="T50" fmla="*/ 0 w 215"/>
                <a:gd name="T51" fmla="*/ 2 h 597"/>
                <a:gd name="T52" fmla="*/ 0 w 215"/>
                <a:gd name="T53" fmla="*/ 2 h 597"/>
                <a:gd name="T54" fmla="*/ 0 w 215"/>
                <a:gd name="T55" fmla="*/ 2 h 597"/>
                <a:gd name="T56" fmla="*/ 0 w 215"/>
                <a:gd name="T57" fmla="*/ 2 h 597"/>
                <a:gd name="T58" fmla="*/ 0 w 215"/>
                <a:gd name="T59" fmla="*/ 2 h 597"/>
                <a:gd name="T60" fmla="*/ 0 w 215"/>
                <a:gd name="T61" fmla="*/ 2 h 597"/>
                <a:gd name="T62" fmla="*/ 0 w 215"/>
                <a:gd name="T63" fmla="*/ 2 h 597"/>
                <a:gd name="T64" fmla="*/ 0 w 215"/>
                <a:gd name="T65" fmla="*/ 2 h 597"/>
                <a:gd name="T66" fmla="*/ 0 w 215"/>
                <a:gd name="T67" fmla="*/ 2 h 597"/>
                <a:gd name="T68" fmla="*/ 0 w 215"/>
                <a:gd name="T69" fmla="*/ 1 h 597"/>
                <a:gd name="T70" fmla="*/ 0 w 215"/>
                <a:gd name="T71" fmla="*/ 1 h 597"/>
                <a:gd name="T72" fmla="*/ 0 w 215"/>
                <a:gd name="T73" fmla="*/ 1 h 597"/>
                <a:gd name="T74" fmla="*/ 0 w 215"/>
                <a:gd name="T75" fmla="*/ 1 h 597"/>
                <a:gd name="T76" fmla="*/ 0 w 215"/>
                <a:gd name="T77" fmla="*/ 1 h 597"/>
                <a:gd name="T78" fmla="*/ 0 w 215"/>
                <a:gd name="T79" fmla="*/ 0 h 597"/>
                <a:gd name="T80" fmla="*/ 0 w 215"/>
                <a:gd name="T81" fmla="*/ 0 h 597"/>
                <a:gd name="T82" fmla="*/ 0 w 215"/>
                <a:gd name="T83" fmla="*/ 0 h 597"/>
                <a:gd name="T84" fmla="*/ 0 w 215"/>
                <a:gd name="T85" fmla="*/ 0 h 597"/>
                <a:gd name="T86" fmla="*/ 0 w 215"/>
                <a:gd name="T87" fmla="*/ 0 h 597"/>
                <a:gd name="T88" fmla="*/ 1 w 215"/>
                <a:gd name="T89" fmla="*/ 0 h 597"/>
                <a:gd name="T90" fmla="*/ 1 w 215"/>
                <a:gd name="T91" fmla="*/ 0 h 597"/>
                <a:gd name="T92" fmla="*/ 1 w 215"/>
                <a:gd name="T93" fmla="*/ 0 h 597"/>
                <a:gd name="T94" fmla="*/ 1 w 215"/>
                <a:gd name="T95" fmla="*/ 0 h 5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5" h="597">
                  <a:moveTo>
                    <a:pt x="215" y="0"/>
                  </a:moveTo>
                  <a:lnTo>
                    <a:pt x="215" y="0"/>
                  </a:lnTo>
                  <a:lnTo>
                    <a:pt x="189" y="26"/>
                  </a:lnTo>
                  <a:lnTo>
                    <a:pt x="164" y="52"/>
                  </a:lnTo>
                  <a:lnTo>
                    <a:pt x="147" y="77"/>
                  </a:lnTo>
                  <a:lnTo>
                    <a:pt x="131" y="107"/>
                  </a:lnTo>
                  <a:lnTo>
                    <a:pt x="122" y="133"/>
                  </a:lnTo>
                  <a:lnTo>
                    <a:pt x="114" y="162"/>
                  </a:lnTo>
                  <a:lnTo>
                    <a:pt x="110" y="192"/>
                  </a:lnTo>
                  <a:lnTo>
                    <a:pt x="110" y="222"/>
                  </a:lnTo>
                  <a:lnTo>
                    <a:pt x="114" y="277"/>
                  </a:lnTo>
                  <a:lnTo>
                    <a:pt x="122" y="329"/>
                  </a:lnTo>
                  <a:lnTo>
                    <a:pt x="135" y="371"/>
                  </a:lnTo>
                  <a:lnTo>
                    <a:pt x="147" y="405"/>
                  </a:lnTo>
                  <a:lnTo>
                    <a:pt x="164" y="448"/>
                  </a:lnTo>
                  <a:lnTo>
                    <a:pt x="164" y="465"/>
                  </a:lnTo>
                  <a:lnTo>
                    <a:pt x="164" y="482"/>
                  </a:lnTo>
                  <a:lnTo>
                    <a:pt x="160" y="495"/>
                  </a:lnTo>
                  <a:lnTo>
                    <a:pt x="156" y="507"/>
                  </a:lnTo>
                  <a:lnTo>
                    <a:pt x="139" y="533"/>
                  </a:lnTo>
                  <a:lnTo>
                    <a:pt x="126" y="546"/>
                  </a:lnTo>
                  <a:lnTo>
                    <a:pt x="110" y="559"/>
                  </a:lnTo>
                  <a:lnTo>
                    <a:pt x="68" y="576"/>
                  </a:lnTo>
                  <a:lnTo>
                    <a:pt x="17" y="597"/>
                  </a:lnTo>
                  <a:lnTo>
                    <a:pt x="42" y="571"/>
                  </a:lnTo>
                  <a:lnTo>
                    <a:pt x="59" y="546"/>
                  </a:lnTo>
                  <a:lnTo>
                    <a:pt x="72" y="520"/>
                  </a:lnTo>
                  <a:lnTo>
                    <a:pt x="76" y="490"/>
                  </a:lnTo>
                  <a:lnTo>
                    <a:pt x="72" y="461"/>
                  </a:lnTo>
                  <a:lnTo>
                    <a:pt x="68" y="431"/>
                  </a:lnTo>
                  <a:lnTo>
                    <a:pt x="47" y="371"/>
                  </a:lnTo>
                  <a:lnTo>
                    <a:pt x="26" y="303"/>
                  </a:lnTo>
                  <a:lnTo>
                    <a:pt x="5" y="243"/>
                  </a:lnTo>
                  <a:lnTo>
                    <a:pt x="0" y="209"/>
                  </a:lnTo>
                  <a:lnTo>
                    <a:pt x="0" y="179"/>
                  </a:lnTo>
                  <a:lnTo>
                    <a:pt x="0" y="150"/>
                  </a:lnTo>
                  <a:lnTo>
                    <a:pt x="13" y="124"/>
                  </a:lnTo>
                  <a:lnTo>
                    <a:pt x="47" y="90"/>
                  </a:lnTo>
                  <a:lnTo>
                    <a:pt x="84" y="64"/>
                  </a:lnTo>
                  <a:lnTo>
                    <a:pt x="118" y="43"/>
                  </a:lnTo>
                  <a:lnTo>
                    <a:pt x="152" y="26"/>
                  </a:lnTo>
                  <a:lnTo>
                    <a:pt x="198" y="5"/>
                  </a:lnTo>
                  <a:lnTo>
                    <a:pt x="2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68"/>
            <p:cNvSpPr>
              <a:spLocks noChangeAspect="1"/>
            </p:cNvSpPr>
            <p:nvPr/>
          </p:nvSpPr>
          <p:spPr bwMode="auto">
            <a:xfrm>
              <a:off x="1195" y="1168"/>
              <a:ext cx="170" cy="312"/>
            </a:xfrm>
            <a:custGeom>
              <a:avLst/>
              <a:gdLst>
                <a:gd name="T0" fmla="*/ 2 w 424"/>
                <a:gd name="T1" fmla="*/ 3 h 779"/>
                <a:gd name="T2" fmla="*/ 1 w 424"/>
                <a:gd name="T3" fmla="*/ 1 h 779"/>
                <a:gd name="T4" fmla="*/ 1 w 424"/>
                <a:gd name="T5" fmla="*/ 1 h 779"/>
                <a:gd name="T6" fmla="*/ 1 w 424"/>
                <a:gd name="T7" fmla="*/ 1 h 779"/>
                <a:gd name="T8" fmla="*/ 1 w 424"/>
                <a:gd name="T9" fmla="*/ 1 h 779"/>
                <a:gd name="T10" fmla="*/ 1 w 424"/>
                <a:gd name="T11" fmla="*/ 1 h 779"/>
                <a:gd name="T12" fmla="*/ 1 w 424"/>
                <a:gd name="T13" fmla="*/ 1 h 779"/>
                <a:gd name="T14" fmla="*/ 1 w 424"/>
                <a:gd name="T15" fmla="*/ 1 h 779"/>
                <a:gd name="T16" fmla="*/ 1 w 424"/>
                <a:gd name="T17" fmla="*/ 1 h 779"/>
                <a:gd name="T18" fmla="*/ 1 w 424"/>
                <a:gd name="T19" fmla="*/ 0 h 779"/>
                <a:gd name="T20" fmla="*/ 1 w 424"/>
                <a:gd name="T21" fmla="*/ 0 h 779"/>
                <a:gd name="T22" fmla="*/ 1 w 424"/>
                <a:gd name="T23" fmla="*/ 0 h 779"/>
                <a:gd name="T24" fmla="*/ 1 w 424"/>
                <a:gd name="T25" fmla="*/ 0 h 779"/>
                <a:gd name="T26" fmla="*/ 1 w 424"/>
                <a:gd name="T27" fmla="*/ 0 h 779"/>
                <a:gd name="T28" fmla="*/ 1 w 424"/>
                <a:gd name="T29" fmla="*/ 0 h 779"/>
                <a:gd name="T30" fmla="*/ 1 w 424"/>
                <a:gd name="T31" fmla="*/ 0 h 779"/>
                <a:gd name="T32" fmla="*/ 1 w 424"/>
                <a:gd name="T33" fmla="*/ 0 h 779"/>
                <a:gd name="T34" fmla="*/ 1 w 424"/>
                <a:gd name="T35" fmla="*/ 0 h 779"/>
                <a:gd name="T36" fmla="*/ 1 w 424"/>
                <a:gd name="T37" fmla="*/ 0 h 779"/>
                <a:gd name="T38" fmla="*/ 0 w 424"/>
                <a:gd name="T39" fmla="*/ 0 h 779"/>
                <a:gd name="T40" fmla="*/ 0 w 424"/>
                <a:gd name="T41" fmla="*/ 0 h 779"/>
                <a:gd name="T42" fmla="*/ 0 w 424"/>
                <a:gd name="T43" fmla="*/ 0 h 779"/>
                <a:gd name="T44" fmla="*/ 0 w 424"/>
                <a:gd name="T45" fmla="*/ 0 h 779"/>
                <a:gd name="T46" fmla="*/ 0 w 424"/>
                <a:gd name="T47" fmla="*/ 0 h 779"/>
                <a:gd name="T48" fmla="*/ 0 w 424"/>
                <a:gd name="T49" fmla="*/ 0 h 779"/>
                <a:gd name="T50" fmla="*/ 0 w 424"/>
                <a:gd name="T51" fmla="*/ 2 h 779"/>
                <a:gd name="T52" fmla="*/ 1 w 424"/>
                <a:gd name="T53" fmla="*/ 3 h 779"/>
                <a:gd name="T54" fmla="*/ 1 w 424"/>
                <a:gd name="T55" fmla="*/ 3 h 779"/>
                <a:gd name="T56" fmla="*/ 1 w 424"/>
                <a:gd name="T57" fmla="*/ 3 h 779"/>
                <a:gd name="T58" fmla="*/ 1 w 424"/>
                <a:gd name="T59" fmla="*/ 3 h 779"/>
                <a:gd name="T60" fmla="*/ 2 w 424"/>
                <a:gd name="T61" fmla="*/ 3 h 779"/>
                <a:gd name="T62" fmla="*/ 2 w 424"/>
                <a:gd name="T63" fmla="*/ 3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4" h="779">
                  <a:moveTo>
                    <a:pt x="373" y="686"/>
                  </a:moveTo>
                  <a:lnTo>
                    <a:pt x="264" y="324"/>
                  </a:lnTo>
                  <a:lnTo>
                    <a:pt x="281" y="290"/>
                  </a:lnTo>
                  <a:lnTo>
                    <a:pt x="294" y="255"/>
                  </a:lnTo>
                  <a:lnTo>
                    <a:pt x="302" y="230"/>
                  </a:lnTo>
                  <a:lnTo>
                    <a:pt x="302" y="209"/>
                  </a:lnTo>
                  <a:lnTo>
                    <a:pt x="298" y="187"/>
                  </a:lnTo>
                  <a:lnTo>
                    <a:pt x="289" y="166"/>
                  </a:lnTo>
                  <a:lnTo>
                    <a:pt x="268" y="123"/>
                  </a:lnTo>
                  <a:lnTo>
                    <a:pt x="256" y="98"/>
                  </a:lnTo>
                  <a:lnTo>
                    <a:pt x="247" y="77"/>
                  </a:lnTo>
                  <a:lnTo>
                    <a:pt x="239" y="38"/>
                  </a:lnTo>
                  <a:lnTo>
                    <a:pt x="235" y="13"/>
                  </a:lnTo>
                  <a:lnTo>
                    <a:pt x="235" y="0"/>
                  </a:lnTo>
                  <a:lnTo>
                    <a:pt x="205" y="8"/>
                  </a:lnTo>
                  <a:lnTo>
                    <a:pt x="134" y="21"/>
                  </a:lnTo>
                  <a:lnTo>
                    <a:pt x="92" y="34"/>
                  </a:lnTo>
                  <a:lnTo>
                    <a:pt x="54" y="51"/>
                  </a:lnTo>
                  <a:lnTo>
                    <a:pt x="21" y="68"/>
                  </a:lnTo>
                  <a:lnTo>
                    <a:pt x="8" y="81"/>
                  </a:lnTo>
                  <a:lnTo>
                    <a:pt x="0" y="89"/>
                  </a:lnTo>
                  <a:lnTo>
                    <a:pt x="80" y="362"/>
                  </a:lnTo>
                  <a:lnTo>
                    <a:pt x="168" y="686"/>
                  </a:lnTo>
                  <a:lnTo>
                    <a:pt x="172" y="724"/>
                  </a:lnTo>
                  <a:lnTo>
                    <a:pt x="168" y="779"/>
                  </a:lnTo>
                  <a:lnTo>
                    <a:pt x="424" y="779"/>
                  </a:lnTo>
                  <a:lnTo>
                    <a:pt x="373" y="6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69"/>
            <p:cNvSpPr>
              <a:spLocks noChangeAspect="1"/>
            </p:cNvSpPr>
            <p:nvPr/>
          </p:nvSpPr>
          <p:spPr bwMode="auto">
            <a:xfrm>
              <a:off x="1236" y="1187"/>
              <a:ext cx="36" cy="68"/>
            </a:xfrm>
            <a:custGeom>
              <a:avLst/>
              <a:gdLst>
                <a:gd name="T0" fmla="*/ 0 w 92"/>
                <a:gd name="T1" fmla="*/ 0 h 170"/>
                <a:gd name="T2" fmla="*/ 0 w 92"/>
                <a:gd name="T3" fmla="*/ 1 h 170"/>
                <a:gd name="T4" fmla="*/ 0 w 92"/>
                <a:gd name="T5" fmla="*/ 0 h 170"/>
                <a:gd name="T6" fmla="*/ 0 w 92"/>
                <a:gd name="T7" fmla="*/ 0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70">
                  <a:moveTo>
                    <a:pt x="0" y="17"/>
                  </a:moveTo>
                  <a:lnTo>
                    <a:pt x="92" y="170"/>
                  </a:lnTo>
                  <a:lnTo>
                    <a:pt x="62"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70"/>
            <p:cNvSpPr>
              <a:spLocks noChangeAspect="1"/>
            </p:cNvSpPr>
            <p:nvPr/>
          </p:nvSpPr>
          <p:spPr bwMode="auto">
            <a:xfrm>
              <a:off x="1205" y="994"/>
              <a:ext cx="19" cy="19"/>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w 46"/>
                <a:gd name="T11" fmla="*/ 0 h 47"/>
                <a:gd name="T12" fmla="*/ 0 w 46"/>
                <a:gd name="T13" fmla="*/ 0 h 47"/>
                <a:gd name="T14" fmla="*/ 0 w 46"/>
                <a:gd name="T15" fmla="*/ 0 h 47"/>
                <a:gd name="T16" fmla="*/ 0 w 46"/>
                <a:gd name="T17" fmla="*/ 0 h 47"/>
                <a:gd name="T18" fmla="*/ 0 w 46"/>
                <a:gd name="T19" fmla="*/ 0 h 47"/>
                <a:gd name="T20" fmla="*/ 0 w 46"/>
                <a:gd name="T21" fmla="*/ 0 h 47"/>
                <a:gd name="T22" fmla="*/ 0 w 46"/>
                <a:gd name="T23" fmla="*/ 0 h 47"/>
                <a:gd name="T24" fmla="*/ 0 w 46"/>
                <a:gd name="T25" fmla="*/ 0 h 47"/>
                <a:gd name="T26" fmla="*/ 0 w 46"/>
                <a:gd name="T27" fmla="*/ 0 h 47"/>
                <a:gd name="T28" fmla="*/ 0 w 46"/>
                <a:gd name="T29" fmla="*/ 0 h 47"/>
                <a:gd name="T30" fmla="*/ 0 w 46"/>
                <a:gd name="T31" fmla="*/ 0 h 47"/>
                <a:gd name="T32" fmla="*/ 0 w 46"/>
                <a:gd name="T33" fmla="*/ 0 h 47"/>
                <a:gd name="T34" fmla="*/ 0 w 46"/>
                <a:gd name="T35" fmla="*/ 0 h 47"/>
                <a:gd name="T36" fmla="*/ 0 w 46"/>
                <a:gd name="T37" fmla="*/ 0 h 47"/>
                <a:gd name="T38" fmla="*/ 0 w 46"/>
                <a:gd name="T39" fmla="*/ 0 h 47"/>
                <a:gd name="T40" fmla="*/ 0 w 46"/>
                <a:gd name="T41" fmla="*/ 0 h 47"/>
                <a:gd name="T42" fmla="*/ 0 w 46"/>
                <a:gd name="T43" fmla="*/ 0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47">
                  <a:moveTo>
                    <a:pt x="4" y="43"/>
                  </a:moveTo>
                  <a:lnTo>
                    <a:pt x="4" y="43"/>
                  </a:lnTo>
                  <a:lnTo>
                    <a:pt x="13" y="47"/>
                  </a:lnTo>
                  <a:lnTo>
                    <a:pt x="21" y="47"/>
                  </a:lnTo>
                  <a:lnTo>
                    <a:pt x="29" y="47"/>
                  </a:lnTo>
                  <a:lnTo>
                    <a:pt x="38" y="43"/>
                  </a:lnTo>
                  <a:lnTo>
                    <a:pt x="46" y="34"/>
                  </a:lnTo>
                  <a:lnTo>
                    <a:pt x="46" y="26"/>
                  </a:lnTo>
                  <a:lnTo>
                    <a:pt x="46" y="13"/>
                  </a:lnTo>
                  <a:lnTo>
                    <a:pt x="38" y="5"/>
                  </a:lnTo>
                  <a:lnTo>
                    <a:pt x="29" y="0"/>
                  </a:lnTo>
                  <a:lnTo>
                    <a:pt x="21" y="0"/>
                  </a:lnTo>
                  <a:lnTo>
                    <a:pt x="13" y="0"/>
                  </a:lnTo>
                  <a:lnTo>
                    <a:pt x="4" y="5"/>
                  </a:lnTo>
                  <a:lnTo>
                    <a:pt x="0" y="13"/>
                  </a:lnTo>
                  <a:lnTo>
                    <a:pt x="0" y="22"/>
                  </a:lnTo>
                  <a:lnTo>
                    <a:pt x="0" y="34"/>
                  </a:lnTo>
                  <a:lnTo>
                    <a:pt x="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71"/>
            <p:cNvSpPr>
              <a:spLocks noChangeAspect="1"/>
            </p:cNvSpPr>
            <p:nvPr/>
          </p:nvSpPr>
          <p:spPr bwMode="auto">
            <a:xfrm>
              <a:off x="1311" y="957"/>
              <a:ext cx="17" cy="17"/>
            </a:xfrm>
            <a:custGeom>
              <a:avLst/>
              <a:gdLst>
                <a:gd name="T0" fmla="*/ 0 w 42"/>
                <a:gd name="T1" fmla="*/ 0 h 42"/>
                <a:gd name="T2" fmla="*/ 0 w 42"/>
                <a:gd name="T3" fmla="*/ 0 h 42"/>
                <a:gd name="T4" fmla="*/ 0 w 42"/>
                <a:gd name="T5" fmla="*/ 0 h 42"/>
                <a:gd name="T6" fmla="*/ 0 w 42"/>
                <a:gd name="T7" fmla="*/ 0 h 42"/>
                <a:gd name="T8" fmla="*/ 0 w 42"/>
                <a:gd name="T9" fmla="*/ 0 h 42"/>
                <a:gd name="T10" fmla="*/ 0 w 42"/>
                <a:gd name="T11" fmla="*/ 0 h 42"/>
                <a:gd name="T12" fmla="*/ 0 w 42"/>
                <a:gd name="T13" fmla="*/ 0 h 42"/>
                <a:gd name="T14" fmla="*/ 0 w 42"/>
                <a:gd name="T15" fmla="*/ 0 h 42"/>
                <a:gd name="T16" fmla="*/ 0 w 42"/>
                <a:gd name="T17" fmla="*/ 0 h 42"/>
                <a:gd name="T18" fmla="*/ 0 w 42"/>
                <a:gd name="T19" fmla="*/ 0 h 42"/>
                <a:gd name="T20" fmla="*/ 0 w 42"/>
                <a:gd name="T21" fmla="*/ 0 h 42"/>
                <a:gd name="T22" fmla="*/ 0 w 42"/>
                <a:gd name="T23" fmla="*/ 0 h 42"/>
                <a:gd name="T24" fmla="*/ 0 w 42"/>
                <a:gd name="T25" fmla="*/ 0 h 42"/>
                <a:gd name="T26" fmla="*/ 0 w 42"/>
                <a:gd name="T27" fmla="*/ 0 h 42"/>
                <a:gd name="T28" fmla="*/ 0 w 42"/>
                <a:gd name="T29" fmla="*/ 0 h 42"/>
                <a:gd name="T30" fmla="*/ 0 w 42"/>
                <a:gd name="T31" fmla="*/ 0 h 42"/>
                <a:gd name="T32" fmla="*/ 0 w 42"/>
                <a:gd name="T33" fmla="*/ 0 h 42"/>
                <a:gd name="T34" fmla="*/ 0 w 42"/>
                <a:gd name="T35" fmla="*/ 0 h 42"/>
                <a:gd name="T36" fmla="*/ 0 w 42"/>
                <a:gd name="T37" fmla="*/ 0 h 42"/>
                <a:gd name="T38" fmla="*/ 0 w 42"/>
                <a:gd name="T39" fmla="*/ 0 h 42"/>
                <a:gd name="T40" fmla="*/ 0 w 42"/>
                <a:gd name="T41" fmla="*/ 0 h 42"/>
                <a:gd name="T42" fmla="*/ 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9" y="34"/>
                  </a:moveTo>
                  <a:lnTo>
                    <a:pt x="9" y="34"/>
                  </a:lnTo>
                  <a:lnTo>
                    <a:pt x="17" y="38"/>
                  </a:lnTo>
                  <a:lnTo>
                    <a:pt x="21" y="42"/>
                  </a:lnTo>
                  <a:lnTo>
                    <a:pt x="30" y="38"/>
                  </a:lnTo>
                  <a:lnTo>
                    <a:pt x="38" y="34"/>
                  </a:lnTo>
                  <a:lnTo>
                    <a:pt x="42" y="29"/>
                  </a:lnTo>
                  <a:lnTo>
                    <a:pt x="42" y="21"/>
                  </a:lnTo>
                  <a:lnTo>
                    <a:pt x="42" y="12"/>
                  </a:lnTo>
                  <a:lnTo>
                    <a:pt x="38" y="4"/>
                  </a:lnTo>
                  <a:lnTo>
                    <a:pt x="30" y="0"/>
                  </a:lnTo>
                  <a:lnTo>
                    <a:pt x="21" y="0"/>
                  </a:lnTo>
                  <a:lnTo>
                    <a:pt x="17" y="0"/>
                  </a:lnTo>
                  <a:lnTo>
                    <a:pt x="9" y="4"/>
                  </a:lnTo>
                  <a:lnTo>
                    <a:pt x="5" y="12"/>
                  </a:lnTo>
                  <a:lnTo>
                    <a:pt x="0" y="21"/>
                  </a:lnTo>
                  <a:lnTo>
                    <a:pt x="5" y="29"/>
                  </a:lnTo>
                  <a:lnTo>
                    <a:pt x="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72"/>
            <p:cNvSpPr>
              <a:spLocks noChangeAspect="1"/>
            </p:cNvSpPr>
            <p:nvPr/>
          </p:nvSpPr>
          <p:spPr bwMode="auto">
            <a:xfrm>
              <a:off x="1410" y="860"/>
              <a:ext cx="45" cy="44"/>
            </a:xfrm>
            <a:custGeom>
              <a:avLst/>
              <a:gdLst>
                <a:gd name="T0" fmla="*/ 0 w 113"/>
                <a:gd name="T1" fmla="*/ 0 h 110"/>
                <a:gd name="T2" fmla="*/ 0 w 113"/>
                <a:gd name="T3" fmla="*/ 0 h 110"/>
                <a:gd name="T4" fmla="*/ 0 w 113"/>
                <a:gd name="T5" fmla="*/ 0 h 110"/>
                <a:gd name="T6" fmla="*/ 0 w 113"/>
                <a:gd name="T7" fmla="*/ 0 h 110"/>
                <a:gd name="T8" fmla="*/ 0 w 113"/>
                <a:gd name="T9" fmla="*/ 0 h 110"/>
                <a:gd name="T10" fmla="*/ 0 w 113"/>
                <a:gd name="T11" fmla="*/ 0 h 110"/>
                <a:gd name="T12" fmla="*/ 0 w 113"/>
                <a:gd name="T13" fmla="*/ 0 h 110"/>
                <a:gd name="T14" fmla="*/ 0 w 113"/>
                <a:gd name="T15" fmla="*/ 0 h 110"/>
                <a:gd name="T16" fmla="*/ 0 w 113"/>
                <a:gd name="T17" fmla="*/ 0 h 110"/>
                <a:gd name="T18" fmla="*/ 0 w 113"/>
                <a:gd name="T19" fmla="*/ 0 h 110"/>
                <a:gd name="T20" fmla="*/ 0 w 113"/>
                <a:gd name="T21" fmla="*/ 0 h 110"/>
                <a:gd name="T22" fmla="*/ 0 w 113"/>
                <a:gd name="T23" fmla="*/ 0 h 110"/>
                <a:gd name="T24" fmla="*/ 0 w 113"/>
                <a:gd name="T25" fmla="*/ 0 h 110"/>
                <a:gd name="T26" fmla="*/ 0 w 113"/>
                <a:gd name="T27" fmla="*/ 0 h 110"/>
                <a:gd name="T28" fmla="*/ 0 w 113"/>
                <a:gd name="T29" fmla="*/ 0 h 110"/>
                <a:gd name="T30" fmla="*/ 0 w 113"/>
                <a:gd name="T31" fmla="*/ 0 h 110"/>
                <a:gd name="T32" fmla="*/ 0 w 113"/>
                <a:gd name="T33" fmla="*/ 0 h 110"/>
                <a:gd name="T34" fmla="*/ 0 w 113"/>
                <a:gd name="T35" fmla="*/ 0 h 110"/>
                <a:gd name="T36" fmla="*/ 0 w 113"/>
                <a:gd name="T37" fmla="*/ 0 h 110"/>
                <a:gd name="T38" fmla="*/ 0 w 113"/>
                <a:gd name="T39" fmla="*/ 0 h 110"/>
                <a:gd name="T40" fmla="*/ 0 w 113"/>
                <a:gd name="T41" fmla="*/ 0 h 110"/>
                <a:gd name="T42" fmla="*/ 0 w 113"/>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110">
                  <a:moveTo>
                    <a:pt x="50" y="0"/>
                  </a:moveTo>
                  <a:lnTo>
                    <a:pt x="50" y="0"/>
                  </a:lnTo>
                  <a:lnTo>
                    <a:pt x="71" y="0"/>
                  </a:lnTo>
                  <a:lnTo>
                    <a:pt x="92" y="12"/>
                  </a:lnTo>
                  <a:lnTo>
                    <a:pt x="105" y="30"/>
                  </a:lnTo>
                  <a:lnTo>
                    <a:pt x="113" y="51"/>
                  </a:lnTo>
                  <a:lnTo>
                    <a:pt x="109" y="72"/>
                  </a:lnTo>
                  <a:lnTo>
                    <a:pt x="101" y="93"/>
                  </a:lnTo>
                  <a:lnTo>
                    <a:pt x="84" y="106"/>
                  </a:lnTo>
                  <a:lnTo>
                    <a:pt x="63" y="110"/>
                  </a:lnTo>
                  <a:lnTo>
                    <a:pt x="38" y="110"/>
                  </a:lnTo>
                  <a:lnTo>
                    <a:pt x="21" y="98"/>
                  </a:lnTo>
                  <a:lnTo>
                    <a:pt x="9" y="81"/>
                  </a:lnTo>
                  <a:lnTo>
                    <a:pt x="0" y="59"/>
                  </a:lnTo>
                  <a:lnTo>
                    <a:pt x="4" y="38"/>
                  </a:lnTo>
                  <a:lnTo>
                    <a:pt x="13" y="21"/>
                  </a:lnTo>
                  <a:lnTo>
                    <a:pt x="29" y="4"/>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73"/>
            <p:cNvSpPr>
              <a:spLocks noChangeAspect="1"/>
            </p:cNvSpPr>
            <p:nvPr/>
          </p:nvSpPr>
          <p:spPr bwMode="auto">
            <a:xfrm>
              <a:off x="1420" y="870"/>
              <a:ext cx="25" cy="25"/>
            </a:xfrm>
            <a:custGeom>
              <a:avLst/>
              <a:gdLst>
                <a:gd name="T0" fmla="*/ 0 w 63"/>
                <a:gd name="T1" fmla="*/ 0 h 64"/>
                <a:gd name="T2" fmla="*/ 0 w 63"/>
                <a:gd name="T3" fmla="*/ 0 h 64"/>
                <a:gd name="T4" fmla="*/ 0 w 63"/>
                <a:gd name="T5" fmla="*/ 0 h 64"/>
                <a:gd name="T6" fmla="*/ 0 w 63"/>
                <a:gd name="T7" fmla="*/ 0 h 64"/>
                <a:gd name="T8" fmla="*/ 0 w 63"/>
                <a:gd name="T9" fmla="*/ 0 h 64"/>
                <a:gd name="T10" fmla="*/ 0 w 63"/>
                <a:gd name="T11" fmla="*/ 0 h 64"/>
                <a:gd name="T12" fmla="*/ 0 w 63"/>
                <a:gd name="T13" fmla="*/ 0 h 64"/>
                <a:gd name="T14" fmla="*/ 0 w 63"/>
                <a:gd name="T15" fmla="*/ 0 h 64"/>
                <a:gd name="T16" fmla="*/ 0 w 63"/>
                <a:gd name="T17" fmla="*/ 0 h 64"/>
                <a:gd name="T18" fmla="*/ 0 w 63"/>
                <a:gd name="T19" fmla="*/ 0 h 64"/>
                <a:gd name="T20" fmla="*/ 0 w 63"/>
                <a:gd name="T21" fmla="*/ 0 h 64"/>
                <a:gd name="T22" fmla="*/ 0 w 63"/>
                <a:gd name="T23" fmla="*/ 0 h 64"/>
                <a:gd name="T24" fmla="*/ 0 w 63"/>
                <a:gd name="T25" fmla="*/ 0 h 64"/>
                <a:gd name="T26" fmla="*/ 0 w 63"/>
                <a:gd name="T27" fmla="*/ 0 h 64"/>
                <a:gd name="T28" fmla="*/ 0 w 63"/>
                <a:gd name="T29" fmla="*/ 0 h 64"/>
                <a:gd name="T30" fmla="*/ 0 w 63"/>
                <a:gd name="T31" fmla="*/ 0 h 64"/>
                <a:gd name="T32" fmla="*/ 0 w 63"/>
                <a:gd name="T33" fmla="*/ 0 h 64"/>
                <a:gd name="T34" fmla="*/ 0 w 63"/>
                <a:gd name="T35" fmla="*/ 0 h 64"/>
                <a:gd name="T36" fmla="*/ 0 w 63"/>
                <a:gd name="T37" fmla="*/ 0 h 64"/>
                <a:gd name="T38" fmla="*/ 0 w 63"/>
                <a:gd name="T39" fmla="*/ 0 h 64"/>
                <a:gd name="T40" fmla="*/ 0 w 63"/>
                <a:gd name="T41" fmla="*/ 0 h 64"/>
                <a:gd name="T42" fmla="*/ 0 w 63"/>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64">
                  <a:moveTo>
                    <a:pt x="30" y="0"/>
                  </a:moveTo>
                  <a:lnTo>
                    <a:pt x="30" y="0"/>
                  </a:lnTo>
                  <a:lnTo>
                    <a:pt x="42" y="0"/>
                  </a:lnTo>
                  <a:lnTo>
                    <a:pt x="51" y="5"/>
                  </a:lnTo>
                  <a:lnTo>
                    <a:pt x="59" y="13"/>
                  </a:lnTo>
                  <a:lnTo>
                    <a:pt x="63" y="26"/>
                  </a:lnTo>
                  <a:lnTo>
                    <a:pt x="63" y="39"/>
                  </a:lnTo>
                  <a:lnTo>
                    <a:pt x="55" y="51"/>
                  </a:lnTo>
                  <a:lnTo>
                    <a:pt x="46" y="60"/>
                  </a:lnTo>
                  <a:lnTo>
                    <a:pt x="34" y="64"/>
                  </a:lnTo>
                  <a:lnTo>
                    <a:pt x="21" y="60"/>
                  </a:lnTo>
                  <a:lnTo>
                    <a:pt x="13" y="56"/>
                  </a:lnTo>
                  <a:lnTo>
                    <a:pt x="4" y="47"/>
                  </a:lnTo>
                  <a:lnTo>
                    <a:pt x="0" y="34"/>
                  </a:lnTo>
                  <a:lnTo>
                    <a:pt x="0" y="22"/>
                  </a:lnTo>
                  <a:lnTo>
                    <a:pt x="9" y="9"/>
                  </a:lnTo>
                  <a:lnTo>
                    <a:pt x="17"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4"/>
            <p:cNvSpPr>
              <a:spLocks noChangeAspect="1"/>
            </p:cNvSpPr>
            <p:nvPr/>
          </p:nvSpPr>
          <p:spPr bwMode="auto">
            <a:xfrm>
              <a:off x="1262" y="1014"/>
              <a:ext cx="78" cy="43"/>
            </a:xfrm>
            <a:custGeom>
              <a:avLst/>
              <a:gdLst>
                <a:gd name="T0" fmla="*/ 1 w 193"/>
                <a:gd name="T1" fmla="*/ 0 h 107"/>
                <a:gd name="T2" fmla="*/ 1 w 193"/>
                <a:gd name="T3" fmla="*/ 0 h 107"/>
                <a:gd name="T4" fmla="*/ 1 w 193"/>
                <a:gd name="T5" fmla="*/ 0 h 107"/>
                <a:gd name="T6" fmla="*/ 1 w 193"/>
                <a:gd name="T7" fmla="*/ 0 h 107"/>
                <a:gd name="T8" fmla="*/ 1 w 193"/>
                <a:gd name="T9" fmla="*/ 0 h 107"/>
                <a:gd name="T10" fmla="*/ 1 w 193"/>
                <a:gd name="T11" fmla="*/ 0 h 107"/>
                <a:gd name="T12" fmla="*/ 1 w 193"/>
                <a:gd name="T13" fmla="*/ 0 h 107"/>
                <a:gd name="T14" fmla="*/ 1 w 193"/>
                <a:gd name="T15" fmla="*/ 0 h 107"/>
                <a:gd name="T16" fmla="*/ 0 w 193"/>
                <a:gd name="T17" fmla="*/ 0 h 107"/>
                <a:gd name="T18" fmla="*/ 0 w 193"/>
                <a:gd name="T19" fmla="*/ 0 h 107"/>
                <a:gd name="T20" fmla="*/ 0 w 193"/>
                <a:gd name="T21" fmla="*/ 0 h 107"/>
                <a:gd name="T22" fmla="*/ 0 w 193"/>
                <a:gd name="T23" fmla="*/ 0 h 107"/>
                <a:gd name="T24" fmla="*/ 0 w 193"/>
                <a:gd name="T25" fmla="*/ 0 h 107"/>
                <a:gd name="T26" fmla="*/ 0 w 193"/>
                <a:gd name="T27" fmla="*/ 0 h 107"/>
                <a:gd name="T28" fmla="*/ 0 w 193"/>
                <a:gd name="T29" fmla="*/ 0 h 107"/>
                <a:gd name="T30" fmla="*/ 0 w 193"/>
                <a:gd name="T31" fmla="*/ 0 h 107"/>
                <a:gd name="T32" fmla="*/ 0 w 193"/>
                <a:gd name="T33" fmla="*/ 0 h 107"/>
                <a:gd name="T34" fmla="*/ 0 w 193"/>
                <a:gd name="T35" fmla="*/ 0 h 107"/>
                <a:gd name="T36" fmla="*/ 0 w 193"/>
                <a:gd name="T37" fmla="*/ 0 h 107"/>
                <a:gd name="T38" fmla="*/ 0 w 193"/>
                <a:gd name="T39" fmla="*/ 0 h 107"/>
                <a:gd name="T40" fmla="*/ 0 w 193"/>
                <a:gd name="T41" fmla="*/ 0 h 107"/>
                <a:gd name="T42" fmla="*/ 1 w 193"/>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3" h="107">
                  <a:moveTo>
                    <a:pt x="193" y="5"/>
                  </a:moveTo>
                  <a:lnTo>
                    <a:pt x="193" y="5"/>
                  </a:lnTo>
                  <a:lnTo>
                    <a:pt x="193" y="17"/>
                  </a:lnTo>
                  <a:lnTo>
                    <a:pt x="193" y="30"/>
                  </a:lnTo>
                  <a:lnTo>
                    <a:pt x="189" y="43"/>
                  </a:lnTo>
                  <a:lnTo>
                    <a:pt x="180" y="60"/>
                  </a:lnTo>
                  <a:lnTo>
                    <a:pt x="168" y="73"/>
                  </a:lnTo>
                  <a:lnTo>
                    <a:pt x="142" y="90"/>
                  </a:lnTo>
                  <a:lnTo>
                    <a:pt x="113" y="103"/>
                  </a:lnTo>
                  <a:lnTo>
                    <a:pt x="88" y="107"/>
                  </a:lnTo>
                  <a:lnTo>
                    <a:pt x="63" y="107"/>
                  </a:lnTo>
                  <a:lnTo>
                    <a:pt x="42" y="103"/>
                  </a:lnTo>
                  <a:lnTo>
                    <a:pt x="29" y="94"/>
                  </a:lnTo>
                  <a:lnTo>
                    <a:pt x="4" y="73"/>
                  </a:lnTo>
                  <a:lnTo>
                    <a:pt x="0" y="64"/>
                  </a:lnTo>
                  <a:lnTo>
                    <a:pt x="92" y="9"/>
                  </a:lnTo>
                  <a:lnTo>
                    <a:pt x="105" y="13"/>
                  </a:lnTo>
                  <a:lnTo>
                    <a:pt x="113" y="9"/>
                  </a:lnTo>
                  <a:lnTo>
                    <a:pt x="126" y="0"/>
                  </a:lnTo>
                  <a:lnTo>
                    <a:pt x="19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75"/>
            <p:cNvSpPr>
              <a:spLocks noChangeAspect="1"/>
            </p:cNvSpPr>
            <p:nvPr/>
          </p:nvSpPr>
          <p:spPr bwMode="auto">
            <a:xfrm>
              <a:off x="1276" y="1025"/>
              <a:ext cx="50" cy="20"/>
            </a:xfrm>
            <a:custGeom>
              <a:avLst/>
              <a:gdLst>
                <a:gd name="T0" fmla="*/ 0 w 126"/>
                <a:gd name="T1" fmla="*/ 0 h 51"/>
                <a:gd name="T2" fmla="*/ 0 w 126"/>
                <a:gd name="T3" fmla="*/ 0 h 51"/>
                <a:gd name="T4" fmla="*/ 0 w 126"/>
                <a:gd name="T5" fmla="*/ 0 h 51"/>
                <a:gd name="T6" fmla="*/ 0 w 126"/>
                <a:gd name="T7" fmla="*/ 0 h 51"/>
                <a:gd name="T8" fmla="*/ 0 w 126"/>
                <a:gd name="T9" fmla="*/ 0 h 51"/>
                <a:gd name="T10" fmla="*/ 0 w 126"/>
                <a:gd name="T11" fmla="*/ 0 h 51"/>
                <a:gd name="T12" fmla="*/ 0 w 126"/>
                <a:gd name="T13" fmla="*/ 0 h 51"/>
                <a:gd name="T14" fmla="*/ 0 w 126"/>
                <a:gd name="T15" fmla="*/ 0 h 51"/>
                <a:gd name="T16" fmla="*/ 0 w 126"/>
                <a:gd name="T17" fmla="*/ 0 h 51"/>
                <a:gd name="T18" fmla="*/ 0 w 126"/>
                <a:gd name="T19" fmla="*/ 0 h 51"/>
                <a:gd name="T20" fmla="*/ 0 w 126"/>
                <a:gd name="T21" fmla="*/ 0 h 51"/>
                <a:gd name="T22" fmla="*/ 0 w 126"/>
                <a:gd name="T23" fmla="*/ 0 h 51"/>
                <a:gd name="T24" fmla="*/ 0 w 126"/>
                <a:gd name="T25" fmla="*/ 0 h 51"/>
                <a:gd name="T26" fmla="*/ 0 w 126"/>
                <a:gd name="T27" fmla="*/ 0 h 51"/>
                <a:gd name="T28" fmla="*/ 0 w 126"/>
                <a:gd name="T29" fmla="*/ 0 h 51"/>
                <a:gd name="T30" fmla="*/ 0 w 126"/>
                <a:gd name="T31" fmla="*/ 0 h 51"/>
                <a:gd name="T32" fmla="*/ 0 w 126"/>
                <a:gd name="T33" fmla="*/ 0 h 51"/>
                <a:gd name="T34" fmla="*/ 0 w 126"/>
                <a:gd name="T35" fmla="*/ 0 h 51"/>
                <a:gd name="T36" fmla="*/ 0 w 126"/>
                <a:gd name="T37" fmla="*/ 0 h 51"/>
                <a:gd name="T38" fmla="*/ 0 w 126"/>
                <a:gd name="T39" fmla="*/ 0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6" h="51">
                  <a:moveTo>
                    <a:pt x="0" y="38"/>
                  </a:moveTo>
                  <a:lnTo>
                    <a:pt x="0" y="38"/>
                  </a:lnTo>
                  <a:lnTo>
                    <a:pt x="42" y="17"/>
                  </a:lnTo>
                  <a:lnTo>
                    <a:pt x="80" y="4"/>
                  </a:lnTo>
                  <a:lnTo>
                    <a:pt x="101" y="0"/>
                  </a:lnTo>
                  <a:lnTo>
                    <a:pt x="126" y="0"/>
                  </a:lnTo>
                  <a:lnTo>
                    <a:pt x="126" y="4"/>
                  </a:lnTo>
                  <a:lnTo>
                    <a:pt x="122" y="17"/>
                  </a:lnTo>
                  <a:lnTo>
                    <a:pt x="118" y="26"/>
                  </a:lnTo>
                  <a:lnTo>
                    <a:pt x="114" y="34"/>
                  </a:lnTo>
                  <a:lnTo>
                    <a:pt x="101" y="38"/>
                  </a:lnTo>
                  <a:lnTo>
                    <a:pt x="84" y="47"/>
                  </a:lnTo>
                  <a:lnTo>
                    <a:pt x="76" y="51"/>
                  </a:lnTo>
                  <a:lnTo>
                    <a:pt x="55" y="51"/>
                  </a:lnTo>
                  <a:lnTo>
                    <a:pt x="30" y="51"/>
                  </a:lnTo>
                  <a:lnTo>
                    <a:pt x="13" y="47"/>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76"/>
            <p:cNvSpPr>
              <a:spLocks noChangeAspect="1"/>
            </p:cNvSpPr>
            <p:nvPr/>
          </p:nvSpPr>
          <p:spPr bwMode="auto">
            <a:xfrm>
              <a:off x="1091" y="1033"/>
              <a:ext cx="50" cy="38"/>
            </a:xfrm>
            <a:custGeom>
              <a:avLst/>
              <a:gdLst>
                <a:gd name="T0" fmla="*/ 0 w 126"/>
                <a:gd name="T1" fmla="*/ 0 h 94"/>
                <a:gd name="T2" fmla="*/ 0 w 126"/>
                <a:gd name="T3" fmla="*/ 0 h 94"/>
                <a:gd name="T4" fmla="*/ 0 w 126"/>
                <a:gd name="T5" fmla="*/ 0 h 94"/>
                <a:gd name="T6" fmla="*/ 0 w 126"/>
                <a:gd name="T7" fmla="*/ 0 h 94"/>
                <a:gd name="T8" fmla="*/ 0 w 126"/>
                <a:gd name="T9" fmla="*/ 0 h 94"/>
                <a:gd name="T10" fmla="*/ 0 w 126"/>
                <a:gd name="T11" fmla="*/ 0 h 94"/>
                <a:gd name="T12" fmla="*/ 0 w 126"/>
                <a:gd name="T13" fmla="*/ 0 h 94"/>
                <a:gd name="T14" fmla="*/ 0 w 126"/>
                <a:gd name="T15" fmla="*/ 0 h 94"/>
                <a:gd name="T16" fmla="*/ 0 w 126"/>
                <a:gd name="T17" fmla="*/ 0 h 94"/>
                <a:gd name="T18" fmla="*/ 0 w 126"/>
                <a:gd name="T19" fmla="*/ 0 h 94"/>
                <a:gd name="T20" fmla="*/ 0 w 126"/>
                <a:gd name="T21" fmla="*/ 0 h 94"/>
                <a:gd name="T22" fmla="*/ 0 w 126"/>
                <a:gd name="T23" fmla="*/ 0 h 94"/>
                <a:gd name="T24" fmla="*/ 0 w 126"/>
                <a:gd name="T25" fmla="*/ 0 h 94"/>
                <a:gd name="T26" fmla="*/ 0 w 126"/>
                <a:gd name="T27" fmla="*/ 0 h 94"/>
                <a:gd name="T28" fmla="*/ 0 w 126"/>
                <a:gd name="T29" fmla="*/ 0 h 94"/>
                <a:gd name="T30" fmla="*/ 0 w 126"/>
                <a:gd name="T31" fmla="*/ 0 h 94"/>
                <a:gd name="T32" fmla="*/ 0 w 126"/>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94">
                  <a:moveTo>
                    <a:pt x="110" y="0"/>
                  </a:moveTo>
                  <a:lnTo>
                    <a:pt x="38" y="13"/>
                  </a:lnTo>
                  <a:lnTo>
                    <a:pt x="30" y="13"/>
                  </a:lnTo>
                  <a:lnTo>
                    <a:pt x="17" y="22"/>
                  </a:lnTo>
                  <a:lnTo>
                    <a:pt x="5" y="39"/>
                  </a:lnTo>
                  <a:lnTo>
                    <a:pt x="0" y="47"/>
                  </a:lnTo>
                  <a:lnTo>
                    <a:pt x="0" y="56"/>
                  </a:lnTo>
                  <a:lnTo>
                    <a:pt x="5" y="68"/>
                  </a:lnTo>
                  <a:lnTo>
                    <a:pt x="13" y="77"/>
                  </a:lnTo>
                  <a:lnTo>
                    <a:pt x="26" y="85"/>
                  </a:lnTo>
                  <a:lnTo>
                    <a:pt x="34" y="90"/>
                  </a:lnTo>
                  <a:lnTo>
                    <a:pt x="55" y="94"/>
                  </a:lnTo>
                  <a:lnTo>
                    <a:pt x="59" y="94"/>
                  </a:lnTo>
                  <a:lnTo>
                    <a:pt x="126" y="85"/>
                  </a:lnTo>
                  <a:lnTo>
                    <a:pt x="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77"/>
            <p:cNvSpPr>
              <a:spLocks noChangeAspect="1"/>
            </p:cNvSpPr>
            <p:nvPr/>
          </p:nvSpPr>
          <p:spPr bwMode="auto">
            <a:xfrm>
              <a:off x="984" y="1023"/>
              <a:ext cx="156" cy="349"/>
            </a:xfrm>
            <a:custGeom>
              <a:avLst/>
              <a:gdLst>
                <a:gd name="T0" fmla="*/ 1 w 390"/>
                <a:gd name="T1" fmla="*/ 0 h 873"/>
                <a:gd name="T2" fmla="*/ 1 w 390"/>
                <a:gd name="T3" fmla="*/ 0 h 873"/>
                <a:gd name="T4" fmla="*/ 0 w 390"/>
                <a:gd name="T5" fmla="*/ 0 h 873"/>
                <a:gd name="T6" fmla="*/ 0 w 390"/>
                <a:gd name="T7" fmla="*/ 0 h 873"/>
                <a:gd name="T8" fmla="*/ 0 w 390"/>
                <a:gd name="T9" fmla="*/ 0 h 873"/>
                <a:gd name="T10" fmla="*/ 0 w 390"/>
                <a:gd name="T11" fmla="*/ 1 h 873"/>
                <a:gd name="T12" fmla="*/ 0 w 390"/>
                <a:gd name="T13" fmla="*/ 1 h 873"/>
                <a:gd name="T14" fmla="*/ 0 w 390"/>
                <a:gd name="T15" fmla="*/ 2 h 873"/>
                <a:gd name="T16" fmla="*/ 0 w 390"/>
                <a:gd name="T17" fmla="*/ 3 h 873"/>
                <a:gd name="T18" fmla="*/ 0 w 390"/>
                <a:gd name="T19" fmla="*/ 3 h 873"/>
                <a:gd name="T20" fmla="*/ 0 w 390"/>
                <a:gd name="T21" fmla="*/ 3 h 873"/>
                <a:gd name="T22" fmla="*/ 1 w 390"/>
                <a:gd name="T23" fmla="*/ 4 h 873"/>
                <a:gd name="T24" fmla="*/ 1 w 390"/>
                <a:gd name="T25" fmla="*/ 3 h 873"/>
                <a:gd name="T26" fmla="*/ 1 w 390"/>
                <a:gd name="T27" fmla="*/ 3 h 873"/>
                <a:gd name="T28" fmla="*/ 1 w 390"/>
                <a:gd name="T29" fmla="*/ 3 h 873"/>
                <a:gd name="T30" fmla="*/ 1 w 390"/>
                <a:gd name="T31" fmla="*/ 2 h 873"/>
                <a:gd name="T32" fmla="*/ 1 w 390"/>
                <a:gd name="T33" fmla="*/ 3 h 873"/>
                <a:gd name="T34" fmla="*/ 1 w 390"/>
                <a:gd name="T35" fmla="*/ 3 h 873"/>
                <a:gd name="T36" fmla="*/ 1 w 390"/>
                <a:gd name="T37" fmla="*/ 4 h 873"/>
                <a:gd name="T38" fmla="*/ 1 w 390"/>
                <a:gd name="T39" fmla="*/ 4 h 873"/>
                <a:gd name="T40" fmla="*/ 2 w 390"/>
                <a:gd name="T41" fmla="*/ 3 h 873"/>
                <a:gd name="T42" fmla="*/ 2 w 390"/>
                <a:gd name="T43" fmla="*/ 3 h 873"/>
                <a:gd name="T44" fmla="*/ 2 w 390"/>
                <a:gd name="T45" fmla="*/ 3 h 873"/>
                <a:gd name="T46" fmla="*/ 1 w 390"/>
                <a:gd name="T47" fmla="*/ 2 h 873"/>
                <a:gd name="T48" fmla="*/ 1 w 390"/>
                <a:gd name="T49" fmla="*/ 2 h 873"/>
                <a:gd name="T50" fmla="*/ 1 w 390"/>
                <a:gd name="T51" fmla="*/ 2 h 873"/>
                <a:gd name="T52" fmla="*/ 1 w 390"/>
                <a:gd name="T53" fmla="*/ 1 h 873"/>
                <a:gd name="T54" fmla="*/ 1 w 390"/>
                <a:gd name="T55" fmla="*/ 1 h 873"/>
                <a:gd name="T56" fmla="*/ 1 w 390"/>
                <a:gd name="T57" fmla="*/ 0 h 873"/>
                <a:gd name="T58" fmla="*/ 1 w 390"/>
                <a:gd name="T59" fmla="*/ 0 h 873"/>
                <a:gd name="T60" fmla="*/ 1 w 390"/>
                <a:gd name="T61" fmla="*/ 0 h 873"/>
                <a:gd name="T62" fmla="*/ 1 w 390"/>
                <a:gd name="T63" fmla="*/ 0 h 873"/>
                <a:gd name="T64" fmla="*/ 1 w 390"/>
                <a:gd name="T65" fmla="*/ 0 h 873"/>
                <a:gd name="T66" fmla="*/ 1 w 390"/>
                <a:gd name="T67" fmla="*/ 0 h 8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873">
                  <a:moveTo>
                    <a:pt x="206" y="0"/>
                  </a:moveTo>
                  <a:lnTo>
                    <a:pt x="206" y="0"/>
                  </a:lnTo>
                  <a:lnTo>
                    <a:pt x="168" y="4"/>
                  </a:lnTo>
                  <a:lnTo>
                    <a:pt x="134" y="17"/>
                  </a:lnTo>
                  <a:lnTo>
                    <a:pt x="92" y="34"/>
                  </a:lnTo>
                  <a:lnTo>
                    <a:pt x="71" y="47"/>
                  </a:lnTo>
                  <a:lnTo>
                    <a:pt x="54" y="59"/>
                  </a:lnTo>
                  <a:lnTo>
                    <a:pt x="38" y="76"/>
                  </a:lnTo>
                  <a:lnTo>
                    <a:pt x="21" y="102"/>
                  </a:lnTo>
                  <a:lnTo>
                    <a:pt x="8" y="128"/>
                  </a:lnTo>
                  <a:lnTo>
                    <a:pt x="4" y="157"/>
                  </a:lnTo>
                  <a:lnTo>
                    <a:pt x="0" y="191"/>
                  </a:lnTo>
                  <a:lnTo>
                    <a:pt x="0" y="230"/>
                  </a:lnTo>
                  <a:lnTo>
                    <a:pt x="12" y="315"/>
                  </a:lnTo>
                  <a:lnTo>
                    <a:pt x="29" y="400"/>
                  </a:lnTo>
                  <a:lnTo>
                    <a:pt x="54" y="575"/>
                  </a:lnTo>
                  <a:lnTo>
                    <a:pt x="67" y="656"/>
                  </a:lnTo>
                  <a:lnTo>
                    <a:pt x="71" y="720"/>
                  </a:lnTo>
                  <a:lnTo>
                    <a:pt x="71" y="750"/>
                  </a:lnTo>
                  <a:lnTo>
                    <a:pt x="67" y="775"/>
                  </a:lnTo>
                  <a:lnTo>
                    <a:pt x="59" y="796"/>
                  </a:lnTo>
                  <a:lnTo>
                    <a:pt x="50" y="809"/>
                  </a:lnTo>
                  <a:lnTo>
                    <a:pt x="143" y="848"/>
                  </a:lnTo>
                  <a:lnTo>
                    <a:pt x="147" y="830"/>
                  </a:lnTo>
                  <a:lnTo>
                    <a:pt x="155" y="784"/>
                  </a:lnTo>
                  <a:lnTo>
                    <a:pt x="164" y="754"/>
                  </a:lnTo>
                  <a:lnTo>
                    <a:pt x="164" y="715"/>
                  </a:lnTo>
                  <a:lnTo>
                    <a:pt x="164" y="677"/>
                  </a:lnTo>
                  <a:lnTo>
                    <a:pt x="159" y="634"/>
                  </a:lnTo>
                  <a:lnTo>
                    <a:pt x="168" y="656"/>
                  </a:lnTo>
                  <a:lnTo>
                    <a:pt x="185" y="711"/>
                  </a:lnTo>
                  <a:lnTo>
                    <a:pt x="201" y="788"/>
                  </a:lnTo>
                  <a:lnTo>
                    <a:pt x="201" y="830"/>
                  </a:lnTo>
                  <a:lnTo>
                    <a:pt x="201" y="873"/>
                  </a:lnTo>
                  <a:lnTo>
                    <a:pt x="227" y="865"/>
                  </a:lnTo>
                  <a:lnTo>
                    <a:pt x="281" y="852"/>
                  </a:lnTo>
                  <a:lnTo>
                    <a:pt x="315" y="839"/>
                  </a:lnTo>
                  <a:lnTo>
                    <a:pt x="344" y="826"/>
                  </a:lnTo>
                  <a:lnTo>
                    <a:pt x="373" y="809"/>
                  </a:lnTo>
                  <a:lnTo>
                    <a:pt x="390" y="792"/>
                  </a:lnTo>
                  <a:lnTo>
                    <a:pt x="382" y="758"/>
                  </a:lnTo>
                  <a:lnTo>
                    <a:pt x="365" y="677"/>
                  </a:lnTo>
                  <a:lnTo>
                    <a:pt x="331" y="575"/>
                  </a:lnTo>
                  <a:lnTo>
                    <a:pt x="310" y="519"/>
                  </a:lnTo>
                  <a:lnTo>
                    <a:pt x="289" y="473"/>
                  </a:lnTo>
                  <a:lnTo>
                    <a:pt x="239" y="366"/>
                  </a:lnTo>
                  <a:lnTo>
                    <a:pt x="210" y="306"/>
                  </a:lnTo>
                  <a:lnTo>
                    <a:pt x="189" y="247"/>
                  </a:lnTo>
                  <a:lnTo>
                    <a:pt x="176" y="191"/>
                  </a:lnTo>
                  <a:lnTo>
                    <a:pt x="172" y="166"/>
                  </a:lnTo>
                  <a:lnTo>
                    <a:pt x="176" y="140"/>
                  </a:lnTo>
                  <a:lnTo>
                    <a:pt x="176" y="115"/>
                  </a:lnTo>
                  <a:lnTo>
                    <a:pt x="185" y="93"/>
                  </a:lnTo>
                  <a:lnTo>
                    <a:pt x="197" y="72"/>
                  </a:lnTo>
                  <a:lnTo>
                    <a:pt x="214" y="55"/>
                  </a:lnTo>
                  <a:lnTo>
                    <a:pt x="227" y="42"/>
                  </a:lnTo>
                  <a:lnTo>
                    <a:pt x="239" y="25"/>
                  </a:lnTo>
                  <a:lnTo>
                    <a:pt x="243" y="17"/>
                  </a:lnTo>
                  <a:lnTo>
                    <a:pt x="239" y="8"/>
                  </a:lnTo>
                  <a:lnTo>
                    <a:pt x="227" y="0"/>
                  </a:lnTo>
                  <a:lnTo>
                    <a:pt x="2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78"/>
            <p:cNvSpPr>
              <a:spLocks noChangeAspect="1"/>
            </p:cNvSpPr>
            <p:nvPr/>
          </p:nvSpPr>
          <p:spPr bwMode="auto">
            <a:xfrm>
              <a:off x="1172" y="948"/>
              <a:ext cx="38" cy="166"/>
            </a:xfrm>
            <a:custGeom>
              <a:avLst/>
              <a:gdLst>
                <a:gd name="T0" fmla="*/ 0 w 97"/>
                <a:gd name="T1" fmla="*/ 0 h 414"/>
                <a:gd name="T2" fmla="*/ 0 w 97"/>
                <a:gd name="T3" fmla="*/ 0 h 414"/>
                <a:gd name="T4" fmla="*/ 0 w 97"/>
                <a:gd name="T5" fmla="*/ 0 h 414"/>
                <a:gd name="T6" fmla="*/ 0 w 97"/>
                <a:gd name="T7" fmla="*/ 0 h 414"/>
                <a:gd name="T8" fmla="*/ 0 w 97"/>
                <a:gd name="T9" fmla="*/ 0 h 414"/>
                <a:gd name="T10" fmla="*/ 0 w 97"/>
                <a:gd name="T11" fmla="*/ 1 h 414"/>
                <a:gd name="T12" fmla="*/ 0 w 97"/>
                <a:gd name="T13" fmla="*/ 1 h 414"/>
                <a:gd name="T14" fmla="*/ 0 w 97"/>
                <a:gd name="T15" fmla="*/ 1 h 414"/>
                <a:gd name="T16" fmla="*/ 0 w 97"/>
                <a:gd name="T17" fmla="*/ 1 h 414"/>
                <a:gd name="T18" fmla="*/ 0 w 97"/>
                <a:gd name="T19" fmla="*/ 1 h 414"/>
                <a:gd name="T20" fmla="*/ 0 w 97"/>
                <a:gd name="T21" fmla="*/ 1 h 414"/>
                <a:gd name="T22" fmla="*/ 0 w 97"/>
                <a:gd name="T23" fmla="*/ 1 h 414"/>
                <a:gd name="T24" fmla="*/ 0 w 97"/>
                <a:gd name="T25" fmla="*/ 1 h 414"/>
                <a:gd name="T26" fmla="*/ 0 w 97"/>
                <a:gd name="T27" fmla="*/ 2 h 414"/>
                <a:gd name="T28" fmla="*/ 0 w 97"/>
                <a:gd name="T29" fmla="*/ 2 h 414"/>
                <a:gd name="T30" fmla="*/ 0 w 97"/>
                <a:gd name="T31" fmla="*/ 2 h 414"/>
                <a:gd name="T32" fmla="*/ 0 w 97"/>
                <a:gd name="T33" fmla="*/ 2 h 414"/>
                <a:gd name="T34" fmla="*/ 0 w 97"/>
                <a:gd name="T35" fmla="*/ 2 h 414"/>
                <a:gd name="T36" fmla="*/ 0 w 97"/>
                <a:gd name="T37" fmla="*/ 2 h 414"/>
                <a:gd name="T38" fmla="*/ 0 w 97"/>
                <a:gd name="T39" fmla="*/ 2 h 414"/>
                <a:gd name="T40" fmla="*/ 0 w 97"/>
                <a:gd name="T41" fmla="*/ 2 h 414"/>
                <a:gd name="T42" fmla="*/ 0 w 97"/>
                <a:gd name="T43" fmla="*/ 2 h 414"/>
                <a:gd name="T44" fmla="*/ 0 w 97"/>
                <a:gd name="T45" fmla="*/ 2 h 414"/>
                <a:gd name="T46" fmla="*/ 0 w 97"/>
                <a:gd name="T47" fmla="*/ 2 h 414"/>
                <a:gd name="T48" fmla="*/ 0 w 97"/>
                <a:gd name="T49" fmla="*/ 1 h 414"/>
                <a:gd name="T50" fmla="*/ 0 w 97"/>
                <a:gd name="T51" fmla="*/ 1 h 414"/>
                <a:gd name="T52" fmla="*/ 0 w 97"/>
                <a:gd name="T53" fmla="*/ 1 h 414"/>
                <a:gd name="T54" fmla="*/ 0 w 97"/>
                <a:gd name="T55" fmla="*/ 1 h 414"/>
                <a:gd name="T56" fmla="*/ 0 w 97"/>
                <a:gd name="T57" fmla="*/ 1 h 414"/>
                <a:gd name="T58" fmla="*/ 0 w 97"/>
                <a:gd name="T59" fmla="*/ 1 h 414"/>
                <a:gd name="T60" fmla="*/ 0 w 97"/>
                <a:gd name="T61" fmla="*/ 0 h 414"/>
                <a:gd name="T62" fmla="*/ 0 w 97"/>
                <a:gd name="T63" fmla="*/ 0 h 414"/>
                <a:gd name="T64" fmla="*/ 0 w 97"/>
                <a:gd name="T65" fmla="*/ 0 h 414"/>
                <a:gd name="T66" fmla="*/ 0 w 97"/>
                <a:gd name="T67" fmla="*/ 0 h 414"/>
                <a:gd name="T68" fmla="*/ 0 w 97"/>
                <a:gd name="T69" fmla="*/ 0 h 414"/>
                <a:gd name="T70" fmla="*/ 0 w 97"/>
                <a:gd name="T71" fmla="*/ 0 h 414"/>
                <a:gd name="T72" fmla="*/ 0 w 97"/>
                <a:gd name="T73" fmla="*/ 0 h 414"/>
                <a:gd name="T74" fmla="*/ 0 w 97"/>
                <a:gd name="T75" fmla="*/ 0 h 414"/>
                <a:gd name="T76" fmla="*/ 0 w 97"/>
                <a:gd name="T77" fmla="*/ 0 h 414"/>
                <a:gd name="T78" fmla="*/ 0 w 97"/>
                <a:gd name="T79" fmla="*/ 0 h 414"/>
                <a:gd name="T80" fmla="*/ 0 w 97"/>
                <a:gd name="T81" fmla="*/ 0 h 414"/>
                <a:gd name="T82" fmla="*/ 0 w 97"/>
                <a:gd name="T83" fmla="*/ 0 h 414"/>
                <a:gd name="T84" fmla="*/ 0 w 97"/>
                <a:gd name="T85" fmla="*/ 0 h 4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7" h="414">
                  <a:moveTo>
                    <a:pt x="34" y="47"/>
                  </a:moveTo>
                  <a:lnTo>
                    <a:pt x="34" y="47"/>
                  </a:lnTo>
                  <a:lnTo>
                    <a:pt x="21" y="64"/>
                  </a:lnTo>
                  <a:lnTo>
                    <a:pt x="8" y="90"/>
                  </a:lnTo>
                  <a:lnTo>
                    <a:pt x="0" y="115"/>
                  </a:lnTo>
                  <a:lnTo>
                    <a:pt x="0" y="154"/>
                  </a:lnTo>
                  <a:lnTo>
                    <a:pt x="0" y="192"/>
                  </a:lnTo>
                  <a:lnTo>
                    <a:pt x="8" y="213"/>
                  </a:lnTo>
                  <a:lnTo>
                    <a:pt x="17" y="235"/>
                  </a:lnTo>
                  <a:lnTo>
                    <a:pt x="29" y="260"/>
                  </a:lnTo>
                  <a:lnTo>
                    <a:pt x="46" y="281"/>
                  </a:lnTo>
                  <a:lnTo>
                    <a:pt x="63" y="307"/>
                  </a:lnTo>
                  <a:lnTo>
                    <a:pt x="76" y="333"/>
                  </a:lnTo>
                  <a:lnTo>
                    <a:pt x="80" y="354"/>
                  </a:lnTo>
                  <a:lnTo>
                    <a:pt x="84" y="375"/>
                  </a:lnTo>
                  <a:lnTo>
                    <a:pt x="88" y="405"/>
                  </a:lnTo>
                  <a:lnTo>
                    <a:pt x="84" y="414"/>
                  </a:lnTo>
                  <a:lnTo>
                    <a:pt x="88" y="409"/>
                  </a:lnTo>
                  <a:lnTo>
                    <a:pt x="92" y="396"/>
                  </a:lnTo>
                  <a:lnTo>
                    <a:pt x="97" y="384"/>
                  </a:lnTo>
                  <a:lnTo>
                    <a:pt x="97" y="362"/>
                  </a:lnTo>
                  <a:lnTo>
                    <a:pt x="92" y="337"/>
                  </a:lnTo>
                  <a:lnTo>
                    <a:pt x="84" y="307"/>
                  </a:lnTo>
                  <a:lnTo>
                    <a:pt x="67" y="269"/>
                  </a:lnTo>
                  <a:lnTo>
                    <a:pt x="50" y="226"/>
                  </a:lnTo>
                  <a:lnTo>
                    <a:pt x="42" y="183"/>
                  </a:lnTo>
                  <a:lnTo>
                    <a:pt x="42" y="141"/>
                  </a:lnTo>
                  <a:lnTo>
                    <a:pt x="46" y="107"/>
                  </a:lnTo>
                  <a:lnTo>
                    <a:pt x="55" y="73"/>
                  </a:lnTo>
                  <a:lnTo>
                    <a:pt x="63" y="43"/>
                  </a:lnTo>
                  <a:lnTo>
                    <a:pt x="76" y="22"/>
                  </a:lnTo>
                  <a:lnTo>
                    <a:pt x="88" y="9"/>
                  </a:lnTo>
                  <a:lnTo>
                    <a:pt x="97" y="5"/>
                  </a:lnTo>
                  <a:lnTo>
                    <a:pt x="97" y="0"/>
                  </a:lnTo>
                  <a:lnTo>
                    <a:pt x="80" y="9"/>
                  </a:lnTo>
                  <a:lnTo>
                    <a:pt x="55" y="26"/>
                  </a:lnTo>
                  <a:lnTo>
                    <a:pt x="42" y="34"/>
                  </a:lnTo>
                  <a:lnTo>
                    <a:pt x="34"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79"/>
            <p:cNvSpPr>
              <a:spLocks noChangeAspect="1"/>
            </p:cNvSpPr>
            <p:nvPr/>
          </p:nvSpPr>
          <p:spPr bwMode="auto">
            <a:xfrm>
              <a:off x="1131" y="1200"/>
              <a:ext cx="93" cy="280"/>
            </a:xfrm>
            <a:custGeom>
              <a:avLst/>
              <a:gdLst>
                <a:gd name="T0" fmla="*/ 0 w 231"/>
                <a:gd name="T1" fmla="*/ 3 h 698"/>
                <a:gd name="T2" fmla="*/ 0 w 231"/>
                <a:gd name="T3" fmla="*/ 3 h 698"/>
                <a:gd name="T4" fmla="*/ 0 w 231"/>
                <a:gd name="T5" fmla="*/ 3 h 698"/>
                <a:gd name="T6" fmla="*/ 0 w 231"/>
                <a:gd name="T7" fmla="*/ 2 h 698"/>
                <a:gd name="T8" fmla="*/ 0 w 231"/>
                <a:gd name="T9" fmla="*/ 2 h 698"/>
                <a:gd name="T10" fmla="*/ 0 w 231"/>
                <a:gd name="T11" fmla="*/ 2 h 698"/>
                <a:gd name="T12" fmla="*/ 0 w 231"/>
                <a:gd name="T13" fmla="*/ 2 h 698"/>
                <a:gd name="T14" fmla="*/ 0 w 231"/>
                <a:gd name="T15" fmla="*/ 2 h 698"/>
                <a:gd name="T16" fmla="*/ 1 w 231"/>
                <a:gd name="T17" fmla="*/ 1 h 698"/>
                <a:gd name="T18" fmla="*/ 1 w 231"/>
                <a:gd name="T19" fmla="*/ 1 h 698"/>
                <a:gd name="T20" fmla="*/ 1 w 231"/>
                <a:gd name="T21" fmla="*/ 0 h 698"/>
                <a:gd name="T22" fmla="*/ 1 w 231"/>
                <a:gd name="T23" fmla="*/ 0 h 698"/>
                <a:gd name="T24" fmla="*/ 1 w 231"/>
                <a:gd name="T25" fmla="*/ 0 h 698"/>
                <a:gd name="T26" fmla="*/ 1 w 231"/>
                <a:gd name="T27" fmla="*/ 0 h 698"/>
                <a:gd name="T28" fmla="*/ 1 w 231"/>
                <a:gd name="T29" fmla="*/ 0 h 698"/>
                <a:gd name="T30" fmla="*/ 0 w 231"/>
                <a:gd name="T31" fmla="*/ 0 h 698"/>
                <a:gd name="T32" fmla="*/ 0 w 231"/>
                <a:gd name="T33" fmla="*/ 1 h 698"/>
                <a:gd name="T34" fmla="*/ 0 w 231"/>
                <a:gd name="T35" fmla="*/ 1 h 698"/>
                <a:gd name="T36" fmla="*/ 0 w 231"/>
                <a:gd name="T37" fmla="*/ 2 h 698"/>
                <a:gd name="T38" fmla="*/ 0 w 231"/>
                <a:gd name="T39" fmla="*/ 2 h 698"/>
                <a:gd name="T40" fmla="*/ 0 w 231"/>
                <a:gd name="T41" fmla="*/ 2 h 698"/>
                <a:gd name="T42" fmla="*/ 0 w 231"/>
                <a:gd name="T43" fmla="*/ 2 h 698"/>
                <a:gd name="T44" fmla="*/ 0 w 231"/>
                <a:gd name="T45" fmla="*/ 3 h 698"/>
                <a:gd name="T46" fmla="*/ 0 w 231"/>
                <a:gd name="T47" fmla="*/ 3 h 6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1" h="698">
                  <a:moveTo>
                    <a:pt x="0" y="698"/>
                  </a:moveTo>
                  <a:lnTo>
                    <a:pt x="76" y="698"/>
                  </a:lnTo>
                  <a:lnTo>
                    <a:pt x="76" y="635"/>
                  </a:lnTo>
                  <a:lnTo>
                    <a:pt x="80" y="571"/>
                  </a:lnTo>
                  <a:lnTo>
                    <a:pt x="88" y="507"/>
                  </a:lnTo>
                  <a:lnTo>
                    <a:pt x="101" y="447"/>
                  </a:lnTo>
                  <a:lnTo>
                    <a:pt x="122" y="336"/>
                  </a:lnTo>
                  <a:lnTo>
                    <a:pt x="151" y="234"/>
                  </a:lnTo>
                  <a:lnTo>
                    <a:pt x="181" y="153"/>
                  </a:lnTo>
                  <a:lnTo>
                    <a:pt x="206" y="94"/>
                  </a:lnTo>
                  <a:lnTo>
                    <a:pt x="231" y="38"/>
                  </a:lnTo>
                  <a:lnTo>
                    <a:pt x="168" y="0"/>
                  </a:lnTo>
                  <a:lnTo>
                    <a:pt x="139" y="64"/>
                  </a:lnTo>
                  <a:lnTo>
                    <a:pt x="109" y="128"/>
                  </a:lnTo>
                  <a:lnTo>
                    <a:pt x="80" y="217"/>
                  </a:lnTo>
                  <a:lnTo>
                    <a:pt x="51" y="319"/>
                  </a:lnTo>
                  <a:lnTo>
                    <a:pt x="25" y="434"/>
                  </a:lnTo>
                  <a:lnTo>
                    <a:pt x="17" y="498"/>
                  </a:lnTo>
                  <a:lnTo>
                    <a:pt x="9" y="562"/>
                  </a:lnTo>
                  <a:lnTo>
                    <a:pt x="0" y="630"/>
                  </a:lnTo>
                  <a:lnTo>
                    <a:pt x="0" y="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80"/>
            <p:cNvSpPr>
              <a:spLocks noChangeAspect="1"/>
            </p:cNvSpPr>
            <p:nvPr/>
          </p:nvSpPr>
          <p:spPr bwMode="auto">
            <a:xfrm>
              <a:off x="1284" y="887"/>
              <a:ext cx="215" cy="313"/>
            </a:xfrm>
            <a:custGeom>
              <a:avLst/>
              <a:gdLst>
                <a:gd name="T0" fmla="*/ 2 w 538"/>
                <a:gd name="T1" fmla="*/ 0 h 784"/>
                <a:gd name="T2" fmla="*/ 2 w 538"/>
                <a:gd name="T3" fmla="*/ 0 h 784"/>
                <a:gd name="T4" fmla="*/ 2 w 538"/>
                <a:gd name="T5" fmla="*/ 0 h 784"/>
                <a:gd name="T6" fmla="*/ 2 w 538"/>
                <a:gd name="T7" fmla="*/ 1 h 784"/>
                <a:gd name="T8" fmla="*/ 2 w 538"/>
                <a:gd name="T9" fmla="*/ 1 h 784"/>
                <a:gd name="T10" fmla="*/ 2 w 538"/>
                <a:gd name="T11" fmla="*/ 1 h 784"/>
                <a:gd name="T12" fmla="*/ 2 w 538"/>
                <a:gd name="T13" fmla="*/ 1 h 784"/>
                <a:gd name="T14" fmla="*/ 2 w 538"/>
                <a:gd name="T15" fmla="*/ 2 h 784"/>
                <a:gd name="T16" fmla="*/ 2 w 538"/>
                <a:gd name="T17" fmla="*/ 2 h 784"/>
                <a:gd name="T18" fmla="*/ 2 w 538"/>
                <a:gd name="T19" fmla="*/ 2 h 784"/>
                <a:gd name="T20" fmla="*/ 2 w 538"/>
                <a:gd name="T21" fmla="*/ 2 h 784"/>
                <a:gd name="T22" fmla="*/ 2 w 538"/>
                <a:gd name="T23" fmla="*/ 2 h 784"/>
                <a:gd name="T24" fmla="*/ 2 w 538"/>
                <a:gd name="T25" fmla="*/ 2 h 784"/>
                <a:gd name="T26" fmla="*/ 2 w 538"/>
                <a:gd name="T27" fmla="*/ 2 h 784"/>
                <a:gd name="T28" fmla="*/ 2 w 538"/>
                <a:gd name="T29" fmla="*/ 2 h 784"/>
                <a:gd name="T30" fmla="*/ 2 w 538"/>
                <a:gd name="T31" fmla="*/ 2 h 784"/>
                <a:gd name="T32" fmla="*/ 2 w 538"/>
                <a:gd name="T33" fmla="*/ 2 h 784"/>
                <a:gd name="T34" fmla="*/ 2 w 538"/>
                <a:gd name="T35" fmla="*/ 2 h 784"/>
                <a:gd name="T36" fmla="*/ 2 w 538"/>
                <a:gd name="T37" fmla="*/ 2 h 784"/>
                <a:gd name="T38" fmla="*/ 2 w 538"/>
                <a:gd name="T39" fmla="*/ 2 h 784"/>
                <a:gd name="T40" fmla="*/ 1 w 538"/>
                <a:gd name="T41" fmla="*/ 3 h 784"/>
                <a:gd name="T42" fmla="*/ 1 w 538"/>
                <a:gd name="T43" fmla="*/ 3 h 784"/>
                <a:gd name="T44" fmla="*/ 1 w 538"/>
                <a:gd name="T45" fmla="*/ 3 h 784"/>
                <a:gd name="T46" fmla="*/ 0 w 538"/>
                <a:gd name="T47" fmla="*/ 3 h 784"/>
                <a:gd name="T48" fmla="*/ 0 w 538"/>
                <a:gd name="T49" fmla="*/ 3 h 784"/>
                <a:gd name="T50" fmla="*/ 0 w 538"/>
                <a:gd name="T51" fmla="*/ 3 h 784"/>
                <a:gd name="T52" fmla="*/ 0 w 538"/>
                <a:gd name="T53" fmla="*/ 3 h 784"/>
                <a:gd name="T54" fmla="*/ 0 w 538"/>
                <a:gd name="T55" fmla="*/ 3 h 784"/>
                <a:gd name="T56" fmla="*/ 0 w 538"/>
                <a:gd name="T57" fmla="*/ 3 h 784"/>
                <a:gd name="T58" fmla="*/ 1 w 538"/>
                <a:gd name="T59" fmla="*/ 3 h 784"/>
                <a:gd name="T60" fmla="*/ 1 w 538"/>
                <a:gd name="T61" fmla="*/ 3 h 784"/>
                <a:gd name="T62" fmla="*/ 1 w 538"/>
                <a:gd name="T63" fmla="*/ 3 h 784"/>
                <a:gd name="T64" fmla="*/ 1 w 538"/>
                <a:gd name="T65" fmla="*/ 3 h 784"/>
                <a:gd name="T66" fmla="*/ 2 w 538"/>
                <a:gd name="T67" fmla="*/ 3 h 784"/>
                <a:gd name="T68" fmla="*/ 2 w 538"/>
                <a:gd name="T69" fmla="*/ 3 h 784"/>
                <a:gd name="T70" fmla="*/ 2 w 538"/>
                <a:gd name="T71" fmla="*/ 3 h 784"/>
                <a:gd name="T72" fmla="*/ 2 w 538"/>
                <a:gd name="T73" fmla="*/ 3 h 784"/>
                <a:gd name="T74" fmla="*/ 2 w 538"/>
                <a:gd name="T75" fmla="*/ 2 h 784"/>
                <a:gd name="T76" fmla="*/ 2 w 538"/>
                <a:gd name="T77" fmla="*/ 2 h 784"/>
                <a:gd name="T78" fmla="*/ 2 w 538"/>
                <a:gd name="T79" fmla="*/ 2 h 784"/>
                <a:gd name="T80" fmla="*/ 2 w 538"/>
                <a:gd name="T81" fmla="*/ 2 h 784"/>
                <a:gd name="T82" fmla="*/ 2 w 538"/>
                <a:gd name="T83" fmla="*/ 2 h 784"/>
                <a:gd name="T84" fmla="*/ 2 w 538"/>
                <a:gd name="T85" fmla="*/ 2 h 784"/>
                <a:gd name="T86" fmla="*/ 2 w 538"/>
                <a:gd name="T87" fmla="*/ 2 h 784"/>
                <a:gd name="T88" fmla="*/ 2 w 538"/>
                <a:gd name="T89" fmla="*/ 2 h 784"/>
                <a:gd name="T90" fmla="*/ 2 w 538"/>
                <a:gd name="T91" fmla="*/ 2 h 784"/>
                <a:gd name="T92" fmla="*/ 2 w 538"/>
                <a:gd name="T93" fmla="*/ 1 h 784"/>
                <a:gd name="T94" fmla="*/ 2 w 538"/>
                <a:gd name="T95" fmla="*/ 1 h 784"/>
                <a:gd name="T96" fmla="*/ 2 w 538"/>
                <a:gd name="T97" fmla="*/ 1 h 784"/>
                <a:gd name="T98" fmla="*/ 2 w 538"/>
                <a:gd name="T99" fmla="*/ 0 h 784"/>
                <a:gd name="T100" fmla="*/ 2 w 538"/>
                <a:gd name="T101" fmla="*/ 0 h 784"/>
                <a:gd name="T102" fmla="*/ 2 w 538"/>
                <a:gd name="T103" fmla="*/ 0 h 784"/>
                <a:gd name="T104" fmla="*/ 2 w 538"/>
                <a:gd name="T105" fmla="*/ 0 h 784"/>
                <a:gd name="T106" fmla="*/ 2 w 538"/>
                <a:gd name="T107" fmla="*/ 0 h 7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8" h="784">
                  <a:moveTo>
                    <a:pt x="361" y="42"/>
                  </a:moveTo>
                  <a:lnTo>
                    <a:pt x="361" y="42"/>
                  </a:lnTo>
                  <a:lnTo>
                    <a:pt x="378" y="68"/>
                  </a:lnTo>
                  <a:lnTo>
                    <a:pt x="412" y="136"/>
                  </a:lnTo>
                  <a:lnTo>
                    <a:pt x="428" y="183"/>
                  </a:lnTo>
                  <a:lnTo>
                    <a:pt x="445" y="238"/>
                  </a:lnTo>
                  <a:lnTo>
                    <a:pt x="458" y="294"/>
                  </a:lnTo>
                  <a:lnTo>
                    <a:pt x="462" y="358"/>
                  </a:lnTo>
                  <a:lnTo>
                    <a:pt x="462" y="417"/>
                  </a:lnTo>
                  <a:lnTo>
                    <a:pt x="454" y="477"/>
                  </a:lnTo>
                  <a:lnTo>
                    <a:pt x="445" y="507"/>
                  </a:lnTo>
                  <a:lnTo>
                    <a:pt x="437" y="537"/>
                  </a:lnTo>
                  <a:lnTo>
                    <a:pt x="424" y="567"/>
                  </a:lnTo>
                  <a:lnTo>
                    <a:pt x="407" y="596"/>
                  </a:lnTo>
                  <a:lnTo>
                    <a:pt x="395" y="609"/>
                  </a:lnTo>
                  <a:lnTo>
                    <a:pt x="382" y="626"/>
                  </a:lnTo>
                  <a:lnTo>
                    <a:pt x="361" y="639"/>
                  </a:lnTo>
                  <a:lnTo>
                    <a:pt x="340" y="647"/>
                  </a:lnTo>
                  <a:lnTo>
                    <a:pt x="290" y="669"/>
                  </a:lnTo>
                  <a:lnTo>
                    <a:pt x="235" y="686"/>
                  </a:lnTo>
                  <a:lnTo>
                    <a:pt x="172" y="694"/>
                  </a:lnTo>
                  <a:lnTo>
                    <a:pt x="114" y="703"/>
                  </a:lnTo>
                  <a:lnTo>
                    <a:pt x="55" y="707"/>
                  </a:lnTo>
                  <a:lnTo>
                    <a:pt x="0" y="707"/>
                  </a:lnTo>
                  <a:lnTo>
                    <a:pt x="0" y="784"/>
                  </a:lnTo>
                  <a:lnTo>
                    <a:pt x="80" y="784"/>
                  </a:lnTo>
                  <a:lnTo>
                    <a:pt x="143" y="775"/>
                  </a:lnTo>
                  <a:lnTo>
                    <a:pt x="219" y="767"/>
                  </a:lnTo>
                  <a:lnTo>
                    <a:pt x="294" y="745"/>
                  </a:lnTo>
                  <a:lnTo>
                    <a:pt x="332" y="737"/>
                  </a:lnTo>
                  <a:lnTo>
                    <a:pt x="365" y="720"/>
                  </a:lnTo>
                  <a:lnTo>
                    <a:pt x="399" y="703"/>
                  </a:lnTo>
                  <a:lnTo>
                    <a:pt x="428" y="686"/>
                  </a:lnTo>
                  <a:lnTo>
                    <a:pt x="449" y="660"/>
                  </a:lnTo>
                  <a:lnTo>
                    <a:pt x="470" y="635"/>
                  </a:lnTo>
                  <a:lnTo>
                    <a:pt x="491" y="601"/>
                  </a:lnTo>
                  <a:lnTo>
                    <a:pt x="504" y="567"/>
                  </a:lnTo>
                  <a:lnTo>
                    <a:pt x="517" y="532"/>
                  </a:lnTo>
                  <a:lnTo>
                    <a:pt x="525" y="498"/>
                  </a:lnTo>
                  <a:lnTo>
                    <a:pt x="538" y="430"/>
                  </a:lnTo>
                  <a:lnTo>
                    <a:pt x="538" y="366"/>
                  </a:lnTo>
                  <a:lnTo>
                    <a:pt x="533" y="294"/>
                  </a:lnTo>
                  <a:lnTo>
                    <a:pt x="521" y="230"/>
                  </a:lnTo>
                  <a:lnTo>
                    <a:pt x="504" y="170"/>
                  </a:lnTo>
                  <a:lnTo>
                    <a:pt x="483" y="115"/>
                  </a:lnTo>
                  <a:lnTo>
                    <a:pt x="462" y="68"/>
                  </a:lnTo>
                  <a:lnTo>
                    <a:pt x="445" y="34"/>
                  </a:lnTo>
                  <a:lnTo>
                    <a:pt x="424" y="0"/>
                  </a:lnTo>
                  <a:lnTo>
                    <a:pt x="36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81"/>
            <p:cNvSpPr>
              <a:spLocks noChangeAspect="1"/>
            </p:cNvSpPr>
            <p:nvPr/>
          </p:nvSpPr>
          <p:spPr bwMode="auto">
            <a:xfrm>
              <a:off x="827" y="565"/>
              <a:ext cx="183" cy="269"/>
            </a:xfrm>
            <a:custGeom>
              <a:avLst/>
              <a:gdLst>
                <a:gd name="T0" fmla="*/ 2 w 458"/>
                <a:gd name="T1" fmla="*/ 0 h 673"/>
                <a:gd name="T2" fmla="*/ 1 w 458"/>
                <a:gd name="T3" fmla="*/ 0 h 673"/>
                <a:gd name="T4" fmla="*/ 1 w 458"/>
                <a:gd name="T5" fmla="*/ 0 h 673"/>
                <a:gd name="T6" fmla="*/ 0 w 458"/>
                <a:gd name="T7" fmla="*/ 0 h 673"/>
                <a:gd name="T8" fmla="*/ 0 w 458"/>
                <a:gd name="T9" fmla="*/ 0 h 673"/>
                <a:gd name="T10" fmla="*/ 0 w 458"/>
                <a:gd name="T11" fmla="*/ 1 h 673"/>
                <a:gd name="T12" fmla="*/ 0 w 458"/>
                <a:gd name="T13" fmla="*/ 1 h 673"/>
                <a:gd name="T14" fmla="*/ 0 w 458"/>
                <a:gd name="T15" fmla="*/ 2 h 673"/>
                <a:gd name="T16" fmla="*/ 1 w 458"/>
                <a:gd name="T17" fmla="*/ 2 h 673"/>
                <a:gd name="T18" fmla="*/ 1 w 458"/>
                <a:gd name="T19" fmla="*/ 2 h 673"/>
                <a:gd name="T20" fmla="*/ 1 w 458"/>
                <a:gd name="T21" fmla="*/ 2 h 673"/>
                <a:gd name="T22" fmla="*/ 1 w 458"/>
                <a:gd name="T23" fmla="*/ 2 h 673"/>
                <a:gd name="T24" fmla="*/ 1 w 458"/>
                <a:gd name="T25" fmla="*/ 2 h 673"/>
                <a:gd name="T26" fmla="*/ 1 w 458"/>
                <a:gd name="T27" fmla="*/ 2 h 673"/>
                <a:gd name="T28" fmla="*/ 1 w 458"/>
                <a:gd name="T29" fmla="*/ 2 h 673"/>
                <a:gd name="T30" fmla="*/ 1 w 458"/>
                <a:gd name="T31" fmla="*/ 2 h 673"/>
                <a:gd name="T32" fmla="*/ 1 w 458"/>
                <a:gd name="T33" fmla="*/ 2 h 673"/>
                <a:gd name="T34" fmla="*/ 1 w 458"/>
                <a:gd name="T35" fmla="*/ 2 h 673"/>
                <a:gd name="T36" fmla="*/ 1 w 458"/>
                <a:gd name="T37" fmla="*/ 2 h 673"/>
                <a:gd name="T38" fmla="*/ 1 w 458"/>
                <a:gd name="T39" fmla="*/ 3 h 673"/>
                <a:gd name="T40" fmla="*/ 1 w 458"/>
                <a:gd name="T41" fmla="*/ 3 h 673"/>
                <a:gd name="T42" fmla="*/ 1 w 458"/>
                <a:gd name="T43" fmla="*/ 3 h 673"/>
                <a:gd name="T44" fmla="*/ 1 w 458"/>
                <a:gd name="T45" fmla="*/ 3 h 673"/>
                <a:gd name="T46" fmla="*/ 1 w 458"/>
                <a:gd name="T47" fmla="*/ 3 h 673"/>
                <a:gd name="T48" fmla="*/ 1 w 458"/>
                <a:gd name="T49" fmla="*/ 3 h 673"/>
                <a:gd name="T50" fmla="*/ 1 w 458"/>
                <a:gd name="T51" fmla="*/ 3 h 673"/>
                <a:gd name="T52" fmla="*/ 1 w 458"/>
                <a:gd name="T53" fmla="*/ 3 h 673"/>
                <a:gd name="T54" fmla="*/ 1 w 458"/>
                <a:gd name="T55" fmla="*/ 3 h 673"/>
                <a:gd name="T56" fmla="*/ 1 w 458"/>
                <a:gd name="T57" fmla="*/ 3 h 673"/>
                <a:gd name="T58" fmla="*/ 2 w 458"/>
                <a:gd name="T59" fmla="*/ 3 h 673"/>
                <a:gd name="T60" fmla="*/ 2 w 458"/>
                <a:gd name="T61" fmla="*/ 3 h 673"/>
                <a:gd name="T62" fmla="*/ 2 w 458"/>
                <a:gd name="T63" fmla="*/ 3 h 673"/>
                <a:gd name="T64" fmla="*/ 2 w 458"/>
                <a:gd name="T65" fmla="*/ 3 h 673"/>
                <a:gd name="T66" fmla="*/ 2 w 458"/>
                <a:gd name="T67" fmla="*/ 3 h 673"/>
                <a:gd name="T68" fmla="*/ 2 w 458"/>
                <a:gd name="T69" fmla="*/ 3 h 673"/>
                <a:gd name="T70" fmla="*/ 2 w 458"/>
                <a:gd name="T71" fmla="*/ 2 h 673"/>
                <a:gd name="T72" fmla="*/ 2 w 458"/>
                <a:gd name="T73" fmla="*/ 2 h 673"/>
                <a:gd name="T74" fmla="*/ 2 w 458"/>
                <a:gd name="T75" fmla="*/ 2 h 673"/>
                <a:gd name="T76" fmla="*/ 2 w 458"/>
                <a:gd name="T77" fmla="*/ 2 h 673"/>
                <a:gd name="T78" fmla="*/ 2 w 458"/>
                <a:gd name="T79" fmla="*/ 2 h 673"/>
                <a:gd name="T80" fmla="*/ 2 w 458"/>
                <a:gd name="T81" fmla="*/ 2 h 673"/>
                <a:gd name="T82" fmla="*/ 2 w 458"/>
                <a:gd name="T83" fmla="*/ 2 h 673"/>
                <a:gd name="T84" fmla="*/ 2 w 458"/>
                <a:gd name="T85" fmla="*/ 2 h 673"/>
                <a:gd name="T86" fmla="*/ 2 w 458"/>
                <a:gd name="T87" fmla="*/ 2 h 673"/>
                <a:gd name="T88" fmla="*/ 2 w 458"/>
                <a:gd name="T89" fmla="*/ 2 h 673"/>
                <a:gd name="T90" fmla="*/ 2 w 458"/>
                <a:gd name="T91" fmla="*/ 2 h 673"/>
                <a:gd name="T92" fmla="*/ 2 w 458"/>
                <a:gd name="T93" fmla="*/ 2 h 673"/>
                <a:gd name="T94" fmla="*/ 2 w 458"/>
                <a:gd name="T95" fmla="*/ 2 h 673"/>
                <a:gd name="T96" fmla="*/ 2 w 458"/>
                <a:gd name="T97" fmla="*/ 2 h 673"/>
                <a:gd name="T98" fmla="*/ 2 w 458"/>
                <a:gd name="T99" fmla="*/ 2 h 673"/>
                <a:gd name="T100" fmla="*/ 2 w 458"/>
                <a:gd name="T101" fmla="*/ 2 h 673"/>
                <a:gd name="T102" fmla="*/ 2 w 458"/>
                <a:gd name="T103" fmla="*/ 2 h 673"/>
                <a:gd name="T104" fmla="*/ 2 w 458"/>
                <a:gd name="T105" fmla="*/ 2 h 673"/>
                <a:gd name="T106" fmla="*/ 2 w 458"/>
                <a:gd name="T107" fmla="*/ 2 h 673"/>
                <a:gd name="T108" fmla="*/ 2 w 458"/>
                <a:gd name="T109" fmla="*/ 2 h 673"/>
                <a:gd name="T110" fmla="*/ 2 w 458"/>
                <a:gd name="T111" fmla="*/ 2 h 673"/>
                <a:gd name="T112" fmla="*/ 2 w 458"/>
                <a:gd name="T113" fmla="*/ 1 h 673"/>
                <a:gd name="T114" fmla="*/ 2 w 458"/>
                <a:gd name="T115" fmla="*/ 1 h 673"/>
                <a:gd name="T116" fmla="*/ 2 w 458"/>
                <a:gd name="T117" fmla="*/ 1 h 673"/>
                <a:gd name="T118" fmla="*/ 2 w 458"/>
                <a:gd name="T119" fmla="*/ 1 h 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8" h="673">
                  <a:moveTo>
                    <a:pt x="412" y="136"/>
                  </a:moveTo>
                  <a:lnTo>
                    <a:pt x="412" y="136"/>
                  </a:lnTo>
                  <a:lnTo>
                    <a:pt x="395" y="98"/>
                  </a:lnTo>
                  <a:lnTo>
                    <a:pt x="366" y="64"/>
                  </a:lnTo>
                  <a:lnTo>
                    <a:pt x="336" y="38"/>
                  </a:lnTo>
                  <a:lnTo>
                    <a:pt x="303" y="17"/>
                  </a:lnTo>
                  <a:lnTo>
                    <a:pt x="261" y="4"/>
                  </a:lnTo>
                  <a:lnTo>
                    <a:pt x="223" y="0"/>
                  </a:lnTo>
                  <a:lnTo>
                    <a:pt x="181" y="0"/>
                  </a:lnTo>
                  <a:lnTo>
                    <a:pt x="139" y="12"/>
                  </a:lnTo>
                  <a:lnTo>
                    <a:pt x="101" y="29"/>
                  </a:lnTo>
                  <a:lnTo>
                    <a:pt x="68" y="59"/>
                  </a:lnTo>
                  <a:lnTo>
                    <a:pt x="42" y="89"/>
                  </a:lnTo>
                  <a:lnTo>
                    <a:pt x="21" y="123"/>
                  </a:lnTo>
                  <a:lnTo>
                    <a:pt x="9" y="166"/>
                  </a:lnTo>
                  <a:lnTo>
                    <a:pt x="0" y="204"/>
                  </a:lnTo>
                  <a:lnTo>
                    <a:pt x="5" y="247"/>
                  </a:lnTo>
                  <a:lnTo>
                    <a:pt x="17" y="289"/>
                  </a:lnTo>
                  <a:lnTo>
                    <a:pt x="26" y="315"/>
                  </a:lnTo>
                  <a:lnTo>
                    <a:pt x="38" y="336"/>
                  </a:lnTo>
                  <a:lnTo>
                    <a:pt x="55" y="358"/>
                  </a:lnTo>
                  <a:lnTo>
                    <a:pt x="76" y="375"/>
                  </a:lnTo>
                  <a:lnTo>
                    <a:pt x="93" y="392"/>
                  </a:lnTo>
                  <a:lnTo>
                    <a:pt x="118" y="404"/>
                  </a:lnTo>
                  <a:lnTo>
                    <a:pt x="139" y="413"/>
                  </a:lnTo>
                  <a:lnTo>
                    <a:pt x="164" y="421"/>
                  </a:lnTo>
                  <a:lnTo>
                    <a:pt x="181" y="434"/>
                  </a:lnTo>
                  <a:lnTo>
                    <a:pt x="198" y="447"/>
                  </a:lnTo>
                  <a:lnTo>
                    <a:pt x="215" y="468"/>
                  </a:lnTo>
                  <a:lnTo>
                    <a:pt x="227" y="494"/>
                  </a:lnTo>
                  <a:lnTo>
                    <a:pt x="235" y="511"/>
                  </a:lnTo>
                  <a:lnTo>
                    <a:pt x="244" y="524"/>
                  </a:lnTo>
                  <a:lnTo>
                    <a:pt x="252" y="532"/>
                  </a:lnTo>
                  <a:lnTo>
                    <a:pt x="265" y="541"/>
                  </a:lnTo>
                  <a:lnTo>
                    <a:pt x="256" y="554"/>
                  </a:lnTo>
                  <a:lnTo>
                    <a:pt x="256" y="566"/>
                  </a:lnTo>
                  <a:lnTo>
                    <a:pt x="261" y="575"/>
                  </a:lnTo>
                  <a:lnTo>
                    <a:pt x="269" y="579"/>
                  </a:lnTo>
                  <a:lnTo>
                    <a:pt x="265" y="588"/>
                  </a:lnTo>
                  <a:lnTo>
                    <a:pt x="269" y="596"/>
                  </a:lnTo>
                  <a:lnTo>
                    <a:pt x="273" y="605"/>
                  </a:lnTo>
                  <a:lnTo>
                    <a:pt x="282" y="609"/>
                  </a:lnTo>
                  <a:lnTo>
                    <a:pt x="277" y="617"/>
                  </a:lnTo>
                  <a:lnTo>
                    <a:pt x="277" y="626"/>
                  </a:lnTo>
                  <a:lnTo>
                    <a:pt x="282" y="634"/>
                  </a:lnTo>
                  <a:lnTo>
                    <a:pt x="290" y="639"/>
                  </a:lnTo>
                  <a:lnTo>
                    <a:pt x="290" y="647"/>
                  </a:lnTo>
                  <a:lnTo>
                    <a:pt x="290" y="656"/>
                  </a:lnTo>
                  <a:lnTo>
                    <a:pt x="294" y="664"/>
                  </a:lnTo>
                  <a:lnTo>
                    <a:pt x="303" y="669"/>
                  </a:lnTo>
                  <a:lnTo>
                    <a:pt x="307" y="669"/>
                  </a:lnTo>
                  <a:lnTo>
                    <a:pt x="307" y="673"/>
                  </a:lnTo>
                  <a:lnTo>
                    <a:pt x="311" y="673"/>
                  </a:lnTo>
                  <a:lnTo>
                    <a:pt x="315" y="673"/>
                  </a:lnTo>
                  <a:lnTo>
                    <a:pt x="319" y="673"/>
                  </a:lnTo>
                  <a:lnTo>
                    <a:pt x="324" y="673"/>
                  </a:lnTo>
                  <a:lnTo>
                    <a:pt x="332" y="673"/>
                  </a:lnTo>
                  <a:lnTo>
                    <a:pt x="345" y="673"/>
                  </a:lnTo>
                  <a:lnTo>
                    <a:pt x="353" y="673"/>
                  </a:lnTo>
                  <a:lnTo>
                    <a:pt x="357" y="669"/>
                  </a:lnTo>
                  <a:lnTo>
                    <a:pt x="366" y="669"/>
                  </a:lnTo>
                  <a:lnTo>
                    <a:pt x="370" y="669"/>
                  </a:lnTo>
                  <a:lnTo>
                    <a:pt x="378" y="664"/>
                  </a:lnTo>
                  <a:lnTo>
                    <a:pt x="382" y="664"/>
                  </a:lnTo>
                  <a:lnTo>
                    <a:pt x="387" y="660"/>
                  </a:lnTo>
                  <a:lnTo>
                    <a:pt x="420" y="647"/>
                  </a:lnTo>
                  <a:lnTo>
                    <a:pt x="441" y="630"/>
                  </a:lnTo>
                  <a:lnTo>
                    <a:pt x="454" y="609"/>
                  </a:lnTo>
                  <a:lnTo>
                    <a:pt x="458" y="600"/>
                  </a:lnTo>
                  <a:lnTo>
                    <a:pt x="458" y="592"/>
                  </a:lnTo>
                  <a:lnTo>
                    <a:pt x="454" y="588"/>
                  </a:lnTo>
                  <a:lnTo>
                    <a:pt x="445" y="579"/>
                  </a:lnTo>
                  <a:lnTo>
                    <a:pt x="445" y="571"/>
                  </a:lnTo>
                  <a:lnTo>
                    <a:pt x="445" y="562"/>
                  </a:lnTo>
                  <a:lnTo>
                    <a:pt x="441" y="558"/>
                  </a:lnTo>
                  <a:lnTo>
                    <a:pt x="433" y="549"/>
                  </a:lnTo>
                  <a:lnTo>
                    <a:pt x="437" y="541"/>
                  </a:lnTo>
                  <a:lnTo>
                    <a:pt x="433" y="532"/>
                  </a:lnTo>
                  <a:lnTo>
                    <a:pt x="429" y="528"/>
                  </a:lnTo>
                  <a:lnTo>
                    <a:pt x="420" y="519"/>
                  </a:lnTo>
                  <a:lnTo>
                    <a:pt x="424" y="511"/>
                  </a:lnTo>
                  <a:lnTo>
                    <a:pt x="424" y="502"/>
                  </a:lnTo>
                  <a:lnTo>
                    <a:pt x="420" y="502"/>
                  </a:lnTo>
                  <a:lnTo>
                    <a:pt x="420" y="498"/>
                  </a:lnTo>
                  <a:lnTo>
                    <a:pt x="416" y="494"/>
                  </a:lnTo>
                  <a:lnTo>
                    <a:pt x="412" y="494"/>
                  </a:lnTo>
                  <a:lnTo>
                    <a:pt x="408" y="490"/>
                  </a:lnTo>
                  <a:lnTo>
                    <a:pt x="403" y="490"/>
                  </a:lnTo>
                  <a:lnTo>
                    <a:pt x="403" y="473"/>
                  </a:lnTo>
                  <a:lnTo>
                    <a:pt x="403" y="456"/>
                  </a:lnTo>
                  <a:lnTo>
                    <a:pt x="395" y="421"/>
                  </a:lnTo>
                  <a:lnTo>
                    <a:pt x="391" y="396"/>
                  </a:lnTo>
                  <a:lnTo>
                    <a:pt x="391" y="366"/>
                  </a:lnTo>
                  <a:lnTo>
                    <a:pt x="395" y="323"/>
                  </a:lnTo>
                  <a:lnTo>
                    <a:pt x="408" y="302"/>
                  </a:lnTo>
                  <a:lnTo>
                    <a:pt x="416" y="281"/>
                  </a:lnTo>
                  <a:lnTo>
                    <a:pt x="420" y="255"/>
                  </a:lnTo>
                  <a:lnTo>
                    <a:pt x="424" y="234"/>
                  </a:lnTo>
                  <a:lnTo>
                    <a:pt x="424" y="208"/>
                  </a:lnTo>
                  <a:lnTo>
                    <a:pt x="424" y="187"/>
                  </a:lnTo>
                  <a:lnTo>
                    <a:pt x="420" y="162"/>
                  </a:lnTo>
                  <a:lnTo>
                    <a:pt x="412" y="13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82"/>
            <p:cNvSpPr>
              <a:spLocks noChangeAspect="1"/>
            </p:cNvSpPr>
            <p:nvPr/>
          </p:nvSpPr>
          <p:spPr bwMode="auto">
            <a:xfrm>
              <a:off x="992" y="7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83"/>
            <p:cNvSpPr>
              <a:spLocks noChangeAspect="1"/>
            </p:cNvSpPr>
            <p:nvPr/>
          </p:nvSpPr>
          <p:spPr bwMode="auto">
            <a:xfrm>
              <a:off x="945" y="83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Rectangle 84"/>
            <p:cNvSpPr>
              <a:spLocks noChangeAspect="1" noChangeArrowheads="1"/>
            </p:cNvSpPr>
            <p:nvPr/>
          </p:nvSpPr>
          <p:spPr bwMode="auto">
            <a:xfrm>
              <a:off x="952" y="839"/>
              <a:ext cx="0"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eaLnBrk="1" hangingPunct="1"/>
              <a:endParaRPr lang="en-GB" altLang="en-US"/>
            </a:p>
          </p:txBody>
        </p:sp>
        <p:sp>
          <p:nvSpPr>
            <p:cNvPr id="84" name="Freeform 85"/>
            <p:cNvSpPr>
              <a:spLocks noChangeAspect="1"/>
            </p:cNvSpPr>
            <p:nvPr/>
          </p:nvSpPr>
          <p:spPr bwMode="auto">
            <a:xfrm>
              <a:off x="960" y="84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86"/>
            <p:cNvSpPr>
              <a:spLocks noChangeAspect="1"/>
            </p:cNvSpPr>
            <p:nvPr/>
          </p:nvSpPr>
          <p:spPr bwMode="auto">
            <a:xfrm>
              <a:off x="819" y="554"/>
              <a:ext cx="200" cy="290"/>
            </a:xfrm>
            <a:custGeom>
              <a:avLst/>
              <a:gdLst>
                <a:gd name="T0" fmla="*/ 1 w 500"/>
                <a:gd name="T1" fmla="*/ 0 h 724"/>
                <a:gd name="T2" fmla="*/ 0 w 500"/>
                <a:gd name="T3" fmla="*/ 0 h 724"/>
                <a:gd name="T4" fmla="*/ 0 w 500"/>
                <a:gd name="T5" fmla="*/ 1 h 724"/>
                <a:gd name="T6" fmla="*/ 0 w 500"/>
                <a:gd name="T7" fmla="*/ 1 h 724"/>
                <a:gd name="T8" fmla="*/ 0 w 500"/>
                <a:gd name="T9" fmla="*/ 1 h 724"/>
                <a:gd name="T10" fmla="*/ 0 w 500"/>
                <a:gd name="T11" fmla="*/ 2 h 724"/>
                <a:gd name="T12" fmla="*/ 0 w 500"/>
                <a:gd name="T13" fmla="*/ 2 h 724"/>
                <a:gd name="T14" fmla="*/ 1 w 500"/>
                <a:gd name="T15" fmla="*/ 2 h 724"/>
                <a:gd name="T16" fmla="*/ 1 w 500"/>
                <a:gd name="T17" fmla="*/ 2 h 724"/>
                <a:gd name="T18" fmla="*/ 1 w 500"/>
                <a:gd name="T19" fmla="*/ 2 h 724"/>
                <a:gd name="T20" fmla="*/ 1 w 500"/>
                <a:gd name="T21" fmla="*/ 2 h 724"/>
                <a:gd name="T22" fmla="*/ 1 w 500"/>
                <a:gd name="T23" fmla="*/ 2 h 724"/>
                <a:gd name="T24" fmla="*/ 1 w 500"/>
                <a:gd name="T25" fmla="*/ 2 h 724"/>
                <a:gd name="T26" fmla="*/ 1 w 500"/>
                <a:gd name="T27" fmla="*/ 2 h 724"/>
                <a:gd name="T28" fmla="*/ 1 w 500"/>
                <a:gd name="T29" fmla="*/ 2 h 724"/>
                <a:gd name="T30" fmla="*/ 1 w 500"/>
                <a:gd name="T31" fmla="*/ 3 h 724"/>
                <a:gd name="T32" fmla="*/ 1 w 500"/>
                <a:gd name="T33" fmla="*/ 3 h 724"/>
                <a:gd name="T34" fmla="*/ 1 w 500"/>
                <a:gd name="T35" fmla="*/ 3 h 724"/>
                <a:gd name="T36" fmla="*/ 1 w 500"/>
                <a:gd name="T37" fmla="*/ 3 h 724"/>
                <a:gd name="T38" fmla="*/ 1 w 500"/>
                <a:gd name="T39" fmla="*/ 3 h 724"/>
                <a:gd name="T40" fmla="*/ 1 w 500"/>
                <a:gd name="T41" fmla="*/ 3 h 724"/>
                <a:gd name="T42" fmla="*/ 1 w 500"/>
                <a:gd name="T43" fmla="*/ 3 h 724"/>
                <a:gd name="T44" fmla="*/ 1 w 500"/>
                <a:gd name="T45" fmla="*/ 3 h 724"/>
                <a:gd name="T46" fmla="*/ 2 w 500"/>
                <a:gd name="T47" fmla="*/ 3 h 724"/>
                <a:gd name="T48" fmla="*/ 2 w 500"/>
                <a:gd name="T49" fmla="*/ 3 h 724"/>
                <a:gd name="T50" fmla="*/ 2 w 500"/>
                <a:gd name="T51" fmla="*/ 3 h 724"/>
                <a:gd name="T52" fmla="*/ 2 w 500"/>
                <a:gd name="T53" fmla="*/ 3 h 724"/>
                <a:gd name="T54" fmla="*/ 2 w 500"/>
                <a:gd name="T55" fmla="*/ 3 h 724"/>
                <a:gd name="T56" fmla="*/ 2 w 500"/>
                <a:gd name="T57" fmla="*/ 3 h 724"/>
                <a:gd name="T58" fmla="*/ 2 w 500"/>
                <a:gd name="T59" fmla="*/ 2 h 724"/>
                <a:gd name="T60" fmla="*/ 2 w 500"/>
                <a:gd name="T61" fmla="*/ 2 h 724"/>
                <a:gd name="T62" fmla="*/ 2 w 500"/>
                <a:gd name="T63" fmla="*/ 2 h 724"/>
                <a:gd name="T64" fmla="*/ 2 w 500"/>
                <a:gd name="T65" fmla="*/ 2 h 724"/>
                <a:gd name="T66" fmla="*/ 2 w 500"/>
                <a:gd name="T67" fmla="*/ 2 h 724"/>
                <a:gd name="T68" fmla="*/ 2 w 500"/>
                <a:gd name="T69" fmla="*/ 2 h 724"/>
                <a:gd name="T70" fmla="*/ 2 w 500"/>
                <a:gd name="T71" fmla="*/ 2 h 724"/>
                <a:gd name="T72" fmla="*/ 2 w 500"/>
                <a:gd name="T73" fmla="*/ 2 h 724"/>
                <a:gd name="T74" fmla="*/ 2 w 500"/>
                <a:gd name="T75" fmla="*/ 2 h 724"/>
                <a:gd name="T76" fmla="*/ 2 w 500"/>
                <a:gd name="T77" fmla="*/ 2 h 724"/>
                <a:gd name="T78" fmla="*/ 2 w 500"/>
                <a:gd name="T79" fmla="*/ 2 h 724"/>
                <a:gd name="T80" fmla="*/ 2 w 500"/>
                <a:gd name="T81" fmla="*/ 2 h 724"/>
                <a:gd name="T82" fmla="*/ 2 w 500"/>
                <a:gd name="T83" fmla="*/ 2 h 724"/>
                <a:gd name="T84" fmla="*/ 2 w 500"/>
                <a:gd name="T85" fmla="*/ 2 h 724"/>
                <a:gd name="T86" fmla="*/ 2 w 500"/>
                <a:gd name="T87" fmla="*/ 2 h 724"/>
                <a:gd name="T88" fmla="*/ 2 w 500"/>
                <a:gd name="T89" fmla="*/ 2 h 724"/>
                <a:gd name="T90" fmla="*/ 2 w 500"/>
                <a:gd name="T91" fmla="*/ 2 h 724"/>
                <a:gd name="T92" fmla="*/ 2 w 500"/>
                <a:gd name="T93" fmla="*/ 1 h 724"/>
                <a:gd name="T94" fmla="*/ 2 w 500"/>
                <a:gd name="T95" fmla="*/ 1 h 724"/>
                <a:gd name="T96" fmla="*/ 2 w 500"/>
                <a:gd name="T97" fmla="*/ 1 h 724"/>
                <a:gd name="T98" fmla="*/ 2 w 500"/>
                <a:gd name="T99" fmla="*/ 0 h 724"/>
                <a:gd name="T100" fmla="*/ 1 w 500"/>
                <a:gd name="T101" fmla="*/ 0 h 724"/>
                <a:gd name="T102" fmla="*/ 1 w 500"/>
                <a:gd name="T103" fmla="*/ 0 h 724"/>
                <a:gd name="T104" fmla="*/ 1 w 500"/>
                <a:gd name="T105" fmla="*/ 0 h 7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0" h="724">
                  <a:moveTo>
                    <a:pt x="152" y="17"/>
                  </a:moveTo>
                  <a:lnTo>
                    <a:pt x="152" y="17"/>
                  </a:lnTo>
                  <a:lnTo>
                    <a:pt x="110" y="38"/>
                  </a:lnTo>
                  <a:lnTo>
                    <a:pt x="76" y="64"/>
                  </a:lnTo>
                  <a:lnTo>
                    <a:pt x="42" y="102"/>
                  </a:lnTo>
                  <a:lnTo>
                    <a:pt x="21" y="141"/>
                  </a:lnTo>
                  <a:lnTo>
                    <a:pt x="13" y="166"/>
                  </a:lnTo>
                  <a:lnTo>
                    <a:pt x="5" y="188"/>
                  </a:lnTo>
                  <a:lnTo>
                    <a:pt x="0" y="213"/>
                  </a:lnTo>
                  <a:lnTo>
                    <a:pt x="0" y="239"/>
                  </a:lnTo>
                  <a:lnTo>
                    <a:pt x="5" y="277"/>
                  </a:lnTo>
                  <a:lnTo>
                    <a:pt x="13" y="315"/>
                  </a:lnTo>
                  <a:lnTo>
                    <a:pt x="17" y="324"/>
                  </a:lnTo>
                  <a:lnTo>
                    <a:pt x="26" y="349"/>
                  </a:lnTo>
                  <a:lnTo>
                    <a:pt x="42" y="375"/>
                  </a:lnTo>
                  <a:lnTo>
                    <a:pt x="59" y="396"/>
                  </a:lnTo>
                  <a:lnTo>
                    <a:pt x="76" y="418"/>
                  </a:lnTo>
                  <a:lnTo>
                    <a:pt x="101" y="435"/>
                  </a:lnTo>
                  <a:lnTo>
                    <a:pt x="122" y="447"/>
                  </a:lnTo>
                  <a:lnTo>
                    <a:pt x="147" y="460"/>
                  </a:lnTo>
                  <a:lnTo>
                    <a:pt x="173" y="469"/>
                  </a:lnTo>
                  <a:lnTo>
                    <a:pt x="202" y="490"/>
                  </a:lnTo>
                  <a:lnTo>
                    <a:pt x="215" y="507"/>
                  </a:lnTo>
                  <a:lnTo>
                    <a:pt x="227" y="528"/>
                  </a:lnTo>
                  <a:lnTo>
                    <a:pt x="240" y="550"/>
                  </a:lnTo>
                  <a:lnTo>
                    <a:pt x="256" y="571"/>
                  </a:lnTo>
                  <a:lnTo>
                    <a:pt x="252" y="588"/>
                  </a:lnTo>
                  <a:lnTo>
                    <a:pt x="256" y="601"/>
                  </a:lnTo>
                  <a:lnTo>
                    <a:pt x="265" y="614"/>
                  </a:lnTo>
                  <a:lnTo>
                    <a:pt x="265" y="618"/>
                  </a:lnTo>
                  <a:lnTo>
                    <a:pt x="265" y="631"/>
                  </a:lnTo>
                  <a:lnTo>
                    <a:pt x="277" y="643"/>
                  </a:lnTo>
                  <a:lnTo>
                    <a:pt x="277" y="648"/>
                  </a:lnTo>
                  <a:lnTo>
                    <a:pt x="277" y="660"/>
                  </a:lnTo>
                  <a:lnTo>
                    <a:pt x="286" y="673"/>
                  </a:lnTo>
                  <a:lnTo>
                    <a:pt x="286" y="678"/>
                  </a:lnTo>
                  <a:lnTo>
                    <a:pt x="290" y="690"/>
                  </a:lnTo>
                  <a:lnTo>
                    <a:pt x="298" y="703"/>
                  </a:lnTo>
                  <a:lnTo>
                    <a:pt x="311" y="716"/>
                  </a:lnTo>
                  <a:lnTo>
                    <a:pt x="319" y="716"/>
                  </a:lnTo>
                  <a:lnTo>
                    <a:pt x="315" y="716"/>
                  </a:lnTo>
                  <a:lnTo>
                    <a:pt x="324" y="720"/>
                  </a:lnTo>
                  <a:lnTo>
                    <a:pt x="328" y="720"/>
                  </a:lnTo>
                  <a:lnTo>
                    <a:pt x="332" y="720"/>
                  </a:lnTo>
                  <a:lnTo>
                    <a:pt x="336" y="720"/>
                  </a:lnTo>
                  <a:lnTo>
                    <a:pt x="340" y="720"/>
                  </a:lnTo>
                  <a:lnTo>
                    <a:pt x="353" y="724"/>
                  </a:lnTo>
                  <a:lnTo>
                    <a:pt x="353" y="720"/>
                  </a:lnTo>
                  <a:lnTo>
                    <a:pt x="366" y="720"/>
                  </a:lnTo>
                  <a:lnTo>
                    <a:pt x="370" y="720"/>
                  </a:lnTo>
                  <a:lnTo>
                    <a:pt x="378" y="720"/>
                  </a:lnTo>
                  <a:lnTo>
                    <a:pt x="382" y="720"/>
                  </a:lnTo>
                  <a:lnTo>
                    <a:pt x="395" y="716"/>
                  </a:lnTo>
                  <a:lnTo>
                    <a:pt x="408" y="712"/>
                  </a:lnTo>
                  <a:lnTo>
                    <a:pt x="416" y="707"/>
                  </a:lnTo>
                  <a:lnTo>
                    <a:pt x="445" y="695"/>
                  </a:lnTo>
                  <a:lnTo>
                    <a:pt x="466" y="682"/>
                  </a:lnTo>
                  <a:lnTo>
                    <a:pt x="483" y="665"/>
                  </a:lnTo>
                  <a:lnTo>
                    <a:pt x="496" y="643"/>
                  </a:lnTo>
                  <a:lnTo>
                    <a:pt x="500" y="626"/>
                  </a:lnTo>
                  <a:lnTo>
                    <a:pt x="500" y="614"/>
                  </a:lnTo>
                  <a:lnTo>
                    <a:pt x="492" y="597"/>
                  </a:lnTo>
                  <a:lnTo>
                    <a:pt x="487" y="584"/>
                  </a:lnTo>
                  <a:lnTo>
                    <a:pt x="479" y="567"/>
                  </a:lnTo>
                  <a:lnTo>
                    <a:pt x="479" y="554"/>
                  </a:lnTo>
                  <a:lnTo>
                    <a:pt x="466" y="537"/>
                  </a:lnTo>
                  <a:lnTo>
                    <a:pt x="466" y="524"/>
                  </a:lnTo>
                  <a:lnTo>
                    <a:pt x="466" y="520"/>
                  </a:lnTo>
                  <a:lnTo>
                    <a:pt x="462" y="516"/>
                  </a:lnTo>
                  <a:lnTo>
                    <a:pt x="462" y="511"/>
                  </a:lnTo>
                  <a:lnTo>
                    <a:pt x="458" y="511"/>
                  </a:lnTo>
                  <a:lnTo>
                    <a:pt x="458" y="507"/>
                  </a:lnTo>
                  <a:lnTo>
                    <a:pt x="450" y="503"/>
                  </a:lnTo>
                  <a:lnTo>
                    <a:pt x="454" y="503"/>
                  </a:lnTo>
                  <a:lnTo>
                    <a:pt x="450" y="499"/>
                  </a:lnTo>
                  <a:lnTo>
                    <a:pt x="450" y="494"/>
                  </a:lnTo>
                  <a:lnTo>
                    <a:pt x="445" y="469"/>
                  </a:lnTo>
                  <a:lnTo>
                    <a:pt x="441" y="447"/>
                  </a:lnTo>
                  <a:lnTo>
                    <a:pt x="437" y="439"/>
                  </a:lnTo>
                  <a:lnTo>
                    <a:pt x="433" y="426"/>
                  </a:lnTo>
                  <a:lnTo>
                    <a:pt x="433" y="409"/>
                  </a:lnTo>
                  <a:lnTo>
                    <a:pt x="433" y="379"/>
                  </a:lnTo>
                  <a:lnTo>
                    <a:pt x="441" y="358"/>
                  </a:lnTo>
                  <a:lnTo>
                    <a:pt x="454" y="328"/>
                  </a:lnTo>
                  <a:lnTo>
                    <a:pt x="462" y="298"/>
                  </a:lnTo>
                  <a:lnTo>
                    <a:pt x="466" y="269"/>
                  </a:lnTo>
                  <a:lnTo>
                    <a:pt x="471" y="239"/>
                  </a:lnTo>
                  <a:lnTo>
                    <a:pt x="466" y="200"/>
                  </a:lnTo>
                  <a:lnTo>
                    <a:pt x="458" y="162"/>
                  </a:lnTo>
                  <a:lnTo>
                    <a:pt x="454" y="153"/>
                  </a:lnTo>
                  <a:lnTo>
                    <a:pt x="433" y="115"/>
                  </a:lnTo>
                  <a:lnTo>
                    <a:pt x="408" y="77"/>
                  </a:lnTo>
                  <a:lnTo>
                    <a:pt x="370" y="47"/>
                  </a:lnTo>
                  <a:lnTo>
                    <a:pt x="332" y="21"/>
                  </a:lnTo>
                  <a:lnTo>
                    <a:pt x="286" y="9"/>
                  </a:lnTo>
                  <a:lnTo>
                    <a:pt x="244" y="0"/>
                  </a:lnTo>
                  <a:lnTo>
                    <a:pt x="198" y="4"/>
                  </a:lnTo>
                  <a:lnTo>
                    <a:pt x="15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87"/>
            <p:cNvSpPr>
              <a:spLocks noChangeAspect="1"/>
            </p:cNvSpPr>
            <p:nvPr/>
          </p:nvSpPr>
          <p:spPr bwMode="auto">
            <a:xfrm>
              <a:off x="988" y="73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88"/>
            <p:cNvSpPr>
              <a:spLocks noChangeAspect="1"/>
            </p:cNvSpPr>
            <p:nvPr/>
          </p:nvSpPr>
          <p:spPr bwMode="auto">
            <a:xfrm>
              <a:off x="930" y="759"/>
              <a:ext cx="80" cy="75"/>
            </a:xfrm>
            <a:custGeom>
              <a:avLst/>
              <a:gdLst>
                <a:gd name="T0" fmla="*/ 1 w 202"/>
                <a:gd name="T1" fmla="*/ 0 h 188"/>
                <a:gd name="T2" fmla="*/ 1 w 202"/>
                <a:gd name="T3" fmla="*/ 0 h 188"/>
                <a:gd name="T4" fmla="*/ 1 w 202"/>
                <a:gd name="T5" fmla="*/ 0 h 188"/>
                <a:gd name="T6" fmla="*/ 1 w 202"/>
                <a:gd name="T7" fmla="*/ 0 h 188"/>
                <a:gd name="T8" fmla="*/ 1 w 202"/>
                <a:gd name="T9" fmla="*/ 0 h 188"/>
                <a:gd name="T10" fmla="*/ 1 w 202"/>
                <a:gd name="T11" fmla="*/ 0 h 188"/>
                <a:gd name="T12" fmla="*/ 1 w 202"/>
                <a:gd name="T13" fmla="*/ 0 h 188"/>
                <a:gd name="T14" fmla="*/ 0 w 202"/>
                <a:gd name="T15" fmla="*/ 0 h 188"/>
                <a:gd name="T16" fmla="*/ 0 w 202"/>
                <a:gd name="T17" fmla="*/ 0 h 188"/>
                <a:gd name="T18" fmla="*/ 0 w 202"/>
                <a:gd name="T19" fmla="*/ 0 h 188"/>
                <a:gd name="T20" fmla="*/ 0 w 202"/>
                <a:gd name="T21" fmla="*/ 0 h 188"/>
                <a:gd name="T22" fmla="*/ 0 w 202"/>
                <a:gd name="T23" fmla="*/ 0 h 188"/>
                <a:gd name="T24" fmla="*/ 0 w 202"/>
                <a:gd name="T25" fmla="*/ 0 h 188"/>
                <a:gd name="T26" fmla="*/ 0 w 202"/>
                <a:gd name="T27" fmla="*/ 0 h 188"/>
                <a:gd name="T28" fmla="*/ 0 w 202"/>
                <a:gd name="T29" fmla="*/ 0 h 188"/>
                <a:gd name="T30" fmla="*/ 0 w 202"/>
                <a:gd name="T31" fmla="*/ 0 h 188"/>
                <a:gd name="T32" fmla="*/ 0 w 202"/>
                <a:gd name="T33" fmla="*/ 0 h 188"/>
                <a:gd name="T34" fmla="*/ 0 w 202"/>
                <a:gd name="T35" fmla="*/ 0 h 188"/>
                <a:gd name="T36" fmla="*/ 0 w 202"/>
                <a:gd name="T37" fmla="*/ 0 h 188"/>
                <a:gd name="T38" fmla="*/ 0 w 202"/>
                <a:gd name="T39" fmla="*/ 0 h 188"/>
                <a:gd name="T40" fmla="*/ 0 w 202"/>
                <a:gd name="T41" fmla="*/ 0 h 188"/>
                <a:gd name="T42" fmla="*/ 0 w 202"/>
                <a:gd name="T43" fmla="*/ 0 h 188"/>
                <a:gd name="T44" fmla="*/ 0 w 202"/>
                <a:gd name="T45" fmla="*/ 0 h 188"/>
                <a:gd name="T46" fmla="*/ 0 w 202"/>
                <a:gd name="T47" fmla="*/ 0 h 188"/>
                <a:gd name="T48" fmla="*/ 0 w 202"/>
                <a:gd name="T49" fmla="*/ 0 h 188"/>
                <a:gd name="T50" fmla="*/ 0 w 202"/>
                <a:gd name="T51" fmla="*/ 0 h 188"/>
                <a:gd name="T52" fmla="*/ 0 w 202"/>
                <a:gd name="T53" fmla="*/ 0 h 188"/>
                <a:gd name="T54" fmla="*/ 0 w 202"/>
                <a:gd name="T55" fmla="*/ 1 h 188"/>
                <a:gd name="T56" fmla="*/ 0 w 202"/>
                <a:gd name="T57" fmla="*/ 1 h 188"/>
                <a:gd name="T58" fmla="*/ 0 w 202"/>
                <a:gd name="T59" fmla="*/ 1 h 188"/>
                <a:gd name="T60" fmla="*/ 0 w 202"/>
                <a:gd name="T61" fmla="*/ 1 h 188"/>
                <a:gd name="T62" fmla="*/ 0 w 202"/>
                <a:gd name="T63" fmla="*/ 1 h 188"/>
                <a:gd name="T64" fmla="*/ 0 w 202"/>
                <a:gd name="T65" fmla="*/ 1 h 188"/>
                <a:gd name="T66" fmla="*/ 0 w 202"/>
                <a:gd name="T67" fmla="*/ 1 h 188"/>
                <a:gd name="T68" fmla="*/ 0 w 202"/>
                <a:gd name="T69" fmla="*/ 1 h 188"/>
                <a:gd name="T70" fmla="*/ 0 w 202"/>
                <a:gd name="T71" fmla="*/ 1 h 188"/>
                <a:gd name="T72" fmla="*/ 0 w 202"/>
                <a:gd name="T73" fmla="*/ 1 h 188"/>
                <a:gd name="T74" fmla="*/ 0 w 202"/>
                <a:gd name="T75" fmla="*/ 1 h 188"/>
                <a:gd name="T76" fmla="*/ 0 w 202"/>
                <a:gd name="T77" fmla="*/ 1 h 188"/>
                <a:gd name="T78" fmla="*/ 0 w 202"/>
                <a:gd name="T79" fmla="*/ 1 h 188"/>
                <a:gd name="T80" fmla="*/ 0 w 202"/>
                <a:gd name="T81" fmla="*/ 1 h 188"/>
                <a:gd name="T82" fmla="*/ 1 w 202"/>
                <a:gd name="T83" fmla="*/ 1 h 188"/>
                <a:gd name="T84" fmla="*/ 1 w 202"/>
                <a:gd name="T85" fmla="*/ 1 h 188"/>
                <a:gd name="T86" fmla="*/ 1 w 202"/>
                <a:gd name="T87" fmla="*/ 0 h 188"/>
                <a:gd name="T88" fmla="*/ 1 w 202"/>
                <a:gd name="T89" fmla="*/ 0 h 188"/>
                <a:gd name="T90" fmla="*/ 1 w 202"/>
                <a:gd name="T91" fmla="*/ 0 h 188"/>
                <a:gd name="T92" fmla="*/ 1 w 202"/>
                <a:gd name="T93" fmla="*/ 0 h 188"/>
                <a:gd name="T94" fmla="*/ 1 w 202"/>
                <a:gd name="T95" fmla="*/ 0 h 188"/>
                <a:gd name="T96" fmla="*/ 1 w 202"/>
                <a:gd name="T97" fmla="*/ 0 h 188"/>
                <a:gd name="T98" fmla="*/ 1 w 202"/>
                <a:gd name="T99" fmla="*/ 0 h 188"/>
                <a:gd name="T100" fmla="*/ 1 w 202"/>
                <a:gd name="T101" fmla="*/ 0 h 188"/>
                <a:gd name="T102" fmla="*/ 1 w 202"/>
                <a:gd name="T103" fmla="*/ 0 h 188"/>
                <a:gd name="T104" fmla="*/ 1 w 202"/>
                <a:gd name="T105" fmla="*/ 0 h 188"/>
                <a:gd name="T106" fmla="*/ 1 w 202"/>
                <a:gd name="T107" fmla="*/ 0 h 188"/>
                <a:gd name="T108" fmla="*/ 1 w 202"/>
                <a:gd name="T109" fmla="*/ 0 h 188"/>
                <a:gd name="T110" fmla="*/ 1 w 202"/>
                <a:gd name="T111" fmla="*/ 0 h 188"/>
                <a:gd name="T112" fmla="*/ 1 w 202"/>
                <a:gd name="T113" fmla="*/ 0 h 188"/>
                <a:gd name="T114" fmla="*/ 1 w 202"/>
                <a:gd name="T115" fmla="*/ 0 h 188"/>
                <a:gd name="T116" fmla="*/ 1 w 202"/>
                <a:gd name="T117" fmla="*/ 0 h 188"/>
                <a:gd name="T118" fmla="*/ 1 w 202"/>
                <a:gd name="T119" fmla="*/ 0 h 188"/>
                <a:gd name="T120" fmla="*/ 1 w 202"/>
                <a:gd name="T121" fmla="*/ 0 h 188"/>
                <a:gd name="T122" fmla="*/ 1 w 202"/>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2" h="188">
                  <a:moveTo>
                    <a:pt x="164" y="34"/>
                  </a:moveTo>
                  <a:lnTo>
                    <a:pt x="164" y="34"/>
                  </a:lnTo>
                  <a:lnTo>
                    <a:pt x="168" y="26"/>
                  </a:lnTo>
                  <a:lnTo>
                    <a:pt x="168" y="17"/>
                  </a:lnTo>
                  <a:lnTo>
                    <a:pt x="164" y="13"/>
                  </a:lnTo>
                  <a:lnTo>
                    <a:pt x="156" y="9"/>
                  </a:lnTo>
                  <a:lnTo>
                    <a:pt x="135" y="0"/>
                  </a:lnTo>
                  <a:lnTo>
                    <a:pt x="105" y="5"/>
                  </a:lnTo>
                  <a:lnTo>
                    <a:pt x="72" y="13"/>
                  </a:lnTo>
                  <a:lnTo>
                    <a:pt x="38" y="30"/>
                  </a:lnTo>
                  <a:lnTo>
                    <a:pt x="13" y="47"/>
                  </a:lnTo>
                  <a:lnTo>
                    <a:pt x="0" y="64"/>
                  </a:lnTo>
                  <a:lnTo>
                    <a:pt x="0" y="73"/>
                  </a:lnTo>
                  <a:lnTo>
                    <a:pt x="0" y="81"/>
                  </a:lnTo>
                  <a:lnTo>
                    <a:pt x="5" y="90"/>
                  </a:lnTo>
                  <a:lnTo>
                    <a:pt x="13" y="94"/>
                  </a:lnTo>
                  <a:lnTo>
                    <a:pt x="9" y="103"/>
                  </a:lnTo>
                  <a:lnTo>
                    <a:pt x="13" y="111"/>
                  </a:lnTo>
                  <a:lnTo>
                    <a:pt x="17" y="120"/>
                  </a:lnTo>
                  <a:lnTo>
                    <a:pt x="26" y="124"/>
                  </a:lnTo>
                  <a:lnTo>
                    <a:pt x="21" y="132"/>
                  </a:lnTo>
                  <a:lnTo>
                    <a:pt x="21" y="141"/>
                  </a:lnTo>
                  <a:lnTo>
                    <a:pt x="26" y="149"/>
                  </a:lnTo>
                  <a:lnTo>
                    <a:pt x="34" y="154"/>
                  </a:lnTo>
                  <a:lnTo>
                    <a:pt x="34" y="162"/>
                  </a:lnTo>
                  <a:lnTo>
                    <a:pt x="34" y="171"/>
                  </a:lnTo>
                  <a:lnTo>
                    <a:pt x="38" y="179"/>
                  </a:lnTo>
                  <a:lnTo>
                    <a:pt x="47" y="184"/>
                  </a:lnTo>
                  <a:lnTo>
                    <a:pt x="68" y="188"/>
                  </a:lnTo>
                  <a:lnTo>
                    <a:pt x="97" y="188"/>
                  </a:lnTo>
                  <a:lnTo>
                    <a:pt x="131" y="175"/>
                  </a:lnTo>
                  <a:lnTo>
                    <a:pt x="164" y="162"/>
                  </a:lnTo>
                  <a:lnTo>
                    <a:pt x="185" y="145"/>
                  </a:lnTo>
                  <a:lnTo>
                    <a:pt x="198" y="124"/>
                  </a:lnTo>
                  <a:lnTo>
                    <a:pt x="202" y="115"/>
                  </a:lnTo>
                  <a:lnTo>
                    <a:pt x="202" y="107"/>
                  </a:lnTo>
                  <a:lnTo>
                    <a:pt x="198" y="103"/>
                  </a:lnTo>
                  <a:lnTo>
                    <a:pt x="189" y="94"/>
                  </a:lnTo>
                  <a:lnTo>
                    <a:pt x="189" y="86"/>
                  </a:lnTo>
                  <a:lnTo>
                    <a:pt x="189" y="77"/>
                  </a:lnTo>
                  <a:lnTo>
                    <a:pt x="185" y="73"/>
                  </a:lnTo>
                  <a:lnTo>
                    <a:pt x="177" y="64"/>
                  </a:lnTo>
                  <a:lnTo>
                    <a:pt x="181" y="56"/>
                  </a:lnTo>
                  <a:lnTo>
                    <a:pt x="177" y="47"/>
                  </a:lnTo>
                  <a:lnTo>
                    <a:pt x="173" y="43"/>
                  </a:lnTo>
                  <a:lnTo>
                    <a:pt x="16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89"/>
            <p:cNvSpPr>
              <a:spLocks noChangeAspect="1"/>
            </p:cNvSpPr>
            <p:nvPr/>
          </p:nvSpPr>
          <p:spPr bwMode="auto">
            <a:xfrm>
              <a:off x="827" y="565"/>
              <a:ext cx="170" cy="219"/>
            </a:xfrm>
            <a:custGeom>
              <a:avLst/>
              <a:gdLst>
                <a:gd name="T0" fmla="*/ 2 w 424"/>
                <a:gd name="T1" fmla="*/ 1 h 549"/>
                <a:gd name="T2" fmla="*/ 2 w 424"/>
                <a:gd name="T3" fmla="*/ 1 h 549"/>
                <a:gd name="T4" fmla="*/ 2 w 424"/>
                <a:gd name="T5" fmla="*/ 1 h 549"/>
                <a:gd name="T6" fmla="*/ 2 w 424"/>
                <a:gd name="T7" fmla="*/ 1 h 549"/>
                <a:gd name="T8" fmla="*/ 2 w 424"/>
                <a:gd name="T9" fmla="*/ 1 h 549"/>
                <a:gd name="T10" fmla="*/ 2 w 424"/>
                <a:gd name="T11" fmla="*/ 1 h 549"/>
                <a:gd name="T12" fmla="*/ 2 w 424"/>
                <a:gd name="T13" fmla="*/ 1 h 549"/>
                <a:gd name="T14" fmla="*/ 2 w 424"/>
                <a:gd name="T15" fmla="*/ 1 h 549"/>
                <a:gd name="T16" fmla="*/ 2 w 424"/>
                <a:gd name="T17" fmla="*/ 1 h 549"/>
                <a:gd name="T18" fmla="*/ 2 w 424"/>
                <a:gd name="T19" fmla="*/ 1 h 549"/>
                <a:gd name="T20" fmla="*/ 2 w 424"/>
                <a:gd name="T21" fmla="*/ 1 h 549"/>
                <a:gd name="T22" fmla="*/ 2 w 424"/>
                <a:gd name="T23" fmla="*/ 0 h 549"/>
                <a:gd name="T24" fmla="*/ 2 w 424"/>
                <a:gd name="T25" fmla="*/ 0 h 549"/>
                <a:gd name="T26" fmla="*/ 2 w 424"/>
                <a:gd name="T27" fmla="*/ 0 h 549"/>
                <a:gd name="T28" fmla="*/ 1 w 424"/>
                <a:gd name="T29" fmla="*/ 0 h 549"/>
                <a:gd name="T30" fmla="*/ 1 w 424"/>
                <a:gd name="T31" fmla="*/ 0 h 549"/>
                <a:gd name="T32" fmla="*/ 1 w 424"/>
                <a:gd name="T33" fmla="*/ 0 h 549"/>
                <a:gd name="T34" fmla="*/ 1 w 424"/>
                <a:gd name="T35" fmla="*/ 0 h 549"/>
                <a:gd name="T36" fmla="*/ 1 w 424"/>
                <a:gd name="T37" fmla="*/ 0 h 549"/>
                <a:gd name="T38" fmla="*/ 1 w 424"/>
                <a:gd name="T39" fmla="*/ 0 h 549"/>
                <a:gd name="T40" fmla="*/ 0 w 424"/>
                <a:gd name="T41" fmla="*/ 0 h 549"/>
                <a:gd name="T42" fmla="*/ 0 w 424"/>
                <a:gd name="T43" fmla="*/ 0 h 549"/>
                <a:gd name="T44" fmla="*/ 0 w 424"/>
                <a:gd name="T45" fmla="*/ 0 h 549"/>
                <a:gd name="T46" fmla="*/ 0 w 424"/>
                <a:gd name="T47" fmla="*/ 0 h 549"/>
                <a:gd name="T48" fmla="*/ 0 w 424"/>
                <a:gd name="T49" fmla="*/ 1 h 549"/>
                <a:gd name="T50" fmla="*/ 0 w 424"/>
                <a:gd name="T51" fmla="*/ 1 h 549"/>
                <a:gd name="T52" fmla="*/ 0 w 424"/>
                <a:gd name="T53" fmla="*/ 1 h 549"/>
                <a:gd name="T54" fmla="*/ 0 w 424"/>
                <a:gd name="T55" fmla="*/ 1 h 549"/>
                <a:gd name="T56" fmla="*/ 0 w 424"/>
                <a:gd name="T57" fmla="*/ 1 h 549"/>
                <a:gd name="T58" fmla="*/ 0 w 424"/>
                <a:gd name="T59" fmla="*/ 1 h 549"/>
                <a:gd name="T60" fmla="*/ 0 w 424"/>
                <a:gd name="T61" fmla="*/ 1 h 549"/>
                <a:gd name="T62" fmla="*/ 0 w 424"/>
                <a:gd name="T63" fmla="*/ 2 h 549"/>
                <a:gd name="T64" fmla="*/ 0 w 424"/>
                <a:gd name="T65" fmla="*/ 2 h 549"/>
                <a:gd name="T66" fmla="*/ 0 w 424"/>
                <a:gd name="T67" fmla="*/ 2 h 549"/>
                <a:gd name="T68" fmla="*/ 0 w 424"/>
                <a:gd name="T69" fmla="*/ 2 h 549"/>
                <a:gd name="T70" fmla="*/ 1 w 424"/>
                <a:gd name="T71" fmla="*/ 2 h 549"/>
                <a:gd name="T72" fmla="*/ 1 w 424"/>
                <a:gd name="T73" fmla="*/ 2 h 549"/>
                <a:gd name="T74" fmla="*/ 1 w 424"/>
                <a:gd name="T75" fmla="*/ 2 h 549"/>
                <a:gd name="T76" fmla="*/ 1 w 424"/>
                <a:gd name="T77" fmla="*/ 2 h 549"/>
                <a:gd name="T78" fmla="*/ 1 w 424"/>
                <a:gd name="T79" fmla="*/ 2 h 549"/>
                <a:gd name="T80" fmla="*/ 1 w 424"/>
                <a:gd name="T81" fmla="*/ 2 h 549"/>
                <a:gd name="T82" fmla="*/ 1 w 424"/>
                <a:gd name="T83" fmla="*/ 2 h 549"/>
                <a:gd name="T84" fmla="*/ 1 w 424"/>
                <a:gd name="T85" fmla="*/ 2 h 549"/>
                <a:gd name="T86" fmla="*/ 1 w 424"/>
                <a:gd name="T87" fmla="*/ 2 h 549"/>
                <a:gd name="T88" fmla="*/ 1 w 424"/>
                <a:gd name="T89" fmla="*/ 2 h 549"/>
                <a:gd name="T90" fmla="*/ 1 w 424"/>
                <a:gd name="T91" fmla="*/ 2 h 549"/>
                <a:gd name="T92" fmla="*/ 1 w 424"/>
                <a:gd name="T93" fmla="*/ 2 h 549"/>
                <a:gd name="T94" fmla="*/ 1 w 424"/>
                <a:gd name="T95" fmla="*/ 2 h 549"/>
                <a:gd name="T96" fmla="*/ 1 w 424"/>
                <a:gd name="T97" fmla="*/ 2 h 549"/>
                <a:gd name="T98" fmla="*/ 2 w 424"/>
                <a:gd name="T99" fmla="*/ 2 h 549"/>
                <a:gd name="T100" fmla="*/ 2 w 424"/>
                <a:gd name="T101" fmla="*/ 2 h 549"/>
                <a:gd name="T102" fmla="*/ 2 w 424"/>
                <a:gd name="T103" fmla="*/ 2 h 549"/>
                <a:gd name="T104" fmla="*/ 2 w 424"/>
                <a:gd name="T105" fmla="*/ 2 h 549"/>
                <a:gd name="T106" fmla="*/ 2 w 424"/>
                <a:gd name="T107" fmla="*/ 2 h 549"/>
                <a:gd name="T108" fmla="*/ 2 w 424"/>
                <a:gd name="T109" fmla="*/ 2 h 549"/>
                <a:gd name="T110" fmla="*/ 2 w 424"/>
                <a:gd name="T111" fmla="*/ 2 h 549"/>
                <a:gd name="T112" fmla="*/ 2 w 424"/>
                <a:gd name="T113" fmla="*/ 2 h 549"/>
                <a:gd name="T114" fmla="*/ 2 w 424"/>
                <a:gd name="T115" fmla="*/ 2 h 549"/>
                <a:gd name="T116" fmla="*/ 2 w 424"/>
                <a:gd name="T117" fmla="*/ 2 h 549"/>
                <a:gd name="T118" fmla="*/ 2 w 424"/>
                <a:gd name="T119" fmla="*/ 2 h 549"/>
                <a:gd name="T120" fmla="*/ 2 w 424"/>
                <a:gd name="T121" fmla="*/ 2 h 549"/>
                <a:gd name="T122" fmla="*/ 2 w 424"/>
                <a:gd name="T123" fmla="*/ 1 h 549"/>
                <a:gd name="T124" fmla="*/ 2 w 424"/>
                <a:gd name="T125" fmla="*/ 1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4" h="549">
                  <a:moveTo>
                    <a:pt x="395" y="323"/>
                  </a:moveTo>
                  <a:lnTo>
                    <a:pt x="395" y="323"/>
                  </a:lnTo>
                  <a:lnTo>
                    <a:pt x="408" y="302"/>
                  </a:lnTo>
                  <a:lnTo>
                    <a:pt x="416" y="281"/>
                  </a:lnTo>
                  <a:lnTo>
                    <a:pt x="420" y="255"/>
                  </a:lnTo>
                  <a:lnTo>
                    <a:pt x="424" y="234"/>
                  </a:lnTo>
                  <a:lnTo>
                    <a:pt x="424" y="208"/>
                  </a:lnTo>
                  <a:lnTo>
                    <a:pt x="424" y="187"/>
                  </a:lnTo>
                  <a:lnTo>
                    <a:pt x="420" y="162"/>
                  </a:lnTo>
                  <a:lnTo>
                    <a:pt x="412" y="136"/>
                  </a:lnTo>
                  <a:lnTo>
                    <a:pt x="395" y="98"/>
                  </a:lnTo>
                  <a:lnTo>
                    <a:pt x="366" y="64"/>
                  </a:lnTo>
                  <a:lnTo>
                    <a:pt x="336" y="38"/>
                  </a:lnTo>
                  <a:lnTo>
                    <a:pt x="303" y="17"/>
                  </a:lnTo>
                  <a:lnTo>
                    <a:pt x="261" y="4"/>
                  </a:lnTo>
                  <a:lnTo>
                    <a:pt x="223" y="0"/>
                  </a:lnTo>
                  <a:lnTo>
                    <a:pt x="181" y="0"/>
                  </a:lnTo>
                  <a:lnTo>
                    <a:pt x="139" y="12"/>
                  </a:lnTo>
                  <a:lnTo>
                    <a:pt x="101" y="29"/>
                  </a:lnTo>
                  <a:lnTo>
                    <a:pt x="68" y="59"/>
                  </a:lnTo>
                  <a:lnTo>
                    <a:pt x="42" y="89"/>
                  </a:lnTo>
                  <a:lnTo>
                    <a:pt x="21" y="123"/>
                  </a:lnTo>
                  <a:lnTo>
                    <a:pt x="9" y="166"/>
                  </a:lnTo>
                  <a:lnTo>
                    <a:pt x="0" y="204"/>
                  </a:lnTo>
                  <a:lnTo>
                    <a:pt x="5" y="247"/>
                  </a:lnTo>
                  <a:lnTo>
                    <a:pt x="17" y="289"/>
                  </a:lnTo>
                  <a:lnTo>
                    <a:pt x="26" y="315"/>
                  </a:lnTo>
                  <a:lnTo>
                    <a:pt x="38" y="336"/>
                  </a:lnTo>
                  <a:lnTo>
                    <a:pt x="55" y="358"/>
                  </a:lnTo>
                  <a:lnTo>
                    <a:pt x="76" y="375"/>
                  </a:lnTo>
                  <a:lnTo>
                    <a:pt x="93" y="392"/>
                  </a:lnTo>
                  <a:lnTo>
                    <a:pt x="118" y="404"/>
                  </a:lnTo>
                  <a:lnTo>
                    <a:pt x="139" y="413"/>
                  </a:lnTo>
                  <a:lnTo>
                    <a:pt x="164" y="421"/>
                  </a:lnTo>
                  <a:lnTo>
                    <a:pt x="181" y="434"/>
                  </a:lnTo>
                  <a:lnTo>
                    <a:pt x="198" y="447"/>
                  </a:lnTo>
                  <a:lnTo>
                    <a:pt x="215" y="468"/>
                  </a:lnTo>
                  <a:lnTo>
                    <a:pt x="227" y="494"/>
                  </a:lnTo>
                  <a:lnTo>
                    <a:pt x="240" y="515"/>
                  </a:lnTo>
                  <a:lnTo>
                    <a:pt x="256" y="532"/>
                  </a:lnTo>
                  <a:lnTo>
                    <a:pt x="273" y="541"/>
                  </a:lnTo>
                  <a:lnTo>
                    <a:pt x="290" y="549"/>
                  </a:lnTo>
                  <a:lnTo>
                    <a:pt x="319" y="549"/>
                  </a:lnTo>
                  <a:lnTo>
                    <a:pt x="332" y="545"/>
                  </a:lnTo>
                  <a:lnTo>
                    <a:pt x="357" y="536"/>
                  </a:lnTo>
                  <a:lnTo>
                    <a:pt x="374" y="528"/>
                  </a:lnTo>
                  <a:lnTo>
                    <a:pt x="387" y="515"/>
                  </a:lnTo>
                  <a:lnTo>
                    <a:pt x="399" y="502"/>
                  </a:lnTo>
                  <a:lnTo>
                    <a:pt x="403" y="490"/>
                  </a:lnTo>
                  <a:lnTo>
                    <a:pt x="403" y="473"/>
                  </a:lnTo>
                  <a:lnTo>
                    <a:pt x="403" y="456"/>
                  </a:lnTo>
                  <a:lnTo>
                    <a:pt x="395" y="421"/>
                  </a:lnTo>
                  <a:lnTo>
                    <a:pt x="391" y="396"/>
                  </a:lnTo>
                  <a:lnTo>
                    <a:pt x="391" y="366"/>
                  </a:lnTo>
                  <a:lnTo>
                    <a:pt x="395" y="32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90"/>
            <p:cNvSpPr>
              <a:spLocks noChangeAspect="1"/>
            </p:cNvSpPr>
            <p:nvPr/>
          </p:nvSpPr>
          <p:spPr bwMode="auto">
            <a:xfrm>
              <a:off x="926" y="756"/>
              <a:ext cx="66" cy="30"/>
            </a:xfrm>
            <a:custGeom>
              <a:avLst/>
              <a:gdLst>
                <a:gd name="T0" fmla="*/ 0 w 164"/>
                <a:gd name="T1" fmla="*/ 0 h 77"/>
                <a:gd name="T2" fmla="*/ 0 w 164"/>
                <a:gd name="T3" fmla="*/ 0 h 77"/>
                <a:gd name="T4" fmla="*/ 0 w 164"/>
                <a:gd name="T5" fmla="*/ 0 h 77"/>
                <a:gd name="T6" fmla="*/ 0 w 164"/>
                <a:gd name="T7" fmla="*/ 0 h 77"/>
                <a:gd name="T8" fmla="*/ 0 w 164"/>
                <a:gd name="T9" fmla="*/ 0 h 77"/>
                <a:gd name="T10" fmla="*/ 0 w 164"/>
                <a:gd name="T11" fmla="*/ 0 h 77"/>
                <a:gd name="T12" fmla="*/ 0 w 164"/>
                <a:gd name="T13" fmla="*/ 0 h 77"/>
                <a:gd name="T14" fmla="*/ 0 w 164"/>
                <a:gd name="T15" fmla="*/ 0 h 77"/>
                <a:gd name="T16" fmla="*/ 0 w 164"/>
                <a:gd name="T17" fmla="*/ 0 h 77"/>
                <a:gd name="T18" fmla="*/ 0 w 164"/>
                <a:gd name="T19" fmla="*/ 0 h 77"/>
                <a:gd name="T20" fmla="*/ 0 w 164"/>
                <a:gd name="T21" fmla="*/ 0 h 77"/>
                <a:gd name="T22" fmla="*/ 1 w 164"/>
                <a:gd name="T23" fmla="*/ 0 h 77"/>
                <a:gd name="T24" fmla="*/ 1 w 164"/>
                <a:gd name="T25" fmla="*/ 0 h 77"/>
                <a:gd name="T26" fmla="*/ 1 w 164"/>
                <a:gd name="T27" fmla="*/ 0 h 77"/>
                <a:gd name="T28" fmla="*/ 1 w 164"/>
                <a:gd name="T29" fmla="*/ 0 h 77"/>
                <a:gd name="T30" fmla="*/ 1 w 164"/>
                <a:gd name="T31" fmla="*/ 0 h 77"/>
                <a:gd name="T32" fmla="*/ 1 w 164"/>
                <a:gd name="T33" fmla="*/ 0 h 77"/>
                <a:gd name="T34" fmla="*/ 1 w 164"/>
                <a:gd name="T35" fmla="*/ 0 h 77"/>
                <a:gd name="T36" fmla="*/ 1 w 164"/>
                <a:gd name="T37" fmla="*/ 0 h 77"/>
                <a:gd name="T38" fmla="*/ 0 w 164"/>
                <a:gd name="T39" fmla="*/ 0 h 77"/>
                <a:gd name="T40" fmla="*/ 0 w 164"/>
                <a:gd name="T41" fmla="*/ 0 h 77"/>
                <a:gd name="T42" fmla="*/ 0 w 164"/>
                <a:gd name="T43" fmla="*/ 0 h 77"/>
                <a:gd name="T44" fmla="*/ 0 w 164"/>
                <a:gd name="T45" fmla="*/ 0 h 77"/>
                <a:gd name="T46" fmla="*/ 0 w 164"/>
                <a:gd name="T47" fmla="*/ 0 h 77"/>
                <a:gd name="T48" fmla="*/ 0 w 164"/>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77">
                  <a:moveTo>
                    <a:pt x="8" y="77"/>
                  </a:moveTo>
                  <a:lnTo>
                    <a:pt x="8" y="77"/>
                  </a:lnTo>
                  <a:lnTo>
                    <a:pt x="4" y="72"/>
                  </a:lnTo>
                  <a:lnTo>
                    <a:pt x="4" y="68"/>
                  </a:lnTo>
                  <a:lnTo>
                    <a:pt x="0" y="64"/>
                  </a:lnTo>
                  <a:lnTo>
                    <a:pt x="17" y="64"/>
                  </a:lnTo>
                  <a:lnTo>
                    <a:pt x="63" y="55"/>
                  </a:lnTo>
                  <a:lnTo>
                    <a:pt x="88" y="47"/>
                  </a:lnTo>
                  <a:lnTo>
                    <a:pt x="113" y="34"/>
                  </a:lnTo>
                  <a:lnTo>
                    <a:pt x="139" y="21"/>
                  </a:lnTo>
                  <a:lnTo>
                    <a:pt x="160" y="0"/>
                  </a:lnTo>
                  <a:lnTo>
                    <a:pt x="164" y="4"/>
                  </a:lnTo>
                  <a:lnTo>
                    <a:pt x="164" y="8"/>
                  </a:lnTo>
                  <a:lnTo>
                    <a:pt x="164" y="17"/>
                  </a:lnTo>
                  <a:lnTo>
                    <a:pt x="155" y="25"/>
                  </a:lnTo>
                  <a:lnTo>
                    <a:pt x="126" y="47"/>
                  </a:lnTo>
                  <a:lnTo>
                    <a:pt x="105" y="59"/>
                  </a:lnTo>
                  <a:lnTo>
                    <a:pt x="80" y="68"/>
                  </a:lnTo>
                  <a:lnTo>
                    <a:pt x="46" y="72"/>
                  </a:lnTo>
                  <a:lnTo>
                    <a:pt x="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91"/>
            <p:cNvSpPr>
              <a:spLocks noChangeAspect="1"/>
            </p:cNvSpPr>
            <p:nvPr/>
          </p:nvSpPr>
          <p:spPr bwMode="auto">
            <a:xfrm>
              <a:off x="948" y="771"/>
              <a:ext cx="52" cy="25"/>
            </a:xfrm>
            <a:custGeom>
              <a:avLst/>
              <a:gdLst>
                <a:gd name="T0" fmla="*/ 0 w 130"/>
                <a:gd name="T1" fmla="*/ 0 h 64"/>
                <a:gd name="T2" fmla="*/ 0 w 130"/>
                <a:gd name="T3" fmla="*/ 0 h 64"/>
                <a:gd name="T4" fmla="*/ 0 w 130"/>
                <a:gd name="T5" fmla="*/ 0 h 64"/>
                <a:gd name="T6" fmla="*/ 0 w 130"/>
                <a:gd name="T7" fmla="*/ 0 h 64"/>
                <a:gd name="T8" fmla="*/ 0 w 130"/>
                <a:gd name="T9" fmla="*/ 0 h 64"/>
                <a:gd name="T10" fmla="*/ 0 w 130"/>
                <a:gd name="T11" fmla="*/ 0 h 64"/>
                <a:gd name="T12" fmla="*/ 0 w 130"/>
                <a:gd name="T13" fmla="*/ 0 h 64"/>
                <a:gd name="T14" fmla="*/ 0 w 130"/>
                <a:gd name="T15" fmla="*/ 0 h 64"/>
                <a:gd name="T16" fmla="*/ 0 w 130"/>
                <a:gd name="T17" fmla="*/ 0 h 64"/>
                <a:gd name="T18" fmla="*/ 0 w 130"/>
                <a:gd name="T19" fmla="*/ 0 h 64"/>
                <a:gd name="T20" fmla="*/ 0 w 130"/>
                <a:gd name="T21" fmla="*/ 0 h 64"/>
                <a:gd name="T22" fmla="*/ 0 w 130"/>
                <a:gd name="T23" fmla="*/ 0 h 64"/>
                <a:gd name="T24" fmla="*/ 0 w 130"/>
                <a:gd name="T25" fmla="*/ 0 h 64"/>
                <a:gd name="T26" fmla="*/ 0 w 130"/>
                <a:gd name="T27" fmla="*/ 0 h 64"/>
                <a:gd name="T28" fmla="*/ 0 w 130"/>
                <a:gd name="T29" fmla="*/ 0 h 64"/>
                <a:gd name="T30" fmla="*/ 0 w 130"/>
                <a:gd name="T31" fmla="*/ 0 h 64"/>
                <a:gd name="T32" fmla="*/ 0 w 130"/>
                <a:gd name="T33" fmla="*/ 0 h 64"/>
                <a:gd name="T34" fmla="*/ 0 w 130"/>
                <a:gd name="T35" fmla="*/ 0 h 64"/>
                <a:gd name="T36" fmla="*/ 0 w 130"/>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64">
                  <a:moveTo>
                    <a:pt x="0" y="64"/>
                  </a:moveTo>
                  <a:lnTo>
                    <a:pt x="0" y="64"/>
                  </a:lnTo>
                  <a:lnTo>
                    <a:pt x="16" y="60"/>
                  </a:lnTo>
                  <a:lnTo>
                    <a:pt x="50" y="47"/>
                  </a:lnTo>
                  <a:lnTo>
                    <a:pt x="92" y="30"/>
                  </a:lnTo>
                  <a:lnTo>
                    <a:pt x="109" y="13"/>
                  </a:lnTo>
                  <a:lnTo>
                    <a:pt x="126" y="0"/>
                  </a:lnTo>
                  <a:lnTo>
                    <a:pt x="130" y="0"/>
                  </a:lnTo>
                  <a:lnTo>
                    <a:pt x="130" y="4"/>
                  </a:lnTo>
                  <a:lnTo>
                    <a:pt x="130" y="13"/>
                  </a:lnTo>
                  <a:lnTo>
                    <a:pt x="121" y="21"/>
                  </a:lnTo>
                  <a:lnTo>
                    <a:pt x="96" y="39"/>
                  </a:lnTo>
                  <a:lnTo>
                    <a:pt x="79" y="47"/>
                  </a:lnTo>
                  <a:lnTo>
                    <a:pt x="58" y="56"/>
                  </a:lnTo>
                  <a:lnTo>
                    <a:pt x="29"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92"/>
            <p:cNvSpPr>
              <a:spLocks noChangeAspect="1"/>
            </p:cNvSpPr>
            <p:nvPr/>
          </p:nvSpPr>
          <p:spPr bwMode="auto">
            <a:xfrm>
              <a:off x="955" y="783"/>
              <a:ext cx="50" cy="25"/>
            </a:xfrm>
            <a:custGeom>
              <a:avLst/>
              <a:gdLst>
                <a:gd name="T0" fmla="*/ 0 w 126"/>
                <a:gd name="T1" fmla="*/ 0 h 64"/>
                <a:gd name="T2" fmla="*/ 0 w 126"/>
                <a:gd name="T3" fmla="*/ 0 h 64"/>
                <a:gd name="T4" fmla="*/ 0 w 126"/>
                <a:gd name="T5" fmla="*/ 0 h 64"/>
                <a:gd name="T6" fmla="*/ 0 w 126"/>
                <a:gd name="T7" fmla="*/ 0 h 64"/>
                <a:gd name="T8" fmla="*/ 0 w 126"/>
                <a:gd name="T9" fmla="*/ 0 h 64"/>
                <a:gd name="T10" fmla="*/ 0 w 126"/>
                <a:gd name="T11" fmla="*/ 0 h 64"/>
                <a:gd name="T12" fmla="*/ 0 w 126"/>
                <a:gd name="T13" fmla="*/ 0 h 64"/>
                <a:gd name="T14" fmla="*/ 0 w 126"/>
                <a:gd name="T15" fmla="*/ 0 h 64"/>
                <a:gd name="T16" fmla="*/ 0 w 126"/>
                <a:gd name="T17" fmla="*/ 0 h 64"/>
                <a:gd name="T18" fmla="*/ 0 w 126"/>
                <a:gd name="T19" fmla="*/ 0 h 64"/>
                <a:gd name="T20" fmla="*/ 0 w 126"/>
                <a:gd name="T21" fmla="*/ 0 h 64"/>
                <a:gd name="T22" fmla="*/ 0 w 126"/>
                <a:gd name="T23" fmla="*/ 0 h 64"/>
                <a:gd name="T24" fmla="*/ 0 w 126"/>
                <a:gd name="T25" fmla="*/ 0 h 64"/>
                <a:gd name="T26" fmla="*/ 0 w 126"/>
                <a:gd name="T27" fmla="*/ 0 h 64"/>
                <a:gd name="T28" fmla="*/ 0 w 126"/>
                <a:gd name="T29" fmla="*/ 0 h 64"/>
                <a:gd name="T30" fmla="*/ 0 w 126"/>
                <a:gd name="T31" fmla="*/ 0 h 64"/>
                <a:gd name="T32" fmla="*/ 0 w 126"/>
                <a:gd name="T33" fmla="*/ 0 h 64"/>
                <a:gd name="T34" fmla="*/ 0 w 126"/>
                <a:gd name="T35" fmla="*/ 0 h 64"/>
                <a:gd name="T36" fmla="*/ 0 w 126"/>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6" h="64">
                  <a:moveTo>
                    <a:pt x="0" y="64"/>
                  </a:moveTo>
                  <a:lnTo>
                    <a:pt x="0" y="64"/>
                  </a:lnTo>
                  <a:lnTo>
                    <a:pt x="13" y="60"/>
                  </a:lnTo>
                  <a:lnTo>
                    <a:pt x="51" y="47"/>
                  </a:lnTo>
                  <a:lnTo>
                    <a:pt x="89" y="26"/>
                  </a:lnTo>
                  <a:lnTo>
                    <a:pt x="110" y="13"/>
                  </a:lnTo>
                  <a:lnTo>
                    <a:pt x="122" y="0"/>
                  </a:lnTo>
                  <a:lnTo>
                    <a:pt x="126" y="0"/>
                  </a:lnTo>
                  <a:lnTo>
                    <a:pt x="126" y="4"/>
                  </a:lnTo>
                  <a:lnTo>
                    <a:pt x="126" y="9"/>
                  </a:lnTo>
                  <a:lnTo>
                    <a:pt x="118" y="17"/>
                  </a:lnTo>
                  <a:lnTo>
                    <a:pt x="97" y="38"/>
                  </a:lnTo>
                  <a:lnTo>
                    <a:pt x="76" y="47"/>
                  </a:lnTo>
                  <a:lnTo>
                    <a:pt x="55" y="55"/>
                  </a:lnTo>
                  <a:lnTo>
                    <a:pt x="30" y="6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93"/>
            <p:cNvSpPr>
              <a:spLocks noChangeAspect="1"/>
            </p:cNvSpPr>
            <p:nvPr/>
          </p:nvSpPr>
          <p:spPr bwMode="auto">
            <a:xfrm>
              <a:off x="958" y="795"/>
              <a:ext cx="52" cy="25"/>
            </a:xfrm>
            <a:custGeom>
              <a:avLst/>
              <a:gdLst>
                <a:gd name="T0" fmla="*/ 0 w 130"/>
                <a:gd name="T1" fmla="*/ 0 h 64"/>
                <a:gd name="T2" fmla="*/ 0 w 130"/>
                <a:gd name="T3" fmla="*/ 0 h 64"/>
                <a:gd name="T4" fmla="*/ 0 w 130"/>
                <a:gd name="T5" fmla="*/ 0 h 64"/>
                <a:gd name="T6" fmla="*/ 0 w 130"/>
                <a:gd name="T7" fmla="*/ 0 h 64"/>
                <a:gd name="T8" fmla="*/ 0 w 130"/>
                <a:gd name="T9" fmla="*/ 0 h 64"/>
                <a:gd name="T10" fmla="*/ 0 w 130"/>
                <a:gd name="T11" fmla="*/ 0 h 64"/>
                <a:gd name="T12" fmla="*/ 0 w 130"/>
                <a:gd name="T13" fmla="*/ 0 h 64"/>
                <a:gd name="T14" fmla="*/ 0 w 130"/>
                <a:gd name="T15" fmla="*/ 0 h 64"/>
                <a:gd name="T16" fmla="*/ 0 w 130"/>
                <a:gd name="T17" fmla="*/ 0 h 64"/>
                <a:gd name="T18" fmla="*/ 0 w 130"/>
                <a:gd name="T19" fmla="*/ 0 h 64"/>
                <a:gd name="T20" fmla="*/ 0 w 130"/>
                <a:gd name="T21" fmla="*/ 0 h 64"/>
                <a:gd name="T22" fmla="*/ 0 w 130"/>
                <a:gd name="T23" fmla="*/ 0 h 64"/>
                <a:gd name="T24" fmla="*/ 0 w 130"/>
                <a:gd name="T25" fmla="*/ 0 h 64"/>
                <a:gd name="T26" fmla="*/ 0 w 130"/>
                <a:gd name="T27" fmla="*/ 0 h 64"/>
                <a:gd name="T28" fmla="*/ 0 w 130"/>
                <a:gd name="T29" fmla="*/ 0 h 64"/>
                <a:gd name="T30" fmla="*/ 0 w 130"/>
                <a:gd name="T31" fmla="*/ 0 h 64"/>
                <a:gd name="T32" fmla="*/ 0 w 130"/>
                <a:gd name="T33" fmla="*/ 0 h 64"/>
                <a:gd name="T34" fmla="*/ 0 w 130"/>
                <a:gd name="T35" fmla="*/ 0 h 64"/>
                <a:gd name="T36" fmla="*/ 0 w 130"/>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64">
                  <a:moveTo>
                    <a:pt x="0" y="64"/>
                  </a:moveTo>
                  <a:lnTo>
                    <a:pt x="0" y="64"/>
                  </a:lnTo>
                  <a:lnTo>
                    <a:pt x="17" y="59"/>
                  </a:lnTo>
                  <a:lnTo>
                    <a:pt x="50" y="47"/>
                  </a:lnTo>
                  <a:lnTo>
                    <a:pt x="92" y="25"/>
                  </a:lnTo>
                  <a:lnTo>
                    <a:pt x="109" y="13"/>
                  </a:lnTo>
                  <a:lnTo>
                    <a:pt x="126" y="0"/>
                  </a:lnTo>
                  <a:lnTo>
                    <a:pt x="130" y="0"/>
                  </a:lnTo>
                  <a:lnTo>
                    <a:pt x="130" y="4"/>
                  </a:lnTo>
                  <a:lnTo>
                    <a:pt x="130" y="8"/>
                  </a:lnTo>
                  <a:lnTo>
                    <a:pt x="122" y="17"/>
                  </a:lnTo>
                  <a:lnTo>
                    <a:pt x="96" y="38"/>
                  </a:lnTo>
                  <a:lnTo>
                    <a:pt x="80" y="47"/>
                  </a:lnTo>
                  <a:lnTo>
                    <a:pt x="59" y="55"/>
                  </a:lnTo>
                  <a:lnTo>
                    <a:pt x="33" y="59"/>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494901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llaborative Learning in Higher Education: Relevant Dimensions&amp;quot;&quot;/&gt;&lt;property id=&quot;20307&quot; value=&quot;804&quot;/&gt;&lt;/object&gt;&lt;object type=&quot;3&quot; unique_id=&quot;10004&quot;&gt;&lt;property id=&quot;20148&quot; value=&quot;5&quot;/&gt;&lt;property id=&quot;20300&quot; value=&quot;Slide 2 - &amp;quot;Introductions: Nikol Rummel&amp;quot;&quot;/&gt;&lt;property id=&quot;20307&quot; value=&quot;984&quot;/&gt;&lt;/object&gt;&lt;object type=&quot;3&quot; unique_id=&quot;10005&quot;&gt;&lt;property id=&quot;20148&quot; value=&quot;5&quot;/&gt;&lt;property id=&quot;20300&quot; value=&quot;Slide 3 - &amp;quot;Introductions: Anne Deiglmayr&amp;quot;&quot;/&gt;&lt;property id=&quot;20307&quot; value=&quot;1086&quot;/&gt;&lt;/object&gt;&lt;object type=&quot;3&quot; unique_id=&quot;10006&quot;&gt;&lt;property id=&quot;20148&quot; value=&quot;5&quot;/&gt;&lt;property id=&quot;20300&quot; value=&quot;Slide 4 - &amp;quot;Collaborative Learning (CL)&amp;quot;&quot;/&gt;&lt;property id=&quot;20307&quot; value=&quot;1087&quot;/&gt;&lt;/object&gt;&lt;object type=&quot;3&quot; unique_id=&quot;10007&quot;&gt;&lt;property id=&quot;20148&quot; value=&quot;5&quot;/&gt;&lt;property id=&quot;20300&quot; value=&quot;Slide 5 - &amp;quot;Processes during collaborative learning…&amp;quot;&quot;/&gt;&lt;property id=&quot;20307&quot; value=&quot;1088&quot;/&gt;&lt;/object&gt;&lt;object type=&quot;3&quot; unique_id=&quot;10008&quot;&gt;&lt;property id=&quot;20148&quot; value=&quot;5&quot;/&gt;&lt;property id=&quot;20300&quot; value=&quot;Slide 6 - &amp;quot;Outline&amp;quot;&quot;/&gt;&lt;property id=&quot;20307&quot; value=&quot;1089&quot;/&gt;&lt;/object&gt;&lt;object type=&quot;3&quot; unique_id=&quot;10009&quot;&gt;&lt;property id=&quot;20148&quot; value=&quot;5&quot;/&gt;&lt;property id=&quot;20300&quot; value=&quot;Slide 7 - &amp;quot;What does the research say?&amp;quot;&quot;/&gt;&lt;property id=&quot;20307&quot; value=&quot;1090&quot;/&gt;&lt;/object&gt;&lt;object type=&quot;3&quot; unique_id=&quot;10010&quot;&gt;&lt;property id=&quot;20148&quot; value=&quot;5&quot;/&gt;&lt;property id=&quot;20300&quot; value=&quot;Slide 8 - &amp;quot;What does the research say?&amp;quot;&quot;/&gt;&lt;property id=&quot;20307&quot; value=&quot;1091&quot;/&gt;&lt;/object&gt;&lt;object type=&quot;3&quot; unique_id=&quot;10011&quot;&gt;&lt;property id=&quot;20148&quot; value=&quot;5&quot;/&gt;&lt;property id=&quot;20300&quot; value=&quot;Slide 9 - &amp;quot;Typically targeted CL outcomes&amp;quot;&quot;/&gt;&lt;property id=&quot;20307&quot; value=&quot;1092&quot;/&gt;&lt;/object&gt;&lt;object type=&quot;3&quot; unique_id=&quot;10012&quot;&gt;&lt;property id=&quot;20148&quot; value=&quot;5&quot;/&gt;&lt;property id=&quot;20300&quot; value=&quot;Slide 10 - &amp;quot;Typically targeted CL outcomes&amp;quot;&quot;/&gt;&lt;property id=&quot;20307&quot; value=&quot;1093&quot;/&gt;&lt;/object&gt;&lt;object type=&quot;3&quot; unique_id=&quot;10013&quot;&gt;&lt;property id=&quot;20148&quot; value=&quot;5&quot;/&gt;&lt;property id=&quot;20300&quot; value=&quot;Slide 11 - &amp;quot;What does the research say?&amp;quot;&quot;/&gt;&lt;property id=&quot;20307&quot; value=&quot;1094&quot;/&gt;&lt;/object&gt;&lt;object type=&quot;3&quot; unique_id=&quot;10014&quot;&gt;&lt;property id=&quot;20148&quot; value=&quot;5&quot;/&gt;&lt;property id=&quot;20300&quot; value=&quot;Slide 12 - &amp;quot;What does the research say?&amp;quot;&quot;/&gt;&lt;property id=&quot;20307&quot; value=&quot;1095&quot;/&gt;&lt;/object&gt;&lt;object type=&quot;3&quot; unique_id=&quot;10015&quot;&gt;&lt;property id=&quot;20148&quot; value=&quot;5&quot;/&gt;&lt;property id=&quot;20300&quot; value=&quot;Slide 13&quot;/&gt;&lt;property id=&quot;20307&quot; value=&quot;1096&quot;/&gt;&lt;/object&gt;&lt;object type=&quot;3&quot; unique_id=&quot;10016&quot;&gt;&lt;property id=&quot;20148&quot; value=&quot;5&quot;/&gt;&lt;property id=&quot;20300&quot; value=&quot;Slide 14 - &amp;quot;What makes CL effective?&amp;quot;&quot;/&gt;&lt;property id=&quot;20307&quot; value=&quot;1097&quot;/&gt;&lt;/object&gt;&lt;object type=&quot;3&quot; unique_id=&quot;10017&quot;&gt;&lt;property id=&quot;20148&quot; value=&quot;5&quot;/&gt;&lt;property id=&quot;20300&quot; value=&quot;Slide 15 - &amp;quot;Conditions&amp;quot;&quot;/&gt;&lt;property id=&quot;20307&quot; value=&quot;1098&quot;/&gt;&lt;/object&gt;&lt;object type=&quot;3&quot; unique_id=&quot;10018&quot;&gt;&lt;property id=&quot;20148&quot; value=&quot;5&quot;/&gt;&lt;property id=&quot;20300&quot; value=&quot;Slide 16 - &amp;quot;Positive social interdependence&amp;quot;&quot;/&gt;&lt;property id=&quot;20307&quot; value=&quot;1099&quot;/&gt;&lt;/object&gt;&lt;object type=&quot;3&quot; unique_id=&quot;10019&quot;&gt;&lt;property id=&quot;20148&quot; value=&quot;5&quot;/&gt;&lt;property id=&quot;20300&quot; value=&quot;Slide 17 - &amp;quot;Positive social interdependence&amp;quot;&quot;/&gt;&lt;property id=&quot;20307&quot; value=&quot;1100&quot;/&gt;&lt;/object&gt;&lt;object type=&quot;3&quot; unique_id=&quot;10020&quot;&gt;&lt;property id=&quot;20148&quot; value=&quot;5&quot;/&gt;&lt;property id=&quot;20300&quot; value=&quot;Slide 18 - &amp;quot;Individual accountability&amp;quot;&quot;/&gt;&lt;property id=&quot;20307&quot; value=&quot;1101&quot;/&gt;&lt;/object&gt;&lt;object type=&quot;3&quot; unique_id=&quot;10021&quot;&gt;&lt;property id=&quot;20148&quot; value=&quot;5&quot;/&gt;&lt;property id=&quot;20300&quot; value=&quot;Slide 19 - &amp;quot;Example: The “random reporter” technique&amp;quot;&quot;/&gt;&lt;property id=&quot;20307&quot; value=&quot;1102&quot;/&gt;&lt;/object&gt;&lt;object type=&quot;3&quot; unique_id=&quot;10022&quot;&gt;&lt;property id=&quot;20148&quot; value=&quot;5&quot;/&gt;&lt;property id=&quot;20300&quot; value=&quot;Slide 20 - &amp;quot;Conditions&amp;quot;&quot;/&gt;&lt;property id=&quot;20307&quot; value=&quot;1103&quot;/&gt;&lt;/object&gt;&lt;object type=&quot;3&quot; unique_id=&quot;10023&quot;&gt;&lt;property id=&quot;20148&quot; value=&quot;5&quot;/&gt;&lt;property id=&quot;20300&quot; value=&quot;Slide 21 - &amp;quot;Appropriate use of social skills&amp;quot;&quot;/&gt;&lt;property id=&quot;20307&quot; value=&quot;1104&quot;/&gt;&lt;/object&gt;&lt;object type=&quot;3&quot; unique_id=&quot;10024&quot;&gt;&lt;property id=&quot;20148&quot; value=&quot;5&quot;/&gt;&lt;property id=&quot;20300&quot; value=&quot;Slide 22 - &amp;quot;Group Processing&amp;quot;&quot;/&gt;&lt;property id=&quot;20307&quot; value=&quot;1105&quot;/&gt;&lt;/object&gt;&lt;object type=&quot;3&quot; unique_id=&quot;10025&quot;&gt;&lt;property id=&quot;20148&quot; value=&quot;5&quot;/&gt;&lt;property id=&quot;20300&quot; value=&quot;Slide 23 - &amp;quot;Group Processing&amp;quot;&quot;/&gt;&lt;property id=&quot;20307&quot; value=&quot;1106&quot;/&gt;&lt;/object&gt;&lt;object type=&quot;3&quot; unique_id=&quot;10026&quot;&gt;&lt;property id=&quot;20148&quot; value=&quot;5&quot;/&gt;&lt;property id=&quot;20300&quot; value=&quot;Slide 24 - &amp;quot;Conditions&amp;quot;&quot;/&gt;&lt;property id=&quot;20307&quot; value=&quot;1107&quot;/&gt;&lt;/object&gt;&lt;object type=&quot;3&quot; unique_id=&quot;10027&quot;&gt;&lt;property id=&quot;20148&quot; value=&quot;5&quot;/&gt;&lt;property id=&quot;20300&quot; value=&quot;Slide 25 - &amp;quot;What makes CL effective?&amp;quot;&quot;/&gt;&lt;property id=&quot;20307&quot; value=&quot;1108&quot;/&gt;&lt;/object&gt;&lt;object type=&quot;3&quot; unique_id=&quot;10028&quot;&gt;&lt;property id=&quot;20148&quot; value=&quot;5&quot;/&gt;&lt;property id=&quot;20300&quot; value=&quot;Slide 26 - &amp;quot;Promotive interactions &amp;quot;&quot;/&gt;&lt;property id=&quot;20307&quot; value=&quot;1109&quot;/&gt;&lt;/object&gt;&lt;object type=&quot;3&quot; unique_id=&quot;10029&quot;&gt;&lt;property id=&quot;20148&quot; value=&quot;5&quot;/&gt;&lt;property id=&quot;20300&quot; value=&quot;Slide 27 - &amp;quot;Socio-cognitive perspective&amp;quot;&quot;/&gt;&lt;property id=&quot;20307&quot; value=&quot;1110&quot;/&gt;&lt;/object&gt;&lt;object type=&quot;3&quot; unique_id=&quot;10030&quot;&gt;&lt;property id=&quot;20148&quot; value=&quot;5&quot;/&gt;&lt;property id=&quot;20300&quot; value=&quot;Slide 28 - &amp;quot;Socio-cultural perspective&amp;quot;&quot;/&gt;&lt;property id=&quot;20307&quot; value=&quot;1111&quot;/&gt;&lt;/object&gt;&lt;object type=&quot;3&quot; unique_id=&quot;10031&quot;&gt;&lt;property id=&quot;20148&quot; value=&quot;5&quot;/&gt;&lt;property id=&quot;20300&quot; value=&quot;Slide 29 - &amp;quot;Cognitive elaboration perspective&amp;quot;&quot;/&gt;&lt;property id=&quot;20307&quot; value=&quot;1112&quot;/&gt;&lt;/object&gt;&lt;object type=&quot;3&quot; unique_id=&quot;10032&quot;&gt;&lt;property id=&quot;20148&quot; value=&quot;5&quot;/&gt;&lt;property id=&quot;20300&quot; value=&quot;Slide 30 - &amp;quot;Cognitive elaboration perspective&amp;quot;&quot;/&gt;&lt;property id=&quot;20307&quot; value=&quot;1113&quot;/&gt;&lt;/object&gt;&lt;object type=&quot;3&quot; unique_id=&quot;10033&quot;&gt;&lt;property id=&quot;20148&quot; value=&quot;5&quot;/&gt;&lt;property id=&quot;20300&quot; value=&quot;Slide 31 - &amp;quot;What makes CL effective?&amp;quot;&quot;/&gt;&lt;property id=&quot;20307&quot; value=&quot;1114&quot;/&gt;&lt;/object&gt;&lt;object type=&quot;3&quot; unique_id=&quot;10034&quot;&gt;&lt;property id=&quot;20148&quot; value=&quot;5&quot;/&gt;&lt;property id=&quot;20300&quot; value=&quot;Slide 32 - &amp;quot;What makes CL effective?&amp;quot;&quot;/&gt;&lt;property id=&quot;20307&quot; value=&quot;1115&quot;/&gt;&lt;/object&gt;&lt;object type=&quot;3&quot; unique_id=&quot;10035&quot;&gt;&lt;property id=&quot;20148&quot; value=&quot;5&quot;/&gt;&lt;property id=&quot;20300&quot; value=&quot;Slide 33 - &amp;quot;What makes CL effective?&amp;quot;&quot;/&gt;&lt;property id=&quot;20307&quot; value=&quot;1116&quot;/&gt;&lt;/object&gt;&lt;object type=&quot;3&quot; unique_id=&quot;10036&quot;&gt;&lt;property id=&quot;20148&quot; value=&quot;5&quot;/&gt;&lt;property id=&quot;20300&quot; value=&quot;Slide 34 - &amp;quot;Outline&amp;quot;&quot;/&gt;&lt;property id=&quot;20307&quot; value=&quot;1052&quot;/&gt;&lt;/object&gt;&lt;object type=&quot;3&quot; unique_id=&quot;10037&quot;&gt;&lt;property id=&quot;20148&quot; value=&quot;5&quot;/&gt;&lt;property id=&quot;20300&quot; value=&quot;Slide 35 - &amp;quot;Scripts&amp;quot;&quot;/&gt;&lt;property id=&quot;20307&quot; value=&quot;999&quot;/&gt;&lt;/object&gt;&lt;object type=&quot;3&quot; unique_id=&quot;10038&quot;&gt;&lt;property id=&quot;20148&quot; value=&quot;5&quot;/&gt;&lt;property id=&quot;20300&quot; value=&quot;Slide 36 - &amp;quot;Scripts&amp;quot;&quot;/&gt;&lt;property id=&quot;20307&quot; value=&quot;1004&quot;/&gt;&lt;/object&gt;&lt;object type=&quot;3&quot; unique_id=&quot;10039&quot;&gt;&lt;property id=&quot;20148&quot; value=&quot;5&quot;/&gt;&lt;property id=&quot;20300&quot; value=&quot;Slide 37 - &amp;quot;External Scripts&amp;quot;&quot;/&gt;&lt;property id=&quot;20307&quot; value=&quot;998&quot;/&gt;&lt;/object&gt;&lt;object type=&quot;3&quot; unique_id=&quot;10040&quot;&gt;&lt;property id=&quot;20148&quot; value=&quot;5&quot;/&gt;&lt;property id=&quot;20300&quot; value=&quot;Slide 38 - &amp;quot;External Scripts for Collaboration&amp;quot;&quot;/&gt;&lt;property id=&quot;20307&quot; value=&quot;1001&quot;/&gt;&lt;/object&gt;&lt;object type=&quot;3&quot; unique_id=&quot;10041&quot;&gt;&lt;property id=&quot;20148&quot; value=&quot;5&quot;/&gt;&lt;property id=&quot;20300&quot; value=&quot;Slide 39 - &amp;quot;The Jigsaw Method (Aronson &amp;amp; Patnoe, 1987)&amp;quot;&quot;/&gt;&lt;property id=&quot;20307&quot; value=&quot;1037&quot;/&gt;&lt;/object&gt;&lt;object type=&quot;3&quot; unique_id=&quot;10042&quot;&gt;&lt;property id=&quot;20148&quot; value=&quot;5&quot;/&gt;&lt;property id=&quot;20300&quot; value=&quot;Slide 40 - &amp;quot;Reciprocal Teaching (Palincsar &amp;amp; Brown, 1984)&amp;quot;&quot;/&gt;&lt;property id=&quot;20307&quot; value=&quot;1010&quot;/&gt;&lt;/object&gt;&lt;object type=&quot;3&quot; unique_id=&quot;10043&quot;&gt;&lt;property id=&quot;20148&quot; value=&quot;5&quot;/&gt;&lt;property id=&quot;20300&quot; value=&quot;Slide 41 - &amp;quot;Collaboration Scripts&amp;quot;&quot;/&gt;&lt;property id=&quot;20307&quot; value=&quot;987&quot;/&gt;&lt;/object&gt;&lt;object type=&quot;3&quot; unique_id=&quot;10044&quot;&gt;&lt;property id=&quot;20148&quot; value=&quot;5&quot;/&gt;&lt;property id=&quot;20300&quot; value=&quot;Slide 42 - &amp;quot;Collaboration Scripts&amp;quot;&quot;/&gt;&lt;property id=&quot;20307&quot; value=&quot;1011&quot;/&gt;&lt;/object&gt;&lt;object type=&quot;3&quot; unique_id=&quot;10045&quot;&gt;&lt;property id=&quot;20148&quot; value=&quot;5&quot;/&gt;&lt;property id=&quot;20300&quot; value=&quot;Slide 43 - &amp;quot;Computer-supported collaborative learning&amp;quot;&quot;/&gt;&lt;property id=&quot;20307&quot; value=&quot;1027&quot;/&gt;&lt;/object&gt;&lt;object type=&quot;3&quot; unique_id=&quot;10046&quot;&gt;&lt;property id=&quot;20148&quot; value=&quot;5&quot;/&gt;&lt;property id=&quot;20300&quot; value=&quot;Slide 44 - &amp;quot;What do you mean by “computer-supported”?&amp;quot;&quot;/&gt;&lt;property id=&quot;20307&quot; value=&quot;1029&quot;/&gt;&lt;/object&gt;&lt;object type=&quot;3&quot; unique_id=&quot;10047&quot;&gt;&lt;property id=&quot;20148&quot; value=&quot;5&quot;/&gt;&lt;property id=&quot;20300&quot; value=&quot;Slide 45 - &amp;quot;What do you mean by “computer-supported”?&amp;quot;&quot;/&gt;&lt;property id=&quot;20307&quot; value=&quot;1028&quot;/&gt;&lt;/object&gt;&lt;object type=&quot;3&quot; unique_id=&quot;10048&quot;&gt;&lt;property id=&quot;20148&quot; value=&quot;5&quot;/&gt;&lt;property id=&quot;20300&quot; value=&quot;Slide 46 - &amp;quot;CSCL Scripts: Example&amp;quot;&quot;/&gt;&lt;property id=&quot;20307&quot; value=&quot;1008&quot;/&gt;&lt;/object&gt;&lt;object type=&quot;3&quot; unique_id=&quot;10049&quot;&gt;&lt;property id=&quot;20148&quot; value=&quot;5&quot;/&gt;&lt;property id=&quot;20300&quot; value=&quot;Slide 47 - &amp;quot;CSCL Scripts: Example&amp;quot;&quot;/&gt;&lt;property id=&quot;20307&quot; value=&quot;1036&quot;/&gt;&lt;/object&gt;&lt;object type=&quot;3&quot; unique_id=&quot;10050&quot;&gt;&lt;property id=&quot;20148&quot; value=&quot;5&quot;/&gt;&lt;property id=&quot;20300&quot; value=&quot;Slide 48 - &amp;quot;Effect of CSCL scripts: Empirical evidence&amp;quot;&quot;/&gt;&lt;property id=&quot;20307&quot; value=&quot;1009&quot;/&gt;&lt;/object&gt;&lt;object type=&quot;3&quot; unique_id=&quot;10051&quot;&gt;&lt;property id=&quot;20148&quot; value=&quot;5&quot;/&gt;&lt;property id=&quot;20300&quot; value=&quot;Slide 49 - &amp;quot;Outline&amp;quot;&quot;/&gt;&lt;property id=&quot;20307&quot; value=&quot;1054&quot;/&gt;&lt;/object&gt;&lt;object type=&quot;3&quot; unique_id=&quot;10052&quot;&gt;&lt;property id=&quot;20148&quot; value=&quot;5&quot;/&gt;&lt;property id=&quot;20300&quot; value=&quot;Slide 50 - &amp;quot;A Framework for Support Dimensions&amp;quot;&quot;/&gt;&lt;property id=&quot;20307&quot; value=&quot;1062&quot;/&gt;&lt;/object&gt;&lt;object type=&quot;3&quot; unique_id=&quot;10053&quot;&gt;&lt;property id=&quot;20148&quot; value=&quot;5&quot;/&gt;&lt;property id=&quot;20300&quot; value=&quot;Slide 51 - &amp;quot;WHY: Goals, Expected Outcomes &amp;amp;#x09;&amp;quot;&quot;/&gt;&lt;property id=&quot;20307&quot; value=&quot;1033&quot;/&gt;&lt;/object&gt;&lt;object type=&quot;3&quot; unique_id=&quot;10054&quot;&gt;&lt;property id=&quot;20148&quot; value=&quot;5&quot;/&gt;&lt;property id=&quot;20300&quot; value=&quot;Slide 52 - &amp;quot;WHAT: Targeted Aspects&amp;quot;&quot;/&gt;&lt;property id=&quot;20307&quot; value=&quot;1065&quot;/&gt;&lt;/object&gt;&lt;object type=&quot;3&quot; unique_id=&quot;10055&quot;&gt;&lt;property id=&quot;20148&quot; value=&quot;5&quot;/&gt;&lt;property id=&quot;20300&quot; value=&quot;Slide 53 - &amp;quot;WHAT: Timing&amp;quot;&quot;/&gt;&lt;property id=&quot;20307&quot; value=&quot;1066&quot;/&gt;&lt;/object&gt;&lt;object type=&quot;3&quot; unique_id=&quot;10056&quot;&gt;&lt;property id=&quot;20148&quot; value=&quot;5&quot;/&gt;&lt;property id=&quot;20300&quot; value=&quot;Slide 54 - &amp;quot;WHAT: Adaptivity&amp;quot;&quot;/&gt;&lt;property id=&quot;20307&quot; value=&quot;1067&quot;/&gt;&lt;/object&gt;&lt;object type=&quot;3&quot; unique_id=&quot;10057&quot;&gt;&lt;property id=&quot;20148&quot; value=&quot;5&quot;/&gt;&lt;property id=&quot;20300&quot; value=&quot;Slide 55 - &amp;quot;WHAT: Granularity&amp;amp;#x09;&amp;quot;&quot;/&gt;&lt;property id=&quot;20307&quot; value=&quot;1068&quot;/&gt;&lt;/object&gt;&lt;object type=&quot;3&quot; unique_id=&quot;10058&quot;&gt;&lt;property id=&quot;20148&quot; value=&quot;5&quot;/&gt;&lt;property id=&quot;20300&quot; value=&quot;Slide 56 - &amp;quot;WHO: Source&amp;amp;#x09;&amp;quot;&quot;/&gt;&lt;property id=&quot;20307&quot; value=&quot;1069&quot;/&gt;&lt;/object&gt;&lt;object type=&quot;3&quot; unique_id=&quot;10059&quot;&gt;&lt;property id=&quot;20148&quot; value=&quot;5&quot;/&gt;&lt;property id=&quot;20300&quot; value=&quot;Slide 57 - &amp;quot;WHO: Addressee&amp;amp;#x09;&amp;quot;&quot;/&gt;&lt;property id=&quot;20307&quot; value=&quot;1071&quot;/&gt;&lt;/object&gt;&lt;object type=&quot;3&quot; unique_id=&quot;10060&quot;&gt;&lt;property id=&quot;20148&quot; value=&quot;5&quot;/&gt;&lt;property id=&quot;20300&quot; value=&quot;Slide 58 - &amp;quot;HOW: Delivery&amp;quot;&quot;/&gt;&lt;property id=&quot;20307&quot; value=&quot;1081&quot;/&gt;&lt;/object&gt;&lt;object type=&quot;3&quot; unique_id=&quot;10061&quot;&gt;&lt;property id=&quot;20148&quot; value=&quot;5&quot;/&gt;&lt;property id=&quot;20300&quot; value=&quot;Slide 59 - &amp;quot;HOW: Availability&amp;amp;#x09;&amp;quot;&quot;/&gt;&lt;property id=&quot;20307&quot; value=&quot;1072&quot;/&gt;&lt;/object&gt;&lt;object type=&quot;3&quot; unique_id=&quot;10062&quot;&gt;&lt;property id=&quot;20148&quot; value=&quot;5&quot;/&gt;&lt;property id=&quot;20300&quot; value=&quot;Slide 60 - &amp;quot;HOW: Directivity&amp;amp;#x09;&amp;quot;&quot;/&gt;&lt;property id=&quot;20307&quot; value=&quot;1074&quot;/&gt;&lt;/object&gt;&lt;object type=&quot;3&quot; unique_id=&quot;10063&quot;&gt;&lt;property id=&quot;20148&quot; value=&quot;5&quot;/&gt;&lt;property id=&quot;20300&quot; value=&quot;Slide 61 - &amp;quot;HOW: Foundation&amp;amp;#x09;&amp;quot;&quot;/&gt;&lt;property id=&quot;20307&quot; value=&quot;1075&quot;/&gt;&lt;/object&gt;&lt;object type=&quot;3&quot; unique_id=&quot;10064&quot;&gt;&lt;property id=&quot;20148&quot; value=&quot;5&quot;/&gt;&lt;property id=&quot;20300&quot; value=&quot;Slide 62 - &amp;quot;HOW: Coercion&amp;quot;&quot;/&gt;&lt;property id=&quot;20307&quot; value=&quot;1076&quot;/&gt;&lt;/object&gt;&lt;object type=&quot;3&quot; unique_id=&quot;10065&quot;&gt;&lt;property id=&quot;20148&quot; value=&quot;5&quot;/&gt;&lt;property id=&quot;20300&quot; value=&quot;Slide 63 - &amp;quot;Supporting (CS)CL in Higher Education&amp;quot;&quot;/&gt;&lt;property id=&quot;20307&quot; value=&quot;1117&quot;/&gt;&lt;/object&gt;&lt;object type=&quot;3&quot; unique_id=&quot;10066&quot;&gt;&lt;property id=&quot;20148&quot; value=&quot;5&quot;/&gt;&lt;property id=&quot;20300&quot; value=&quot;Slide 64 - &amp;quot;The Collaborative Learning Triangle&amp;quot;&quot;/&gt;&lt;property id=&quot;20307&quot; value=&quot;1118&quot;/&gt;&lt;/object&gt;&lt;object type=&quot;3&quot; unique_id=&quot;10067&quot;&gt;&lt;property id=&quot;20148&quot; value=&quot;5&quot;/&gt;&lt;property id=&quot;20300&quot; value=&quot;Slide 65 - &amp;quot;Teaser: Afternoon Keynote&amp;quot;&quot;/&gt;&lt;property id=&quot;20307&quot; value=&quot;1085&quot;/&gt;&lt;/object&gt;&lt;/object&gt;&lt;object type=&quot;8&quot; unique_id=&quot;10134&quot;&gt;&lt;/object&gt;&lt;/object&gt;&lt;/database&gt;"/>
  <p:tag name="MMPROD_NEXTUNIQUEID" val="10009"/>
  <p:tag name="SECTOMILLISECCONVERTED" val="1"/>
</p:tagLst>
</file>

<file path=ppt/theme/theme1.xml><?xml version="1.0" encoding="utf-8"?>
<a:theme xmlns:a="http://schemas.openxmlformats.org/drawingml/2006/main" name="eth_praesentation_4zu3_ETH1">
  <a:themeElements>
    <a:clrScheme name="ETH Zuerich - Externe Kommunikation">
      <a:dk1>
        <a:sysClr val="windowText" lastClr="000000"/>
      </a:dk1>
      <a:lt1>
        <a:sysClr val="window" lastClr="FFFFFF"/>
      </a:lt1>
      <a:dk2>
        <a:srgbClr val="1269B0"/>
      </a:dk2>
      <a:lt2>
        <a:srgbClr val="1F407A"/>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7BA53774A3448ADF1E687056157C9" ma:contentTypeVersion="13" ma:contentTypeDescription="Create a new document." ma:contentTypeScope="" ma:versionID="2aa4b5b53fed4d820f199ee1d4001af1">
  <xsd:schema xmlns:xsd="http://www.w3.org/2001/XMLSchema" xmlns:xs="http://www.w3.org/2001/XMLSchema" xmlns:p="http://schemas.microsoft.com/office/2006/metadata/properties" xmlns:ns2="65aad36d-b4e6-4693-8e03-b2288bc73c51" xmlns:ns3="06b1ddd9-8557-4002-b09c-fdc9f8d7e63f" targetNamespace="http://schemas.microsoft.com/office/2006/metadata/properties" ma:root="true" ma:fieldsID="33f956a6a12b84c0df7befc91b6d6ce0" ns2:_="" ns3:_="">
    <xsd:import namespace="65aad36d-b4e6-4693-8e03-b2288bc73c51"/>
    <xsd:import namespace="06b1ddd9-8557-4002-b09c-fdc9f8d7e6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d36d-b4e6-4693-8e03-b2288bc73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b1ddd9-8557-4002-b09c-fdc9f8d7e6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ECFE9A-4292-4F76-BA16-CEE06936FDCD}"/>
</file>

<file path=customXml/itemProps2.xml><?xml version="1.0" encoding="utf-8"?>
<ds:datastoreItem xmlns:ds="http://schemas.openxmlformats.org/officeDocument/2006/customXml" ds:itemID="{CE23F9C8-0609-4795-B4DF-9B60D80CAFD1}"/>
</file>

<file path=customXml/itemProps3.xml><?xml version="1.0" encoding="utf-8"?>
<ds:datastoreItem xmlns:ds="http://schemas.openxmlformats.org/officeDocument/2006/customXml" ds:itemID="{E59F18B6-1ADD-47A3-989F-51C109CD4281}"/>
</file>

<file path=docProps/app.xml><?xml version="1.0" encoding="utf-8"?>
<Properties xmlns="http://schemas.openxmlformats.org/officeDocument/2006/extended-properties" xmlns:vt="http://schemas.openxmlformats.org/officeDocument/2006/docPropsVTypes">
  <Template/>
  <TotalTime>1</TotalTime>
  <Words>5102</Words>
  <Application>Microsoft Office PowerPoint</Application>
  <PresentationFormat>Skærmshow (4:3)</PresentationFormat>
  <Paragraphs>925</Paragraphs>
  <Slides>65</Slides>
  <Notes>48</Notes>
  <HiddenSlides>3</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65</vt:i4>
      </vt:variant>
    </vt:vector>
  </HeadingPairs>
  <TitlesOfParts>
    <vt:vector size="73" baseType="lpstr">
      <vt:lpstr>Arial</vt:lpstr>
      <vt:lpstr>Calibri</vt:lpstr>
      <vt:lpstr>Georgia</vt:lpstr>
      <vt:lpstr>Symbol</vt:lpstr>
      <vt:lpstr>Times New Roman</vt:lpstr>
      <vt:lpstr>Verdana</vt:lpstr>
      <vt:lpstr>Wingdings</vt:lpstr>
      <vt:lpstr>eth_praesentation_4zu3_ETH1</vt:lpstr>
      <vt:lpstr>Collaborative Learning in Higher Education: Relevant Dimensions</vt:lpstr>
      <vt:lpstr>Introductions: Nikol Rummel</vt:lpstr>
      <vt:lpstr>Introductions: Anne Deiglmayr</vt:lpstr>
      <vt:lpstr>Collaborative Learning (CL)</vt:lpstr>
      <vt:lpstr>Processes during collaborative learning…</vt:lpstr>
      <vt:lpstr>Outline</vt:lpstr>
      <vt:lpstr>What does the research say?</vt:lpstr>
      <vt:lpstr>What does the research say?</vt:lpstr>
      <vt:lpstr>Typically targeted CL outcomes</vt:lpstr>
      <vt:lpstr>Typically targeted CL outcomes</vt:lpstr>
      <vt:lpstr>What does the research say?</vt:lpstr>
      <vt:lpstr>What does the research say?</vt:lpstr>
      <vt:lpstr>PowerPoint-præsentation</vt:lpstr>
      <vt:lpstr>What makes CL effective?</vt:lpstr>
      <vt:lpstr>Conditions</vt:lpstr>
      <vt:lpstr>Positive social interdependence</vt:lpstr>
      <vt:lpstr>Positive social interdependence</vt:lpstr>
      <vt:lpstr>Individual accountability</vt:lpstr>
      <vt:lpstr>Example: The “random reporter” technique</vt:lpstr>
      <vt:lpstr>Conditions</vt:lpstr>
      <vt:lpstr>Appropriate use of social skills</vt:lpstr>
      <vt:lpstr>Group Processing</vt:lpstr>
      <vt:lpstr>Group Processing</vt:lpstr>
      <vt:lpstr>Conditions</vt:lpstr>
      <vt:lpstr>What makes CL effective?</vt:lpstr>
      <vt:lpstr>Promotive interactions </vt:lpstr>
      <vt:lpstr>Socio-cognitive perspective</vt:lpstr>
      <vt:lpstr>Socio-cultural perspective</vt:lpstr>
      <vt:lpstr>Cognitive elaboration perspective</vt:lpstr>
      <vt:lpstr>Cognitive elaboration perspective</vt:lpstr>
      <vt:lpstr>What makes CL effective?</vt:lpstr>
      <vt:lpstr>What makes CL effective?</vt:lpstr>
      <vt:lpstr>What makes CL effective?</vt:lpstr>
      <vt:lpstr>Outline</vt:lpstr>
      <vt:lpstr>Scripts</vt:lpstr>
      <vt:lpstr>Scripts</vt:lpstr>
      <vt:lpstr>External Scripts</vt:lpstr>
      <vt:lpstr>External Scripts for Collaboration</vt:lpstr>
      <vt:lpstr>The Jigsaw Method (Aronson &amp; Patnoe, 1987)</vt:lpstr>
      <vt:lpstr>Reciprocal Teaching (Palincsar &amp; Brown, 1984)</vt:lpstr>
      <vt:lpstr>Collaboration Scripts</vt:lpstr>
      <vt:lpstr>Collaboration Scripts</vt:lpstr>
      <vt:lpstr>Computer-supported collaborative learning</vt:lpstr>
      <vt:lpstr>What do you mean by “computer-supported”?</vt:lpstr>
      <vt:lpstr>What do you mean by “computer-supported”?</vt:lpstr>
      <vt:lpstr>CSCL Scripts: Example</vt:lpstr>
      <vt:lpstr>CSCL Scripts: Example</vt:lpstr>
      <vt:lpstr>Effect of CSCL scripts: Empirical evidence</vt:lpstr>
      <vt:lpstr>Outline</vt:lpstr>
      <vt:lpstr>A Framework for Support Dimensions</vt:lpstr>
      <vt:lpstr>WHY: Goals, Expected Outcomes  </vt:lpstr>
      <vt:lpstr>WHAT: Targeted Aspects</vt:lpstr>
      <vt:lpstr>WHAT: Timing</vt:lpstr>
      <vt:lpstr>WHAT: Adaptivity</vt:lpstr>
      <vt:lpstr>WHAT: Granularity </vt:lpstr>
      <vt:lpstr>WHO: Source </vt:lpstr>
      <vt:lpstr>WHO: Addressee </vt:lpstr>
      <vt:lpstr>HOW: Delivery</vt:lpstr>
      <vt:lpstr>HOW: Availability </vt:lpstr>
      <vt:lpstr>HOW: Directivity </vt:lpstr>
      <vt:lpstr>HOW: Foundation </vt:lpstr>
      <vt:lpstr>HOW: Coercion</vt:lpstr>
      <vt:lpstr>Supporting (CS)CL in Higher Education</vt:lpstr>
      <vt:lpstr>The Collaborative Learning Triangle</vt:lpstr>
      <vt:lpstr>Teaser: Afternoon Keynote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dc:creator>
  <cp:lastModifiedBy>Christopher Kjær</cp:lastModifiedBy>
  <cp:revision>1574</cp:revision>
  <cp:lastPrinted>2017-05-27T09:51:09Z</cp:lastPrinted>
  <dcterms:created xsi:type="dcterms:W3CDTF">2015-12-01T20:37:05Z</dcterms:created>
  <dcterms:modified xsi:type="dcterms:W3CDTF">2018-11-06T19:54:59Z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0x0101008CB7BA53774A3448ADF1E687056157C9</vt:lpwstr>
  </property>
</Properties>
</file>