
<file path=[Content_Types].xml><?xml version="1.0" encoding="utf-8"?>
<Types xmlns="http://schemas.openxmlformats.org/package/2006/content-types">
  <Default Extension="bin" ContentType="image/png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notesSlides/notesSlide6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1" r:id="rId2"/>
    <p:sldId id="268" r:id="rId3"/>
    <p:sldId id="270" r:id="rId4"/>
    <p:sldId id="271" r:id="rId5"/>
    <p:sldId id="274" r:id="rId6"/>
    <p:sldId id="265" r:id="rId7"/>
    <p:sldId id="275" r:id="rId8"/>
    <p:sldId id="277" r:id="rId9"/>
    <p:sldId id="298" r:id="rId10"/>
    <p:sldId id="300" r:id="rId11"/>
    <p:sldId id="301" r:id="rId12"/>
    <p:sldId id="302" r:id="rId13"/>
    <p:sldId id="266" r:id="rId14"/>
    <p:sldId id="288" r:id="rId15"/>
    <p:sldId id="284" r:id="rId16"/>
    <p:sldId id="287" r:id="rId17"/>
    <p:sldId id="285" r:id="rId18"/>
    <p:sldId id="286" r:id="rId19"/>
    <p:sldId id="267" r:id="rId20"/>
    <p:sldId id="307" r:id="rId21"/>
    <p:sldId id="289" r:id="rId22"/>
    <p:sldId id="290" r:id="rId23"/>
    <p:sldId id="292" r:id="rId24"/>
    <p:sldId id="293" r:id="rId25"/>
  </p:sldIdLst>
  <p:sldSz cx="12188825" cy="6858000"/>
  <p:notesSz cx="6797675" cy="9926638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AU Passata Light" panose="020B0303030902030804" pitchFamily="34" charset="0"/>
      <p:regular r:id="rId36"/>
      <p:bold r:id="rId37"/>
    </p:embeddedFont>
    <p:embeddedFont>
      <p:font typeface="AU Passata" panose="020B0503030502030804" pitchFamily="34" charset="0"/>
      <p:regular r:id="rId38"/>
      <p:bold r:id="rId39"/>
    </p:embeddedFont>
    <p:embeddedFont>
      <p:font typeface="Cambria Math" panose="02040503050406030204" pitchFamily="18" charset="0"/>
      <p:regular r:id="rId40"/>
    </p:embeddedFont>
    <p:embeddedFont>
      <p:font typeface="AU Peto" panose="040C0B07020602020301" pitchFamily="82" charset="0"/>
      <p:regular r:id="rId41"/>
      <p:bold r:id="rId42"/>
    </p:embeddedFont>
    <p:embeddedFont>
      <p:font typeface="ＭＳ Ｐゴシック" panose="020B0600070205080204" pitchFamily="34" charset="-128"/>
      <p:regular r:id="rId43"/>
    </p:embeddedFont>
    <p:embeddedFont>
      <p:font typeface="Wingdings 3" panose="05040102010807070707" pitchFamily="18" charset="2"/>
      <p:regular r:id="rId44"/>
    </p:embeddedFont>
  </p:embeddedFontLst>
  <p:defaultTextStyle>
    <a:defPPr>
      <a:defRPr lang="en-US"/>
    </a:defPPr>
    <a:lvl1pPr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60949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1218987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828480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243797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304746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3656960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4266453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487594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BF2"/>
    <a:srgbClr val="00254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125" autoAdjust="0"/>
    <p:restoredTop sz="93457" autoAdjust="0"/>
  </p:normalViewPr>
  <p:slideViewPr>
    <p:cSldViewPr snapToGrid="0" snapToObjects="1" showGuides="1">
      <p:cViewPr varScale="1">
        <p:scale>
          <a:sx n="87" d="100"/>
          <a:sy n="87" d="100"/>
        </p:scale>
        <p:origin x="114" y="5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notesViewPr>
    <p:cSldViewPr snapToGrid="0" snapToObjects="1">
      <p:cViewPr varScale="1">
        <p:scale>
          <a:sx n="87" d="100"/>
          <a:sy n="87" d="100"/>
        </p:scale>
        <p:origin x="3762" y="72"/>
      </p:cViewPr>
      <p:guideLst>
        <p:guide orient="horz" pos="3127"/>
        <p:guide pos="2141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88DF0C21-DE6B-488F-B9D9-B7FE08733B7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3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8761BBA-D8ED-47D8-8092-BBCF70AB3FE3}" type="slidenum">
              <a:rPr lang="en-US" altLang="da-DK" sz="1200" smtClean="0"/>
              <a:pPr/>
              <a:t>2</a:t>
            </a:fld>
            <a:endParaRPr lang="en-US" altLang="da-DK" sz="12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2289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EAC7963-777A-47F2-92C3-0C05F97CE86A}" type="slidenum">
              <a:rPr lang="en-US" altLang="da-DK" sz="1200" smtClean="0"/>
              <a:pPr/>
              <a:t>3</a:t>
            </a:fld>
            <a:endParaRPr lang="en-US" altLang="da-DK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0900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129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99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17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11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arvet baggrund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33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Environmental Science</a:t>
            </a:r>
          </a:p>
        </p:txBody>
      </p:sp>
      <p:sp>
        <p:nvSpPr>
          <p:cNvPr id="34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smtClean="0">
                <a:solidFill>
                  <a:schemeClr val="bg1"/>
                </a:solidFill>
                <a:latin typeface="+mn-lt"/>
              </a:rPr>
              <a:t>10 Sep 2021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Professor</a:t>
            </a:r>
          </a:p>
        </p:txBody>
      </p:sp>
      <p:sp>
        <p:nvSpPr>
          <p:cNvPr id="35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b="0" cap="all" baseline="0" smtClean="0">
                <a:solidFill>
                  <a:schemeClr val="bg1"/>
                </a:solidFill>
                <a:latin typeface="+mn-lt"/>
              </a:rPr>
              <a:t>Climate Fridays - Basic mechanisms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Peter L. Langen</a:t>
            </a:r>
          </a:p>
        </p:txBody>
      </p:sp>
      <p:sp>
        <p:nvSpPr>
          <p:cNvPr id="39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16" name="Au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85735343" name="SecondaryLogo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pic>
        <p:nvPicPr>
          <p:cNvPr id="18" name="Billede stre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26532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8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31600" y="316800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702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15913" y="315913"/>
            <a:ext cx="11557000" cy="6220354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6" hasCustomPrompt="1"/>
          </p:nvPr>
        </p:nvSpPr>
        <p:spPr>
          <a:xfrm>
            <a:off x="1845940" y="1412776"/>
            <a:ext cx="8496944" cy="3744416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algn="ctr">
              <a:buFontTx/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913" y="230400"/>
            <a:ext cx="11563200" cy="752400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98068" y="1853461"/>
            <a:ext cx="6264696" cy="2725288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marL="576000" indent="0"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154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5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-2160355" y="1022476"/>
            <a:ext cx="2012649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65820" y="1340768"/>
            <a:ext cx="1224136" cy="5040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76" y="2163364"/>
            <a:ext cx="2531272" cy="2531272"/>
          </a:xfrm>
          <a:prstGeom prst="rect">
            <a:avLst/>
          </a:prstGeom>
        </p:spPr>
      </p:pic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440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34" name="Pladsholder til tekst 2"/>
          <p:cNvSpPr txBox="1">
            <a:spLocks/>
          </p:cNvSpPr>
          <p:nvPr userDrawn="1"/>
        </p:nvSpPr>
        <p:spPr>
          <a:xfrm>
            <a:off x="1090914" y="2098689"/>
            <a:ext cx="12745416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 dirty="0">
                <a:solidFill>
                  <a:schemeClr val="accent6"/>
                </a:solidFill>
                <a:latin typeface="AU Peto" panose="040C0B07020602020301" pitchFamily="82" charset="0"/>
              </a:rPr>
              <a:t>Aarhus</a:t>
            </a:r>
            <a:endParaRPr lang="en-GB"/>
          </a:p>
        </p:txBody>
      </p:sp>
      <p:sp>
        <p:nvSpPr>
          <p:cNvPr id="6" name="Pladsholder til tekst 2"/>
          <p:cNvSpPr txBox="1">
            <a:spLocks/>
          </p:cNvSpPr>
          <p:nvPr userDrawn="1"/>
        </p:nvSpPr>
        <p:spPr>
          <a:xfrm>
            <a:off x="7439540" y="2093600"/>
            <a:ext cx="4356484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uni</a:t>
            </a:r>
            <a:endParaRPr lang="en-GB" sz="10000" kern="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 userDrawn="1"/>
        </p:nvSpPr>
        <p:spPr>
          <a:xfrm>
            <a:off x="1881492" y="3428550"/>
            <a:ext cx="9289032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GB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versiet</a:t>
            </a:r>
            <a:endParaRPr lang="en-GB" sz="1000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8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24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8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4" y="1520315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5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en-GB" sz="4799" dirty="0"/>
          </a:p>
        </p:txBody>
      </p:sp>
      <p:sp>
        <p:nvSpPr>
          <p:cNvPr id="38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Environmental Science</a:t>
            </a:r>
          </a:p>
        </p:txBody>
      </p:sp>
      <p:sp>
        <p:nvSpPr>
          <p:cNvPr id="43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smtClean="0">
                <a:solidFill>
                  <a:schemeClr val="bg1"/>
                </a:solidFill>
                <a:latin typeface="+mn-lt"/>
              </a:rPr>
              <a:t>10 Sep 2021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Professor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b="0" cap="all" baseline="0" smtClean="0">
                <a:solidFill>
                  <a:schemeClr val="bg1"/>
                </a:solidFill>
                <a:latin typeface="+mn-lt"/>
              </a:rPr>
              <a:t>Climate Fridays - Basic mechanisms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Peter L. Langen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238652161" name="SecondaryLogo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5" name="LAN_AUWBreak"/>
          <p:cNvSpPr/>
          <p:nvPr userDrawn="1"/>
        </p:nvSpPr>
        <p:spPr bwMode="auto">
          <a:xfrm>
            <a:off x="6022613" y="2804400"/>
            <a:ext cx="65" cy="757567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183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4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6" name="Logo whit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68" y="2864711"/>
            <a:ext cx="2228400" cy="1116990"/>
          </a:xfrm>
          <a:prstGeom prst="rect">
            <a:avLst/>
          </a:prstGeom>
        </p:spPr>
      </p:pic>
      <p:sp>
        <p:nvSpPr>
          <p:cNvPr id="7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9552-2CEA-43CE-BBED-2DEB8C55146D}" type="datetimeFigureOut">
              <a:rPr lang="da-DK" smtClean="0"/>
              <a:t>08-09-2022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fld id="{5FF5AE47-8633-4DF5-A676-269CCB35901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981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Environmental Science</a:t>
            </a:r>
          </a:p>
        </p:txBody>
      </p:sp>
      <p:sp>
        <p:nvSpPr>
          <p:cNvPr id="30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26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smtClean="0">
                <a:solidFill>
                  <a:schemeClr val="bg1"/>
                </a:solidFill>
                <a:latin typeface="+mn-lt"/>
              </a:rPr>
              <a:t>10 Sep 2021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Professor</a:t>
            </a:r>
          </a:p>
        </p:txBody>
      </p:sp>
      <p:sp>
        <p:nvSpPr>
          <p:cNvPr id="27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b="0" cap="all" baseline="0" smtClean="0">
                <a:solidFill>
                  <a:schemeClr val="bg1"/>
                </a:solidFill>
                <a:latin typeface="+mn-lt"/>
              </a:rPr>
              <a:t>Climate Fridays - Basic mechanisms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Peter L. Langen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181019712" name="SecondaryLogo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3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960079"/>
            <a:ext cx="10220325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1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5" userDrawn="1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2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800" y="230400"/>
            <a:ext cx="5644263" cy="7524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dirty="0"/>
              <a:t>Insert title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1371600"/>
            <a:ext cx="4975225" cy="452596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0198" y="315913"/>
            <a:ext cx="5644110" cy="558165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5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01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1001075" y="2694542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8" y="1484784"/>
            <a:ext cx="4975225" cy="971980"/>
          </a:xfrm>
        </p:spPr>
        <p:txBody>
          <a:bodyPr anchor="b" anchorCtr="0"/>
          <a:lstStyle>
            <a:lvl1pPr>
              <a:lnSpc>
                <a:spcPct val="95000"/>
              </a:lnSpc>
              <a:defRPr sz="300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3010711"/>
            <a:ext cx="4975225" cy="1858449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r>
              <a:rPr lang="en-GB" dirty="0"/>
              <a:t>6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15913"/>
            <a:ext cx="5644800" cy="558360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1780882"/>
            <a:ext cx="1825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316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0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3069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115596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 dirty="0"/>
              <a:t>03/07/2020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4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315913" y="149115"/>
            <a:ext cx="11557000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  <a:endParaRPr lang="en-GB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5838" y="1960079"/>
            <a:ext cx="10220325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  <a:endParaRPr lang="en-GB"/>
          </a:p>
          <a:p>
            <a:pPr lvl="1"/>
            <a:r>
              <a:rPr lang="en-GB" noProof="0" dirty="0"/>
              <a:t>Second level</a:t>
            </a:r>
            <a:endParaRPr lang="en-GB"/>
          </a:p>
          <a:p>
            <a:pPr lvl="2"/>
            <a:r>
              <a:rPr lang="en-GB" noProof="0" dirty="0"/>
              <a:t>Third level</a:t>
            </a:r>
            <a:endParaRPr lang="en-GB"/>
          </a:p>
          <a:p>
            <a:pPr lvl="3"/>
            <a:r>
              <a:rPr lang="en-GB" noProof="0" dirty="0"/>
              <a:t>Fourth level</a:t>
            </a:r>
            <a:endParaRPr lang="en-GB"/>
          </a:p>
          <a:p>
            <a:pPr lvl="4"/>
            <a:r>
              <a:rPr lang="en-GB" noProof="0" dirty="0"/>
              <a:t>Fifth level</a:t>
            </a:r>
            <a:endParaRPr lang="en-GB"/>
          </a:p>
          <a:p>
            <a:pPr lvl="5"/>
            <a:r>
              <a:rPr lang="en-GB" noProof="0" dirty="0"/>
              <a:t>6 level</a:t>
            </a:r>
            <a:endParaRPr lang="en-GB"/>
          </a:p>
          <a:p>
            <a:pPr lvl="6"/>
            <a:r>
              <a:rPr lang="en-GB" noProof="0" dirty="0"/>
              <a:t>7 level</a:t>
            </a:r>
            <a:endParaRPr lang="en-GB"/>
          </a:p>
          <a:p>
            <a:pPr lvl="7"/>
            <a:r>
              <a:rPr lang="en-GB" noProof="0" dirty="0"/>
              <a:t>8 level</a:t>
            </a:r>
            <a:endParaRPr lang="en-GB"/>
          </a:p>
          <a:p>
            <a:pPr lvl="8"/>
            <a:r>
              <a:rPr lang="en-GB" noProof="0" dirty="0"/>
              <a:t>9 level</a:t>
            </a:r>
            <a:endParaRPr lang="en-GB"/>
          </a:p>
        </p:txBody>
      </p:sp>
      <p:pic>
        <p:nvPicPr>
          <p:cNvPr id="1782781813" name="SecondaryLogo_sort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23" name="Black Rectangle"/>
          <p:cNvSpPr/>
          <p:nvPr userDrawn="1"/>
        </p:nvSpPr>
        <p:spPr>
          <a:xfrm>
            <a:off x="989440" y="1663088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19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b="0" cap="all" baseline="0" smtClean="0">
                <a:solidFill>
                  <a:schemeClr val="tx1"/>
                </a:solidFill>
                <a:latin typeface="+mn-lt"/>
              </a:rPr>
              <a:t>Climate Fridays - Basic mechanisms</a:t>
            </a:r>
            <a:endParaRPr lang="en-GB" sz="700" b="0" cap="all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Peter L. Langen</a:t>
            </a:r>
          </a:p>
        </p:txBody>
      </p:sp>
      <p:sp>
        <p:nvSpPr>
          <p:cNvPr id="27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smtClean="0">
                <a:solidFill>
                  <a:schemeClr val="tx1"/>
                </a:solidFill>
                <a:latin typeface="+mn-lt"/>
              </a:rPr>
              <a:t>10 Sep 2021</a:t>
            </a:r>
            <a:endParaRPr lang="en-GB" sz="700" b="0" cap="all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Professor</a:t>
            </a:r>
          </a:p>
        </p:txBody>
      </p:sp>
      <p:pic>
        <p:nvPicPr>
          <p:cNvPr id="7" name="Au logo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9002"/>
            <a:ext cx="557570" cy="558000"/>
          </a:xfrm>
          <a:prstGeom prst="rect">
            <a:avLst/>
          </a:prstGeom>
        </p:spPr>
      </p:pic>
      <p:pic>
        <p:nvPicPr>
          <p:cNvPr id="10" name="Billede stre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8000"/>
          </a:xfrm>
          <a:prstGeom prst="rect">
            <a:avLst/>
          </a:prstGeom>
        </p:spPr>
      </p:pic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tx1"/>
                </a:solidFill>
                <a:latin typeface="AU Passata Light" pitchFamily="34" charset="0"/>
              </a:rPr>
              <a:t>Department of Environmental Science</a:t>
            </a:r>
          </a:p>
        </p:txBody>
      </p:sp>
      <p:sp>
        <p:nvSpPr>
          <p:cNvPr id="26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1030" name="Sidetal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07992" y="6581497"/>
            <a:ext cx="252000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700" spc="4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78417F83-4CBA-48F2-BAD0-783AE3701E32}" type="datetimeFigureOut">
              <a:rPr lang="en-GB" smtClean="0"/>
              <a:pPr/>
              <a:t>08/09/2022</a:t>
            </a:fld>
            <a:r>
              <a:rPr lang="en-GB"/>
              <a:t>03/07/2020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673" r:id="rId3"/>
    <p:sldLayoutId id="2147483666" r:id="rId4"/>
    <p:sldLayoutId id="2147483662" r:id="rId5"/>
    <p:sldLayoutId id="2147483649" r:id="rId6"/>
    <p:sldLayoutId id="2147483669" r:id="rId7"/>
    <p:sldLayoutId id="2147483661" r:id="rId8"/>
    <p:sldLayoutId id="2147483668" r:id="rId9"/>
    <p:sldLayoutId id="2147483663" r:id="rId10"/>
    <p:sldLayoutId id="2147483670" r:id="rId11"/>
    <p:sldLayoutId id="2147483654" r:id="rId12"/>
    <p:sldLayoutId id="2147483664" r:id="rId13"/>
    <p:sldLayoutId id="2147483671" r:id="rId14"/>
    <p:sldLayoutId id="2147483650" r:id="rId15"/>
    <p:sldLayoutId id="2147483655" r:id="rId16"/>
    <p:sldLayoutId id="2147483651" r:id="rId17"/>
    <p:sldLayoutId id="2147483672" r:id="rId18"/>
    <p:sldLayoutId id="2147483678" r:id="rId19"/>
    <p:sldLayoutId id="2147483658" r:id="rId20"/>
    <p:sldLayoutId id="2147483679" r:id="rId21"/>
  </p:sldLayoutIdLst>
  <p:hf sldNum="0" hdr="0" ftr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4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75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15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51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orient="horz" pos="3715" userDrawn="1">
          <p15:clr>
            <a:srgbClr val="000000"/>
          </p15:clr>
        </p15:guide>
        <p15:guide id="5" orient="horz" pos="4131" userDrawn="1">
          <p15:clr>
            <a:srgbClr val="A4A3A4"/>
          </p15:clr>
        </p15:guide>
        <p15:guide id="6" pos="7479" userDrawn="1">
          <p15:clr>
            <a:srgbClr val="A4A3A4"/>
          </p15:clr>
        </p15:guide>
        <p15:guide id="7" orient="horz" pos="1234" userDrawn="1">
          <p15:clr>
            <a:srgbClr val="000000"/>
          </p15:clr>
        </p15:guide>
        <p15:guide id="8" pos="7059" userDrawn="1">
          <p15:clr>
            <a:srgbClr val="000000"/>
          </p15:clr>
        </p15:guide>
        <p15:guide id="9" pos="199" userDrawn="1">
          <p15:clr>
            <a:srgbClr val="A4A3A4"/>
          </p15:clr>
        </p15:guide>
        <p15:guide id="10" pos="621" userDrawn="1">
          <p15:clr>
            <a:srgbClr val="000000"/>
          </p15:clr>
        </p15:guide>
        <p15:guide id="11" orient="horz" pos="19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4909" y="1481906"/>
            <a:ext cx="11388435" cy="1661993"/>
          </a:xfrm>
        </p:spPr>
        <p:txBody>
          <a:bodyPr/>
          <a:lstStyle/>
          <a:p>
            <a:pPr algn="ctr"/>
            <a:r>
              <a:rPr lang="en-GB" sz="4000" dirty="0" smtClean="0"/>
              <a:t>Climate change:</a:t>
            </a:r>
            <a:br>
              <a:rPr lang="en-GB" sz="4000" dirty="0" smtClean="0"/>
            </a:br>
            <a:r>
              <a:rPr lang="en-US" sz="4000" dirty="0"/>
              <a:t>Basic mechanisms and cause-effect </a:t>
            </a:r>
            <a:r>
              <a:rPr lang="en-US" sz="4000" dirty="0" smtClean="0"/>
              <a:t>relationships</a:t>
            </a:r>
            <a:endParaRPr lang="en-GB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84909" y="3874723"/>
            <a:ext cx="3880549" cy="1578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800" b="1" dirty="0" smtClean="0">
                <a:solidFill>
                  <a:srgbClr val="FFFFFF"/>
                </a:solidFill>
                <a:latin typeface="+mj-lt"/>
              </a:rPr>
              <a:t>Peter Langen</a:t>
            </a:r>
          </a:p>
          <a:p>
            <a:pPr>
              <a:lnSpc>
                <a:spcPct val="95000"/>
              </a:lnSpc>
            </a:pP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Professor of Climate </a:t>
            </a:r>
            <a:r>
              <a:rPr lang="en-GB" sz="1800" dirty="0" err="1" smtClean="0">
                <a:solidFill>
                  <a:srgbClr val="FFFFFF"/>
                </a:solidFill>
                <a:latin typeface="+mj-lt"/>
              </a:rPr>
              <a:t>Modeling</a:t>
            </a:r>
            <a:endParaRPr lang="en-GB" sz="1800" dirty="0" smtClean="0">
              <a:solidFill>
                <a:srgbClr val="FFFFFF"/>
              </a:solidFill>
              <a:latin typeface="+mj-lt"/>
            </a:endParaRPr>
          </a:p>
          <a:p>
            <a:pPr>
              <a:lnSpc>
                <a:spcPct val="95000"/>
              </a:lnSpc>
            </a:pP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iClimate </a:t>
            </a:r>
            <a:r>
              <a:rPr lang="en-GB" sz="1800" dirty="0" err="1" smtClean="0">
                <a:solidFill>
                  <a:srgbClr val="FFFFFF"/>
                </a:solidFill>
                <a:latin typeface="+mj-lt"/>
              </a:rPr>
              <a:t>center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 director</a:t>
            </a:r>
          </a:p>
          <a:p>
            <a:pPr>
              <a:lnSpc>
                <a:spcPct val="95000"/>
              </a:lnSpc>
            </a:pPr>
            <a:endParaRPr lang="en-GB" sz="1800" dirty="0" smtClean="0">
              <a:solidFill>
                <a:srgbClr val="FFFFFF"/>
              </a:solidFill>
              <a:latin typeface="+mj-lt"/>
            </a:endParaRPr>
          </a:p>
          <a:p>
            <a:pPr>
              <a:lnSpc>
                <a:spcPct val="95000"/>
              </a:lnSpc>
            </a:pP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Department of Environmental Science</a:t>
            </a:r>
          </a:p>
          <a:p>
            <a:pPr>
              <a:lnSpc>
                <a:spcPct val="95000"/>
              </a:lnSpc>
            </a:pP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Aarhus University</a:t>
            </a:r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74" y="5862548"/>
            <a:ext cx="2903020" cy="942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3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Chaos and predictability</a:t>
            </a:r>
            <a:endParaRPr lang="en-GB" dirty="0"/>
          </a:p>
        </p:txBody>
      </p:sp>
      <p:sp>
        <p:nvSpPr>
          <p:cNvPr id="11" name="Arc 10"/>
          <p:cNvSpPr/>
          <p:nvPr/>
        </p:nvSpPr>
        <p:spPr>
          <a:xfrm>
            <a:off x="-4501697" y="3802444"/>
            <a:ext cx="10297144" cy="3184242"/>
          </a:xfrm>
          <a:prstGeom prst="arc">
            <a:avLst>
              <a:gd name="adj1" fmla="val 16200000"/>
              <a:gd name="adj2" fmla="val 21222039"/>
            </a:avLst>
          </a:prstGeom>
          <a:ln w="63500">
            <a:solidFill>
              <a:srgbClr val="0070C0"/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788670" y="1005183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9" name="Arc 8"/>
          <p:cNvSpPr/>
          <p:nvPr/>
        </p:nvSpPr>
        <p:spPr>
          <a:xfrm flipV="1">
            <a:off x="-3924044" y="-1418343"/>
            <a:ext cx="9141838" cy="4847051"/>
          </a:xfrm>
          <a:prstGeom prst="arc">
            <a:avLst>
              <a:gd name="adj1" fmla="val 16200000"/>
              <a:gd name="adj2" fmla="val 21222039"/>
            </a:avLst>
          </a:prstGeom>
          <a:ln w="60325">
            <a:solidFill>
              <a:srgbClr val="FF0000"/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112105" y="1499171"/>
            <a:ext cx="373925" cy="330802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7147" y="3428708"/>
            <a:ext cx="0" cy="3216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upload.wikimedia.org/wikipedia/commons/1/13/A_Trajectory_Through_Phase_Space_in_a_Lorenz_Attracto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33" y="1273195"/>
            <a:ext cx="38164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596037" y="5445224"/>
            <a:ext cx="4356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 Trajectory Through Phase Space in a Lorenz Attractor by Dan Quinn (CC BY-SA 3.0)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91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Today’s menu: </a:t>
            </a:r>
            <a:r>
              <a:rPr lang="en-GB" sz="4000" i="1" dirty="0" smtClean="0"/>
              <a:t>Spaghetti</a:t>
            </a:r>
            <a:endParaRPr lang="en-GB" sz="4000" i="1" dirty="0"/>
          </a:p>
        </p:txBody>
      </p:sp>
      <p:sp>
        <p:nvSpPr>
          <p:cNvPr id="5" name="Tekstfelt 2"/>
          <p:cNvSpPr txBox="1"/>
          <p:nvPr/>
        </p:nvSpPr>
        <p:spPr>
          <a:xfrm>
            <a:off x="9278005" y="6491279"/>
            <a:ext cx="2512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Wetterzentrale.de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88670" y="914571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49" y="1047750"/>
            <a:ext cx="10982325" cy="476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1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320596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dog </a:t>
            </a:r>
            <a:r>
              <a:rPr lang="en-GB" i="1" dirty="0" smtClean="0"/>
              <a:t>Lorenz</a:t>
            </a:r>
            <a:r>
              <a:rPr lang="en-GB" dirty="0" smtClean="0"/>
              <a:t> on a leash</a:t>
            </a:r>
            <a:endParaRPr lang="en-GB" dirty="0"/>
          </a:p>
        </p:txBody>
      </p:sp>
      <p:pic>
        <p:nvPicPr>
          <p:cNvPr id="3" name="Picture 2" descr="https://pixabay.com/get/52e0d1474b52ae14f6d1867dda6d49214b6ac3e456567241762c72dd96/dog-4044102_1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64" y="2924944"/>
            <a:ext cx="6785613" cy="452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la\Desktop\chaos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90" y="604677"/>
            <a:ext cx="7992888" cy="567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2"/>
          <p:cNvSpPr txBox="1"/>
          <p:nvPr/>
        </p:nvSpPr>
        <p:spPr>
          <a:xfrm>
            <a:off x="3184568" y="6184524"/>
            <a:ext cx="251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Skeptical Science /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Jacob Bock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Axelsen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91540" y="980728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9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8" y="2897841"/>
            <a:ext cx="10220325" cy="830997"/>
          </a:xfrm>
        </p:spPr>
        <p:txBody>
          <a:bodyPr/>
          <a:lstStyle/>
          <a:p>
            <a:r>
              <a:rPr lang="en-GB" dirty="0" smtClean="0"/>
              <a:t>observed changes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08127-528A-46C6-BFF5-4EC5BAC61D1A}" type="datetime1">
              <a:rPr lang="en-GB" smtClean="0"/>
              <a:t>08/09/2022</a:t>
            </a:fld>
            <a:r>
              <a:rPr lang="en-GB" smtClean="0"/>
              <a:t>03/07/2020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897" y="5915025"/>
            <a:ext cx="296833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390"/>
            <a:ext cx="6615113" cy="48921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3" y="272513"/>
            <a:ext cx="11557000" cy="476690"/>
          </a:xfrm>
        </p:spPr>
        <p:txBody>
          <a:bodyPr/>
          <a:lstStyle/>
          <a:p>
            <a:r>
              <a:rPr lang="da-DK" dirty="0" err="1">
                <a:solidFill>
                  <a:schemeClr val="bg2"/>
                </a:solidFill>
              </a:rPr>
              <a:t>Observed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changes</a:t>
            </a:r>
            <a:r>
              <a:rPr lang="da-DK" dirty="0">
                <a:solidFill>
                  <a:schemeClr val="bg2"/>
                </a:solidFill>
              </a:rPr>
              <a:t>: CO</a:t>
            </a:r>
            <a:r>
              <a:rPr lang="da-DK" baseline="-25000" dirty="0">
                <a:solidFill>
                  <a:schemeClr val="bg2"/>
                </a:solidFill>
              </a:rPr>
              <a:t>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2F1-3031-4E8B-B846-D87938572345}" type="datetime1">
              <a:rPr lang="en-GB" smtClean="0"/>
              <a:t>08/09/2022</a:t>
            </a:fld>
            <a:r>
              <a:rPr lang="en-GB" smtClean="0"/>
              <a:t>03/07/2020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8268800" y="2693814"/>
            <a:ext cx="2134025" cy="190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Picture 2" descr="Bille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12" y="3468520"/>
            <a:ext cx="4364782" cy="320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10774412" y="150201"/>
            <a:ext cx="144016" cy="1223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474135" y="-156514"/>
            <a:ext cx="1215397" cy="611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/>
              <a:t>950 </a:t>
            </a:r>
            <a:r>
              <a:rPr lang="da-DK" sz="2000" dirty="0" err="1" smtClean="0"/>
              <a:t>ppm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9370216" y="4281262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84537" y="2932056"/>
            <a:ext cx="1671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2000" b="1" dirty="0" smtClean="0">
                <a:solidFill>
                  <a:schemeClr val="bg2"/>
                </a:solidFill>
              </a:rPr>
              <a:t>May 2022:</a:t>
            </a:r>
          </a:p>
          <a:p>
            <a:pPr algn="ctr">
              <a:lnSpc>
                <a:spcPct val="100000"/>
              </a:lnSpc>
            </a:pPr>
            <a:r>
              <a:rPr lang="en-GB" sz="2000" b="1" dirty="0" smtClean="0">
                <a:solidFill>
                  <a:schemeClr val="bg2"/>
                </a:solidFill>
              </a:rPr>
              <a:t>421 ppm</a:t>
            </a:r>
            <a:endParaRPr lang="en-GB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3" y="263415"/>
            <a:ext cx="11557000" cy="525255"/>
          </a:xfrm>
        </p:spPr>
        <p:txBody>
          <a:bodyPr>
            <a:normAutofit fontScale="90000"/>
          </a:bodyPr>
          <a:lstStyle/>
          <a:p>
            <a:r>
              <a:rPr lang="da-DK" dirty="0" err="1">
                <a:solidFill>
                  <a:schemeClr val="bg2"/>
                </a:solidFill>
              </a:rPr>
              <a:t>Observed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changes</a:t>
            </a:r>
            <a:r>
              <a:rPr lang="da-DK" dirty="0">
                <a:solidFill>
                  <a:schemeClr val="bg2"/>
                </a:solidFill>
              </a:rPr>
              <a:t>: </a:t>
            </a:r>
            <a:r>
              <a:rPr lang="da-DK" dirty="0" smtClean="0">
                <a:solidFill>
                  <a:schemeClr val="bg2"/>
                </a:solidFill>
              </a:rPr>
              <a:t>Temperature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99641" y="1531956"/>
            <a:ext cx="39188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a-DK" sz="1800" dirty="0" smtClean="0">
                <a:solidFill>
                  <a:schemeClr val="bg2"/>
                </a:solidFill>
              </a:rPr>
              <a:t>2010’s </a:t>
            </a:r>
            <a:r>
              <a:rPr lang="da-DK" sz="1800" dirty="0" err="1">
                <a:solidFill>
                  <a:schemeClr val="bg2"/>
                </a:solidFill>
              </a:rPr>
              <a:t>warmer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than</a:t>
            </a:r>
            <a:r>
              <a:rPr lang="da-DK" sz="1800" dirty="0">
                <a:solidFill>
                  <a:schemeClr val="bg2"/>
                </a:solidFill>
              </a:rPr>
              <a:t/>
            </a:r>
            <a:br>
              <a:rPr lang="da-DK" sz="1800" dirty="0">
                <a:solidFill>
                  <a:schemeClr val="bg2"/>
                </a:solidFill>
              </a:rPr>
            </a:br>
            <a:r>
              <a:rPr lang="da-DK" sz="1800" dirty="0">
                <a:solidFill>
                  <a:schemeClr val="bg2"/>
                </a:solidFill>
              </a:rPr>
              <a:t>2000’s </a:t>
            </a:r>
            <a:r>
              <a:rPr lang="da-DK" sz="1800" dirty="0" err="1">
                <a:solidFill>
                  <a:schemeClr val="bg2"/>
                </a:solidFill>
              </a:rPr>
              <a:t>warmer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than</a:t>
            </a:r>
            <a:r>
              <a:rPr lang="da-DK" sz="1800" dirty="0">
                <a:solidFill>
                  <a:schemeClr val="bg2"/>
                </a:solidFill>
              </a:rPr>
              <a:t/>
            </a:r>
            <a:br>
              <a:rPr lang="da-DK" sz="1800" dirty="0">
                <a:solidFill>
                  <a:schemeClr val="bg2"/>
                </a:solidFill>
              </a:rPr>
            </a:br>
            <a:r>
              <a:rPr lang="da-DK" sz="1800" dirty="0" smtClean="0">
                <a:solidFill>
                  <a:schemeClr val="bg2"/>
                </a:solidFill>
              </a:rPr>
              <a:t>1990’s, </a:t>
            </a:r>
            <a:r>
              <a:rPr lang="da-DK" sz="1800" dirty="0" err="1">
                <a:solidFill>
                  <a:schemeClr val="bg2"/>
                </a:solidFill>
              </a:rPr>
              <a:t>warmer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than</a:t>
            </a:r>
            <a:r>
              <a:rPr lang="da-DK" sz="1800" dirty="0" smtClean="0">
                <a:solidFill>
                  <a:schemeClr val="bg2"/>
                </a:solidFill>
              </a:rPr>
              <a:t/>
            </a:r>
            <a:br>
              <a:rPr lang="da-DK" sz="1800" dirty="0" smtClean="0">
                <a:solidFill>
                  <a:schemeClr val="bg2"/>
                </a:solidFill>
              </a:rPr>
            </a:br>
            <a:r>
              <a:rPr lang="da-DK" sz="1800" dirty="0" smtClean="0">
                <a:solidFill>
                  <a:schemeClr val="bg2"/>
                </a:solidFill>
              </a:rPr>
              <a:t>1980’s, </a:t>
            </a:r>
            <a:r>
              <a:rPr lang="da-DK" sz="1800" dirty="0" err="1" smtClean="0">
                <a:solidFill>
                  <a:schemeClr val="bg2"/>
                </a:solidFill>
              </a:rPr>
              <a:t>warmer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than</a:t>
            </a:r>
            <a:r>
              <a:rPr lang="da-DK" sz="1800" dirty="0" smtClean="0">
                <a:solidFill>
                  <a:schemeClr val="bg2"/>
                </a:solidFill>
              </a:rPr>
              <a:t/>
            </a:r>
            <a:br>
              <a:rPr lang="da-DK" sz="1800" dirty="0" smtClean="0">
                <a:solidFill>
                  <a:schemeClr val="bg2"/>
                </a:solidFill>
              </a:rPr>
            </a:br>
            <a:r>
              <a:rPr lang="da-DK" sz="1800" dirty="0" smtClean="0">
                <a:solidFill>
                  <a:schemeClr val="bg2"/>
                </a:solidFill>
              </a:rPr>
              <a:t>1970’s.</a:t>
            </a:r>
          </a:p>
          <a:p>
            <a:pPr>
              <a:lnSpc>
                <a:spcPct val="100000"/>
              </a:lnSpc>
            </a:pPr>
            <a:endParaRPr lang="da-DK" sz="1800" dirty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chemeClr val="bg2"/>
                </a:solidFill>
              </a:rPr>
              <a:t>7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warmest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years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are</a:t>
            </a:r>
            <a:r>
              <a:rPr lang="da-DK" sz="1800" dirty="0" smtClean="0">
                <a:solidFill>
                  <a:schemeClr val="bg2"/>
                </a:solidFill>
              </a:rPr>
              <a:t> the </a:t>
            </a:r>
            <a:r>
              <a:rPr lang="da-DK" sz="1800" dirty="0">
                <a:solidFill>
                  <a:schemeClr val="bg2"/>
                </a:solidFill>
              </a:rPr>
              <a:t>7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latest</a:t>
            </a:r>
            <a:endParaRPr lang="da-DK" sz="1800" dirty="0" smtClean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</a:pPr>
            <a:endParaRPr lang="da-DK" sz="1800" dirty="0" smtClean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</a:pPr>
            <a:r>
              <a:rPr lang="da-DK" sz="1800" dirty="0" smtClean="0">
                <a:solidFill>
                  <a:schemeClr val="bg2"/>
                </a:solidFill>
              </a:rPr>
              <a:t>21 of the 22 </a:t>
            </a:r>
            <a:r>
              <a:rPr lang="da-DK" sz="1800" dirty="0" err="1" smtClean="0">
                <a:solidFill>
                  <a:schemeClr val="bg2"/>
                </a:solidFill>
              </a:rPr>
              <a:t>warmest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years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after</a:t>
            </a:r>
            <a:r>
              <a:rPr lang="da-DK" sz="1800" dirty="0" smtClean="0">
                <a:solidFill>
                  <a:schemeClr val="bg2"/>
                </a:solidFill>
              </a:rPr>
              <a:t> 2000</a:t>
            </a:r>
            <a:endParaRPr lang="da-DK" sz="1800" dirty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</a:pPr>
            <a:endParaRPr lang="da-DK" sz="1800" dirty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</a:pPr>
            <a:r>
              <a:rPr lang="da-DK" sz="1800" dirty="0" err="1" smtClean="0">
                <a:solidFill>
                  <a:schemeClr val="bg2"/>
                </a:solidFill>
              </a:rPr>
              <a:t>Fewer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cold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days</a:t>
            </a:r>
            <a:r>
              <a:rPr lang="da-DK" sz="1800" dirty="0" smtClean="0">
                <a:solidFill>
                  <a:schemeClr val="bg2"/>
                </a:solidFill>
              </a:rPr>
              <a:t> and </a:t>
            </a:r>
            <a:r>
              <a:rPr lang="da-DK" sz="1800" dirty="0" err="1" smtClean="0">
                <a:solidFill>
                  <a:schemeClr val="bg2"/>
                </a:solidFill>
              </a:rPr>
              <a:t>nights</a:t>
            </a:r>
            <a:r>
              <a:rPr lang="da-DK" sz="1800" dirty="0" smtClean="0">
                <a:solidFill>
                  <a:schemeClr val="bg2"/>
                </a:solidFill>
              </a:rPr>
              <a:t/>
            </a:r>
            <a:br>
              <a:rPr lang="da-DK" sz="1800" dirty="0" smtClean="0">
                <a:solidFill>
                  <a:schemeClr val="bg2"/>
                </a:solidFill>
              </a:rPr>
            </a:br>
            <a:r>
              <a:rPr lang="da-DK" sz="1800" dirty="0" smtClean="0">
                <a:solidFill>
                  <a:schemeClr val="bg2"/>
                </a:solidFill>
              </a:rPr>
              <a:t>More </a:t>
            </a:r>
            <a:r>
              <a:rPr lang="da-DK" sz="1800" dirty="0" err="1" smtClean="0">
                <a:solidFill>
                  <a:schemeClr val="bg2"/>
                </a:solidFill>
              </a:rPr>
              <a:t>warm</a:t>
            </a:r>
            <a:r>
              <a:rPr lang="da-DK" sz="1800" dirty="0" smtClean="0">
                <a:solidFill>
                  <a:schemeClr val="bg2"/>
                </a:solidFill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</a:rPr>
              <a:t>days</a:t>
            </a:r>
            <a:r>
              <a:rPr lang="da-DK" sz="1800" dirty="0" smtClean="0">
                <a:solidFill>
                  <a:schemeClr val="bg2"/>
                </a:solidFill>
              </a:rPr>
              <a:t> and </a:t>
            </a:r>
            <a:r>
              <a:rPr lang="da-DK" sz="1800" dirty="0" err="1" smtClean="0">
                <a:solidFill>
                  <a:schemeClr val="bg2"/>
                </a:solidFill>
              </a:rPr>
              <a:t>nights</a:t>
            </a:r>
            <a:endParaRPr lang="da-DK" sz="1800" dirty="0" smtClean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</a:pPr>
            <a:r>
              <a:rPr lang="da-DK" sz="1800" dirty="0" smtClean="0">
                <a:solidFill>
                  <a:schemeClr val="bg2"/>
                </a:solidFill>
              </a:rPr>
              <a:t>More </a:t>
            </a:r>
            <a:r>
              <a:rPr lang="da-DK" sz="1800" dirty="0" err="1" smtClean="0">
                <a:solidFill>
                  <a:schemeClr val="bg2"/>
                </a:solidFill>
              </a:rPr>
              <a:t>frequent</a:t>
            </a:r>
            <a:r>
              <a:rPr lang="da-DK" sz="1800" dirty="0" smtClean="0">
                <a:solidFill>
                  <a:schemeClr val="bg2"/>
                </a:solidFill>
              </a:rPr>
              <a:t> heat </a:t>
            </a:r>
            <a:r>
              <a:rPr lang="da-DK" sz="1800" dirty="0" err="1" smtClean="0">
                <a:solidFill>
                  <a:schemeClr val="bg2"/>
                </a:solidFill>
              </a:rPr>
              <a:t>waves</a:t>
            </a:r>
            <a:endParaRPr lang="da-DK" sz="1800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15" y="1577340"/>
            <a:ext cx="7115807" cy="36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5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3" y="149115"/>
            <a:ext cx="11557000" cy="765285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Natural </a:t>
            </a:r>
            <a:r>
              <a:rPr lang="da-DK" dirty="0" err="1" smtClean="0">
                <a:solidFill>
                  <a:schemeClr val="bg2"/>
                </a:solidFill>
              </a:rPr>
              <a:t>changes</a:t>
            </a:r>
            <a:r>
              <a:rPr lang="da-DK" dirty="0" smtClean="0">
                <a:solidFill>
                  <a:schemeClr val="bg2"/>
                </a:solidFill>
              </a:rPr>
              <a:t>?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9" t="34007" r="48567" b="33589"/>
          <a:stretch/>
        </p:blipFill>
        <p:spPr bwMode="auto">
          <a:xfrm>
            <a:off x="2170611" y="1628800"/>
            <a:ext cx="644408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26542" y="1803430"/>
            <a:ext cx="3123208" cy="2067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Picture 2" descr="C:\Users\pla\Downloads\volcano-4493461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40" y="4283469"/>
            <a:ext cx="1920337" cy="12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la\Downloads\sun-11582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39" y="2317259"/>
            <a:ext cx="1920337" cy="18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la\Downloads\dogs-91689_1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56" y="1916832"/>
            <a:ext cx="2457334" cy="14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0154201" y="6222107"/>
            <a:ext cx="1420812" cy="6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sz="1600" dirty="0" smtClean="0">
                <a:solidFill>
                  <a:schemeClr val="bg1">
                    <a:lumMod val="65000"/>
                  </a:schemeClr>
                </a:solidFill>
              </a:rPr>
              <a:t>IPCC AR5</a:t>
            </a:r>
            <a:endParaRPr lang="da-DK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3" y="149115"/>
            <a:ext cx="11557000" cy="765285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Man–made </a:t>
            </a:r>
            <a:r>
              <a:rPr lang="da-DK" dirty="0" err="1" smtClean="0">
                <a:solidFill>
                  <a:schemeClr val="bg2"/>
                </a:solidFill>
              </a:rPr>
              <a:t>changes</a:t>
            </a:r>
            <a:r>
              <a:rPr lang="da-DK" dirty="0" smtClean="0">
                <a:solidFill>
                  <a:schemeClr val="bg2"/>
                </a:solidFill>
              </a:rPr>
              <a:t>?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6" name="Picture 3" descr="C:\Users\pla\Downloads\pollution-4001555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3064700"/>
            <a:ext cx="1665663" cy="249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t="66411" r="48707"/>
          <a:stretch/>
        </p:blipFill>
        <p:spPr bwMode="auto">
          <a:xfrm>
            <a:off x="2833689" y="1646191"/>
            <a:ext cx="5781003" cy="469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0154201" y="6222107"/>
            <a:ext cx="1420812" cy="6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sz="1600" dirty="0" smtClean="0">
                <a:solidFill>
                  <a:schemeClr val="bg1">
                    <a:lumMod val="65000"/>
                  </a:schemeClr>
                </a:solidFill>
              </a:rPr>
              <a:t>IPCC AR5</a:t>
            </a:r>
            <a:endParaRPr lang="da-DK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3" y="149115"/>
            <a:ext cx="11557000" cy="776715"/>
          </a:xfrm>
        </p:spPr>
        <p:txBody>
          <a:bodyPr/>
          <a:lstStyle/>
          <a:p>
            <a:r>
              <a:rPr lang="da-DK" dirty="0" err="1" smtClean="0">
                <a:solidFill>
                  <a:schemeClr val="bg2"/>
                </a:solidFill>
              </a:rPr>
              <a:t>both</a:t>
            </a:r>
            <a:r>
              <a:rPr lang="da-DK" dirty="0" smtClean="0">
                <a:solidFill>
                  <a:schemeClr val="bg2"/>
                </a:solidFill>
              </a:rPr>
              <a:t>?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6" name="Picture 2" descr="C:\Users\pla\Downloads\volcano-4493461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40" y="4283469"/>
            <a:ext cx="1920337" cy="12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la\Downloads\sun-11582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39" y="2317259"/>
            <a:ext cx="1920337" cy="18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la\Downloads\pollution-4001555_1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3064700"/>
            <a:ext cx="1665663" cy="249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11" b="65879"/>
          <a:stretch/>
        </p:blipFill>
        <p:spPr bwMode="auto">
          <a:xfrm>
            <a:off x="2744073" y="1433291"/>
            <a:ext cx="596023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60613" y="6021288"/>
            <a:ext cx="90155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0154201" y="6222107"/>
            <a:ext cx="1420812" cy="6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sz="1600" dirty="0" smtClean="0">
                <a:solidFill>
                  <a:schemeClr val="bg1">
                    <a:lumMod val="65000"/>
                  </a:schemeClr>
                </a:solidFill>
              </a:rPr>
              <a:t>IPCC AR5</a:t>
            </a:r>
            <a:endParaRPr lang="da-DK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/>
          <a:lstStyle/>
          <a:p>
            <a:r>
              <a:rPr lang="en-US" dirty="0"/>
              <a:t>Climate sensitivity and </a:t>
            </a:r>
            <a:r>
              <a:rPr lang="en-US" dirty="0" smtClean="0"/>
              <a:t>future projections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E5EF-2B61-4EFA-A426-31C91D044604}" type="datetime1">
              <a:rPr lang="en-GB" smtClean="0"/>
              <a:t>08/09/2022</a:t>
            </a:fld>
            <a:r>
              <a:rPr lang="en-GB" smtClean="0"/>
              <a:t>03/07/2020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897" y="5915025"/>
            <a:ext cx="296833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Text Box 25"/>
          <p:cNvSpPr txBox="1">
            <a:spLocks noChangeArrowheads="1"/>
          </p:cNvSpPr>
          <p:nvPr/>
        </p:nvSpPr>
        <p:spPr bwMode="auto">
          <a:xfrm>
            <a:off x="4339153" y="2771931"/>
            <a:ext cx="18117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da-DK" dirty="0" smtClean="0">
                <a:solidFill>
                  <a:schemeClr val="bg2"/>
                </a:solidFill>
                <a:latin typeface="+mn-lt"/>
              </a:rPr>
              <a:t>Top of</a:t>
            </a:r>
          </a:p>
          <a:p>
            <a:pPr>
              <a:lnSpc>
                <a:spcPct val="100000"/>
              </a:lnSpc>
            </a:pPr>
            <a:r>
              <a:rPr lang="en-US" altLang="da-DK" dirty="0" smtClean="0">
                <a:solidFill>
                  <a:schemeClr val="bg2"/>
                </a:solidFill>
                <a:latin typeface="+mn-lt"/>
              </a:rPr>
              <a:t>atmosphere</a:t>
            </a:r>
            <a:endParaRPr lang="en-US" altLang="da-DK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096" name="Line 27"/>
          <p:cNvSpPr>
            <a:spLocks noChangeShapeType="1"/>
          </p:cNvSpPr>
          <p:nvPr/>
        </p:nvSpPr>
        <p:spPr bwMode="auto">
          <a:xfrm>
            <a:off x="5749664" y="2150368"/>
            <a:ext cx="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3097" name="Line 28"/>
          <p:cNvSpPr>
            <a:spLocks noChangeShapeType="1"/>
          </p:cNvSpPr>
          <p:nvPr/>
        </p:nvSpPr>
        <p:spPr bwMode="auto">
          <a:xfrm>
            <a:off x="7197464" y="2112268"/>
            <a:ext cx="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3098" name="Text Box 29"/>
          <p:cNvSpPr txBox="1">
            <a:spLocks noChangeArrowheads="1"/>
          </p:cNvSpPr>
          <p:nvPr/>
        </p:nvSpPr>
        <p:spPr bwMode="auto">
          <a:xfrm>
            <a:off x="5523065" y="1412776"/>
            <a:ext cx="476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da-DK" dirty="0" smtClean="0">
                <a:solidFill>
                  <a:schemeClr val="bg2"/>
                </a:solidFill>
                <a:latin typeface="+mn-lt"/>
              </a:rPr>
              <a:t>IN</a:t>
            </a:r>
            <a:endParaRPr lang="en-US" altLang="da-DK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099" name="Text Box 30"/>
          <p:cNvSpPr txBox="1">
            <a:spLocks noChangeArrowheads="1"/>
          </p:cNvSpPr>
          <p:nvPr/>
        </p:nvSpPr>
        <p:spPr bwMode="auto">
          <a:xfrm>
            <a:off x="6837809" y="1412776"/>
            <a:ext cx="7857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da-DK" dirty="0" smtClean="0">
                <a:solidFill>
                  <a:schemeClr val="bg2"/>
                </a:solidFill>
                <a:latin typeface="+mn-lt"/>
              </a:rPr>
              <a:t>OUT</a:t>
            </a:r>
            <a:endParaRPr lang="en-US" altLang="da-DK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100" name="Text Box 31"/>
          <p:cNvSpPr txBox="1">
            <a:spLocks noChangeArrowheads="1"/>
          </p:cNvSpPr>
          <p:nvPr/>
        </p:nvSpPr>
        <p:spPr bwMode="auto">
          <a:xfrm>
            <a:off x="6230386" y="1412776"/>
            <a:ext cx="3642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da-DK" dirty="0">
                <a:solidFill>
                  <a:schemeClr val="bg2"/>
                </a:solidFill>
              </a:rPr>
              <a:t>=</a:t>
            </a:r>
          </a:p>
        </p:txBody>
      </p:sp>
      <p:sp>
        <p:nvSpPr>
          <p:cNvPr id="3101" name="AutoShape 32"/>
          <p:cNvSpPr>
            <a:spLocks noChangeArrowheads="1"/>
          </p:cNvSpPr>
          <p:nvPr/>
        </p:nvSpPr>
        <p:spPr bwMode="auto">
          <a:xfrm>
            <a:off x="3776364" y="2455168"/>
            <a:ext cx="5486400" cy="3048000"/>
          </a:xfrm>
          <a:prstGeom prst="roundRect">
            <a:avLst>
              <a:gd name="adj" fmla="val 16667"/>
            </a:avLst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da-DK" alt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77" y="-11549"/>
            <a:ext cx="11557000" cy="1309328"/>
          </a:xfrm>
        </p:spPr>
        <p:txBody>
          <a:bodyPr/>
          <a:lstStyle/>
          <a:p>
            <a:r>
              <a:rPr lang="en-GB" dirty="0"/>
              <a:t>Energy balance</a:t>
            </a:r>
          </a:p>
        </p:txBody>
      </p:sp>
      <p:sp>
        <p:nvSpPr>
          <p:cNvPr id="11" name="Tekstboks 2"/>
          <p:cNvSpPr txBox="1"/>
          <p:nvPr/>
        </p:nvSpPr>
        <p:spPr>
          <a:xfrm>
            <a:off x="399109" y="5255179"/>
            <a:ext cx="9503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2"/>
                </a:solidFill>
                <a:latin typeface="+mn-lt"/>
              </a:rPr>
              <a:t>The simplest view: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2"/>
                </a:solidFill>
                <a:latin typeface="+mn-lt"/>
              </a:rPr>
              <a:t>Heating from </a:t>
            </a:r>
            <a:r>
              <a:rPr lang="en-US" sz="2400" dirty="0" smtClean="0">
                <a:solidFill>
                  <a:schemeClr val="bg2"/>
                </a:solidFill>
                <a:latin typeface="+mn-lt"/>
              </a:rPr>
              <a:t>sunlight </a:t>
            </a:r>
            <a:r>
              <a:rPr lang="en-US" sz="2400" dirty="0">
                <a:solidFill>
                  <a:schemeClr val="bg2"/>
                </a:solidFill>
                <a:latin typeface="+mn-lt"/>
              </a:rPr>
              <a:t>is balanced by cooling from thermal radiation. 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4422888" y="4797152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832588" y="4873352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6823188" y="4873352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6594588" y="4873352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6365988" y="4873352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6061188" y="4873352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7126812" y="4848789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8117412" y="4848789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7888812" y="4848789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V="1">
            <a:off x="7660212" y="4848789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7355412" y="4848789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4530464" y="4868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V="1">
            <a:off x="5521064" y="4868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V="1">
            <a:off x="5292464" y="4868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V="1">
            <a:off x="5063864" y="4868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V="1">
            <a:off x="4759064" y="4868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339259" y="4401301"/>
            <a:ext cx="1245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da-DK" dirty="0" smtClean="0">
                <a:solidFill>
                  <a:schemeClr val="bg2"/>
                </a:solidFill>
                <a:latin typeface="+mn-lt"/>
              </a:rPr>
              <a:t>Surface</a:t>
            </a:r>
            <a:endParaRPr lang="en-US" altLang="da-DK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65879"/>
            <a:ext cx="10424160" cy="805991"/>
          </a:xfrm>
        </p:spPr>
        <p:txBody>
          <a:bodyPr>
            <a:noAutofit/>
          </a:bodyPr>
          <a:lstStyle/>
          <a:p>
            <a:r>
              <a:rPr lang="da-DK" dirty="0" err="1" smtClean="0"/>
              <a:t>Climate</a:t>
            </a:r>
            <a:r>
              <a:rPr lang="da-DK" dirty="0" smtClean="0"/>
              <a:t> </a:t>
            </a:r>
            <a:r>
              <a:rPr lang="da-DK" dirty="0" err="1" smtClean="0"/>
              <a:t>sensitivity</a:t>
            </a:r>
            <a:r>
              <a:rPr lang="da-DK" dirty="0" smtClean="0"/>
              <a:t> and feedbacks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40F-34D1-4E36-A935-B680FB676E28}" type="slidenum">
              <a:rPr lang="da-DK" smtClean="0"/>
              <a:pPr/>
              <a:t>20</a:t>
            </a:fld>
            <a:endParaRPr lang="da-DK"/>
          </a:p>
        </p:txBody>
      </p:sp>
      <p:sp>
        <p:nvSpPr>
          <p:cNvPr id="3" name="Oval 2"/>
          <p:cNvSpPr/>
          <p:nvPr/>
        </p:nvSpPr>
        <p:spPr bwMode="auto">
          <a:xfrm>
            <a:off x="1751815" y="2317241"/>
            <a:ext cx="1588770" cy="70582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effectLst/>
                <a:latin typeface="AU Passata" pitchFamily="34" charset="0"/>
              </a:rPr>
              <a:t>Direct warming</a:t>
            </a:r>
          </a:p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effectLst/>
                <a:latin typeface="AU Passata" pitchFamily="34" charset="0"/>
              </a:rPr>
              <a:t>+1.2 C</a:t>
            </a:r>
            <a:endParaRPr kumimoji="0" lang="en-GB" sz="1600" b="0" i="0" u="none" strike="noStrike" cap="none" normalizeH="0" baseline="0" dirty="0">
              <a:ln>
                <a:noFill/>
              </a:ln>
              <a:effectLst/>
              <a:latin typeface="AU Passat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42697" y="3874037"/>
            <a:ext cx="1582915" cy="983014"/>
          </a:xfrm>
          <a:prstGeom prst="ellipse">
            <a:avLst/>
          </a:prstGeom>
          <a:solidFill>
            <a:srgbClr val="FF0000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Water </a:t>
            </a:r>
            <a:r>
              <a:rPr kumimoji="0" lang="en-GB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vapor</a:t>
            </a: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+1.5 C</a:t>
            </a:r>
            <a:endParaRPr kumimoji="0" lang="en-GB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652284" y="3823724"/>
            <a:ext cx="1251927" cy="630768"/>
          </a:xfrm>
          <a:prstGeom prst="ellipse">
            <a:avLst/>
          </a:prstGeom>
          <a:solidFill>
            <a:srgbClr val="FF0000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Albedo</a:t>
            </a:r>
          </a:p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+0.4 C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29902" y="4367051"/>
            <a:ext cx="1272929" cy="705824"/>
          </a:xfrm>
          <a:prstGeom prst="ellipse">
            <a:avLst/>
          </a:prstGeom>
          <a:solidFill>
            <a:srgbClr val="FF0000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Clouds</a:t>
            </a:r>
          </a:p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+0.3 C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575890" y="4430740"/>
            <a:ext cx="1516382" cy="842135"/>
          </a:xfrm>
          <a:prstGeom prst="ellipse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Lapse rate</a:t>
            </a:r>
          </a:p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-0.6 C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458443" y="2384491"/>
            <a:ext cx="1031326" cy="583607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effectLst/>
                <a:latin typeface="AU Passata" pitchFamily="34" charset="0"/>
              </a:rPr>
              <a:t>2x CO</a:t>
            </a:r>
            <a:r>
              <a:rPr kumimoji="0" lang="en-GB" sz="1600" b="1" i="0" u="none" strike="noStrike" cap="none" normalizeH="0" baseline="-25000" dirty="0" smtClean="0">
                <a:ln>
                  <a:noFill/>
                </a:ln>
                <a:effectLst/>
                <a:latin typeface="AU Passata" pitchFamily="34" charset="0"/>
              </a:rPr>
              <a:t>2</a:t>
            </a:r>
            <a:endParaRPr kumimoji="0" lang="en-GB" sz="1600" b="1" i="0" u="none" strike="noStrike" cap="none" normalizeH="0" baseline="-25000" dirty="0">
              <a:ln>
                <a:noFill/>
              </a:ln>
              <a:effectLst/>
              <a:latin typeface="AU Passata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3342288" y="3013570"/>
            <a:ext cx="941015" cy="1125538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1293102" y="3008514"/>
            <a:ext cx="743365" cy="767418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303292" y="3149451"/>
            <a:ext cx="171265" cy="1078304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984666" y="3204451"/>
            <a:ext cx="136091" cy="473422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Oval 33"/>
          <p:cNvSpPr/>
          <p:nvPr/>
        </p:nvSpPr>
        <p:spPr bwMode="auto">
          <a:xfrm>
            <a:off x="4971234" y="2343283"/>
            <a:ext cx="1588770" cy="70582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effectLst/>
                <a:latin typeface="AU Passata" pitchFamily="34" charset="0"/>
              </a:rPr>
              <a:t>Total warming</a:t>
            </a:r>
          </a:p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effectLst/>
                <a:latin typeface="AU Passata" pitchFamily="34" charset="0"/>
              </a:rPr>
              <a:t>~ 3 C</a:t>
            </a:r>
            <a:endParaRPr kumimoji="0" lang="en-GB" sz="1600" b="1" i="0" u="none" strike="noStrike" cap="none" normalizeH="0" baseline="0" dirty="0">
              <a:ln>
                <a:noFill/>
              </a:ln>
              <a:effectLst/>
              <a:latin typeface="AU Passata" pitchFamily="34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3714606" y="2403601"/>
            <a:ext cx="1031326" cy="583607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lang="en-GB" sz="1600" b="1" dirty="0" smtClean="0"/>
              <a:t>Direct</a:t>
            </a:r>
            <a:endParaRPr kumimoji="0" lang="en-GB" sz="1600" b="1" i="0" u="none" strike="noStrike" cap="none" normalizeH="0" baseline="-25000" dirty="0">
              <a:ln>
                <a:noFill/>
              </a:ln>
              <a:effectLst/>
              <a:latin typeface="AU Passata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8662461">
            <a:off x="4531875" y="3359534"/>
            <a:ext cx="1389783" cy="583607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effectLst/>
                <a:latin typeface="AU Passata" pitchFamily="34" charset="0"/>
              </a:rPr>
              <a:t>Feedback</a:t>
            </a:r>
            <a:endParaRPr kumimoji="0" lang="en-GB" sz="1600" b="1" i="0" u="none" strike="noStrike" cap="none" normalizeH="0" baseline="-25000" dirty="0">
              <a:ln>
                <a:noFill/>
              </a:ln>
              <a:effectLst/>
              <a:latin typeface="AU Passata" pitchFamily="34" charset="0"/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10188205" y="6222107"/>
            <a:ext cx="1420812" cy="6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sz="1600" dirty="0" smtClean="0">
                <a:solidFill>
                  <a:schemeClr val="bg1">
                    <a:lumMod val="65000"/>
                  </a:schemeClr>
                </a:solidFill>
              </a:rPr>
              <a:t>IPCC AR6</a:t>
            </a:r>
            <a:endParaRPr lang="da-DK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875123" y="1434484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096" y="1316580"/>
            <a:ext cx="3772341" cy="51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8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3" y="149115"/>
            <a:ext cx="11557000" cy="805104"/>
          </a:xfrm>
        </p:spPr>
        <p:txBody>
          <a:bodyPr/>
          <a:lstStyle/>
          <a:p>
            <a:r>
              <a:rPr lang="en-GB" dirty="0" smtClean="0"/>
              <a:t>Future Co</a:t>
            </a:r>
            <a:r>
              <a:rPr lang="en-GB" baseline="-25000" dirty="0" smtClean="0"/>
              <a:t>2</a:t>
            </a:r>
            <a:r>
              <a:rPr lang="en-GB" dirty="0" smtClean="0"/>
              <a:t> scenarios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A589-39D9-43DB-84DD-B221E466C6B2}" type="datetime1">
              <a:rPr lang="da-DK" smtClean="0"/>
              <a:t>08-09-2022</a:t>
            </a:fld>
            <a:endParaRPr lang="da-DK"/>
          </a:p>
        </p:txBody>
      </p:sp>
      <p:grpSp>
        <p:nvGrpSpPr>
          <p:cNvPr id="6" name="Gruppe 4"/>
          <p:cNvGrpSpPr/>
          <p:nvPr/>
        </p:nvGrpSpPr>
        <p:grpSpPr>
          <a:xfrm>
            <a:off x="1774412" y="1790904"/>
            <a:ext cx="6498007" cy="4937802"/>
            <a:chOff x="18289" y="1256194"/>
            <a:chExt cx="6569935" cy="49811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4" r="9955"/>
            <a:stretch/>
          </p:blipFill>
          <p:spPr bwMode="auto">
            <a:xfrm>
              <a:off x="18289" y="1270616"/>
              <a:ext cx="6391656" cy="4966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ktangel 2"/>
            <p:cNvSpPr/>
            <p:nvPr/>
          </p:nvSpPr>
          <p:spPr>
            <a:xfrm>
              <a:off x="6156176" y="1256194"/>
              <a:ext cx="432048" cy="433304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Lige forbindelse 3"/>
          <p:cNvCxnSpPr/>
          <p:nvPr/>
        </p:nvCxnSpPr>
        <p:spPr>
          <a:xfrm>
            <a:off x="4959087" y="3763770"/>
            <a:ext cx="0" cy="3204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" name="Vinklet forbindelse 6"/>
          <p:cNvCxnSpPr/>
          <p:nvPr/>
        </p:nvCxnSpPr>
        <p:spPr>
          <a:xfrm>
            <a:off x="7828190" y="2019251"/>
            <a:ext cx="689726" cy="24574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1" name="Tekstboks 13"/>
          <p:cNvSpPr txBox="1"/>
          <p:nvPr/>
        </p:nvSpPr>
        <p:spPr>
          <a:xfrm>
            <a:off x="8506851" y="1861607"/>
            <a:ext cx="1421752" cy="76944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a-DK" sz="1800" b="1" dirty="0" smtClean="0">
                <a:solidFill>
                  <a:prstClr val="black"/>
                </a:solidFill>
                <a:latin typeface="Calibri"/>
              </a:rPr>
              <a:t>RCP 8.5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a-DK" sz="1400" b="1" dirty="0" smtClean="0">
                <a:solidFill>
                  <a:prstClr val="black"/>
                </a:solidFill>
                <a:latin typeface="Calibri"/>
              </a:rPr>
              <a:t>High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a-DK" sz="1200" dirty="0" smtClean="0">
                <a:solidFill>
                  <a:prstClr val="black"/>
                </a:solidFill>
                <a:latin typeface="Calibri"/>
              </a:rPr>
              <a:t>emission </a:t>
            </a:r>
            <a:r>
              <a:rPr lang="da-DK" sz="1200" dirty="0" err="1" smtClean="0">
                <a:solidFill>
                  <a:prstClr val="black"/>
                </a:solidFill>
                <a:latin typeface="Calibri"/>
              </a:rPr>
              <a:t>level</a:t>
            </a:r>
            <a:endParaRPr lang="da-DK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kstboks 22"/>
          <p:cNvSpPr txBox="1"/>
          <p:nvPr/>
        </p:nvSpPr>
        <p:spPr>
          <a:xfrm>
            <a:off x="8506851" y="5504528"/>
            <a:ext cx="1421752" cy="769441"/>
          </a:xfrm>
          <a:prstGeom prst="rect">
            <a:avLst/>
          </a:prstGeom>
          <a:solidFill>
            <a:srgbClr val="1F497D"/>
          </a:solidFill>
          <a:ln w="28575"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RCP 2.6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Low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emission </a:t>
            </a:r>
            <a:r>
              <a:rPr kumimoji="0" lang="da-DK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level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3" name="Lige pilforbindelse 14"/>
          <p:cNvCxnSpPr>
            <a:endCxn id="12" idx="1"/>
          </p:cNvCxnSpPr>
          <p:nvPr/>
        </p:nvCxnSpPr>
        <p:spPr>
          <a:xfrm>
            <a:off x="7828190" y="5522141"/>
            <a:ext cx="678661" cy="367108"/>
          </a:xfrm>
          <a:prstGeom prst="straightConnector1">
            <a:avLst/>
          </a:prstGeom>
          <a:noFill/>
          <a:ln w="28575" cap="flat" cmpd="sng" algn="ctr">
            <a:solidFill>
              <a:srgbClr val="1F497D"/>
            </a:solidFill>
            <a:prstDash val="solid"/>
            <a:tailEnd type="arrow"/>
          </a:ln>
          <a:effectLst/>
        </p:spPr>
      </p:cxnSp>
      <p:sp>
        <p:nvSpPr>
          <p:cNvPr id="14" name="Tekstboks 16"/>
          <p:cNvSpPr txBox="1"/>
          <p:nvPr/>
        </p:nvSpPr>
        <p:spPr>
          <a:xfrm>
            <a:off x="8506851" y="4352400"/>
            <a:ext cx="1421752" cy="769441"/>
          </a:xfrm>
          <a:prstGeom prst="rect">
            <a:avLst/>
          </a:prstGeom>
          <a:solidFill>
            <a:srgbClr val="F79646">
              <a:lumMod val="75000"/>
            </a:srgbClr>
          </a:solidFill>
          <a:ln w="28575">
            <a:solidFill>
              <a:srgbClr val="F79646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RCP 4.5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Medium-Low</a:t>
            </a:r>
            <a:r>
              <a:rPr kumimoji="0" lang="da-DK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emission </a:t>
            </a:r>
            <a:r>
              <a:rPr kumimoji="0" lang="da-DK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level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5" name="Lige pilforbindelse 17"/>
          <p:cNvCxnSpPr/>
          <p:nvPr/>
        </p:nvCxnSpPr>
        <p:spPr>
          <a:xfrm flipV="1">
            <a:off x="7795869" y="4707807"/>
            <a:ext cx="683176" cy="201618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6" name="Tekstboks 23"/>
          <p:cNvSpPr txBox="1"/>
          <p:nvPr/>
        </p:nvSpPr>
        <p:spPr>
          <a:xfrm>
            <a:off x="8479045" y="3101681"/>
            <a:ext cx="1421752" cy="769441"/>
          </a:xfrm>
          <a:prstGeom prst="rect">
            <a:avLst/>
          </a:prstGeom>
          <a:solidFill>
            <a:srgbClr val="663300"/>
          </a:solidFill>
          <a:ln w="28575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a-DK" sz="1800" b="1" dirty="0" smtClean="0">
                <a:solidFill>
                  <a:prstClr val="white"/>
                </a:solidFill>
                <a:latin typeface="Calibri"/>
              </a:rPr>
              <a:t>RCP 6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a-DK" sz="1400" b="1" dirty="0" smtClean="0">
                <a:solidFill>
                  <a:prstClr val="white"/>
                </a:solidFill>
                <a:latin typeface="Calibri"/>
              </a:rPr>
              <a:t>Medium</a:t>
            </a:r>
            <a:r>
              <a:rPr lang="da-DK" sz="1200" b="1" dirty="0" smtClean="0">
                <a:solidFill>
                  <a:prstClr val="white"/>
                </a:solidFill>
                <a:latin typeface="Calibri"/>
              </a:rPr>
              <a:t>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a-DK" sz="1200" dirty="0" smtClean="0">
                <a:solidFill>
                  <a:prstClr val="white"/>
                </a:solidFill>
                <a:latin typeface="Calibri"/>
              </a:rPr>
              <a:t>emission </a:t>
            </a:r>
            <a:r>
              <a:rPr lang="da-DK" sz="1200" dirty="0" err="1" smtClean="0">
                <a:solidFill>
                  <a:prstClr val="white"/>
                </a:solidFill>
                <a:latin typeface="Calibri"/>
              </a:rPr>
              <a:t>level</a:t>
            </a:r>
            <a:endParaRPr lang="da-DK" sz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" name="Lige pilforbindelse 24"/>
          <p:cNvCxnSpPr>
            <a:endCxn id="16" idx="1"/>
          </p:cNvCxnSpPr>
          <p:nvPr/>
        </p:nvCxnSpPr>
        <p:spPr>
          <a:xfrm flipV="1">
            <a:off x="7817712" y="3486402"/>
            <a:ext cx="661333" cy="277368"/>
          </a:xfrm>
          <a:prstGeom prst="straightConnector1">
            <a:avLst/>
          </a:prstGeom>
          <a:noFill/>
          <a:ln w="28575" cap="flat" cmpd="sng" algn="ctr">
            <a:solidFill>
              <a:srgbClr val="663300"/>
            </a:solidFill>
            <a:prstDash val="solid"/>
            <a:tailEnd type="arrow"/>
          </a:ln>
          <a:effectLst/>
        </p:spPr>
      </p:cxnSp>
      <p:sp>
        <p:nvSpPr>
          <p:cNvPr id="18" name="Tekstfelt 2"/>
          <p:cNvSpPr txBox="1"/>
          <p:nvPr/>
        </p:nvSpPr>
        <p:spPr>
          <a:xfrm>
            <a:off x="7316537" y="6273718"/>
            <a:ext cx="405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Global Carbon Project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(data: CDIAC/GCP/IPCC/Fuss et al. 2014)</a:t>
            </a:r>
            <a:endParaRPr lang="en-US" sz="18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7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Scenarios for</a:t>
            </a:r>
            <a:br>
              <a:rPr lang="en-GB" dirty="0" smtClean="0"/>
            </a:br>
            <a:r>
              <a:rPr lang="en-GB" dirty="0" smtClean="0"/>
              <a:t>	temperature and sea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AC41-47B3-4F01-A172-A64EAFE7FFB6}" type="datetime1">
              <a:rPr lang="da-DK" smtClean="0"/>
              <a:t>08-09-2022</a:t>
            </a:fld>
            <a:endParaRPr lang="da-DK"/>
          </a:p>
        </p:txBody>
      </p:sp>
      <p:sp>
        <p:nvSpPr>
          <p:cNvPr id="9" name="Rectangle 8"/>
          <p:cNvSpPr/>
          <p:nvPr/>
        </p:nvSpPr>
        <p:spPr bwMode="auto">
          <a:xfrm>
            <a:off x="1401712" y="2399800"/>
            <a:ext cx="3960000" cy="3600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8612" y="2412500"/>
            <a:ext cx="718900" cy="3600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552612" y="2479900"/>
            <a:ext cx="718900" cy="3600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410812" y="2693100"/>
            <a:ext cx="718900" cy="3600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305212" y="2412500"/>
            <a:ext cx="2574300" cy="3600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3071462" y="1495445"/>
            <a:ext cx="381987" cy="1106698"/>
          </a:xfrm>
          <a:prstGeom prst="straightConnector1">
            <a:avLst/>
          </a:prstGeom>
          <a:solidFill>
            <a:schemeClr val="accent2"/>
          </a:solidFill>
          <a:ln w="444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8204200" y="1458443"/>
            <a:ext cx="510950" cy="1143700"/>
          </a:xfrm>
          <a:prstGeom prst="straightConnector1">
            <a:avLst/>
          </a:prstGeom>
          <a:solidFill>
            <a:schemeClr val="accent2"/>
          </a:solidFill>
          <a:ln w="444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9410012" y="6305854"/>
            <a:ext cx="1420812" cy="6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sz="1600" dirty="0" smtClean="0">
                <a:solidFill>
                  <a:schemeClr val="bg1">
                    <a:lumMod val="65000"/>
                  </a:schemeClr>
                </a:solidFill>
              </a:rPr>
              <a:t>IPCC AR6</a:t>
            </a:r>
            <a:endParaRPr lang="da-DK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572" y="4753061"/>
            <a:ext cx="3479469" cy="1812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661" y="0"/>
            <a:ext cx="1128033" cy="6588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" y="2873100"/>
            <a:ext cx="5013182" cy="23861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712" y="2665581"/>
            <a:ext cx="4994896" cy="26013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3" y="149115"/>
            <a:ext cx="11557000" cy="810687"/>
          </a:xfrm>
        </p:spPr>
        <p:txBody>
          <a:bodyPr/>
          <a:lstStyle/>
          <a:p>
            <a:r>
              <a:rPr lang="en-GB" dirty="0" smtClean="0"/>
              <a:t>Future arctic warming uncertainty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75A6-7A64-4BEA-94EF-2AA65484F968}" type="datetime1">
              <a:rPr lang="da-DK" smtClean="0"/>
              <a:t>08-09-2022</a:t>
            </a:fld>
            <a:endParaRPr lang="da-DK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48" y="1481147"/>
            <a:ext cx="2480760" cy="238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0" y="1481147"/>
            <a:ext cx="2483788" cy="238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60" y="1481147"/>
            <a:ext cx="2507693" cy="238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976" y="6155001"/>
            <a:ext cx="5860925" cy="68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86" y="3837376"/>
            <a:ext cx="2444049" cy="234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60" y="3847298"/>
            <a:ext cx="2425235" cy="233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95" y="3857850"/>
            <a:ext cx="2452817" cy="237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5608692" y="2016937"/>
            <a:ext cx="1199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Low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CO</a:t>
            </a:r>
            <a:r>
              <a:rPr kumimoji="0" lang="da-DK" sz="18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2</a:t>
            </a:r>
            <a:endParaRPr kumimoji="0" lang="da-DK" sz="1800" b="1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5817059" y="4250955"/>
            <a:ext cx="782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High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CO</a:t>
            </a:r>
            <a:r>
              <a:rPr kumimoji="0" lang="da-DK" sz="18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2</a:t>
            </a:r>
            <a:endParaRPr kumimoji="0" lang="da-DK" sz="1800" b="1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10154201" y="6222107"/>
            <a:ext cx="1420812" cy="6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sz="1600" dirty="0" smtClean="0">
                <a:solidFill>
                  <a:schemeClr val="bg1">
                    <a:lumMod val="65000"/>
                  </a:schemeClr>
                </a:solidFill>
              </a:rPr>
              <a:t>IPCC AR5</a:t>
            </a:r>
            <a:endParaRPr lang="da-DK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4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A962-4D36-419A-9FBF-AE8DE21A4013}" type="datetime1">
              <a:rPr lang="en-GB" smtClean="0"/>
              <a:t>08/09/2022</a:t>
            </a:fld>
            <a:r>
              <a:rPr lang="en-GB" smtClean="0"/>
              <a:t>03/07/2020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7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279519" y="1788573"/>
            <a:ext cx="17940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da-DK" dirty="0" smtClean="0">
                <a:solidFill>
                  <a:schemeClr val="bg2"/>
                </a:solidFill>
              </a:rPr>
              <a:t>Incoming</a:t>
            </a:r>
            <a:br>
              <a:rPr lang="en-US" altLang="da-DK" dirty="0" smtClean="0">
                <a:solidFill>
                  <a:schemeClr val="bg2"/>
                </a:solidFill>
              </a:rPr>
            </a:br>
            <a:r>
              <a:rPr lang="en-US" altLang="da-DK" dirty="0" smtClean="0">
                <a:solidFill>
                  <a:schemeClr val="bg2"/>
                </a:solidFill>
              </a:rPr>
              <a:t>(shortwave)</a:t>
            </a:r>
            <a:endParaRPr lang="en-US" altLang="da-DK" dirty="0">
              <a:solidFill>
                <a:schemeClr val="bg2"/>
              </a:solidFill>
            </a:endParaRP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734911" y="4190456"/>
            <a:ext cx="24112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da-DK" dirty="0" smtClean="0">
                <a:solidFill>
                  <a:schemeClr val="bg2"/>
                </a:solidFill>
              </a:rPr>
              <a:t>Energy balance</a:t>
            </a:r>
            <a:r>
              <a:rPr lang="en-US" altLang="da-DK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6460450" y="1788573"/>
            <a:ext cx="16930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da-DK" dirty="0" smtClean="0">
                <a:solidFill>
                  <a:schemeClr val="bg2"/>
                </a:solidFill>
              </a:rPr>
              <a:t>Outgoing</a:t>
            </a:r>
          </a:p>
          <a:p>
            <a:pPr algn="ctr">
              <a:lnSpc>
                <a:spcPct val="100000"/>
              </a:lnSpc>
            </a:pPr>
            <a:r>
              <a:rPr lang="en-US" altLang="da-DK" dirty="0" smtClean="0">
                <a:solidFill>
                  <a:schemeClr val="bg2"/>
                </a:solidFill>
              </a:rPr>
              <a:t>(longwave)</a:t>
            </a:r>
            <a:endParaRPr lang="en-US" altLang="da-DK" dirty="0">
              <a:solidFill>
                <a:schemeClr val="bg2"/>
              </a:solidFill>
            </a:endParaRPr>
          </a:p>
        </p:txBody>
      </p:sp>
      <p:sp>
        <p:nvSpPr>
          <p:cNvPr id="6153" name="Oval 13"/>
          <p:cNvSpPr>
            <a:spLocks noChangeArrowheads="1"/>
          </p:cNvSpPr>
          <p:nvPr/>
        </p:nvSpPr>
        <p:spPr bwMode="auto">
          <a:xfrm>
            <a:off x="4446321" y="3422771"/>
            <a:ext cx="508000" cy="492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da-DK" altLang="da-DK">
              <a:solidFill>
                <a:schemeClr val="bg2"/>
              </a:solidFill>
            </a:endParaRPr>
          </a:p>
        </p:txBody>
      </p:sp>
      <p:sp>
        <p:nvSpPr>
          <p:cNvPr id="6154" name="Line 14"/>
          <p:cNvSpPr>
            <a:spLocks noChangeShapeType="1"/>
          </p:cNvSpPr>
          <p:nvPr/>
        </p:nvSpPr>
        <p:spPr bwMode="auto">
          <a:xfrm>
            <a:off x="3430321" y="3483095"/>
            <a:ext cx="9334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55" name="Line 16"/>
          <p:cNvSpPr>
            <a:spLocks noChangeShapeType="1"/>
          </p:cNvSpPr>
          <p:nvPr/>
        </p:nvSpPr>
        <p:spPr bwMode="auto">
          <a:xfrm>
            <a:off x="3430321" y="3635495"/>
            <a:ext cx="9334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56" name="Line 17"/>
          <p:cNvSpPr>
            <a:spLocks noChangeShapeType="1"/>
          </p:cNvSpPr>
          <p:nvPr/>
        </p:nvSpPr>
        <p:spPr bwMode="auto">
          <a:xfrm flipV="1">
            <a:off x="3430322" y="3787896"/>
            <a:ext cx="942975" cy="95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57" name="Oval 23"/>
          <p:cNvSpPr>
            <a:spLocks noChangeArrowheads="1"/>
          </p:cNvSpPr>
          <p:nvPr/>
        </p:nvSpPr>
        <p:spPr bwMode="auto">
          <a:xfrm>
            <a:off x="7062521" y="3483096"/>
            <a:ext cx="508000" cy="492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da-DK" altLang="da-DK">
              <a:solidFill>
                <a:schemeClr val="bg2"/>
              </a:solidFill>
            </a:endParaRPr>
          </a:p>
        </p:txBody>
      </p:sp>
      <p:sp>
        <p:nvSpPr>
          <p:cNvPr id="6158" name="Line 24"/>
          <p:cNvSpPr>
            <a:spLocks noChangeShapeType="1"/>
          </p:cNvSpPr>
          <p:nvPr/>
        </p:nvSpPr>
        <p:spPr bwMode="auto">
          <a:xfrm flipV="1">
            <a:off x="7535596" y="3344983"/>
            <a:ext cx="152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59" name="Line 25"/>
          <p:cNvSpPr>
            <a:spLocks noChangeShapeType="1"/>
          </p:cNvSpPr>
          <p:nvPr/>
        </p:nvSpPr>
        <p:spPr bwMode="auto">
          <a:xfrm rot="13372774" flipV="1">
            <a:off x="6794234" y="3622795"/>
            <a:ext cx="152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60" name="Line 26"/>
          <p:cNvSpPr>
            <a:spLocks noChangeShapeType="1"/>
          </p:cNvSpPr>
          <p:nvPr/>
        </p:nvSpPr>
        <p:spPr bwMode="auto">
          <a:xfrm rot="18951305" flipV="1">
            <a:off x="7238734" y="3254495"/>
            <a:ext cx="152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61" name="Line 27"/>
          <p:cNvSpPr>
            <a:spLocks noChangeShapeType="1"/>
          </p:cNvSpPr>
          <p:nvPr/>
        </p:nvSpPr>
        <p:spPr bwMode="auto">
          <a:xfrm rot="4891731" flipV="1">
            <a:off x="7564171" y="3884733"/>
            <a:ext cx="152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62" name="Line 28"/>
          <p:cNvSpPr>
            <a:spLocks noChangeShapeType="1"/>
          </p:cNvSpPr>
          <p:nvPr/>
        </p:nvSpPr>
        <p:spPr bwMode="auto">
          <a:xfrm rot="2443927" flipV="1">
            <a:off x="7672121" y="3625970"/>
            <a:ext cx="152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63" name="Line 29"/>
          <p:cNvSpPr>
            <a:spLocks noChangeShapeType="1"/>
          </p:cNvSpPr>
          <p:nvPr/>
        </p:nvSpPr>
        <p:spPr bwMode="auto">
          <a:xfrm rot="8143287" flipV="1">
            <a:off x="7238734" y="4037133"/>
            <a:ext cx="152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64" name="Line 30"/>
          <p:cNvSpPr>
            <a:spLocks noChangeShapeType="1"/>
          </p:cNvSpPr>
          <p:nvPr/>
        </p:nvSpPr>
        <p:spPr bwMode="auto">
          <a:xfrm rot="10981620" flipV="1">
            <a:off x="6894246" y="3952995"/>
            <a:ext cx="152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p:sp>
        <p:nvSpPr>
          <p:cNvPr id="6165" name="Line 32"/>
          <p:cNvSpPr>
            <a:spLocks noChangeShapeType="1"/>
          </p:cNvSpPr>
          <p:nvPr/>
        </p:nvSpPr>
        <p:spPr bwMode="auto">
          <a:xfrm rot="16094949" flipV="1">
            <a:off x="6927584" y="3333870"/>
            <a:ext cx="152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20274" y="2428314"/>
                <a:ext cx="20882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a-DK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da-DK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𝛼</m:t>
                          </m:r>
                        </m:e>
                      </m:d>
                      <m:r>
                        <a:rPr lang="da-DK" sz="2400" i="1">
                          <a:solidFill>
                            <a:schemeClr val="bg2"/>
                          </a:solidFill>
                          <a:latin typeface="Cambria Math"/>
                        </a:rPr>
                        <m:t>𝑆</m:t>
                      </m:r>
                      <m:r>
                        <a:rPr lang="da-DK" sz="2400" i="1">
                          <a:solidFill>
                            <a:schemeClr val="bg2"/>
                          </a:solidFill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da-DK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da-DK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a-DK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274" y="2428314"/>
                <a:ext cx="2088232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607952" y="2404746"/>
                <a:ext cx="14681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40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4</m:t>
                      </m:r>
                      <m:r>
                        <a:rPr lang="da-DK" sz="240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da-DK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da-DK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a-DK" sz="2400" i="1">
                          <a:solidFill>
                            <a:schemeClr val="bg2"/>
                          </a:solidFill>
                          <a:latin typeface="Cambria Math"/>
                        </a:rPr>
                        <m:t>𝜎</m:t>
                      </m:r>
                      <m:sSup>
                        <m:sSupPr>
                          <m:ctrlPr>
                            <a:rPr lang="da-DK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da-DK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da-DK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952" y="2404746"/>
                <a:ext cx="1468158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612865" y="5029562"/>
                <a:ext cx="45697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sz="2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da-DK" sz="2800" i="1">
                        <a:solidFill>
                          <a:schemeClr val="bg2"/>
                        </a:solidFill>
                        <a:latin typeface="Cambria Math"/>
                      </a:rPr>
                      <m:t>= </m:t>
                    </m:r>
                    <m:rad>
                      <m:radPr>
                        <m:ctrlPr>
                          <a:rPr lang="da-DK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da-DK" sz="2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4</m:t>
                        </m:r>
                      </m:deg>
                      <m:e>
                        <m:f>
                          <m:fPr>
                            <m:ctrlPr>
                              <a:rPr lang="da-DK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a-DK" sz="28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𝑆</m:t>
                            </m:r>
                          </m:num>
                          <m:den>
                            <m:r>
                              <a:rPr lang="da-DK" sz="28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>
                          <a:rPr lang="da-DK" sz="2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da-DK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a-DK" sz="28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da-DK" sz="28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𝛼</m:t>
                            </m:r>
                          </m:num>
                          <m:den>
                            <m:r>
                              <a:rPr lang="da-DK" sz="28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𝜎</m:t>
                            </m:r>
                          </m:den>
                        </m:f>
                      </m:e>
                    </m:rad>
                  </m:oMath>
                </a14:m>
                <a:r>
                  <a:rPr lang="da-DK" sz="3200" i="1" dirty="0">
                    <a:solidFill>
                      <a:schemeClr val="bg2"/>
                    </a:solidFill>
                    <a:latin typeface="Cambria Math"/>
                  </a:rPr>
                  <a:t> </a:t>
                </a:r>
                <a:r>
                  <a:rPr lang="da-DK" sz="2400" dirty="0">
                    <a:solidFill>
                      <a:schemeClr val="bg2"/>
                    </a:solidFill>
                    <a:latin typeface="Cambria Math"/>
                  </a:rPr>
                  <a:t>=  255 K</a:t>
                </a:r>
                <a:r>
                  <a:rPr lang="da-DK" sz="2400" i="1" dirty="0">
                    <a:solidFill>
                      <a:schemeClr val="bg2"/>
                    </a:solidFill>
                    <a:latin typeface="Cambria Math"/>
                  </a:rPr>
                  <a:t> </a:t>
                </a:r>
                <a:r>
                  <a:rPr lang="da-DK" sz="2400" dirty="0">
                    <a:solidFill>
                      <a:schemeClr val="bg2"/>
                    </a:solidFill>
                    <a:latin typeface="Cambria Math"/>
                  </a:rPr>
                  <a:t>= -18</a:t>
                </a:r>
                <a:r>
                  <a:rPr lang="da-DK" sz="2400" i="1" dirty="0">
                    <a:solidFill>
                      <a:schemeClr val="bg2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da-DK" sz="2400" i="1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endParaRPr lang="da-DK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865" y="5029562"/>
                <a:ext cx="4569779" cy="707886"/>
              </a:xfrm>
              <a:prstGeom prst="rect">
                <a:avLst/>
              </a:prstGeom>
              <a:blipFill>
                <a:blip r:embed="rId5"/>
                <a:stretch>
                  <a:fillRect t="-10345" b="-17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5913" y="-11772"/>
            <a:ext cx="11557000" cy="991871"/>
          </a:xfrm>
        </p:spPr>
        <p:txBody>
          <a:bodyPr/>
          <a:lstStyle/>
          <a:p>
            <a:r>
              <a:rPr lang="en-GB" dirty="0" smtClean="0"/>
              <a:t>Earth’s emission temperature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5913" y="-27457"/>
            <a:ext cx="11557000" cy="842707"/>
          </a:xfrm>
        </p:spPr>
        <p:txBody>
          <a:bodyPr/>
          <a:lstStyle/>
          <a:p>
            <a:r>
              <a:rPr lang="en-GB" dirty="0" smtClean="0"/>
              <a:t>Put on your infrared goggles!</a:t>
            </a:r>
            <a:endParaRPr lang="en-GB" dirty="0"/>
          </a:p>
        </p:txBody>
      </p:sp>
      <p:pic>
        <p:nvPicPr>
          <p:cNvPr id="6" name="Picture 5" descr="Infrared Thermography Inspection - Thermo Élite I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60" y="1873817"/>
            <a:ext cx="6233698" cy="41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090732" y="4847271"/>
            <a:ext cx="2950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"Infrared Thermography Inspection - </a:t>
            </a:r>
            <a:r>
              <a:rPr lang="en-US" sz="1600" i="1" dirty="0" err="1">
                <a:solidFill>
                  <a:schemeClr val="bg1">
                    <a:lumMod val="65000"/>
                  </a:schemeClr>
                </a:solidFill>
              </a:rPr>
              <a:t>Thermo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 Élite </a:t>
            </a:r>
            <a:r>
              <a:rPr lang="en-US" sz="1600" i="1" dirty="0" err="1">
                <a:solidFill>
                  <a:schemeClr val="bg1">
                    <a:lumMod val="65000"/>
                  </a:schemeClr>
                </a:solidFill>
              </a:rPr>
              <a:t>Inc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" 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by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thermoeliteinc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is licensed under CC PDM 1.0 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2" descr="C:\Users\pla\AppData\Local\Microsoft\Windows\Temporary Internet Files\Content.IE5\BAH2TONB\3D-Glasses-Final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0058">
            <a:off x="801654" y="1314479"/>
            <a:ext cx="3010034" cy="30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5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2" name="AutoShape 18"/>
          <p:cNvSpPr>
            <a:spLocks noChangeArrowheads="1"/>
          </p:cNvSpPr>
          <p:nvPr/>
        </p:nvSpPr>
        <p:spPr bwMode="auto">
          <a:xfrm>
            <a:off x="3336925" y="3632200"/>
            <a:ext cx="2057400" cy="838200"/>
          </a:xfrm>
          <a:prstGeom prst="cloudCallout">
            <a:avLst>
              <a:gd name="adj1" fmla="val 24384"/>
              <a:gd name="adj2" fmla="val 127273"/>
            </a:avLst>
          </a:prstGeom>
          <a:solidFill>
            <a:schemeClr val="bg1">
              <a:lumMod val="95000"/>
              <a:alpha val="81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da-DK" altLang="da-DK">
              <a:solidFill>
                <a:sysClr val="windowText" lastClr="000000"/>
              </a:solidFill>
            </a:endParaRPr>
          </a:p>
        </p:txBody>
      </p:sp>
      <p:sp>
        <p:nvSpPr>
          <p:cNvPr id="27" name="AutoShape 18"/>
          <p:cNvSpPr>
            <a:spLocks noChangeArrowheads="1"/>
          </p:cNvSpPr>
          <p:nvPr/>
        </p:nvSpPr>
        <p:spPr bwMode="auto">
          <a:xfrm>
            <a:off x="3765551" y="3273425"/>
            <a:ext cx="1169987" cy="323850"/>
          </a:xfrm>
          <a:prstGeom prst="cloudCallout">
            <a:avLst>
              <a:gd name="adj1" fmla="val 24384"/>
              <a:gd name="adj2" fmla="val 127273"/>
            </a:avLst>
          </a:prstGeom>
          <a:solidFill>
            <a:schemeClr val="bg1">
              <a:alpha val="86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da-DK" altLang="da-DK">
              <a:solidFill>
                <a:sysClr val="windowText" lastClr="000000"/>
              </a:solidFill>
            </a:endParaRPr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1279525" y="10334"/>
            <a:ext cx="8229600" cy="832636"/>
          </a:xfrm>
          <a:ln>
            <a:noFill/>
          </a:ln>
        </p:spPr>
        <p:txBody>
          <a:bodyPr>
            <a:normAutofit/>
          </a:bodyPr>
          <a:lstStyle/>
          <a:p>
            <a:r>
              <a:rPr lang="da-DK" altLang="da-DK" dirty="0">
                <a:solidFill>
                  <a:sysClr val="windowText" lastClr="000000"/>
                </a:solidFill>
              </a:rPr>
              <a:t>Greenhouse </a:t>
            </a:r>
            <a:r>
              <a:rPr lang="da-DK" altLang="da-DK" dirty="0" err="1">
                <a:solidFill>
                  <a:sysClr val="windowText" lastClr="000000"/>
                </a:solidFill>
              </a:rPr>
              <a:t>effect</a:t>
            </a:r>
            <a:endParaRPr lang="da-DK" altLang="da-DK" dirty="0">
              <a:solidFill>
                <a:sysClr val="windowText" lastClr="000000"/>
              </a:solidFill>
            </a:endParaRPr>
          </a:p>
        </p:txBody>
      </p:sp>
      <p:cxnSp>
        <p:nvCxnSpPr>
          <p:cNvPr id="7172" name="Straight Connector 4"/>
          <p:cNvCxnSpPr>
            <a:cxnSpLocks noChangeShapeType="1"/>
          </p:cNvCxnSpPr>
          <p:nvPr/>
        </p:nvCxnSpPr>
        <p:spPr bwMode="auto">
          <a:xfrm>
            <a:off x="3141662" y="2276476"/>
            <a:ext cx="0" cy="3529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/>
          </a:ln>
        </p:spPr>
      </p:cxnSp>
      <p:cxnSp>
        <p:nvCxnSpPr>
          <p:cNvPr id="7173" name="Straight Connector 5"/>
          <p:cNvCxnSpPr>
            <a:cxnSpLocks noChangeShapeType="1"/>
          </p:cNvCxnSpPr>
          <p:nvPr/>
        </p:nvCxnSpPr>
        <p:spPr bwMode="auto">
          <a:xfrm flipH="1">
            <a:off x="3141663" y="5805488"/>
            <a:ext cx="45370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/>
          </a:ln>
        </p:spPr>
      </p:cxn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2603695" y="1702026"/>
            <a:ext cx="1083951" cy="62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a-DK" altLang="da-DK" dirty="0" err="1">
                <a:solidFill>
                  <a:schemeClr val="bg2"/>
                </a:solidFill>
                <a:latin typeface="+mn-lt"/>
              </a:rPr>
              <a:t>Height</a:t>
            </a:r>
            <a:endParaRPr lang="da-DK" altLang="da-DK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7768670" y="5433012"/>
            <a:ext cx="1925207" cy="62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a-DK" altLang="da-DK" dirty="0">
                <a:solidFill>
                  <a:schemeClr val="bg2"/>
                </a:solidFill>
                <a:latin typeface="+mn-lt"/>
              </a:rPr>
              <a:t>Temperature</a:t>
            </a:r>
          </a:p>
        </p:txBody>
      </p:sp>
      <p:cxnSp>
        <p:nvCxnSpPr>
          <p:cNvPr id="7176" name="Straight Connector 11"/>
          <p:cNvCxnSpPr>
            <a:cxnSpLocks noChangeShapeType="1"/>
          </p:cNvCxnSpPr>
          <p:nvPr/>
        </p:nvCxnSpPr>
        <p:spPr bwMode="auto">
          <a:xfrm>
            <a:off x="3213100" y="3632200"/>
            <a:ext cx="352901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7177" name="TextBox 13"/>
          <p:cNvSpPr txBox="1">
            <a:spLocks noChangeArrowheads="1"/>
          </p:cNvSpPr>
          <p:nvPr/>
        </p:nvSpPr>
        <p:spPr bwMode="auto">
          <a:xfrm>
            <a:off x="6813549" y="3215703"/>
            <a:ext cx="1597297" cy="6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a-DK" altLang="da-DK" sz="1800" dirty="0">
                <a:solidFill>
                  <a:schemeClr val="bg2"/>
                </a:solidFill>
                <a:latin typeface="+mn-lt"/>
              </a:rPr>
              <a:t>Emission </a:t>
            </a:r>
            <a:r>
              <a:rPr lang="da-DK" altLang="da-DK" sz="1800" dirty="0" err="1">
                <a:solidFill>
                  <a:schemeClr val="bg2"/>
                </a:solidFill>
                <a:latin typeface="+mn-lt"/>
              </a:rPr>
              <a:t>level</a:t>
            </a:r>
            <a:endParaRPr lang="da-DK" altLang="da-DK" sz="1800" dirty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4286251" y="3294063"/>
            <a:ext cx="14287" cy="25130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179" name="TextBox 17"/>
          <p:cNvSpPr txBox="1">
            <a:spLocks noChangeArrowheads="1"/>
          </p:cNvSpPr>
          <p:nvPr/>
        </p:nvSpPr>
        <p:spPr bwMode="auto">
          <a:xfrm>
            <a:off x="4123866" y="5598830"/>
            <a:ext cx="385042" cy="6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a-DK" altLang="da-DK" sz="1800" dirty="0">
                <a:solidFill>
                  <a:schemeClr val="bg2"/>
                </a:solidFill>
                <a:latin typeface="+mn-lt"/>
              </a:rPr>
              <a:t>T</a:t>
            </a:r>
            <a:r>
              <a:rPr lang="da-DK" altLang="da-DK" sz="1800" baseline="-25000" dirty="0">
                <a:solidFill>
                  <a:schemeClr val="bg2"/>
                </a:solidFill>
                <a:latin typeface="+mn-lt"/>
              </a:rPr>
              <a:t>E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3614737" y="2771775"/>
            <a:ext cx="2376488" cy="30241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792787" y="5598830"/>
            <a:ext cx="377219" cy="6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a-DK" altLang="da-DK" sz="1800">
                <a:solidFill>
                  <a:schemeClr val="bg2"/>
                </a:solidFill>
                <a:latin typeface="+mn-lt"/>
              </a:rPr>
              <a:t>T</a:t>
            </a:r>
            <a:r>
              <a:rPr lang="da-DK" altLang="da-DK" sz="1800" baseline="-25000">
                <a:solidFill>
                  <a:schemeClr val="bg2"/>
                </a:solidFill>
                <a:latin typeface="+mn-lt"/>
              </a:rPr>
              <a:t>S</a:t>
            </a:r>
          </a:p>
        </p:txBody>
      </p:sp>
      <p:sp>
        <p:nvSpPr>
          <p:cNvPr id="7183" name="Rectangle 25"/>
          <p:cNvSpPr>
            <a:spLocks noChangeArrowheads="1"/>
          </p:cNvSpPr>
          <p:nvPr/>
        </p:nvSpPr>
        <p:spPr bwMode="auto">
          <a:xfrm>
            <a:off x="4579937" y="4481558"/>
            <a:ext cx="3556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da-DK" altLang="da-DK">
              <a:solidFill>
                <a:sysClr val="windowText" lastClr="000000"/>
              </a:solidFill>
            </a:endParaRPr>
          </a:p>
        </p:txBody>
      </p: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3213100" y="3273425"/>
            <a:ext cx="3529012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813549" y="2809599"/>
            <a:ext cx="2144113" cy="6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a-DK" altLang="da-DK" sz="1800" dirty="0">
                <a:solidFill>
                  <a:schemeClr val="bg2"/>
                </a:solidFill>
                <a:latin typeface="+mn-lt"/>
              </a:rPr>
              <a:t>New emission </a:t>
            </a:r>
            <a:r>
              <a:rPr lang="da-DK" altLang="da-DK" sz="1800" dirty="0" err="1">
                <a:solidFill>
                  <a:schemeClr val="bg2"/>
                </a:solidFill>
                <a:latin typeface="+mn-lt"/>
              </a:rPr>
              <a:t>level</a:t>
            </a:r>
            <a:endParaRPr lang="da-DK" altLang="da-DK" sz="1800" dirty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3897312" y="2782889"/>
            <a:ext cx="2376488" cy="3024187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242050" y="5598830"/>
            <a:ext cx="377219" cy="6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a-DK" altLang="da-DK" sz="1800" dirty="0">
                <a:solidFill>
                  <a:srgbClr val="FF0000"/>
                </a:solidFill>
                <a:latin typeface="+mn-lt"/>
              </a:rPr>
              <a:t>T</a:t>
            </a:r>
            <a:r>
              <a:rPr lang="da-DK" altLang="da-DK" sz="1800" baseline="-25000" dirty="0">
                <a:solidFill>
                  <a:srgbClr val="FF0000"/>
                </a:solidFill>
                <a:latin typeface="+mn-lt"/>
              </a:rPr>
              <a:t>S</a:t>
            </a:r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4232276" y="3067050"/>
            <a:ext cx="141287" cy="577850"/>
          </a:xfrm>
          <a:custGeom>
            <a:avLst/>
            <a:gdLst>
              <a:gd name="T0" fmla="*/ 71280 w 141130"/>
              <a:gd name="T1" fmla="*/ 577850 h 577850"/>
              <a:gd name="T2" fmla="*/ 1430 w 141130"/>
              <a:gd name="T3" fmla="*/ 482600 h 577850"/>
              <a:gd name="T4" fmla="*/ 128430 w 141130"/>
              <a:gd name="T5" fmla="*/ 412750 h 577850"/>
              <a:gd name="T6" fmla="*/ 20480 w 141130"/>
              <a:gd name="T7" fmla="*/ 330200 h 577850"/>
              <a:gd name="T8" fmla="*/ 141130 w 141130"/>
              <a:gd name="T9" fmla="*/ 247650 h 577850"/>
              <a:gd name="T10" fmla="*/ 20480 w 141130"/>
              <a:gd name="T11" fmla="*/ 184150 h 577850"/>
              <a:gd name="T12" fmla="*/ 71280 w 141130"/>
              <a:gd name="T13" fmla="*/ 107950 h 577850"/>
              <a:gd name="T14" fmla="*/ 83980 w 141130"/>
              <a:gd name="T15" fmla="*/ 0 h 5778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1130" h="577850">
                <a:moveTo>
                  <a:pt x="71280" y="577850"/>
                </a:moveTo>
                <a:cubicBezTo>
                  <a:pt x="31592" y="543983"/>
                  <a:pt x="-8095" y="510117"/>
                  <a:pt x="1430" y="482600"/>
                </a:cubicBezTo>
                <a:cubicBezTo>
                  <a:pt x="10955" y="455083"/>
                  <a:pt x="125255" y="438150"/>
                  <a:pt x="128430" y="412750"/>
                </a:cubicBezTo>
                <a:cubicBezTo>
                  <a:pt x="131605" y="387350"/>
                  <a:pt x="18363" y="357717"/>
                  <a:pt x="20480" y="330200"/>
                </a:cubicBezTo>
                <a:cubicBezTo>
                  <a:pt x="22597" y="302683"/>
                  <a:pt x="141130" y="271992"/>
                  <a:pt x="141130" y="247650"/>
                </a:cubicBezTo>
                <a:cubicBezTo>
                  <a:pt x="141130" y="223308"/>
                  <a:pt x="32122" y="207433"/>
                  <a:pt x="20480" y="184150"/>
                </a:cubicBezTo>
                <a:cubicBezTo>
                  <a:pt x="8838" y="160867"/>
                  <a:pt x="60697" y="138642"/>
                  <a:pt x="71280" y="107950"/>
                </a:cubicBezTo>
                <a:cubicBezTo>
                  <a:pt x="81863" y="77258"/>
                  <a:pt x="82921" y="38629"/>
                  <a:pt x="8398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a-DK">
              <a:solidFill>
                <a:sysClr val="windowText" lastClr="000000"/>
              </a:solidFill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4224337" y="2695575"/>
            <a:ext cx="141288" cy="577850"/>
          </a:xfrm>
          <a:custGeom>
            <a:avLst/>
            <a:gdLst>
              <a:gd name="T0" fmla="*/ 71280 w 141130"/>
              <a:gd name="T1" fmla="*/ 577850 h 577850"/>
              <a:gd name="T2" fmla="*/ 1430 w 141130"/>
              <a:gd name="T3" fmla="*/ 482600 h 577850"/>
              <a:gd name="T4" fmla="*/ 128430 w 141130"/>
              <a:gd name="T5" fmla="*/ 412750 h 577850"/>
              <a:gd name="T6" fmla="*/ 20480 w 141130"/>
              <a:gd name="T7" fmla="*/ 330200 h 577850"/>
              <a:gd name="T8" fmla="*/ 141130 w 141130"/>
              <a:gd name="T9" fmla="*/ 247650 h 577850"/>
              <a:gd name="T10" fmla="*/ 20480 w 141130"/>
              <a:gd name="T11" fmla="*/ 184150 h 577850"/>
              <a:gd name="T12" fmla="*/ 71280 w 141130"/>
              <a:gd name="T13" fmla="*/ 107950 h 577850"/>
              <a:gd name="T14" fmla="*/ 83980 w 141130"/>
              <a:gd name="T15" fmla="*/ 0 h 5778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1130" h="577850">
                <a:moveTo>
                  <a:pt x="71280" y="577850"/>
                </a:moveTo>
                <a:cubicBezTo>
                  <a:pt x="31592" y="543983"/>
                  <a:pt x="-8095" y="510117"/>
                  <a:pt x="1430" y="482600"/>
                </a:cubicBezTo>
                <a:cubicBezTo>
                  <a:pt x="10955" y="455083"/>
                  <a:pt x="125255" y="438150"/>
                  <a:pt x="128430" y="412750"/>
                </a:cubicBezTo>
                <a:cubicBezTo>
                  <a:pt x="131605" y="387350"/>
                  <a:pt x="18363" y="357717"/>
                  <a:pt x="20480" y="330200"/>
                </a:cubicBezTo>
                <a:cubicBezTo>
                  <a:pt x="22597" y="302683"/>
                  <a:pt x="141130" y="271992"/>
                  <a:pt x="141130" y="247650"/>
                </a:cubicBezTo>
                <a:cubicBezTo>
                  <a:pt x="141130" y="223308"/>
                  <a:pt x="32122" y="207433"/>
                  <a:pt x="20480" y="184150"/>
                </a:cubicBezTo>
                <a:cubicBezTo>
                  <a:pt x="8838" y="160867"/>
                  <a:pt x="60697" y="138642"/>
                  <a:pt x="71280" y="107950"/>
                </a:cubicBezTo>
                <a:cubicBezTo>
                  <a:pt x="81863" y="77258"/>
                  <a:pt x="82921" y="38629"/>
                  <a:pt x="83980" y="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a-DK">
              <a:solidFill>
                <a:sysClr val="windowText" lastClr="000000"/>
              </a:solidFill>
            </a:endParaRPr>
          </a:p>
        </p:txBody>
      </p:sp>
      <p:cxnSp>
        <p:nvCxnSpPr>
          <p:cNvPr id="7190" name="Straight Connector 42"/>
          <p:cNvCxnSpPr>
            <a:cxnSpLocks noChangeShapeType="1"/>
          </p:cNvCxnSpPr>
          <p:nvPr/>
        </p:nvCxnSpPr>
        <p:spPr bwMode="auto">
          <a:xfrm>
            <a:off x="4287837" y="3632201"/>
            <a:ext cx="14288" cy="2163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23" name="Picture 2" descr="C:\Users\pla\AppData\Local\Microsoft\Windows\Temporary Internet Files\Content.IE5\BAH2TONB\3D-Glasses-Final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43" y="1270069"/>
            <a:ext cx="1019327" cy="101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8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9" grpId="0"/>
      <p:bldP spid="33" grpId="0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8" y="2897841"/>
            <a:ext cx="10220325" cy="830997"/>
          </a:xfrm>
        </p:spPr>
        <p:txBody>
          <a:bodyPr/>
          <a:lstStyle/>
          <a:p>
            <a:r>
              <a:rPr lang="en-GB" dirty="0" smtClean="0"/>
              <a:t>Climate models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B8-D7E6-4BD5-8DDC-4E4980CDE80F}" type="datetime1">
              <a:rPr lang="en-GB" smtClean="0"/>
              <a:t>08/09/2022</a:t>
            </a:fld>
            <a:r>
              <a:rPr lang="en-GB" smtClean="0"/>
              <a:t>03/07/2020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897" y="5915025"/>
            <a:ext cx="296833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0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15913" y="0"/>
            <a:ext cx="11557000" cy="1097280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Basic principles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40F-34D1-4E36-A935-B680FB676E28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5" name="Rectangle 4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22151" y="1725930"/>
            <a:ext cx="8073670" cy="3937484"/>
          </a:xfrm>
        </p:spPr>
        <p:txBody>
          <a:bodyPr/>
          <a:lstStyle/>
          <a:p>
            <a:r>
              <a:rPr lang="da-DK" sz="3600" dirty="0">
                <a:solidFill>
                  <a:schemeClr val="bg2"/>
                </a:solidFill>
              </a:rPr>
              <a:t>Fundamental conservation principles:</a:t>
            </a:r>
          </a:p>
          <a:p>
            <a:pPr lvl="1"/>
            <a:r>
              <a:rPr lang="da-DK" sz="2800" dirty="0">
                <a:solidFill>
                  <a:schemeClr val="bg2"/>
                </a:solidFill>
              </a:rPr>
              <a:t>Conservation of energy</a:t>
            </a:r>
          </a:p>
          <a:p>
            <a:pPr lvl="1"/>
            <a:r>
              <a:rPr lang="da-DK" sz="2800" dirty="0">
                <a:solidFill>
                  <a:schemeClr val="bg2"/>
                </a:solidFill>
              </a:rPr>
              <a:t>Conservation of mass (air, </a:t>
            </a:r>
            <a:r>
              <a:rPr lang="da-DK" sz="2800" dirty="0" err="1" smtClean="0">
                <a:solidFill>
                  <a:schemeClr val="bg2"/>
                </a:solidFill>
              </a:rPr>
              <a:t>water</a:t>
            </a:r>
            <a:r>
              <a:rPr lang="da-DK" sz="2800" dirty="0" smtClean="0">
                <a:solidFill>
                  <a:schemeClr val="bg2"/>
                </a:solidFill>
              </a:rPr>
              <a:t>, </a:t>
            </a:r>
            <a:r>
              <a:rPr lang="da-DK" sz="2800" dirty="0" err="1" smtClean="0">
                <a:solidFill>
                  <a:schemeClr val="bg2"/>
                </a:solidFill>
              </a:rPr>
              <a:t>etc</a:t>
            </a:r>
            <a:r>
              <a:rPr lang="da-DK" sz="2800" dirty="0" smtClean="0">
                <a:solidFill>
                  <a:schemeClr val="bg2"/>
                </a:solidFill>
              </a:rPr>
              <a:t>)</a:t>
            </a:r>
            <a:endParaRPr lang="da-DK" sz="2800" dirty="0">
              <a:solidFill>
                <a:schemeClr val="bg2"/>
              </a:solidFill>
            </a:endParaRPr>
          </a:p>
          <a:p>
            <a:pPr lvl="1"/>
            <a:r>
              <a:rPr lang="da-DK" sz="2800" dirty="0">
                <a:solidFill>
                  <a:schemeClr val="bg2"/>
                </a:solidFill>
              </a:rPr>
              <a:t>Conservation of </a:t>
            </a:r>
            <a:r>
              <a:rPr lang="da-DK" sz="2800" dirty="0" smtClean="0">
                <a:solidFill>
                  <a:schemeClr val="bg2"/>
                </a:solidFill>
              </a:rPr>
              <a:t>momentum</a:t>
            </a:r>
            <a:endParaRPr lang="da-DK" sz="2800" dirty="0">
              <a:solidFill>
                <a:schemeClr val="bg2"/>
              </a:solidFill>
            </a:endParaRPr>
          </a:p>
          <a:p>
            <a:endParaRPr lang="da-DK" sz="3600" dirty="0" smtClean="0">
              <a:solidFill>
                <a:schemeClr val="bg2"/>
              </a:solidFill>
            </a:endParaRPr>
          </a:p>
          <a:p>
            <a:r>
              <a:rPr lang="da-DK" sz="3600" dirty="0" smtClean="0">
                <a:solidFill>
                  <a:schemeClr val="bg2"/>
                </a:solidFill>
              </a:rPr>
              <a:t>Ideal </a:t>
            </a:r>
            <a:r>
              <a:rPr lang="da-DK" sz="3600" dirty="0">
                <a:solidFill>
                  <a:schemeClr val="bg2"/>
                </a:solidFill>
              </a:rPr>
              <a:t>gas </a:t>
            </a:r>
            <a:r>
              <a:rPr lang="da-DK" sz="3600" dirty="0" err="1">
                <a:solidFill>
                  <a:schemeClr val="bg2"/>
                </a:solidFill>
              </a:rPr>
              <a:t>law</a:t>
            </a:r>
            <a:r>
              <a:rPr lang="da-DK" sz="3600" dirty="0">
                <a:solidFill>
                  <a:schemeClr val="bg2"/>
                </a:solidFill>
              </a:rPr>
              <a:t> (and </a:t>
            </a:r>
            <a:r>
              <a:rPr lang="da-DK" sz="3600" dirty="0" err="1">
                <a:solidFill>
                  <a:schemeClr val="bg2"/>
                </a:solidFill>
              </a:rPr>
              <a:t>equation</a:t>
            </a:r>
            <a:r>
              <a:rPr lang="da-DK" sz="3600" dirty="0">
                <a:solidFill>
                  <a:schemeClr val="bg2"/>
                </a:solidFill>
              </a:rPr>
              <a:t> of </a:t>
            </a:r>
            <a:r>
              <a:rPr lang="da-DK" sz="3600" dirty="0" err="1">
                <a:solidFill>
                  <a:schemeClr val="bg2"/>
                </a:solidFill>
              </a:rPr>
              <a:t>state</a:t>
            </a:r>
            <a:r>
              <a:rPr lang="da-DK" sz="3600" dirty="0">
                <a:solidFill>
                  <a:schemeClr val="bg2"/>
                </a:solidFill>
              </a:rPr>
              <a:t> for </a:t>
            </a:r>
            <a:r>
              <a:rPr lang="da-DK" sz="3600" dirty="0" err="1">
                <a:solidFill>
                  <a:schemeClr val="bg2"/>
                </a:solidFill>
              </a:rPr>
              <a:t>sea</a:t>
            </a:r>
            <a:r>
              <a:rPr lang="da-DK" sz="3600" dirty="0">
                <a:solidFill>
                  <a:schemeClr val="bg2"/>
                </a:solidFill>
              </a:rPr>
              <a:t> </a:t>
            </a:r>
            <a:r>
              <a:rPr lang="da-DK" sz="3600" dirty="0" err="1">
                <a:solidFill>
                  <a:schemeClr val="bg2"/>
                </a:solidFill>
              </a:rPr>
              <a:t>water</a:t>
            </a:r>
            <a:r>
              <a:rPr lang="da-DK" sz="3600" dirty="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96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531760"/>
            <a:ext cx="5700582" cy="4030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3" y="0"/>
            <a:ext cx="11557000" cy="1005840"/>
          </a:xfrm>
        </p:spPr>
        <p:txBody>
          <a:bodyPr/>
          <a:lstStyle/>
          <a:p>
            <a:r>
              <a:rPr lang="en-GB" dirty="0" smtClean="0"/>
              <a:t>Grid cells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V="1">
            <a:off x="5406215" y="5747493"/>
            <a:ext cx="45719" cy="45719"/>
          </a:xfrm>
        </p:spPr>
        <p:txBody>
          <a:bodyPr/>
          <a:lstStyle/>
          <a:p>
            <a:fld id="{044976AA-D444-4C21-83AE-3EEAB4D576E1}" type="datetime1">
              <a:rPr lang="da-DK" smtClean="0"/>
              <a:t>08-09-2022</a:t>
            </a:fld>
            <a:endParaRPr lang="da-DK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511236" y="5217970"/>
            <a:ext cx="697659" cy="280748"/>
          </a:xfrm>
        </p:spPr>
        <p:txBody>
          <a:bodyPr/>
          <a:lstStyle/>
          <a:p>
            <a:fld id="{A23FC40F-34D1-4E36-A935-B680FB676E28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11" name="Tekstboks 7"/>
          <p:cNvSpPr txBox="1"/>
          <p:nvPr/>
        </p:nvSpPr>
        <p:spPr>
          <a:xfrm>
            <a:off x="528892" y="3934435"/>
            <a:ext cx="4932294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bg2"/>
                </a:solidFill>
              </a:rPr>
              <a:t>Climate models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2"/>
                </a:solidFill>
              </a:rPr>
              <a:t>Also known as </a:t>
            </a:r>
            <a:r>
              <a:rPr lang="en-US" sz="1800" b="1" i="1" dirty="0" smtClean="0">
                <a:solidFill>
                  <a:schemeClr val="bg2"/>
                </a:solidFill>
              </a:rPr>
              <a:t>General Circulation Models</a:t>
            </a:r>
            <a:r>
              <a:rPr lang="en-US" sz="1800" b="1" dirty="0" smtClean="0">
                <a:solidFill>
                  <a:schemeClr val="bg2"/>
                </a:solidFill>
              </a:rPr>
              <a:t> </a:t>
            </a:r>
            <a:r>
              <a:rPr lang="en-US" sz="1800" dirty="0" smtClean="0">
                <a:solidFill>
                  <a:schemeClr val="bg2"/>
                </a:solidFill>
              </a:rPr>
              <a:t>or </a:t>
            </a:r>
            <a:r>
              <a:rPr lang="en-US" sz="1800" b="1" i="1" dirty="0" smtClean="0">
                <a:solidFill>
                  <a:schemeClr val="bg2"/>
                </a:solidFill>
              </a:rPr>
              <a:t>Earth System models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chemeClr val="bg2"/>
              </a:solidFill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2"/>
                </a:solidFill>
              </a:rPr>
              <a:t>Physics (energy balance, hydrology, flow of air and water, </a:t>
            </a:r>
            <a:r>
              <a:rPr lang="en-US" sz="1800" dirty="0" err="1" smtClean="0">
                <a:solidFill>
                  <a:schemeClr val="bg2"/>
                </a:solidFill>
              </a:rPr>
              <a:t>etc</a:t>
            </a:r>
            <a:r>
              <a:rPr lang="en-US" sz="1800" dirty="0" smtClean="0">
                <a:solidFill>
                  <a:schemeClr val="bg2"/>
                </a:solidFill>
              </a:rPr>
              <a:t>) is solved grid box by grid box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2" name="Tekstboks 10"/>
          <p:cNvSpPr txBox="1"/>
          <p:nvPr/>
        </p:nvSpPr>
        <p:spPr>
          <a:xfrm>
            <a:off x="9632576" y="5144123"/>
            <a:ext cx="261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a-DK" sz="1600" i="1" dirty="0" err="1">
                <a:solidFill>
                  <a:schemeClr val="bg1">
                    <a:lumMod val="65000"/>
                  </a:schemeClr>
                </a:solidFill>
              </a:rPr>
              <a:t>Goosse</a:t>
            </a:r>
            <a:r>
              <a:rPr lang="da-DK" sz="1600" i="1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da-DK" sz="1600" i="1" dirty="0" err="1">
                <a:solidFill>
                  <a:schemeClr val="bg1">
                    <a:lumMod val="65000"/>
                  </a:schemeClr>
                </a:solidFill>
              </a:rPr>
              <a:t>Climate</a:t>
            </a:r>
            <a:r>
              <a:rPr lang="da-DK" sz="1600" i="1" dirty="0">
                <a:solidFill>
                  <a:schemeClr val="bg1">
                    <a:lumMod val="65000"/>
                  </a:schemeClr>
                </a:solidFill>
              </a:rPr>
              <a:t> System </a:t>
            </a:r>
            <a:endParaRPr lang="da-DK" sz="16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da-DK" sz="1600" i="1" dirty="0" smtClean="0">
                <a:solidFill>
                  <a:schemeClr val="bg1">
                    <a:lumMod val="65000"/>
                  </a:schemeClr>
                </a:solidFill>
              </a:rPr>
              <a:t>Dynamics </a:t>
            </a:r>
            <a:r>
              <a:rPr lang="da-DK" sz="1600" i="1" dirty="0">
                <a:solidFill>
                  <a:schemeClr val="bg1">
                    <a:lumMod val="65000"/>
                  </a:schemeClr>
                </a:solidFill>
              </a:rPr>
              <a:t>and </a:t>
            </a:r>
            <a:r>
              <a:rPr lang="da-DK" sz="1600" i="1" dirty="0" err="1">
                <a:solidFill>
                  <a:schemeClr val="bg1">
                    <a:lumMod val="65000"/>
                  </a:schemeClr>
                </a:solidFill>
              </a:rPr>
              <a:t>Modelling</a:t>
            </a:r>
            <a:endParaRPr lang="da-DK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238428" y="332656"/>
            <a:ext cx="432050" cy="430812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5394" t="50541" r="66950" b="28159"/>
          <a:stretch/>
        </p:blipFill>
        <p:spPr>
          <a:xfrm>
            <a:off x="7450969" y="5025687"/>
            <a:ext cx="1580795" cy="1406421"/>
          </a:xfrm>
          <a:prstGeom prst="rect">
            <a:avLst/>
          </a:prstGeom>
          <a:noFill/>
        </p:spPr>
      </p:pic>
      <p:cxnSp>
        <p:nvCxnSpPr>
          <p:cNvPr id="16" name="Lige forbindelse 2"/>
          <p:cNvCxnSpPr>
            <a:stCxn id="15" idx="0"/>
          </p:cNvCxnSpPr>
          <p:nvPr/>
        </p:nvCxnSpPr>
        <p:spPr>
          <a:xfrm flipV="1">
            <a:off x="8241367" y="4565825"/>
            <a:ext cx="1770095" cy="4598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4"/>
          <p:cNvCxnSpPr>
            <a:stCxn id="15" idx="0"/>
          </p:cNvCxnSpPr>
          <p:nvPr/>
        </p:nvCxnSpPr>
        <p:spPr>
          <a:xfrm flipH="1" flipV="1">
            <a:off x="6788737" y="4415385"/>
            <a:ext cx="1452630" cy="610302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 bwMode="auto">
          <a:xfrm>
            <a:off x="6238427" y="357063"/>
            <a:ext cx="156061" cy="406405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88670" y="1577340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339258" y="622210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la\Downloads\nature-213364_128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brightnessContrast bright="-1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56" y="964158"/>
            <a:ext cx="8208912" cy="5326790"/>
          </a:xfrm>
          <a:prstGeom prst="rect">
            <a:avLst/>
          </a:prstGeom>
          <a:noFill/>
          <a:extLst/>
        </p:spPr>
      </p:pic>
      <p:sp>
        <p:nvSpPr>
          <p:cNvPr id="5" name="Tekstfelt 1"/>
          <p:cNvSpPr txBox="1"/>
          <p:nvPr/>
        </p:nvSpPr>
        <p:spPr>
          <a:xfrm>
            <a:off x="1989956" y="4167290"/>
            <a:ext cx="8208912" cy="212365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</a:pPr>
            <a:r>
              <a:rPr lang="da-DK" sz="2200" dirty="0" smtClean="0"/>
              <a:t>Mathematical </a:t>
            </a:r>
            <a:r>
              <a:rPr lang="da-DK" sz="2200" dirty="0" err="1" smtClean="0"/>
              <a:t>formulas</a:t>
            </a:r>
            <a:r>
              <a:rPr lang="da-DK" sz="2200" dirty="0" smtClean="0"/>
              <a:t> </a:t>
            </a:r>
            <a:r>
              <a:rPr lang="da-DK" sz="2200" dirty="0" err="1" smtClean="0"/>
              <a:t>that</a:t>
            </a:r>
            <a:r>
              <a:rPr lang="da-DK" sz="2200" dirty="0" smtClean="0"/>
              <a:t> give the net </a:t>
            </a:r>
            <a:r>
              <a:rPr lang="da-DK" sz="2200" dirty="0" err="1" smtClean="0"/>
              <a:t>effect</a:t>
            </a:r>
            <a:r>
              <a:rPr lang="da-DK" sz="2200" dirty="0" smtClean="0"/>
              <a:t> of </a:t>
            </a:r>
            <a:r>
              <a:rPr lang="da-DK" sz="2200" dirty="0" err="1" smtClean="0"/>
              <a:t>many</a:t>
            </a:r>
            <a:r>
              <a:rPr lang="da-DK" sz="2200" dirty="0" smtClean="0"/>
              <a:t> small-</a:t>
            </a:r>
            <a:r>
              <a:rPr lang="da-DK" sz="2200" dirty="0" err="1" smtClean="0"/>
              <a:t>scale</a:t>
            </a:r>
            <a:r>
              <a:rPr lang="da-DK" sz="2200" dirty="0" smtClean="0"/>
              <a:t> </a:t>
            </a:r>
            <a:r>
              <a:rPr lang="da-DK" sz="2200" dirty="0" err="1" smtClean="0"/>
              <a:t>effects</a:t>
            </a:r>
            <a:r>
              <a:rPr lang="da-DK" sz="2200" dirty="0" smtClean="0"/>
              <a:t> </a:t>
            </a:r>
            <a:r>
              <a:rPr lang="da-DK" sz="2200" dirty="0" err="1" smtClean="0"/>
              <a:t>that</a:t>
            </a:r>
            <a:r>
              <a:rPr lang="da-DK" sz="2200" dirty="0" smtClean="0"/>
              <a:t> </a:t>
            </a:r>
            <a:r>
              <a:rPr lang="da-DK" sz="2200" dirty="0" err="1" smtClean="0"/>
              <a:t>cannot</a:t>
            </a:r>
            <a:r>
              <a:rPr lang="da-DK" sz="2200" dirty="0" smtClean="0"/>
              <a:t> </a:t>
            </a:r>
            <a:r>
              <a:rPr lang="da-DK" sz="2200" dirty="0" err="1" smtClean="0"/>
              <a:t>be</a:t>
            </a:r>
            <a:r>
              <a:rPr lang="da-DK" sz="2200" dirty="0" smtClean="0"/>
              <a:t> </a:t>
            </a:r>
            <a:r>
              <a:rPr lang="da-DK" sz="2200" dirty="0" err="1" smtClean="0"/>
              <a:t>directly</a:t>
            </a:r>
            <a:r>
              <a:rPr lang="da-DK" sz="2200" dirty="0" smtClean="0"/>
              <a:t> </a:t>
            </a:r>
            <a:r>
              <a:rPr lang="da-DK" sz="2200" dirty="0" err="1" smtClean="0"/>
              <a:t>included</a:t>
            </a:r>
            <a:r>
              <a:rPr lang="da-DK" sz="2200" dirty="0" smtClean="0"/>
              <a:t>:</a:t>
            </a:r>
          </a:p>
          <a:p>
            <a:pPr lvl="1">
              <a:lnSpc>
                <a:spcPct val="100000"/>
              </a:lnSpc>
            </a:pPr>
            <a:endParaRPr lang="da-DK" sz="2200" dirty="0"/>
          </a:p>
          <a:p>
            <a:pPr lvl="1">
              <a:lnSpc>
                <a:spcPct val="100000"/>
              </a:lnSpc>
            </a:pPr>
            <a:r>
              <a:rPr lang="da-DK" sz="2200" dirty="0" smtClean="0"/>
              <a:t>For </a:t>
            </a:r>
            <a:r>
              <a:rPr lang="da-DK" sz="2200" dirty="0" err="1" smtClean="0"/>
              <a:t>example</a:t>
            </a:r>
            <a:endParaRPr lang="da-DK" sz="2200" dirty="0" smtClean="0"/>
          </a:p>
          <a:p>
            <a:pPr marL="952393" lvl="1" indent="-342900">
              <a:lnSpc>
                <a:spcPct val="100000"/>
              </a:lnSpc>
              <a:buFontTx/>
              <a:buChar char="-"/>
            </a:pPr>
            <a:r>
              <a:rPr lang="da-DK" sz="2200" dirty="0" err="1" smtClean="0"/>
              <a:t>Clouds</a:t>
            </a:r>
            <a:endParaRPr lang="da-DK" sz="2200" dirty="0" smtClean="0"/>
          </a:p>
          <a:p>
            <a:pPr marL="952393" lvl="1" indent="-342900">
              <a:lnSpc>
                <a:spcPct val="100000"/>
              </a:lnSpc>
              <a:buFontTx/>
              <a:buChar char="-"/>
            </a:pPr>
            <a:r>
              <a:rPr lang="da-DK" sz="2200" dirty="0" err="1" smtClean="0"/>
              <a:t>Turbulence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Parameterizations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 bwMode="auto">
          <a:xfrm>
            <a:off x="961256" y="980728"/>
            <a:ext cx="1028700" cy="29718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39258" y="6315417"/>
            <a:ext cx="2712529" cy="438449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47459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heme/theme1.xml><?xml version="1.0" encoding="utf-8"?>
<a:theme xmlns:a="http://schemas.openxmlformats.org/drawingml/2006/main" name="AU 16:9">
  <a:themeElements>
    <a:clrScheme name="AU_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3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8A5BAAE22A6B4E998E7446D97115A4" ma:contentTypeVersion="13" ma:contentTypeDescription="Opret et nyt dokument." ma:contentTypeScope="" ma:versionID="b0a241fcebba9d88c6bec2b91ea9f495">
  <xsd:schema xmlns:xsd="http://www.w3.org/2001/XMLSchema" xmlns:xs="http://www.w3.org/2001/XMLSchema" xmlns:p="http://schemas.microsoft.com/office/2006/metadata/properties" xmlns:ns2="bb3909dd-4714-4dbb-883f-a1e00d4cd4b0" xmlns:ns3="ca007781-8933-489b-8012-8adcc0a3a9df" targetNamespace="http://schemas.microsoft.com/office/2006/metadata/properties" ma:root="true" ma:fieldsID="d6d0c4f258068b58eaf29883723ee4c4" ns2:_="" ns3:_="">
    <xsd:import namespace="bb3909dd-4714-4dbb-883f-a1e00d4cd4b0"/>
    <xsd:import namespace="ca007781-8933-489b-8012-8adcc0a3a9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909dd-4714-4dbb-883f-a1e00d4cd4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07781-8933-489b-8012-8adcc0a3a9d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3" nillable="true" ma:displayName="Taxonomy Catch All Column" ma:hidden="true" ma:list="{0577961d-2b90-416a-a398-cc7495e2e2f7}" ma:internalName="TaxCatchAll" ma:showField="CatchAllData" ma:web="ca007781-8933-489b-8012-8adcc0a3a9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5166DD-9438-462E-AE21-1436C3077128}"/>
</file>

<file path=customXml/itemProps2.xml><?xml version="1.0" encoding="utf-8"?>
<ds:datastoreItem xmlns:ds="http://schemas.openxmlformats.org/officeDocument/2006/customXml" ds:itemID="{F599BD1A-EF25-4D08-AFE5-1C915A5B1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Microsoft Office PowerPoint</Application>
  <PresentationFormat>Custom</PresentationFormat>
  <Paragraphs>141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</vt:lpstr>
      <vt:lpstr>Georgia</vt:lpstr>
      <vt:lpstr>AU Passata Light</vt:lpstr>
      <vt:lpstr>Arial</vt:lpstr>
      <vt:lpstr>AU Passata</vt:lpstr>
      <vt:lpstr>Cambria Math</vt:lpstr>
      <vt:lpstr>AU Peto</vt:lpstr>
      <vt:lpstr>ＭＳ Ｐゴシック</vt:lpstr>
      <vt:lpstr>Wingdings 3</vt:lpstr>
      <vt:lpstr>AU 16:9</vt:lpstr>
      <vt:lpstr>Climate change: Basic mechanisms and cause-effect relationships</vt:lpstr>
      <vt:lpstr>Energy balance</vt:lpstr>
      <vt:lpstr>Earth’s emission temperature</vt:lpstr>
      <vt:lpstr>Put on your infrared goggles!</vt:lpstr>
      <vt:lpstr>Greenhouse effect</vt:lpstr>
      <vt:lpstr>Climate models</vt:lpstr>
      <vt:lpstr>Basic principles</vt:lpstr>
      <vt:lpstr>Grid cells</vt:lpstr>
      <vt:lpstr>Parameterizations</vt:lpstr>
      <vt:lpstr>Chaos and predictability</vt:lpstr>
      <vt:lpstr>Today’s menu: Spaghetti</vt:lpstr>
      <vt:lpstr>My dog Lorenz on a leash</vt:lpstr>
      <vt:lpstr>observed changes</vt:lpstr>
      <vt:lpstr>Observed changes: CO2</vt:lpstr>
      <vt:lpstr>Observed changes: Temperature</vt:lpstr>
      <vt:lpstr>Natural changes?</vt:lpstr>
      <vt:lpstr>Man–made changes?</vt:lpstr>
      <vt:lpstr>both?</vt:lpstr>
      <vt:lpstr>Climate sensitivity and future projections</vt:lpstr>
      <vt:lpstr>Climate sensitivity and feedbacks</vt:lpstr>
      <vt:lpstr>Future Co2 scenarios</vt:lpstr>
      <vt:lpstr>Scenarios for  temperature and sea level</vt:lpstr>
      <vt:lpstr>Future arctic warming uncertainty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2022-09-08T08:54:02Z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luginDependencies_0">
    <vt:lpwstr>{"635926855539746206:636045261152541358":[{"dependencyType":"DataSource","dependencyId":":","dependencyVersion":null},{"dependencyType":"DataSource","dependencyId":":","dependencyVersion":null},{"dependencyType":"DataSource","dependencyId":":","dependency</vt:lpwstr>
  </property>
  <property fmtid="{D5CDD505-2E9C-101B-9397-08002B2CF9AE}" pid="3" name="PluginDependencies_1">
    <vt:lpwstr>Version":null},{"dependencyType":"DataSource","dependencyId":":","dependencyVersion":null},{"dependencyType":"DataSource","dependencyId":":","dependencyVersion":null},{"dependencyType":"DataSource","dependencyId":":","dependencyVersion":null},{"dependency</vt:lpwstr>
  </property>
  <property fmtid="{D5CDD505-2E9C-101B-9397-08002B2CF9AE}" pid="4" name="PluginDependencies_2">
    <vt:lpwstr>Type":"DataSource","dependencyId":":","dependencyVersion":null},{"dependencyType":"DataSource","dependencyId":":","dependencyVersion":null},{"dependencyType":"DataSource","dependencyId":":","dependencyVersion":null},{"dependencyType":"DataSource","depende</vt:lpwstr>
  </property>
  <property fmtid="{D5CDD505-2E9C-101B-9397-08002B2CF9AE}" pid="5" name="PluginDependencies_3">
    <vt:lpwstr>ncyId":":","dependencyVersion":null},{"dependencyType":"DataSource","dependencyId":":","dependencyVersion":null},{"dependencyType":"DataSource","dependencyId":":","dependencyVersion":null},{"dependencyType":"DataSource","dependencyId":":","dependencyVersi</vt:lpwstr>
  </property>
  <property fmtid="{D5CDD505-2E9C-101B-9397-08002B2CF9AE}" pid="6" name="PluginDependencies_4">
    <vt:lpwstr>on":null},{"dependencyType":"DataSource","dependencyId":":","dependencyVersion":null},{"dependencyType":"DataSource","dependencyId":":","dependencyVersion":null},{"dependencyType":"DataSource","dependencyId":":","dependencyVersion":null},{"dependencyType"</vt:lpwstr>
  </property>
  <property fmtid="{D5CDD505-2E9C-101B-9397-08002B2CF9AE}" pid="7" name="PluginDependencies_5">
    <vt:lpwstr>:"DataSource","dependencyId":":","dependencyVersion":null},{"dependencyType":"DataSource","dependencyId":":","dependencyVersion":null},{"dependencyType":"DataSource","dependencyId":":","dependencyVersion":null},{"dependencyType":"DataSource","dependencyId</vt:lpwstr>
  </property>
  <property fmtid="{D5CDD505-2E9C-101B-9397-08002B2CF9AE}" pid="8" name="PluginDependencies_6">
    <vt:lpwstr>":":","dependencyVersion":null},{"dependencyType":"DataSource","dependencyId":":","dependencyVersion":null},{"dependencyType":"DataSource","dependencyId":":","dependencyVersion":null},{"dependencyType":"DataSource","dependencyId":":","dependencyVersion":n</vt:lpwstr>
  </property>
  <property fmtid="{D5CDD505-2E9C-101B-9397-08002B2CF9AE}" pid="9" name="PluginDependencies_7">
    <vt:lpwstr>ull},{"dependencyType":"DataSource","dependencyId":":","dependencyVersion":null},{"dependencyType":"DataSource","dependencyId":":","dependencyVersion":null},{"dependencyType":"DataSource","dependencyId":":","dependencyVersion":null},{"dependencyType":"Dat</vt:lpwstr>
  </property>
  <property fmtid="{D5CDD505-2E9C-101B-9397-08002B2CF9AE}" pid="10" name="PluginDependencies_8">
    <vt:lpwstr>aSource","dependencyId":":","dependencyVersion":null},{"dependencyType":"DataSource","dependencyId":":","dependencyVersion":null},{"dependencyType":"DataSource","dependencyId":":","dependencyVersion":null},{"dependencyType":"DataSource","dependencyId":":"</vt:lpwstr>
  </property>
  <property fmtid="{D5CDD505-2E9C-101B-9397-08002B2CF9AE}" pid="11" name="PluginDependencies_9">
    <vt:lpwstr>,"dependencyVersion":null},{"dependencyType":"DataSource","dependencyId":":","dependencyVersion":null},{"dependencyType":"DataSource","dependencyId":":","dependencyVersion":null},{"dependencyType":"DataSource","dependencyId":":","dependencyVersion":null},</vt:lpwstr>
  </property>
  <property fmtid="{D5CDD505-2E9C-101B-9397-08002B2CF9AE}" pid="12" name="PluginDependencies_10">
    <vt:lpwstr>{"dependencyType":"DataSource","dependencyId":":","dependencyVersion":null},{"dependencyType":"DataSource","dependencyId":":","dependencyVersion":null},{"dependencyType":"DataSource","dependencyId":":","dependencyVersion":null},{"dependencyType":"DataSour</vt:lpwstr>
  </property>
  <property fmtid="{D5CDD505-2E9C-101B-9397-08002B2CF9AE}" pid="13" name="PluginDependencies_11">
    <vt:lpwstr>ce","dependencyId":":","dependencyVersion":null},{"dependencyType":"DataSource","dependencyId":":","dependencyVersion":null},{"dependencyType":"DataSource","dependencyId":":","dependencyVersion":null},{"dependencyType":"DataSource","dependencyId":":","dep</vt:lpwstr>
  </property>
  <property fmtid="{D5CDD505-2E9C-101B-9397-08002B2CF9AE}" pid="14" name="PluginDependencies_12">
    <vt:lpwstr>endencyVersion":null},{"dependencyType":"DataSource","dependencyId":":","dependencyVersion":null},{"dependencyType":"DataSource","dependencyId":":","dependencyVersion":null},{"dependencyType":"DataSource","dependencyId":":","dependencyVersion":null},{"dep</vt:lpwstr>
  </property>
  <property fmtid="{D5CDD505-2E9C-101B-9397-08002B2CF9AE}" pid="15" name="PluginDependencies_13">
    <vt:lpwstr>endencyType":"DataSource","dependencyId":":","dependencyVersion":null},{"dependencyType":"DataSource","dependencyId":":","dependencyVersion":null},{"dependencyType":"DataSource","dependencyId":":","dependencyVersion":null},{"dependencyType":"DataSource","</vt:lpwstr>
  </property>
  <property fmtid="{D5CDD505-2E9C-101B-9397-08002B2CF9AE}" pid="16" name="PluginDependencies_14">
    <vt:lpwstr>dependencyId":":","dependencyVersion":null},{"dependencyType":"DataSource","dependencyId":":","dependencyVersion":null},{"dependencyType":"DataSource","dependencyId":":","dependencyVersion":null},{"dependencyType":"DataSource","dependencyId":":","dependen</vt:lpwstr>
  </property>
  <property fmtid="{D5CDD505-2E9C-101B-9397-08002B2CF9AE}" pid="17" name="PluginDependencies_15">
    <vt:lpwstr>cyVersion":null},{"dependencyType":"DataSource","dependencyId":":","dependencyVersion":null},{"dependencyType":"DataSource","dependencyId":":","dependencyVersion":null},{"dependencyType":"DataSource","dependencyId":":","dependencyVersion":null},{"dependen</vt:lpwstr>
  </property>
  <property fmtid="{D5CDD505-2E9C-101B-9397-08002B2CF9AE}" pid="18" name="PluginDependencies_16">
    <vt:lpwstr>cyType":"DataSource","dependencyId":":","dependencyVersion":null},{"dependencyType":"DataSource","dependencyId":":","dependencyVersion":null},{"dependencyType":"DataSource","dependencyId":":","dependencyVersion":null},{"dependencyType":"DataSource","depen</vt:lpwstr>
  </property>
  <property fmtid="{D5CDD505-2E9C-101B-9397-08002B2CF9AE}" pid="19" name="PluginDependencies_17">
    <vt:lpwstr>dencyId":":","dependencyVersion":null},{"dependencyType":"DataSource","dependencyId":":","dependencyVersion":null},{"dependencyType":"DataSource","dependencyId":":","dependencyVersion":null},{"dependencyType":"DataSource","dependencyId":":","dependencyVer</vt:lpwstr>
  </property>
  <property fmtid="{D5CDD505-2E9C-101B-9397-08002B2CF9AE}" pid="20" name="PluginDependencies_18">
    <vt:lpwstr>sion":null},{"dependencyType":"DataSource","dependencyId":":","dependencyVersion":null},{"dependencyType":"DataSource","dependencyId":":","dependencyVersion":null},{"dependencyType":"DataSource","dependencyId":":","dependencyVersion":null},{"dependencyTyp</vt:lpwstr>
  </property>
  <property fmtid="{D5CDD505-2E9C-101B-9397-08002B2CF9AE}" pid="21" name="PluginDependencies_19">
    <vt:lpwstr>e":"DataSource","dependencyId":":","dependencyVersion":null},{"dependencyType":"DataSource","dependencyId":":","dependencyVersion":null},{"dependencyType":"DataSource","dependencyId":":","dependencyVersion":null},{"dependencyType":"DataSource","dependency</vt:lpwstr>
  </property>
  <property fmtid="{D5CDD505-2E9C-101B-9397-08002B2CF9AE}" pid="22" name="PluginDependencies_20">
    <vt:lpwstr>Id":":","dependencyVersion":null},{"dependencyType":"DataSource","dependencyId":":","dependencyVersion":null},{"dependencyType":"DataSource","dependencyId":":","dependencyVersion":null},{"dependencyType":"DataSource","dependencyId":":","dependencyVersion"</vt:lpwstr>
  </property>
  <property fmtid="{D5CDD505-2E9C-101B-9397-08002B2CF9AE}" pid="23" name="PluginDependencies_21">
    <vt:lpwstr>:null},{"dependencyType":"DataSource","dependencyId":":","dependencyVersion":null},{"dependencyType":"DataSource","dependencyId":":","dependencyVersion":null},{"dependencyType":"DataSource","dependencyId":":","dependencyVersion":null},{"dependencyType":"D</vt:lpwstr>
  </property>
  <property fmtid="{D5CDD505-2E9C-101B-9397-08002B2CF9AE}" pid="24" name="PluginDependencies_22">
    <vt:lpwstr>ataSource","dependencyId":":","dependencyVersion":null},{"dependencyType":"DataSource","dependencyId":":","dependencyVersion":null},{"dependencyType":"DataSource","dependencyId":":","dependencyVersion":null},{"dependencyType":"DataSource","dependencyId":"</vt:lpwstr>
  </property>
  <property fmtid="{D5CDD505-2E9C-101B-9397-08002B2CF9AE}" pid="25" name="PluginDependencies_23">
    <vt:lpwstr>:","dependencyVersion":null},{"dependencyType":"DataSource","dependencyId":":","dependencyVersion":null},{"dependencyType":"DataSource","dependencyId":":","dependencyVersion":null},{"dependencyType":"DataSource","dependencyId":":","dependencyVersion":null</vt:lpwstr>
  </property>
  <property fmtid="{D5CDD505-2E9C-101B-9397-08002B2CF9AE}" pid="26" name="PluginDependencies_24">
    <vt:lpwstr>},{"dependencyType":"DataSource","dependencyId":":","dependencyVersion":null},{"dependencyType":"DataSource","dependencyId":":","dependencyVersion":null},{"dependencyType":"DataSource","dependencyId":":","dependencyVersion":null},{"dependencyType":"DataSo</vt:lpwstr>
  </property>
  <property fmtid="{D5CDD505-2E9C-101B-9397-08002B2CF9AE}" pid="27" name="PluginDependencies_25">
    <vt:lpwstr>urce","dependencyId":":","dependencyVersion":null},{"dependencyType":"DataSource","dependencyId":":","dependencyVersion":null},{"dependencyType":"DataSource","dependencyId":":","dependencyVersion":null},{"dependencyType":"DataSource","dependencyId":":","d</vt:lpwstr>
  </property>
  <property fmtid="{D5CDD505-2E9C-101B-9397-08002B2CF9AE}" pid="28" name="PluginDependencies_26">
    <vt:lpwstr>ependencyVersion":null},{"dependencyType":"DataSource","dependencyId":":","dependencyVersion":null},{"dependencyType":"DataSource","dependencyId":":","dependencyVersion":null},{"dependencyType":"DataSource","dependencyId":":","dependencyVersion":null},{"d</vt:lpwstr>
  </property>
  <property fmtid="{D5CDD505-2E9C-101B-9397-08002B2CF9AE}" pid="29" name="PluginDependencies_27">
    <vt:lpwstr>ependencyType":"DataSource","dependencyId":":","dependencyVersion":null},{"dependencyType":"DataSource","dependencyId":":","dependencyVersion":null},{"dependencyType":"DataSource","dependencyId":":","dependencyVersion":null},{"dependencyType":"DataSource"</vt:lpwstr>
  </property>
  <property fmtid="{D5CDD505-2E9C-101B-9397-08002B2CF9AE}" pid="30" name="PluginDependencies_28">
    <vt:lpwstr>,"dependencyId":":","dependencyVersion":null},{"dependencyType":"DataSource","dependencyId":":","dependencyVersion":null},{"dependencyType":"DataSource","dependencyId":":","dependencyVersion":null},{"dependencyType":"DataSource","dependencyId":":","depend</vt:lpwstr>
  </property>
  <property fmtid="{D5CDD505-2E9C-101B-9397-08002B2CF9AE}" pid="31" name="PluginDependencies_29">
    <vt:lpwstr>encyVersion":null},{"dependencyType":"DataSource","dependencyId":":","dependencyVersion":null},{"dependencyType":"DataSource","dependencyId":":","dependencyVersion":null},{"dependencyType":"DataSource","dependencyId":":","dependencyVersion":null},{"depend</vt:lpwstr>
  </property>
  <property fmtid="{D5CDD505-2E9C-101B-9397-08002B2CF9AE}" pid="32" name="PluginDependencies_30">
    <vt:lpwstr>encyType":"DataSource","dependencyId":":","dependencyVersion":null},{"dependencyType":"DataSource","dependencyId":":","dependencyVersion":null},{"dependencyType":"DataSource","dependencyId":":","dependencyVersion":null},{"dependencyType":"DataSource","dep</vt:lpwstr>
  </property>
  <property fmtid="{D5CDD505-2E9C-101B-9397-08002B2CF9AE}" pid="33" name="PluginDependencies_31">
    <vt:lpwstr>endencyId":":","dependencyVersion":null},{"dependencyType":"DataSource","dependencyId":":","dependencyVersion":null},{"dependencyType":"DataSource","dependencyId":":","dependencyVersion":null},{"dependencyType":"DataSource","dependencyId":":","dependencyV</vt:lpwstr>
  </property>
  <property fmtid="{D5CDD505-2E9C-101B-9397-08002B2CF9AE}" pid="34" name="PluginDependencies_32">
    <vt:lpwstr>ersion":null},{"dependencyType":"DataSource","dependencyId":":","dependencyVersion":null},{"dependencyType":"DataSource","dependencyId":":","dependencyVersion":null},{"dependencyType":"DataSource","dependencyId":":","dependencyVersion":null},{"dependencyT</vt:lpwstr>
  </property>
  <property fmtid="{D5CDD505-2E9C-101B-9397-08002B2CF9AE}" pid="35" name="PluginDependencies_33">
    <vt:lpwstr>ype":"DataSource","dependencyId":":","dependencyVersion":null},{"dependencyType":"DataSource","dependencyId":":","dependencyVersion":null},{"dependencyType":"DataSource","dependencyId":":","dependencyVersion":null},{"dependencyType":"DataSource","dependen</vt:lpwstr>
  </property>
  <property fmtid="{D5CDD505-2E9C-101B-9397-08002B2CF9AE}" pid="36" name="PluginDependencies_34">
    <vt:lpwstr>cyId":":","dependencyVersion":null},{"dependencyType":"DataSource","dependencyId":":","dependencyVersion":null},{"dependencyType":"DataSource","dependencyId":":","dependencyVersion":null},{"dependencyType":"DataSource","dependencyId":":","dependencyVersio</vt:lpwstr>
  </property>
  <property fmtid="{D5CDD505-2E9C-101B-9397-08002B2CF9AE}" pid="37" name="PluginDependencies_35">
    <vt:lpwstr>n":null},{"dependencyType":"DataSource","dependencyId":":","dependencyVersion":null},{"dependencyType":"DataSource","dependencyId":":","dependencyVersion":null},{"dependencyType":"DataSource","dependencyId":":","dependencyVersion":null},{"dependencyType":</vt:lpwstr>
  </property>
  <property fmtid="{D5CDD505-2E9C-101B-9397-08002B2CF9AE}" pid="38" name="PluginDependencies_36">
    <vt:lpwstr>"DataSource","dependencyId":":","dependencyVersion":null},{"dependencyType":"DataSource","dependencyId":":","dependencyVersion":null},{"dependencyType":"DataSource","dependencyId":":","dependencyVersion":null},{"dependencyType":"DataSource","dependencyId"</vt:lpwstr>
  </property>
  <property fmtid="{D5CDD505-2E9C-101B-9397-08002B2CF9AE}" pid="39" name="PluginDependencies_37">
    <vt:lpwstr>:":","dependencyVersion":null},{"dependencyType":"DataSource","dependencyId":":","dependencyVersion":null},{"dependencyType":"DataSource","dependencyId":":","dependencyVersion":null},{"dependencyType":"DataSource","dependencyId":":","dependencyVersion":nu</vt:lpwstr>
  </property>
  <property fmtid="{D5CDD505-2E9C-101B-9397-08002B2CF9AE}" pid="40" name="PluginDependencies_38">
    <vt:lpwstr>ll},{"dependencyType":"DataSource","dependencyId":":","dependencyVersion":null},{"dependencyType":"DataSource","dependencyId":":","dependencyVersion":null},{"dependencyType":"DataSource","dependencyId":":","dependencyVersion":null},{"dependencyType":"Data</vt:lpwstr>
  </property>
  <property fmtid="{D5CDD505-2E9C-101B-9397-08002B2CF9AE}" pid="41" name="PluginDependencies_39">
    <vt:lpwstr>Source","dependencyId":":","dependencyVersion":null},{"dependencyType":"DataSource","dependencyId":":","dependencyVersion":null},{"dependencyType":"DataSource","dependencyId":":","dependencyVersion":null},{"dependencyType":"DataSource","dependencyId":":",</vt:lpwstr>
  </property>
  <property fmtid="{D5CDD505-2E9C-101B-9397-08002B2CF9AE}" pid="42" name="PluginDependencies_40">
    <vt:lpwstr>"dependencyVersion":null},{"dependencyType":"DataSource","dependencyId":":","dependencyVersion":null},{"dependencyType":"DataSource","dependencyId":":","dependencyVersion":null},{"dependencyType":"DataSource","dependencyId":":","dependencyVersion":null},{</vt:lpwstr>
  </property>
  <property fmtid="{D5CDD505-2E9C-101B-9397-08002B2CF9AE}" pid="43" name="PluginDependencies_41">
    <vt:lpwstr>"dependencyType":"DataSource","dependencyId":":","dependencyVersion":null},{"dependencyType":"DataSource","dependencyId":":","dependencyVersion":null},{"dependencyType":"DataSource","dependencyId":":","dependencyVersion":null},{"dependencyType":"DataSourc</vt:lpwstr>
  </property>
  <property fmtid="{D5CDD505-2E9C-101B-9397-08002B2CF9AE}" pid="44" name="PluginDependencies_42">
    <vt:lpwstr>e","dependencyId":":","dependencyVersion":null},{"dependencyType":"DataSource","dependencyId":":","dependencyVersion":null},{"dependencyType":"DataSource","dependencyId":":","dependencyVersion":null},{"dependencyType":"DataSource","dependencyId":":","depe</vt:lpwstr>
  </property>
  <property fmtid="{D5CDD505-2E9C-101B-9397-08002B2CF9AE}" pid="45" name="PluginDependencies_43">
    <vt:lpwstr>ndencyVersion":null},{"dependencyType":"DataSource","dependencyId":":","dependencyVersion":null},{"dependencyType":"DataSource","dependencyId":":","dependencyVersion":null},{"dependencyType":"DataSource","dependencyId":":","dependencyVersion":null},{"depe</vt:lpwstr>
  </property>
  <property fmtid="{D5CDD505-2E9C-101B-9397-08002B2CF9AE}" pid="46" name="PluginDependencies_44">
    <vt:lpwstr>ndencyType":"DataSource","dependencyId":":","dependencyVersion":null},{"dependencyType":"DataSource","dependencyId":":","dependencyVersion":null},{"dependencyType":"DataSource","dependencyId":":","dependencyVersion":null},{"dependencyType":"DataSource","d</vt:lpwstr>
  </property>
  <property fmtid="{D5CDD505-2E9C-101B-9397-08002B2CF9AE}" pid="47" name="PluginDependencies_45">
    <vt:lpwstr>ependencyId":":","dependencyVersion":null},{"dependencyType":"DataSource","dependencyId":":","dependencyVersion":null},{"dependencyType":"DataSource","dependencyId":":","dependencyVersion":null},{"dependencyType":"DataSource","dependencyId":":","dependenc</vt:lpwstr>
  </property>
  <property fmtid="{D5CDD505-2E9C-101B-9397-08002B2CF9AE}" pid="48" name="PluginDependencies_46">
    <vt:lpwstr>yVersion":null},{"dependencyType":"DataSource","dependencyId":":","dependencyVersion":null},{"dependencyType":"DataSource","dependencyId":":","dependencyVersion":null},{"dependencyType":"DataSource","dependencyId":":","dependencyVersion":null},{"dependenc</vt:lpwstr>
  </property>
  <property fmtid="{D5CDD505-2E9C-101B-9397-08002B2CF9AE}" pid="49" name="PluginDependencies_47">
    <vt:lpwstr>yType":"DataSource","dependencyId":":","dependencyVersion":null},{"dependencyType":"DataSource","dependencyId":":","dependencyVersion":null},{"dependencyType":"DataSource","dependencyId":":","dependencyVersion":null},{"dependencyType":"DataSource","depend</vt:lpwstr>
  </property>
  <property fmtid="{D5CDD505-2E9C-101B-9397-08002B2CF9AE}" pid="50" name="PluginDependencies_48">
    <vt:lpwstr>encyId":":","dependencyVersion":null},{"dependencyType":"DataSource","dependencyId":":","dependencyVersion":null},{"dependencyType":"DataSource","dependencyId":":","dependencyVersion":null},{"dependencyType":"DataSource","dependencyId":":","dependencyVers</vt:lpwstr>
  </property>
  <property fmtid="{D5CDD505-2E9C-101B-9397-08002B2CF9AE}" pid="51" name="PluginDependencies_49">
    <vt:lpwstr>ion":null},{"dependencyType":"DataSource","dependencyId":":","dependencyVersion":null},{"dependencyType":"DataSource","dependencyId":":","dependencyVersion":null},{"dependencyType":"DataSource","dependencyId":":","dependencyVersion":null},{"dependencyType</vt:lpwstr>
  </property>
  <property fmtid="{D5CDD505-2E9C-101B-9397-08002B2CF9AE}" pid="52" name="PluginDependencies_50">
    <vt:lpwstr>":"DataSource","dependencyId":":","dependencyVersion":null},{"dependencyType":"DataSource","dependencyId":":","dependencyVersion":null},{"dependencyType":"DataSource","dependencyId":":","dependencyVersion":null},{"dependencyType":"DataSource","dependencyI</vt:lpwstr>
  </property>
  <property fmtid="{D5CDD505-2E9C-101B-9397-08002B2CF9AE}" pid="53" name="PluginDependencies_51">
    <vt:lpwstr>d":":","dependencyVersion":null},{"dependencyType":"DataSource","dependencyId":":","dependencyVersion":null},{"dependencyType":"DataSource","dependencyId":":","dependencyVersion":null},{"dependencyType":"DataSource","dependencyId":":","dependencyVersion":</vt:lpwstr>
  </property>
  <property fmtid="{D5CDD505-2E9C-101B-9397-08002B2CF9AE}" pid="54" name="PluginDependencies_52">
    <vt:lpwstr>null},{"dependencyType":"DataSource","dependencyId":":","dependencyVersion":null},{"dependencyType":"DataSource","dependencyId":":","dependencyVersion":null},{"dependencyType":"DataSource","dependencyId":":","dependencyVersion":null},{"dependencyType":"Da</vt:lpwstr>
  </property>
  <property fmtid="{D5CDD505-2E9C-101B-9397-08002B2CF9AE}" pid="55" name="PluginDependencies_53">
    <vt:lpwstr>taSource","dependencyId":":","dependencyVersion":null}],"635926855539746206:636045261152541359":[],"635926855539746206:636045261152541360":[],"635926855539746206:636045261152541361":[],"635926855539746206:636045261152541362":[],"635690283596553901:6357565</vt:lpwstr>
  </property>
  <property fmtid="{D5CDD505-2E9C-101B-9397-08002B2CF9AE}" pid="56" name="PluginDependencies_54">
    <vt:lpwstr>74568773657":[]}</vt:lpwstr>
  </property>
  <property fmtid="{D5CDD505-2E9C-101B-9397-08002B2CF9AE}" pid="57" name="CustomerId">
    <vt:lpwstr>auoffice</vt:lpwstr>
  </property>
  <property fmtid="{D5CDD505-2E9C-101B-9397-08002B2CF9AE}" pid="58" name="TemplateId">
    <vt:lpwstr>636196524199658508</vt:lpwstr>
  </property>
  <property fmtid="{D5CDD505-2E9C-101B-9397-08002B2CF9AE}" pid="59" name="UserProfileId">
    <vt:lpwstr>637273031168443969</vt:lpwstr>
  </property>
  <property fmtid="{D5CDD505-2E9C-101B-9397-08002B2CF9AE}" pid="60" name="TemplafyTimeStamp">
    <vt:lpwstr>2017-02-24T14:35:30.3621506Z</vt:lpwstr>
  </property>
  <property fmtid="{D5CDD505-2E9C-101B-9397-08002B2CF9AE}" pid="61" name="OfficeID">
    <vt:lpwstr>1045</vt:lpwstr>
  </property>
  <property fmtid="{D5CDD505-2E9C-101B-9397-08002B2CF9AE}" pid="62" name="colorthemechange">
    <vt:lpwstr>True</vt:lpwstr>
  </property>
</Properties>
</file>