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ppt/revisionInfo.xml" ContentType="application/vnd.ms-powerpoint.revisioninfo+xml"/>
  <Override PartName="/docProps/core.xml" ContentType="application/vnd.openxmlformats-package.core-properties+xml"/>
  <Override PartName="/customXml/itemProps8.xml" ContentType="application/vnd.openxmlformats-officedocument.customXmlProperties+xml"/>
  <Override PartName="/customXml/itemProps14.xml" ContentType="application/vnd.openxmlformats-officedocument.customXmlProperties+xml"/>
  <Override PartName="/customXml/itemProps13.xml" ContentType="application/vnd.openxmlformats-officedocument.customXmlProperties+xml"/>
  <Override PartName="/customXml/itemProps12.xml" ContentType="application/vnd.openxmlformats-officedocument.customXmlProperties+xml"/>
  <Override PartName="/customXml/itemProps11.xml" ContentType="application/vnd.openxmlformats-officedocument.customXmlProperties+xml"/>
  <Override PartName="/ppt/metadata" ContentType="application/binary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5"/>
  </p:sldMasterIdLst>
  <p:notesMasterIdLst>
    <p:notesMasterId r:id="rId29"/>
  </p:notesMasterIdLst>
  <p:sldIdLst>
    <p:sldId id="266" r:id="rId16"/>
    <p:sldId id="297" r:id="rId17"/>
    <p:sldId id="989" r:id="rId18"/>
    <p:sldId id="308" r:id="rId19"/>
    <p:sldId id="309" r:id="rId20"/>
    <p:sldId id="307" r:id="rId21"/>
    <p:sldId id="983" r:id="rId22"/>
    <p:sldId id="971" r:id="rId23"/>
    <p:sldId id="977" r:id="rId24"/>
    <p:sldId id="314" r:id="rId25"/>
    <p:sldId id="984" r:id="rId26"/>
    <p:sldId id="993" r:id="rId27"/>
    <p:sldId id="994" r:id="rId28"/>
  </p:sldIdLst>
  <p:sldSz cx="9144000" cy="5143500" type="screen16x9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3" roundtripDataSignature="AMtx7mjMHrxObMrpUdZAnHdBYO0MfYxIX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uz, Sigourney M" initials="" lastIdx="5" clrIdx="0"/>
  <p:cmAuthor id="1" name="Sebastian Mernild" initials="SM" lastIdx="1" clrIdx="1">
    <p:extLst>
      <p:ext uri="{19B8F6BF-5375-455C-9EA6-DF929625EA0E}">
        <p15:presenceInfo xmlns:p15="http://schemas.microsoft.com/office/powerpoint/2012/main" userId="S::mernild@sdu.dk::f662f3ee-3e5e-4e59-af88-3fae66628ff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492CD"/>
    <a:srgbClr val="3399FF"/>
    <a:srgbClr val="FFFFFF"/>
    <a:srgbClr val="FFC000"/>
    <a:srgbClr val="6A6A6A"/>
    <a:srgbClr val="4F91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DFC33C-DFA9-4734-8F6F-FE915E37C056}" v="4" dt="2023-09-05T13:03:29.4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191" autoAdjust="0"/>
  </p:normalViewPr>
  <p:slideViewPr>
    <p:cSldViewPr snapToGrid="0">
      <p:cViewPr varScale="1">
        <p:scale>
          <a:sx n="123" d="100"/>
          <a:sy n="123" d="100"/>
        </p:scale>
        <p:origin x="11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63" Type="http://customschemas.google.com/relationships/presentationmetadata" Target="metadata"/><Relationship Id="rId68" Type="http://schemas.openxmlformats.org/officeDocument/2006/relationships/tableStyles" Target="tableStyles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67" Type="http://schemas.openxmlformats.org/officeDocument/2006/relationships/theme" Target="theme/theme1.xml"/><Relationship Id="rId71" Type="http://schemas.openxmlformats.org/officeDocument/2006/relationships/customXml" Target="../customXml/item16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notesMaster" Target="notesMasters/notesMaster1.xml"/><Relationship Id="rId70" Type="http://schemas.openxmlformats.org/officeDocument/2006/relationships/customXml" Target="../customXml/item15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" Target="slides/slide9.xml"/><Relationship Id="rId66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Master" Target="slideMasters/slideMaster1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10" Type="http://schemas.openxmlformats.org/officeDocument/2006/relationships/customXml" Target="../customXml/item10.xml"/><Relationship Id="rId19" Type="http://schemas.openxmlformats.org/officeDocument/2006/relationships/slide" Target="slides/slide4.xml"/><Relationship Id="rId65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64" Type="http://schemas.openxmlformats.org/officeDocument/2006/relationships/commentAuthors" Target="commentAuthors.xml"/><Relationship Id="rId69" Type="http://schemas.microsoft.com/office/2015/10/relationships/revisionInfo" Target="revisionInfo.xml"/><Relationship Id="rId8" Type="http://schemas.openxmlformats.org/officeDocument/2006/relationships/customXml" Target="../customXml/item8.xml"/><Relationship Id="rId72" Type="http://schemas.openxmlformats.org/officeDocument/2006/relationships/customXml" Target="../customXml/item17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340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8046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0197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 - White+Seal">
  <p:cSld name="5_Title Slide - White+Seal">
    <p:bg>
      <p:bgPr>
        <a:solidFill>
          <a:srgbClr val="5492CD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6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280"/>
              </a:spcBef>
              <a:spcAft>
                <a:spcPts val="0"/>
              </a:spcAft>
              <a:buClr>
                <a:srgbClr val="007DBA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280"/>
              </a:spcBef>
              <a:spcAft>
                <a:spcPts val="0"/>
              </a:spcAft>
              <a:buClr>
                <a:srgbClr val="007DB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7DB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280"/>
              </a:spcBef>
              <a:spcAft>
                <a:spcPts val="0"/>
              </a:spcAft>
              <a:buClr>
                <a:srgbClr val="007DB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7DB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80"/>
              </a:spcBef>
              <a:spcAft>
                <a:spcPts val="0"/>
              </a:spcAft>
              <a:buClr>
                <a:srgbClr val="007DB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7DB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80"/>
              </a:spcBef>
              <a:spcAft>
                <a:spcPts val="0"/>
              </a:spcAft>
              <a:buClr>
                <a:srgbClr val="007DB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7DB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ctrTitle"/>
          </p:nvPr>
        </p:nvSpPr>
        <p:spPr>
          <a:xfrm>
            <a:off x="288702" y="1383672"/>
            <a:ext cx="8548212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  <a:defRPr sz="2700" b="1" cap="none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6"/>
          <p:cNvSpPr txBox="1">
            <a:spLocks noGrp="1"/>
          </p:cNvSpPr>
          <p:nvPr>
            <p:ph type="subTitle" idx="1"/>
          </p:nvPr>
        </p:nvSpPr>
        <p:spPr>
          <a:xfrm>
            <a:off x="288702" y="2595839"/>
            <a:ext cx="8548212" cy="1714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29293"/>
                </a:solidFill>
              </a:defRPr>
            </a:lvl2pPr>
            <a:lvl3pPr lvl="2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29293"/>
                </a:solidFill>
              </a:defRPr>
            </a:lvl3pPr>
            <a:lvl4pPr lvl="3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29293"/>
                </a:solidFill>
              </a:defRPr>
            </a:lvl4pPr>
            <a:lvl5pPr lvl="4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29293"/>
                </a:solidFill>
              </a:defRPr>
            </a:lvl5pPr>
            <a:lvl6pPr lvl="5" algn="ctr">
              <a:spcBef>
                <a:spcPts val="225"/>
              </a:spcBef>
              <a:spcAft>
                <a:spcPts val="0"/>
              </a:spcAft>
              <a:buClr>
                <a:srgbClr val="929293"/>
              </a:buClr>
              <a:buSzPts val="1125"/>
              <a:buNone/>
              <a:defRPr>
                <a:solidFill>
                  <a:srgbClr val="929293"/>
                </a:solidFill>
              </a:defRPr>
            </a:lvl6pPr>
            <a:lvl7pPr lvl="6" algn="ctr">
              <a:spcBef>
                <a:spcPts val="225"/>
              </a:spcBef>
              <a:spcAft>
                <a:spcPts val="0"/>
              </a:spcAft>
              <a:buClr>
                <a:srgbClr val="929293"/>
              </a:buClr>
              <a:buSzPts val="1125"/>
              <a:buNone/>
              <a:defRPr>
                <a:solidFill>
                  <a:srgbClr val="929293"/>
                </a:solidFill>
              </a:defRPr>
            </a:lvl7pPr>
            <a:lvl8pPr lvl="7" algn="ctr">
              <a:spcBef>
                <a:spcPts val="225"/>
              </a:spcBef>
              <a:spcAft>
                <a:spcPts val="0"/>
              </a:spcAft>
              <a:buClr>
                <a:srgbClr val="929293"/>
              </a:buClr>
              <a:buSzPts val="1125"/>
              <a:buNone/>
              <a:defRPr>
                <a:solidFill>
                  <a:srgbClr val="929293"/>
                </a:solidFill>
              </a:defRPr>
            </a:lvl8pPr>
            <a:lvl9pPr lvl="8" algn="ctr">
              <a:spcBef>
                <a:spcPts val="225"/>
              </a:spcBef>
              <a:spcAft>
                <a:spcPts val="0"/>
              </a:spcAft>
              <a:buClr>
                <a:srgbClr val="929293"/>
              </a:buClr>
              <a:buSzPts val="1125"/>
              <a:buNone/>
              <a:defRPr>
                <a:solidFill>
                  <a:srgbClr val="92929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Slide-Light Photo">
  <p:cSld name="1_Section Slide-Light Photo">
    <p:bg>
      <p:bgPr>
        <a:solidFill>
          <a:srgbClr val="FBFBFB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2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280"/>
              </a:spcBef>
              <a:spcAft>
                <a:spcPts val="0"/>
              </a:spcAft>
              <a:buClr>
                <a:srgbClr val="007DBA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7DB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280"/>
              </a:spcBef>
              <a:spcAft>
                <a:spcPts val="0"/>
              </a:spcAft>
              <a:buClr>
                <a:srgbClr val="007DB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7DB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280"/>
              </a:spcBef>
              <a:spcAft>
                <a:spcPts val="0"/>
              </a:spcAft>
              <a:buClr>
                <a:srgbClr val="007DB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7DB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80"/>
              </a:spcBef>
              <a:spcAft>
                <a:spcPts val="0"/>
              </a:spcAft>
              <a:buClr>
                <a:srgbClr val="007DB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7DB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80"/>
              </a:spcBef>
              <a:spcAft>
                <a:spcPts val="0"/>
              </a:spcAft>
              <a:buClr>
                <a:srgbClr val="007DB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7DB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12"/>
          <p:cNvSpPr txBox="1">
            <a:spLocks noGrp="1"/>
          </p:cNvSpPr>
          <p:nvPr>
            <p:ph type="ctrTitle"/>
          </p:nvPr>
        </p:nvSpPr>
        <p:spPr>
          <a:xfrm>
            <a:off x="288702" y="1383672"/>
            <a:ext cx="8548212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003466"/>
              </a:buClr>
              <a:buSzPts val="2700"/>
              <a:buFont typeface="Arial"/>
              <a:buNone/>
              <a:defRPr sz="2700" b="1" cap="none">
                <a:solidFill>
                  <a:srgbClr val="00346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2"/>
          <p:cNvSpPr txBox="1">
            <a:spLocks noGrp="1"/>
          </p:cNvSpPr>
          <p:nvPr>
            <p:ph type="subTitle" idx="1"/>
          </p:nvPr>
        </p:nvSpPr>
        <p:spPr>
          <a:xfrm>
            <a:off x="288702" y="2595839"/>
            <a:ext cx="8548212" cy="1714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006C92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29293"/>
                </a:solidFill>
              </a:defRPr>
            </a:lvl2pPr>
            <a:lvl3pPr lvl="2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29293"/>
                </a:solidFill>
              </a:defRPr>
            </a:lvl3pPr>
            <a:lvl4pPr lvl="3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29293"/>
                </a:solidFill>
              </a:defRPr>
            </a:lvl4pPr>
            <a:lvl5pPr lvl="4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29293"/>
                </a:solidFill>
              </a:defRPr>
            </a:lvl5pPr>
            <a:lvl6pPr lvl="5" algn="ctr">
              <a:spcBef>
                <a:spcPts val="225"/>
              </a:spcBef>
              <a:spcAft>
                <a:spcPts val="0"/>
              </a:spcAft>
              <a:buClr>
                <a:srgbClr val="929293"/>
              </a:buClr>
              <a:buSzPts val="1125"/>
              <a:buNone/>
              <a:defRPr>
                <a:solidFill>
                  <a:srgbClr val="929293"/>
                </a:solidFill>
              </a:defRPr>
            </a:lvl6pPr>
            <a:lvl7pPr lvl="6" algn="ctr">
              <a:spcBef>
                <a:spcPts val="225"/>
              </a:spcBef>
              <a:spcAft>
                <a:spcPts val="0"/>
              </a:spcAft>
              <a:buClr>
                <a:srgbClr val="929293"/>
              </a:buClr>
              <a:buSzPts val="1125"/>
              <a:buNone/>
              <a:defRPr>
                <a:solidFill>
                  <a:srgbClr val="929293"/>
                </a:solidFill>
              </a:defRPr>
            </a:lvl7pPr>
            <a:lvl8pPr lvl="7" algn="ctr">
              <a:spcBef>
                <a:spcPts val="225"/>
              </a:spcBef>
              <a:spcAft>
                <a:spcPts val="0"/>
              </a:spcAft>
              <a:buClr>
                <a:srgbClr val="929293"/>
              </a:buClr>
              <a:buSzPts val="1125"/>
              <a:buNone/>
              <a:defRPr>
                <a:solidFill>
                  <a:srgbClr val="929293"/>
                </a:solidFill>
              </a:defRPr>
            </a:lvl8pPr>
            <a:lvl9pPr lvl="8" algn="ctr">
              <a:spcBef>
                <a:spcPts val="225"/>
              </a:spcBef>
              <a:spcAft>
                <a:spcPts val="0"/>
              </a:spcAft>
              <a:buClr>
                <a:srgbClr val="929293"/>
              </a:buClr>
              <a:buSzPts val="1125"/>
              <a:buNone/>
              <a:defRPr>
                <a:solidFill>
                  <a:srgbClr val="92929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ection Slide">
  <p:cSld name="5_Section Slide">
    <p:bg>
      <p:bgPr>
        <a:solidFill>
          <a:srgbClr val="5492CD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3"/>
          <p:cNvSpPr>
            <a:spLocks noGrp="1"/>
          </p:cNvSpPr>
          <p:nvPr>
            <p:ph type="pic" idx="2"/>
          </p:nvPr>
        </p:nvSpPr>
        <p:spPr>
          <a:xfrm>
            <a:off x="0" y="182294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280"/>
              </a:spcBef>
              <a:spcAft>
                <a:spcPts val="0"/>
              </a:spcAft>
              <a:buClr>
                <a:srgbClr val="007DBA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280"/>
              </a:spcBef>
              <a:spcAft>
                <a:spcPts val="0"/>
              </a:spcAft>
              <a:buClr>
                <a:srgbClr val="007DB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7DB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280"/>
              </a:spcBef>
              <a:spcAft>
                <a:spcPts val="0"/>
              </a:spcAft>
              <a:buClr>
                <a:srgbClr val="007DB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7DB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80"/>
              </a:spcBef>
              <a:spcAft>
                <a:spcPts val="0"/>
              </a:spcAft>
              <a:buClr>
                <a:srgbClr val="007DB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7DB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80"/>
              </a:spcBef>
              <a:spcAft>
                <a:spcPts val="0"/>
              </a:spcAft>
              <a:buClr>
                <a:srgbClr val="007DB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7DB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13"/>
          <p:cNvSpPr txBox="1">
            <a:spLocks noGrp="1"/>
          </p:cNvSpPr>
          <p:nvPr>
            <p:ph type="ctrTitle"/>
          </p:nvPr>
        </p:nvSpPr>
        <p:spPr>
          <a:xfrm>
            <a:off x="288702" y="1383672"/>
            <a:ext cx="8548212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  <a:defRPr sz="2700" b="1" cap="none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3"/>
          <p:cNvSpPr txBox="1">
            <a:spLocks noGrp="1"/>
          </p:cNvSpPr>
          <p:nvPr>
            <p:ph type="subTitle" idx="1"/>
          </p:nvPr>
        </p:nvSpPr>
        <p:spPr>
          <a:xfrm>
            <a:off x="288702" y="2595839"/>
            <a:ext cx="8548212" cy="1714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29293"/>
                </a:solidFill>
              </a:defRPr>
            </a:lvl2pPr>
            <a:lvl3pPr lvl="2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29293"/>
                </a:solidFill>
              </a:defRPr>
            </a:lvl3pPr>
            <a:lvl4pPr lvl="3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29293"/>
                </a:solidFill>
              </a:defRPr>
            </a:lvl4pPr>
            <a:lvl5pPr lvl="4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29293"/>
                </a:solidFill>
              </a:defRPr>
            </a:lvl5pPr>
            <a:lvl6pPr lvl="5" algn="ctr">
              <a:spcBef>
                <a:spcPts val="225"/>
              </a:spcBef>
              <a:spcAft>
                <a:spcPts val="0"/>
              </a:spcAft>
              <a:buClr>
                <a:srgbClr val="929293"/>
              </a:buClr>
              <a:buSzPts val="1125"/>
              <a:buNone/>
              <a:defRPr>
                <a:solidFill>
                  <a:srgbClr val="929293"/>
                </a:solidFill>
              </a:defRPr>
            </a:lvl6pPr>
            <a:lvl7pPr lvl="6" algn="ctr">
              <a:spcBef>
                <a:spcPts val="225"/>
              </a:spcBef>
              <a:spcAft>
                <a:spcPts val="0"/>
              </a:spcAft>
              <a:buClr>
                <a:srgbClr val="929293"/>
              </a:buClr>
              <a:buSzPts val="1125"/>
              <a:buNone/>
              <a:defRPr>
                <a:solidFill>
                  <a:srgbClr val="929293"/>
                </a:solidFill>
              </a:defRPr>
            </a:lvl7pPr>
            <a:lvl8pPr lvl="7" algn="ctr">
              <a:spcBef>
                <a:spcPts val="225"/>
              </a:spcBef>
              <a:spcAft>
                <a:spcPts val="0"/>
              </a:spcAft>
              <a:buClr>
                <a:srgbClr val="929293"/>
              </a:buClr>
              <a:buSzPts val="1125"/>
              <a:buNone/>
              <a:defRPr>
                <a:solidFill>
                  <a:srgbClr val="929293"/>
                </a:solidFill>
              </a:defRPr>
            </a:lvl8pPr>
            <a:lvl9pPr lvl="8" algn="ctr">
              <a:spcBef>
                <a:spcPts val="225"/>
              </a:spcBef>
              <a:spcAft>
                <a:spcPts val="0"/>
              </a:spcAft>
              <a:buClr>
                <a:srgbClr val="929293"/>
              </a:buClr>
              <a:buSzPts val="1125"/>
              <a:buNone/>
              <a:defRPr>
                <a:solidFill>
                  <a:srgbClr val="929293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13"/>
          <p:cNvSpPr/>
          <p:nvPr/>
        </p:nvSpPr>
        <p:spPr>
          <a:xfrm>
            <a:off x="0" y="0"/>
            <a:ext cx="9144000" cy="556408"/>
          </a:xfrm>
          <a:prstGeom prst="rect">
            <a:avLst/>
          </a:prstGeom>
          <a:solidFill>
            <a:srgbClr val="5492C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58777" y="1995"/>
            <a:ext cx="3082208" cy="556408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13"/>
          <p:cNvSpPr/>
          <p:nvPr/>
        </p:nvSpPr>
        <p:spPr>
          <a:xfrm>
            <a:off x="321371" y="70784"/>
            <a:ext cx="270176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SIXTH ASSESSMENT REPORT</a:t>
            </a:r>
            <a:endParaRPr/>
          </a:p>
        </p:txBody>
      </p:sp>
      <p:sp>
        <p:nvSpPr>
          <p:cNvPr id="35" name="Google Shape;35;p13"/>
          <p:cNvSpPr/>
          <p:nvPr/>
        </p:nvSpPr>
        <p:spPr>
          <a:xfrm flipH="1">
            <a:off x="7446722" y="0"/>
            <a:ext cx="1697278" cy="557784"/>
          </a:xfrm>
          <a:custGeom>
            <a:avLst/>
            <a:gdLst/>
            <a:ahLst/>
            <a:cxnLst/>
            <a:rect l="l" t="t" r="r" b="b"/>
            <a:pathLst>
              <a:path w="1697278" h="557773" extrusionOk="0">
                <a:moveTo>
                  <a:pt x="1139505" y="0"/>
                </a:moveTo>
                <a:lnTo>
                  <a:pt x="0" y="0"/>
                </a:lnTo>
                <a:lnTo>
                  <a:pt x="0" y="557773"/>
                </a:lnTo>
                <a:lnTo>
                  <a:pt x="1697278" y="557773"/>
                </a:lnTo>
                <a:close/>
              </a:path>
            </a:pathLst>
          </a:custGeom>
          <a:blipFill rotWithShape="0">
            <a:blip r:embed="rId3">
              <a:alphaModFix/>
            </a:blip>
            <a:stretch>
              <a:fillRect l="-4849" t="-130321" r="-134145" b="-163100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36" name="Google Shape;36;p13"/>
          <p:cNvSpPr/>
          <p:nvPr/>
        </p:nvSpPr>
        <p:spPr>
          <a:xfrm flipH="1">
            <a:off x="7235247" y="0"/>
            <a:ext cx="925996" cy="556408"/>
          </a:xfrm>
          <a:custGeom>
            <a:avLst/>
            <a:gdLst/>
            <a:ahLst/>
            <a:cxnLst/>
            <a:rect l="l" t="t" r="r" b="b"/>
            <a:pathLst>
              <a:path w="925996" h="556408" extrusionOk="0">
                <a:moveTo>
                  <a:pt x="369588" y="0"/>
                </a:moveTo>
                <a:lnTo>
                  <a:pt x="0" y="0"/>
                </a:lnTo>
                <a:lnTo>
                  <a:pt x="556408" y="556408"/>
                </a:lnTo>
                <a:lnTo>
                  <a:pt x="925996" y="556408"/>
                </a:lnTo>
                <a:close/>
              </a:path>
            </a:pathLst>
          </a:custGeom>
          <a:solidFill>
            <a:srgbClr val="5492CD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3"/>
          <p:cNvSpPr txBox="1">
            <a:spLocks noGrp="1"/>
          </p:cNvSpPr>
          <p:nvPr>
            <p:ph type="body" idx="3"/>
          </p:nvPr>
        </p:nvSpPr>
        <p:spPr>
          <a:xfrm>
            <a:off x="269010" y="327502"/>
            <a:ext cx="302687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 b="1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 b="1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 b="1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 b="1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Section Slide">
  <p:cSld name="6_Section Slide">
    <p:bg>
      <p:bgPr>
        <a:solidFill>
          <a:srgbClr val="003466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4"/>
          <p:cNvSpPr>
            <a:spLocks noGrp="1"/>
          </p:cNvSpPr>
          <p:nvPr>
            <p:ph type="pic" idx="2"/>
          </p:nvPr>
        </p:nvSpPr>
        <p:spPr>
          <a:xfrm>
            <a:off x="0" y="240061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280"/>
              </a:spcBef>
              <a:spcAft>
                <a:spcPts val="0"/>
              </a:spcAft>
              <a:buClr>
                <a:srgbClr val="007DBA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280"/>
              </a:spcBef>
              <a:spcAft>
                <a:spcPts val="0"/>
              </a:spcAft>
              <a:buClr>
                <a:srgbClr val="007DB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7DB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280"/>
              </a:spcBef>
              <a:spcAft>
                <a:spcPts val="0"/>
              </a:spcAft>
              <a:buClr>
                <a:srgbClr val="007DB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7DB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80"/>
              </a:spcBef>
              <a:spcAft>
                <a:spcPts val="0"/>
              </a:spcAft>
              <a:buClr>
                <a:srgbClr val="007DB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7DB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80"/>
              </a:spcBef>
              <a:spcAft>
                <a:spcPts val="0"/>
              </a:spcAft>
              <a:buClr>
                <a:srgbClr val="007DB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7DB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14"/>
          <p:cNvSpPr txBox="1">
            <a:spLocks noGrp="1"/>
          </p:cNvSpPr>
          <p:nvPr>
            <p:ph type="ctrTitle"/>
          </p:nvPr>
        </p:nvSpPr>
        <p:spPr>
          <a:xfrm>
            <a:off x="288702" y="1383672"/>
            <a:ext cx="8548212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  <a:defRPr sz="2700" b="1" cap="none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4"/>
          <p:cNvSpPr txBox="1">
            <a:spLocks noGrp="1"/>
          </p:cNvSpPr>
          <p:nvPr>
            <p:ph type="subTitle" idx="1"/>
          </p:nvPr>
        </p:nvSpPr>
        <p:spPr>
          <a:xfrm>
            <a:off x="288702" y="2595839"/>
            <a:ext cx="8548212" cy="1714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29293"/>
                </a:solidFill>
              </a:defRPr>
            </a:lvl2pPr>
            <a:lvl3pPr lvl="2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29293"/>
                </a:solidFill>
              </a:defRPr>
            </a:lvl3pPr>
            <a:lvl4pPr lvl="3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29293"/>
                </a:solidFill>
              </a:defRPr>
            </a:lvl4pPr>
            <a:lvl5pPr lvl="4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29293"/>
                </a:solidFill>
              </a:defRPr>
            </a:lvl5pPr>
            <a:lvl6pPr lvl="5" algn="ctr">
              <a:spcBef>
                <a:spcPts val="225"/>
              </a:spcBef>
              <a:spcAft>
                <a:spcPts val="0"/>
              </a:spcAft>
              <a:buClr>
                <a:srgbClr val="929293"/>
              </a:buClr>
              <a:buSzPts val="1125"/>
              <a:buNone/>
              <a:defRPr>
                <a:solidFill>
                  <a:srgbClr val="929293"/>
                </a:solidFill>
              </a:defRPr>
            </a:lvl6pPr>
            <a:lvl7pPr lvl="6" algn="ctr">
              <a:spcBef>
                <a:spcPts val="225"/>
              </a:spcBef>
              <a:spcAft>
                <a:spcPts val="0"/>
              </a:spcAft>
              <a:buClr>
                <a:srgbClr val="929293"/>
              </a:buClr>
              <a:buSzPts val="1125"/>
              <a:buNone/>
              <a:defRPr>
                <a:solidFill>
                  <a:srgbClr val="929293"/>
                </a:solidFill>
              </a:defRPr>
            </a:lvl7pPr>
            <a:lvl8pPr lvl="7" algn="ctr">
              <a:spcBef>
                <a:spcPts val="225"/>
              </a:spcBef>
              <a:spcAft>
                <a:spcPts val="0"/>
              </a:spcAft>
              <a:buClr>
                <a:srgbClr val="929293"/>
              </a:buClr>
              <a:buSzPts val="1125"/>
              <a:buNone/>
              <a:defRPr>
                <a:solidFill>
                  <a:srgbClr val="929293"/>
                </a:solidFill>
              </a:defRPr>
            </a:lvl8pPr>
            <a:lvl9pPr lvl="8" algn="ctr">
              <a:spcBef>
                <a:spcPts val="225"/>
              </a:spcBef>
              <a:spcAft>
                <a:spcPts val="0"/>
              </a:spcAft>
              <a:buClr>
                <a:srgbClr val="929293"/>
              </a:buClr>
              <a:buSzPts val="1125"/>
              <a:buNone/>
              <a:defRPr>
                <a:solidFill>
                  <a:srgbClr val="929293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14"/>
          <p:cNvSpPr/>
          <p:nvPr/>
        </p:nvSpPr>
        <p:spPr>
          <a:xfrm>
            <a:off x="-9192" y="2783"/>
            <a:ext cx="9144000" cy="556408"/>
          </a:xfrm>
          <a:prstGeom prst="rect">
            <a:avLst/>
          </a:prstGeom>
          <a:solidFill>
            <a:srgbClr val="5492C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14"/>
          <p:cNvSpPr/>
          <p:nvPr/>
        </p:nvSpPr>
        <p:spPr>
          <a:xfrm flipH="1">
            <a:off x="7446722" y="0"/>
            <a:ext cx="1697278" cy="557784"/>
          </a:xfrm>
          <a:custGeom>
            <a:avLst/>
            <a:gdLst/>
            <a:ahLst/>
            <a:cxnLst/>
            <a:rect l="l" t="t" r="r" b="b"/>
            <a:pathLst>
              <a:path w="1697278" h="557773" extrusionOk="0">
                <a:moveTo>
                  <a:pt x="1139505" y="0"/>
                </a:moveTo>
                <a:lnTo>
                  <a:pt x="0" y="0"/>
                </a:lnTo>
                <a:lnTo>
                  <a:pt x="0" y="557773"/>
                </a:lnTo>
                <a:lnTo>
                  <a:pt x="1697278" y="557773"/>
                </a:lnTo>
                <a:close/>
              </a:path>
            </a:pathLst>
          </a:custGeom>
          <a:blipFill rotWithShape="0">
            <a:blip r:embed="rId2">
              <a:alphaModFix/>
            </a:blip>
            <a:stretch>
              <a:fillRect l="-4849" t="-130321" r="-134145" b="-163100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44" name="Google Shape;44;p14"/>
          <p:cNvSpPr/>
          <p:nvPr/>
        </p:nvSpPr>
        <p:spPr>
          <a:xfrm flipH="1">
            <a:off x="7235247" y="0"/>
            <a:ext cx="925996" cy="556408"/>
          </a:xfrm>
          <a:custGeom>
            <a:avLst/>
            <a:gdLst/>
            <a:ahLst/>
            <a:cxnLst/>
            <a:rect l="l" t="t" r="r" b="b"/>
            <a:pathLst>
              <a:path w="925996" h="556408" extrusionOk="0">
                <a:moveTo>
                  <a:pt x="369588" y="0"/>
                </a:moveTo>
                <a:lnTo>
                  <a:pt x="0" y="0"/>
                </a:lnTo>
                <a:lnTo>
                  <a:pt x="556408" y="556408"/>
                </a:lnTo>
                <a:lnTo>
                  <a:pt x="925996" y="556408"/>
                </a:lnTo>
                <a:close/>
              </a:path>
            </a:pathLst>
          </a:custGeom>
          <a:solidFill>
            <a:srgbClr val="5492CD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" name="Google Shape;4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58777" y="1995"/>
            <a:ext cx="3082208" cy="556408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4"/>
          <p:cNvSpPr/>
          <p:nvPr/>
        </p:nvSpPr>
        <p:spPr>
          <a:xfrm>
            <a:off x="321371" y="70784"/>
            <a:ext cx="270176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SIXTH ASSESSMENT REPORT</a:t>
            </a:r>
            <a:endParaRPr/>
          </a:p>
        </p:txBody>
      </p:sp>
      <p:sp>
        <p:nvSpPr>
          <p:cNvPr id="47" name="Google Shape;47;p14"/>
          <p:cNvSpPr/>
          <p:nvPr/>
        </p:nvSpPr>
        <p:spPr>
          <a:xfrm>
            <a:off x="328805" y="303868"/>
            <a:ext cx="2259593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Working Group I – The Physical Science Basis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verskrift og indhold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76168-DD12-DF46-41B9-6483A1803E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023" y="749381"/>
            <a:ext cx="8214437" cy="52578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da-DK"/>
              <a:t>Klik for at tilføje overskrift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2B90A8ED-A0E8-853E-6679-DC43B22DB38C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311023" y="1491855"/>
            <a:ext cx="8214437" cy="288964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a-DK"/>
              <a:t>Klik for at tilføje tekst, klik ikon for at tilføje graf/tabel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2FB3BBD5-58C1-5CEC-C849-C6439A79FED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9923885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a-DK"/>
              <a:t>Klik for at redigere titeltypografien i masteren</a:t>
            </a:r>
            <a:endParaRPr lang="en-DK"/>
          </a:p>
        </p:txBody>
      </p:sp>
      <p:sp>
        <p:nvSpPr>
          <p:cNvPr id="3" name="Pladsholder til indhold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22F5F31-F5EC-62DC-E72A-2F9EAAA27A5E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AF188-2356-4345-8122-38858DD22B6B}" type="datetime1">
              <a:rPr lang="LID4096"/>
              <a:pPr>
                <a:defRPr/>
              </a:pPr>
              <a:t>09/05/2023</a:t>
            </a:fld>
            <a:endParaRPr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EA535B-62AC-2837-EB52-A98F2A9229DD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1BF07BD-55A7-0997-C09A-7188F6E3D690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06369-A050-4CD3-9BCA-A467482B899C}" type="slidenum">
              <a:rPr lang="LID4096" altLang="da-DK"/>
              <a:pPr>
                <a:defRPr/>
              </a:pPr>
              <a:t>‹nr.›</a:t>
            </a:fld>
            <a:endParaRPr lang="LID4096" altLang="da-DK"/>
          </a:p>
        </p:txBody>
      </p:sp>
    </p:spTree>
    <p:extLst>
      <p:ext uri="{BB962C8B-B14F-4D97-AF65-F5344CB8AC3E}">
        <p14:creationId xmlns:p14="http://schemas.microsoft.com/office/powerpoint/2010/main" val="285296454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title"/>
          </p:nvPr>
        </p:nvSpPr>
        <p:spPr>
          <a:xfrm>
            <a:off x="325967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3466"/>
              </a:buClr>
              <a:buSzPts val="1856"/>
              <a:buFont typeface="Arial"/>
              <a:buNone/>
              <a:defRPr sz="1856" b="0" i="0" u="none" strike="noStrike" cap="none">
                <a:solidFill>
                  <a:srgbClr val="00346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5"/>
          <p:cNvSpPr txBox="1">
            <a:spLocks noGrp="1"/>
          </p:cNvSpPr>
          <p:nvPr>
            <p:ph type="body" idx="1"/>
          </p:nvPr>
        </p:nvSpPr>
        <p:spPr>
          <a:xfrm>
            <a:off x="325967" y="1200155"/>
            <a:ext cx="8229600" cy="3692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17500" algn="l" rtl="0">
              <a:spcBef>
                <a:spcPts val="280"/>
              </a:spcBef>
              <a:spcAft>
                <a:spcPts val="0"/>
              </a:spcAft>
              <a:buClr>
                <a:srgbClr val="007DB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7DB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rgbClr val="007DB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7DB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rgbClr val="007DB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7DB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007DB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7DB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007DB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7DB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0037" algn="l" rtl="0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0037" algn="l" rtl="0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0037" algn="l" rtl="0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0037" algn="l" rtl="0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customXml" Target="../../customXml/item8.xml"/><Relationship Id="rId1" Type="http://schemas.openxmlformats.org/officeDocument/2006/relationships/customXml" Target="../../customXml/item9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customXml" Target="../../customXml/item2.xml"/><Relationship Id="rId1" Type="http://schemas.openxmlformats.org/officeDocument/2006/relationships/customXml" Target="../../customXml/item4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customXml" Target="../../customXml/item10.xml"/><Relationship Id="rId1" Type="http://schemas.openxmlformats.org/officeDocument/2006/relationships/customXml" Target="../../customXml/item1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customXml" Target="../../customXml/item5.xml"/><Relationship Id="rId1" Type="http://schemas.openxmlformats.org/officeDocument/2006/relationships/customXml" Target="../../customXml/item7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customXml" Target="../../customXml/item13.xml"/><Relationship Id="rId1" Type="http://schemas.openxmlformats.org/officeDocument/2006/relationships/customXml" Target="../../customXml/item3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0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F855103B-94E1-6319-7CF0-1FB21F552F15}"/>
              </a:ext>
            </a:extLst>
          </p:cNvPr>
          <p:cNvSpPr/>
          <p:nvPr/>
        </p:nvSpPr>
        <p:spPr>
          <a:xfrm>
            <a:off x="0" y="3406877"/>
            <a:ext cx="9144000" cy="173662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252" name="Google Shape;252;p4"/>
          <p:cNvGrpSpPr/>
          <p:nvPr/>
        </p:nvGrpSpPr>
        <p:grpSpPr>
          <a:xfrm>
            <a:off x="-547527" y="-1096583"/>
            <a:ext cx="10125263" cy="5666411"/>
            <a:chOff x="-536089" y="-1087786"/>
            <a:chExt cx="10125263" cy="5666411"/>
          </a:xfrm>
        </p:grpSpPr>
        <p:sp>
          <p:nvSpPr>
            <p:cNvPr id="253" name="Google Shape;253;p4"/>
            <p:cNvSpPr/>
            <p:nvPr/>
          </p:nvSpPr>
          <p:spPr>
            <a:xfrm rot="-404756">
              <a:off x="-301470" y="-536452"/>
              <a:ext cx="9656025" cy="4563743"/>
            </a:xfrm>
            <a:custGeom>
              <a:avLst/>
              <a:gdLst/>
              <a:ahLst/>
              <a:cxnLst/>
              <a:rect l="l" t="t" r="r" b="b"/>
              <a:pathLst>
                <a:path w="9609446" h="4452002" extrusionOk="0">
                  <a:moveTo>
                    <a:pt x="526609" y="0"/>
                  </a:moveTo>
                  <a:lnTo>
                    <a:pt x="9609446" y="1074371"/>
                  </a:lnTo>
                  <a:lnTo>
                    <a:pt x="9209920" y="4452002"/>
                  </a:lnTo>
                  <a:lnTo>
                    <a:pt x="0" y="4452002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/>
            </a:p>
          </p:txBody>
        </p:sp>
        <p:sp>
          <p:nvSpPr>
            <p:cNvPr id="254" name="Google Shape;254;p4"/>
            <p:cNvSpPr/>
            <p:nvPr/>
          </p:nvSpPr>
          <p:spPr>
            <a:xfrm rot="-404756">
              <a:off x="-304029" y="-537389"/>
              <a:ext cx="9617053" cy="4246214"/>
            </a:xfrm>
            <a:custGeom>
              <a:avLst/>
              <a:gdLst/>
              <a:ahLst/>
              <a:cxnLst/>
              <a:rect l="l" t="t" r="r" b="b"/>
              <a:pathLst>
                <a:path w="9570662" h="4142248" extrusionOk="0">
                  <a:moveTo>
                    <a:pt x="489969" y="0"/>
                  </a:moveTo>
                  <a:lnTo>
                    <a:pt x="9570662" y="1074117"/>
                  </a:lnTo>
                  <a:lnTo>
                    <a:pt x="9207746" y="4142248"/>
                  </a:lnTo>
                  <a:lnTo>
                    <a:pt x="0" y="4142248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dirty="0"/>
            </a:p>
          </p:txBody>
        </p:sp>
      </p:grpSp>
      <p:sp>
        <p:nvSpPr>
          <p:cNvPr id="258" name="Google Shape;258;p4"/>
          <p:cNvSpPr txBox="1"/>
          <p:nvPr/>
        </p:nvSpPr>
        <p:spPr>
          <a:xfrm>
            <a:off x="9907929" y="240753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4"/>
          <p:cNvSpPr txBox="1"/>
          <p:nvPr/>
        </p:nvSpPr>
        <p:spPr>
          <a:xfrm>
            <a:off x="12240126" y="258277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4"/>
          <p:cNvSpPr txBox="1"/>
          <p:nvPr/>
        </p:nvSpPr>
        <p:spPr>
          <a:xfrm>
            <a:off x="10427368" y="3785937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6B655C60-F784-F61A-E798-61EAC1EBD555}"/>
              </a:ext>
            </a:extLst>
          </p:cNvPr>
          <p:cNvSpPr txBox="1"/>
          <p:nvPr/>
        </p:nvSpPr>
        <p:spPr>
          <a:xfrm>
            <a:off x="87847" y="2540410"/>
            <a:ext cx="8736683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sz="2400" dirty="0">
              <a:solidFill>
                <a:schemeClr val="bg1"/>
              </a:solidFill>
              <a:latin typeface="+mn-lt"/>
            </a:endParaRPr>
          </a:p>
          <a:p>
            <a:r>
              <a:rPr lang="da-DK" sz="1800" b="1" i="1" dirty="0">
                <a:solidFill>
                  <a:schemeClr val="bg1"/>
                </a:solidFill>
                <a:latin typeface="+mn-lt"/>
              </a:rPr>
              <a:t>Sebastian H. Mernild</a:t>
            </a:r>
            <a:r>
              <a:rPr lang="da-DK" sz="1800" i="1" dirty="0">
                <a:solidFill>
                  <a:schemeClr val="bg1"/>
                </a:solidFill>
                <a:latin typeface="+mn-lt"/>
              </a:rPr>
              <a:t>, Prof. in </a:t>
            </a:r>
            <a:r>
              <a:rPr lang="da-DK" sz="1800" i="1" dirty="0" err="1">
                <a:solidFill>
                  <a:schemeClr val="bg1"/>
                </a:solidFill>
                <a:latin typeface="+mn-lt"/>
              </a:rPr>
              <a:t>Climate</a:t>
            </a:r>
            <a:r>
              <a:rPr lang="da-DK" sz="1800" i="1" dirty="0">
                <a:solidFill>
                  <a:schemeClr val="bg1"/>
                </a:solidFill>
                <a:latin typeface="+mn-lt"/>
              </a:rPr>
              <a:t> Change and </a:t>
            </a:r>
            <a:r>
              <a:rPr lang="da-DK" sz="1800" i="1" dirty="0" err="1">
                <a:solidFill>
                  <a:schemeClr val="bg1"/>
                </a:solidFill>
                <a:latin typeface="+mn-lt"/>
              </a:rPr>
              <a:t>Glaciology</a:t>
            </a:r>
            <a:r>
              <a:rPr lang="da-DK" sz="1800" i="1" dirty="0">
                <a:solidFill>
                  <a:schemeClr val="bg1"/>
                </a:solidFill>
                <a:latin typeface="+mn-lt"/>
              </a:rPr>
              <a:t>. </a:t>
            </a:r>
          </a:p>
          <a:p>
            <a:r>
              <a:rPr lang="da-DK" sz="1800" i="1" dirty="0">
                <a:solidFill>
                  <a:schemeClr val="bg1"/>
                </a:solidFill>
                <a:latin typeface="+mn-lt"/>
              </a:rPr>
              <a:t>IPCC AR6/WG1, </a:t>
            </a:r>
            <a:r>
              <a:rPr lang="da-DK" sz="1800" i="1" dirty="0" err="1">
                <a:solidFill>
                  <a:schemeClr val="bg1"/>
                </a:solidFill>
                <a:latin typeface="+mn-lt"/>
              </a:rPr>
              <a:t>Lead</a:t>
            </a:r>
            <a:r>
              <a:rPr lang="da-DK" sz="1800" i="1" dirty="0">
                <a:solidFill>
                  <a:schemeClr val="bg1"/>
                </a:solidFill>
                <a:latin typeface="+mn-lt"/>
              </a:rPr>
              <a:t> Author Atlas </a:t>
            </a:r>
            <a:r>
              <a:rPr lang="da-DK" sz="1800" i="1" dirty="0" err="1">
                <a:solidFill>
                  <a:schemeClr val="bg1"/>
                </a:solidFill>
                <a:latin typeface="+mn-lt"/>
              </a:rPr>
              <a:t>Chapter</a:t>
            </a:r>
            <a:r>
              <a:rPr lang="da-DK" sz="1800" i="1" dirty="0">
                <a:solidFill>
                  <a:schemeClr val="bg1"/>
                </a:solidFill>
                <a:latin typeface="+mn-lt"/>
              </a:rPr>
              <a:t>/</a:t>
            </a:r>
            <a:r>
              <a:rPr lang="da-DK" sz="1800" i="1" dirty="0" err="1">
                <a:solidFill>
                  <a:schemeClr val="bg1"/>
                </a:solidFill>
                <a:latin typeface="+mn-lt"/>
              </a:rPr>
              <a:t>Contributing</a:t>
            </a:r>
            <a:r>
              <a:rPr lang="da-DK" sz="1800" i="1" dirty="0">
                <a:solidFill>
                  <a:schemeClr val="bg1"/>
                </a:solidFill>
                <a:latin typeface="+mn-lt"/>
              </a:rPr>
              <a:t> Author Ch. 9</a:t>
            </a:r>
          </a:p>
          <a:p>
            <a:endParaRPr lang="da-DK" sz="2000" dirty="0">
              <a:solidFill>
                <a:schemeClr val="bg1"/>
              </a:solidFill>
              <a:latin typeface="+mn-lt"/>
            </a:endParaRPr>
          </a:p>
          <a:p>
            <a:endParaRPr lang="da-DK" dirty="0">
              <a:solidFill>
                <a:schemeClr val="bg1"/>
              </a:solidFill>
              <a:latin typeface="+mn-lt"/>
            </a:endParaRPr>
          </a:p>
          <a:p>
            <a:endParaRPr lang="da-DK" sz="3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55CB380-239B-E9F3-50C2-DF00FE45D9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790" t="45735" r="11718" b="23834"/>
          <a:stretch/>
        </p:blipFill>
        <p:spPr>
          <a:xfrm>
            <a:off x="7574457" y="4294402"/>
            <a:ext cx="1480099" cy="641563"/>
          </a:xfrm>
          <a:prstGeom prst="rect">
            <a:avLst/>
          </a:prstGeom>
        </p:spPr>
      </p:pic>
      <p:pic>
        <p:nvPicPr>
          <p:cNvPr id="9" name="Billede 4">
            <a:extLst>
              <a:ext uri="{FF2B5EF4-FFF2-40B4-BE49-F238E27FC236}">
                <a16:creationId xmlns:a16="http://schemas.microsoft.com/office/drawing/2014/main" id="{6D57A13E-2A11-2408-78CC-2FF3B9FCD2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033"/>
          <a:stretch/>
        </p:blipFill>
        <p:spPr>
          <a:xfrm>
            <a:off x="5020816" y="4039765"/>
            <a:ext cx="2450614" cy="1129545"/>
          </a:xfrm>
          <a:prstGeom prst="rect">
            <a:avLst/>
          </a:prstGeom>
        </p:spPr>
      </p:pic>
      <p:sp>
        <p:nvSpPr>
          <p:cNvPr id="10" name="Tekstfelt 1">
            <a:extLst>
              <a:ext uri="{FF2B5EF4-FFF2-40B4-BE49-F238E27FC236}">
                <a16:creationId xmlns:a16="http://schemas.microsoft.com/office/drawing/2014/main" id="{9F4311B3-B90E-CC9E-E346-32028C2F5DBE}"/>
              </a:ext>
            </a:extLst>
          </p:cNvPr>
          <p:cNvSpPr txBox="1"/>
          <p:nvPr/>
        </p:nvSpPr>
        <p:spPr>
          <a:xfrm>
            <a:off x="5131797" y="935501"/>
            <a:ext cx="34812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sz="2400" dirty="0">
              <a:solidFill>
                <a:schemeClr val="bg1"/>
              </a:solidFill>
              <a:latin typeface="+mn-lt"/>
            </a:endParaRPr>
          </a:p>
          <a:p>
            <a:r>
              <a:rPr lang="da-DK" sz="1800" b="1" dirty="0">
                <a:solidFill>
                  <a:schemeClr val="bg1"/>
                </a:solidFill>
                <a:latin typeface="+mn-lt"/>
              </a:rPr>
              <a:t>IPCC </a:t>
            </a:r>
            <a:r>
              <a:rPr lang="da-DK" sz="1800" b="1" dirty="0" err="1">
                <a:solidFill>
                  <a:schemeClr val="bg1"/>
                </a:solidFill>
                <a:latin typeface="+mn-lt"/>
              </a:rPr>
              <a:t>Assessments</a:t>
            </a:r>
            <a:r>
              <a:rPr lang="da-DK" sz="1800" b="1" dirty="0">
                <a:solidFill>
                  <a:schemeClr val="bg1"/>
                </a:solidFill>
                <a:latin typeface="+mn-lt"/>
              </a:rPr>
              <a:t> from the </a:t>
            </a:r>
            <a:r>
              <a:rPr lang="da-DK" sz="1800" b="1" dirty="0" err="1">
                <a:solidFill>
                  <a:schemeClr val="bg1"/>
                </a:solidFill>
                <a:latin typeface="+mn-lt"/>
              </a:rPr>
              <a:t>Synthesis</a:t>
            </a:r>
            <a:r>
              <a:rPr lang="da-DK" sz="1800" b="1" dirty="0">
                <a:solidFill>
                  <a:schemeClr val="bg1"/>
                </a:solidFill>
                <a:latin typeface="+mn-lt"/>
              </a:rPr>
              <a:t> Report (</a:t>
            </a:r>
            <a:r>
              <a:rPr lang="da-DK" sz="1800" b="1" dirty="0" err="1">
                <a:solidFill>
                  <a:schemeClr val="bg1"/>
                </a:solidFill>
                <a:latin typeface="+mn-lt"/>
              </a:rPr>
              <a:t>latest</a:t>
            </a:r>
            <a:r>
              <a:rPr lang="da-DK" sz="1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da-DK" sz="1800" b="1" dirty="0" err="1">
                <a:solidFill>
                  <a:schemeClr val="bg1"/>
                </a:solidFill>
                <a:latin typeface="+mn-lt"/>
              </a:rPr>
              <a:t>report</a:t>
            </a:r>
            <a:r>
              <a:rPr lang="da-DK" sz="1800" b="1" dirty="0">
                <a:solidFill>
                  <a:schemeClr val="bg1"/>
                </a:solidFill>
                <a:latin typeface="+mn-lt"/>
              </a:rPr>
              <a:t>), AR6</a:t>
            </a:r>
            <a:endParaRPr lang="da-DK" sz="2000" dirty="0">
              <a:solidFill>
                <a:schemeClr val="bg1"/>
              </a:solidFill>
              <a:latin typeface="+mn-lt"/>
            </a:endParaRPr>
          </a:p>
          <a:p>
            <a:endParaRPr lang="da-DK" dirty="0">
              <a:solidFill>
                <a:schemeClr val="bg1"/>
              </a:solidFill>
              <a:latin typeface="+mn-lt"/>
            </a:endParaRPr>
          </a:p>
          <a:p>
            <a:endParaRPr lang="da-DK" sz="3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FE4F36-7CF0-45A1-7186-AAABBECC64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77" t="4565" r="4454" b="4679"/>
          <a:stretch/>
        </p:blipFill>
        <p:spPr>
          <a:xfrm>
            <a:off x="171988" y="136259"/>
            <a:ext cx="4522198" cy="2540572"/>
          </a:xfrm>
          <a:prstGeom prst="rect">
            <a:avLst/>
          </a:prstGeom>
        </p:spPr>
      </p:pic>
      <p:pic>
        <p:nvPicPr>
          <p:cNvPr id="13" name="Billede 8" descr="Et billede, der indeholder tekst&#10;&#10;Automatisk genereret beskrivelse">
            <a:extLst>
              <a:ext uri="{FF2B5EF4-FFF2-40B4-BE49-F238E27FC236}">
                <a16:creationId xmlns:a16="http://schemas.microsoft.com/office/drawing/2014/main" id="{3634152C-7D2C-AAB1-4883-46048DB38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6" t="43706" r="27750" b="12296"/>
          <a:stretch>
            <a:fillRect/>
          </a:stretch>
        </p:blipFill>
        <p:spPr bwMode="auto">
          <a:xfrm>
            <a:off x="7669187" y="136259"/>
            <a:ext cx="1290638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8830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E55C1D1B-6CEC-D875-8A8A-22ECA3DF1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5418"/>
            <a:ext cx="914400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D4D344-D9FB-43D7-56BF-45E95EE4AFCC}"/>
              </a:ext>
            </a:extLst>
          </p:cNvPr>
          <p:cNvSpPr txBox="1"/>
          <p:nvPr/>
        </p:nvSpPr>
        <p:spPr>
          <a:xfrm>
            <a:off x="3068782" y="201528"/>
            <a:ext cx="5934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u="none" strike="noStrike" baseline="0" dirty="0">
                <a:latin typeface="+mn-lt"/>
              </a:rPr>
              <a:t>Climate Change Impacts and Climate-Related Risks</a:t>
            </a:r>
            <a:endParaRPr lang="da-DK" sz="2000" dirty="0"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6D9911-B845-10CA-C72C-F34F90D87BF9}"/>
              </a:ext>
            </a:extLst>
          </p:cNvPr>
          <p:cNvSpPr/>
          <p:nvPr/>
        </p:nvSpPr>
        <p:spPr>
          <a:xfrm>
            <a:off x="129540" y="4655820"/>
            <a:ext cx="807720" cy="274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11F35B58-495C-11EE-5A35-51A294C81966}"/>
              </a:ext>
            </a:extLst>
          </p:cNvPr>
          <p:cNvSpPr txBox="1"/>
          <p:nvPr/>
        </p:nvSpPr>
        <p:spPr>
          <a:xfrm>
            <a:off x="602966" y="809550"/>
            <a:ext cx="796606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i="0" u="none" strike="noStrike" baseline="0" dirty="0">
                <a:solidFill>
                  <a:srgbClr val="1D1C1D"/>
                </a:solidFill>
                <a:latin typeface="+mn-lt"/>
              </a:rPr>
              <a:t>B.1.3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+mn-lt"/>
              </a:rPr>
              <a:t>With every additional increment of global warming, 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+mn-lt"/>
              </a:rPr>
              <a:t>changes in </a:t>
            </a:r>
            <a:r>
              <a:rPr lang="en-US" sz="2000" b="1" i="0" u="none" strike="noStrike" baseline="0" dirty="0">
                <a:solidFill>
                  <a:srgbClr val="FF0000"/>
                </a:solidFill>
                <a:latin typeface="+mn-lt"/>
              </a:rPr>
              <a:t>extremes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+mn-lt"/>
              </a:rPr>
              <a:t> continue to become larger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+mn-lt"/>
              </a:rPr>
              <a:t>. </a:t>
            </a:r>
          </a:p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  <a:latin typeface="+mn-lt"/>
              </a:rPr>
              <a:t>Continued 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+mn-lt"/>
              </a:rPr>
              <a:t>global warming is projected to </a:t>
            </a:r>
            <a:r>
              <a:rPr lang="en-US" sz="2000" b="1" i="0" u="none" strike="noStrike" baseline="0" dirty="0">
                <a:solidFill>
                  <a:srgbClr val="FF0000"/>
                </a:solidFill>
                <a:latin typeface="+mn-lt"/>
              </a:rPr>
              <a:t>further intensify</a:t>
            </a:r>
            <a:r>
              <a:rPr lang="en-US" sz="2000" b="0" i="0" u="none" strike="noStrike" baseline="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+mn-lt"/>
              </a:rPr>
              <a:t>the global water cycle, including its variability, and very wet and very dry weather and climate events and seasons (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+mn-lt"/>
              </a:rPr>
              <a:t>high confidence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+mn-lt"/>
              </a:rPr>
              <a:t>).</a:t>
            </a:r>
          </a:p>
          <a:p>
            <a:pPr algn="l"/>
            <a:endParaRPr lang="en-US" sz="2000" dirty="0">
              <a:latin typeface="+mn-lt"/>
            </a:endParaRPr>
          </a:p>
          <a:p>
            <a:pPr algn="l"/>
            <a:r>
              <a:rPr lang="en-US" sz="2000" b="1" i="0" u="none" strike="noStrike" baseline="0" dirty="0">
                <a:latin typeface="+mn-lt"/>
              </a:rPr>
              <a:t>B.1.4 </a:t>
            </a:r>
            <a:r>
              <a:rPr lang="en-US" sz="2000" b="0" i="0" u="none" strike="noStrike" baseline="0" dirty="0">
                <a:latin typeface="+mn-lt"/>
              </a:rPr>
              <a:t>Compound </a:t>
            </a:r>
            <a:r>
              <a:rPr lang="en-US" sz="2000" b="1" i="0" u="none" strike="noStrike" baseline="0" dirty="0">
                <a:solidFill>
                  <a:srgbClr val="FF0000"/>
                </a:solidFill>
                <a:latin typeface="+mn-lt"/>
              </a:rPr>
              <a:t>heatwaves and droughts </a:t>
            </a:r>
            <a:r>
              <a:rPr lang="en-US" sz="2000" b="1" i="0" u="none" strike="noStrike" baseline="0" dirty="0">
                <a:latin typeface="+mn-lt"/>
              </a:rPr>
              <a:t>are projected to become more frequent.</a:t>
            </a:r>
          </a:p>
          <a:p>
            <a:pPr algn="l"/>
            <a:endParaRPr lang="en-US" sz="2000" b="1" dirty="0">
              <a:latin typeface="+mn-lt"/>
            </a:endParaRPr>
          </a:p>
          <a:p>
            <a:pPr algn="l"/>
            <a:r>
              <a:rPr lang="en-US" sz="2000" b="1" i="0" u="none" strike="noStrike" baseline="0" dirty="0">
                <a:latin typeface="+mn-lt"/>
              </a:rPr>
              <a:t>B.2.1 </a:t>
            </a:r>
            <a:r>
              <a:rPr lang="en-US" sz="2000" b="0" i="0" u="none" strike="noStrike" baseline="0" dirty="0">
                <a:latin typeface="+mn-lt"/>
              </a:rPr>
              <a:t>In the near term, </a:t>
            </a:r>
            <a:r>
              <a:rPr lang="en-US" sz="2000" b="1" i="0" u="none" strike="noStrike" baseline="0" dirty="0">
                <a:latin typeface="+mn-lt"/>
              </a:rPr>
              <a:t>every region in the world is projected to face </a:t>
            </a:r>
            <a:r>
              <a:rPr lang="en-US" sz="2000" b="1" i="0" u="none" strike="noStrike" baseline="0" dirty="0">
                <a:solidFill>
                  <a:srgbClr val="FF0000"/>
                </a:solidFill>
                <a:latin typeface="+mn-lt"/>
              </a:rPr>
              <a:t>further increases </a:t>
            </a:r>
            <a:r>
              <a:rPr lang="en-US" sz="2000" b="1" i="0" u="none" strike="noStrike" baseline="0" dirty="0">
                <a:latin typeface="+mn-lt"/>
              </a:rPr>
              <a:t>in climate hazards </a:t>
            </a:r>
            <a:r>
              <a:rPr lang="en-US" sz="2000" b="0" i="0" u="none" strike="noStrike" baseline="0" dirty="0">
                <a:latin typeface="+mn-lt"/>
              </a:rPr>
              <a:t>(</a:t>
            </a:r>
            <a:r>
              <a:rPr lang="en-US" sz="2000" b="0" i="1" u="none" strike="noStrike" baseline="0" dirty="0">
                <a:latin typeface="+mn-lt"/>
              </a:rPr>
              <a:t>medium to high confidenc</a:t>
            </a:r>
            <a:r>
              <a:rPr lang="en-US" sz="2000" b="0" i="0" u="none" strike="noStrike" baseline="0" dirty="0">
                <a:latin typeface="+mn-lt"/>
              </a:rPr>
              <a:t>e, depending on region and hazard).</a:t>
            </a:r>
            <a:endParaRPr lang="en-US" sz="2000" b="1" i="0" u="none" strike="noStrike" baseline="0" dirty="0">
              <a:latin typeface="+mn-lt"/>
            </a:endParaRP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265052A3-FE5F-5FF4-35F9-9A1EAFD81F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790" t="45735" r="11718" b="23834"/>
          <a:stretch/>
        </p:blipFill>
        <p:spPr>
          <a:xfrm>
            <a:off x="241964" y="4529138"/>
            <a:ext cx="1148421" cy="49779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7554FEC-F614-2ECE-5F21-EB7B47FD3503}"/>
              </a:ext>
            </a:extLst>
          </p:cNvPr>
          <p:cNvSpPr/>
          <p:nvPr/>
        </p:nvSpPr>
        <p:spPr>
          <a:xfrm>
            <a:off x="8175812" y="4740088"/>
            <a:ext cx="838648" cy="274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81690A-3F5E-3AAF-8A73-FAE2B04E51C1}"/>
              </a:ext>
            </a:extLst>
          </p:cNvPr>
          <p:cNvSpPr/>
          <p:nvPr/>
        </p:nvSpPr>
        <p:spPr>
          <a:xfrm>
            <a:off x="4961965" y="5045058"/>
            <a:ext cx="4188760" cy="99111"/>
          </a:xfrm>
          <a:prstGeom prst="rect">
            <a:avLst/>
          </a:prstGeom>
          <a:solidFill>
            <a:srgbClr val="5492CD"/>
          </a:solidFill>
          <a:ln>
            <a:solidFill>
              <a:srgbClr val="5492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561237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Billede 14" descr="Et billede, der indeholder himmel, udendørs, græs, natur&#10;&#10;Automatisk genereret beskrivelse">
            <a:extLst>
              <a:ext uri="{FF2B5EF4-FFF2-40B4-BE49-F238E27FC236}">
                <a16:creationId xmlns:a16="http://schemas.microsoft.com/office/drawing/2014/main" id="{B58C2808-AD4E-DFFF-2D5F-CA538B7A2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3"/>
          <a:stretch>
            <a:fillRect/>
          </a:stretch>
        </p:blipFill>
        <p:spPr bwMode="auto">
          <a:xfrm>
            <a:off x="-217885" y="1512094"/>
            <a:ext cx="3952876" cy="2693194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Billede 11" descr="Et billede, der indeholder træ, udendørs, vej, græs&#10;&#10;Automatisk genereret beskrivelse">
            <a:extLst>
              <a:ext uri="{FF2B5EF4-FFF2-40B4-BE49-F238E27FC236}">
                <a16:creationId xmlns:a16="http://schemas.microsoft.com/office/drawing/2014/main" id="{340653E5-6922-295C-9EA7-7AE16D63E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194" y="2895601"/>
            <a:ext cx="4142185" cy="2327672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Billede 2" descr="Et billede, der indeholder bjerg, udendørs, himmel, sne&#10;&#10;Automatisk genereret beskrivelse">
            <a:extLst>
              <a:ext uri="{FF2B5EF4-FFF2-40B4-BE49-F238E27FC236}">
                <a16:creationId xmlns:a16="http://schemas.microsoft.com/office/drawing/2014/main" id="{A5010058-B76A-2AEB-D35C-AE29213D0E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5" t="11263" b="23212"/>
          <a:stretch>
            <a:fillRect/>
          </a:stretch>
        </p:blipFill>
        <p:spPr bwMode="auto">
          <a:xfrm>
            <a:off x="5961346" y="950922"/>
            <a:ext cx="4051697" cy="2189559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Billede 16">
            <a:extLst>
              <a:ext uri="{FF2B5EF4-FFF2-40B4-BE49-F238E27FC236}">
                <a16:creationId xmlns:a16="http://schemas.microsoft.com/office/drawing/2014/main" id="{A1230C48-29C1-B069-E9D1-64C9F2F7CB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5" t="22742" r="30048" b="12221"/>
          <a:stretch>
            <a:fillRect/>
          </a:stretch>
        </p:blipFill>
        <p:spPr bwMode="auto">
          <a:xfrm>
            <a:off x="3549254" y="2803922"/>
            <a:ext cx="2762250" cy="2565797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Billede 2" descr="Et billede, der indeholder tekst, udendørs, bil, træ&#10;&#10;Automatisk genereret beskrivelse">
            <a:extLst>
              <a:ext uri="{FF2B5EF4-FFF2-40B4-BE49-F238E27FC236}">
                <a16:creationId xmlns:a16="http://schemas.microsoft.com/office/drawing/2014/main" id="{29610CAF-226E-D9E4-EF3C-5DE1FD7A25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135" y="1187054"/>
            <a:ext cx="3340894" cy="199072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F4C18E27-1A82-F38F-A12F-297E1202D1E2}"/>
              </a:ext>
            </a:extLst>
          </p:cNvPr>
          <p:cNvSpPr txBox="1"/>
          <p:nvPr/>
        </p:nvSpPr>
        <p:spPr>
          <a:xfrm>
            <a:off x="179672" y="129554"/>
            <a:ext cx="8066484" cy="7386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a-DK" sz="2100" b="1" dirty="0">
                <a:solidFill>
                  <a:srgbClr val="5393CE"/>
                </a:solidFill>
                <a:latin typeface="+mn-lt"/>
              </a:rPr>
              <a:t>IPCC: </a:t>
            </a:r>
            <a:r>
              <a:rPr lang="da-DK" sz="2100" b="1" dirty="0" err="1">
                <a:solidFill>
                  <a:srgbClr val="5393CE"/>
                </a:solidFill>
                <a:latin typeface="+mn-lt"/>
              </a:rPr>
              <a:t>Every</a:t>
            </a:r>
            <a:r>
              <a:rPr lang="da-DK" sz="2100" b="1" dirty="0">
                <a:solidFill>
                  <a:srgbClr val="5393CE"/>
                </a:solidFill>
                <a:latin typeface="+mn-lt"/>
              </a:rPr>
              <a:t> </a:t>
            </a:r>
            <a:r>
              <a:rPr lang="da-DK" sz="2100" b="1" dirty="0" err="1">
                <a:solidFill>
                  <a:srgbClr val="5393CE"/>
                </a:solidFill>
                <a:latin typeface="+mn-lt"/>
              </a:rPr>
              <a:t>additional</a:t>
            </a:r>
            <a:r>
              <a:rPr lang="da-DK" sz="2100" b="1" dirty="0">
                <a:solidFill>
                  <a:srgbClr val="5393CE"/>
                </a:solidFill>
                <a:latin typeface="+mn-lt"/>
              </a:rPr>
              <a:t> 0.5°C </a:t>
            </a:r>
            <a:r>
              <a:rPr lang="en-US" sz="2100" b="1" dirty="0">
                <a:solidFill>
                  <a:srgbClr val="5393CE"/>
                </a:solidFill>
                <a:latin typeface="+mn-lt"/>
              </a:rPr>
              <a:t>of global warming </a:t>
            </a:r>
            <a:r>
              <a:rPr lang="en-US" sz="2100" dirty="0">
                <a:solidFill>
                  <a:srgbClr val="5393CE"/>
                </a:solidFill>
                <a:latin typeface="+mn-lt"/>
              </a:rPr>
              <a:t>causes clearly discernible increases in hot extremes and extreme precipitation</a:t>
            </a:r>
            <a:endParaRPr lang="da-DK" sz="2100" dirty="0">
              <a:solidFill>
                <a:srgbClr val="5393CE"/>
              </a:solidFill>
              <a:latin typeface="+mn-lt"/>
            </a:endParaRPr>
          </a:p>
        </p:txBody>
      </p:sp>
      <p:pic>
        <p:nvPicPr>
          <p:cNvPr id="17416" name="Billede 8" descr="Et billede, der indeholder tekst&#10;&#10;Automatisk genereret beskrivelse">
            <a:extLst>
              <a:ext uri="{FF2B5EF4-FFF2-40B4-BE49-F238E27FC236}">
                <a16:creationId xmlns:a16="http://schemas.microsoft.com/office/drawing/2014/main" id="{6ED4FE70-C8EB-6D29-667D-3F6F06BC9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6" t="43706" r="27750" b="12296"/>
          <a:stretch>
            <a:fillRect/>
          </a:stretch>
        </p:blipFill>
        <p:spPr bwMode="auto">
          <a:xfrm>
            <a:off x="359569" y="4277916"/>
            <a:ext cx="1360885" cy="73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Billede 4">
            <a:extLst>
              <a:ext uri="{FF2B5EF4-FFF2-40B4-BE49-F238E27FC236}">
                <a16:creationId xmlns:a16="http://schemas.microsoft.com/office/drawing/2014/main" id="{080DB310-98C8-51A8-E976-463362ADB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2" t="18123" r="37889" b="7314"/>
          <a:stretch>
            <a:fillRect/>
          </a:stretch>
        </p:blipFill>
        <p:spPr bwMode="auto">
          <a:xfrm>
            <a:off x="71438" y="915473"/>
            <a:ext cx="2397919" cy="2882504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76724826-E210-17F3-B91B-BDFDF0E1FE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73" t="20711" r="31408" b="14472"/>
          <a:stretch/>
        </p:blipFill>
        <p:spPr>
          <a:xfrm>
            <a:off x="2530079" y="1115612"/>
            <a:ext cx="3888581" cy="232290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31750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6149" name="Billede 9">
            <a:extLst>
              <a:ext uri="{FF2B5EF4-FFF2-40B4-BE49-F238E27FC236}">
                <a16:creationId xmlns:a16="http://schemas.microsoft.com/office/drawing/2014/main" id="{DD46C22F-2E4F-92E2-6445-EC617D5131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" t="31973" r="59515" b="28802"/>
          <a:stretch>
            <a:fillRect/>
          </a:stretch>
        </p:blipFill>
        <p:spPr bwMode="auto">
          <a:xfrm>
            <a:off x="100013" y="3328067"/>
            <a:ext cx="3075385" cy="201811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Billede 11">
            <a:extLst>
              <a:ext uri="{FF2B5EF4-FFF2-40B4-BE49-F238E27FC236}">
                <a16:creationId xmlns:a16="http://schemas.microsoft.com/office/drawing/2014/main" id="{79181986-2AFD-3685-6204-7C80D37F5D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3" t="23430" r="37888" b="30356"/>
          <a:stretch>
            <a:fillRect/>
          </a:stretch>
        </p:blipFill>
        <p:spPr bwMode="auto">
          <a:xfrm>
            <a:off x="3121819" y="3532968"/>
            <a:ext cx="3130154" cy="2376488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Billede 15">
            <a:extLst>
              <a:ext uri="{FF2B5EF4-FFF2-40B4-BE49-F238E27FC236}">
                <a16:creationId xmlns:a16="http://schemas.microsoft.com/office/drawing/2014/main" id="{1E0BCD9A-E0D2-C56E-F713-4F897E3FE2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0" t="40778" r="42912" b="14471"/>
          <a:stretch>
            <a:fillRect/>
          </a:stretch>
        </p:blipFill>
        <p:spPr bwMode="auto">
          <a:xfrm>
            <a:off x="6497240" y="894637"/>
            <a:ext cx="3449241" cy="2301478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Billede 13">
            <a:extLst>
              <a:ext uri="{FF2B5EF4-FFF2-40B4-BE49-F238E27FC236}">
                <a16:creationId xmlns:a16="http://schemas.microsoft.com/office/drawing/2014/main" id="{195337EA-4112-688D-091C-195D471525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3" t="24854" r="31189" b="28932"/>
          <a:stretch>
            <a:fillRect/>
          </a:stretch>
        </p:blipFill>
        <p:spPr bwMode="auto">
          <a:xfrm>
            <a:off x="6057900" y="2862874"/>
            <a:ext cx="3743325" cy="2376488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felt 4">
            <a:extLst>
              <a:ext uri="{FF2B5EF4-FFF2-40B4-BE49-F238E27FC236}">
                <a16:creationId xmlns:a16="http://schemas.microsoft.com/office/drawing/2014/main" id="{0FFCA899-40F4-BCC2-888C-A08FD586F1AE}"/>
              </a:ext>
            </a:extLst>
          </p:cNvPr>
          <p:cNvSpPr txBox="1"/>
          <p:nvPr/>
        </p:nvSpPr>
        <p:spPr>
          <a:xfrm>
            <a:off x="179672" y="129554"/>
            <a:ext cx="8066484" cy="7386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a-DK" sz="2100" b="1" dirty="0">
                <a:solidFill>
                  <a:srgbClr val="5393CE"/>
                </a:solidFill>
                <a:latin typeface="+mn-lt"/>
              </a:rPr>
              <a:t>IPCC: </a:t>
            </a:r>
            <a:r>
              <a:rPr lang="da-DK" sz="2100" b="1" dirty="0" err="1">
                <a:solidFill>
                  <a:srgbClr val="5393CE"/>
                </a:solidFill>
                <a:latin typeface="+mn-lt"/>
              </a:rPr>
              <a:t>Every</a:t>
            </a:r>
            <a:r>
              <a:rPr lang="da-DK" sz="2100" b="1" dirty="0">
                <a:solidFill>
                  <a:srgbClr val="5393CE"/>
                </a:solidFill>
                <a:latin typeface="+mn-lt"/>
              </a:rPr>
              <a:t> </a:t>
            </a:r>
            <a:r>
              <a:rPr lang="da-DK" sz="2100" b="1" dirty="0" err="1">
                <a:solidFill>
                  <a:srgbClr val="5393CE"/>
                </a:solidFill>
                <a:latin typeface="+mn-lt"/>
              </a:rPr>
              <a:t>additional</a:t>
            </a:r>
            <a:r>
              <a:rPr lang="da-DK" sz="2100" b="1" dirty="0">
                <a:solidFill>
                  <a:srgbClr val="5393CE"/>
                </a:solidFill>
                <a:latin typeface="+mn-lt"/>
              </a:rPr>
              <a:t> 0.5°C </a:t>
            </a:r>
            <a:r>
              <a:rPr lang="en-US" sz="2100" b="1" dirty="0">
                <a:solidFill>
                  <a:srgbClr val="5393CE"/>
                </a:solidFill>
                <a:latin typeface="+mn-lt"/>
              </a:rPr>
              <a:t>of global warming </a:t>
            </a:r>
            <a:r>
              <a:rPr lang="en-US" sz="2100" dirty="0">
                <a:solidFill>
                  <a:srgbClr val="5393CE"/>
                </a:solidFill>
                <a:latin typeface="+mn-lt"/>
              </a:rPr>
              <a:t>causes clearly discernible increases in hot extremes and extreme precipitation</a:t>
            </a:r>
            <a:endParaRPr lang="da-DK" sz="2100" dirty="0">
              <a:solidFill>
                <a:srgbClr val="5393CE"/>
              </a:solidFill>
              <a:latin typeface="+mn-lt"/>
            </a:endParaRP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F855103B-94E1-6319-7CF0-1FB21F552F15}"/>
              </a:ext>
            </a:extLst>
          </p:cNvPr>
          <p:cNvSpPr/>
          <p:nvPr/>
        </p:nvSpPr>
        <p:spPr>
          <a:xfrm>
            <a:off x="0" y="3406877"/>
            <a:ext cx="9144000" cy="173662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252" name="Google Shape;252;p4"/>
          <p:cNvGrpSpPr/>
          <p:nvPr/>
        </p:nvGrpSpPr>
        <p:grpSpPr>
          <a:xfrm>
            <a:off x="-547527" y="-1096583"/>
            <a:ext cx="10125263" cy="5666411"/>
            <a:chOff x="-536089" y="-1087786"/>
            <a:chExt cx="10125263" cy="5666411"/>
          </a:xfrm>
        </p:grpSpPr>
        <p:sp>
          <p:nvSpPr>
            <p:cNvPr id="253" name="Google Shape;253;p4"/>
            <p:cNvSpPr/>
            <p:nvPr/>
          </p:nvSpPr>
          <p:spPr>
            <a:xfrm rot="-404756">
              <a:off x="-301470" y="-536452"/>
              <a:ext cx="9656025" cy="4563743"/>
            </a:xfrm>
            <a:custGeom>
              <a:avLst/>
              <a:gdLst/>
              <a:ahLst/>
              <a:cxnLst/>
              <a:rect l="l" t="t" r="r" b="b"/>
              <a:pathLst>
                <a:path w="9609446" h="4452002" extrusionOk="0">
                  <a:moveTo>
                    <a:pt x="526609" y="0"/>
                  </a:moveTo>
                  <a:lnTo>
                    <a:pt x="9609446" y="1074371"/>
                  </a:lnTo>
                  <a:lnTo>
                    <a:pt x="9209920" y="4452002"/>
                  </a:lnTo>
                  <a:lnTo>
                    <a:pt x="0" y="4452002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/>
            </a:p>
          </p:txBody>
        </p:sp>
        <p:sp>
          <p:nvSpPr>
            <p:cNvPr id="254" name="Google Shape;254;p4"/>
            <p:cNvSpPr/>
            <p:nvPr/>
          </p:nvSpPr>
          <p:spPr>
            <a:xfrm rot="-404756">
              <a:off x="-304029" y="-537389"/>
              <a:ext cx="9617053" cy="4246214"/>
            </a:xfrm>
            <a:custGeom>
              <a:avLst/>
              <a:gdLst/>
              <a:ahLst/>
              <a:cxnLst/>
              <a:rect l="l" t="t" r="r" b="b"/>
              <a:pathLst>
                <a:path w="9570662" h="4142248" extrusionOk="0">
                  <a:moveTo>
                    <a:pt x="489969" y="0"/>
                  </a:moveTo>
                  <a:lnTo>
                    <a:pt x="9570662" y="1074117"/>
                  </a:lnTo>
                  <a:lnTo>
                    <a:pt x="9207746" y="4142248"/>
                  </a:lnTo>
                  <a:lnTo>
                    <a:pt x="0" y="4142248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/>
            </a:p>
          </p:txBody>
        </p:sp>
      </p:grpSp>
      <p:sp>
        <p:nvSpPr>
          <p:cNvPr id="258" name="Google Shape;258;p4"/>
          <p:cNvSpPr txBox="1"/>
          <p:nvPr/>
        </p:nvSpPr>
        <p:spPr>
          <a:xfrm>
            <a:off x="9907929" y="240753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4"/>
          <p:cNvSpPr txBox="1"/>
          <p:nvPr/>
        </p:nvSpPr>
        <p:spPr>
          <a:xfrm>
            <a:off x="12240126" y="258277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4"/>
          <p:cNvSpPr txBox="1"/>
          <p:nvPr/>
        </p:nvSpPr>
        <p:spPr>
          <a:xfrm>
            <a:off x="10427368" y="3785937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55CB380-239B-E9F3-50C2-DF00FE45D9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790" t="45735" r="11718" b="23834"/>
          <a:stretch/>
        </p:blipFill>
        <p:spPr>
          <a:xfrm>
            <a:off x="7574457" y="4294402"/>
            <a:ext cx="1480099" cy="641563"/>
          </a:xfrm>
          <a:prstGeom prst="rect">
            <a:avLst/>
          </a:prstGeom>
        </p:spPr>
      </p:pic>
      <p:pic>
        <p:nvPicPr>
          <p:cNvPr id="9" name="Billede 4">
            <a:extLst>
              <a:ext uri="{FF2B5EF4-FFF2-40B4-BE49-F238E27FC236}">
                <a16:creationId xmlns:a16="http://schemas.microsoft.com/office/drawing/2014/main" id="{6D57A13E-2A11-2408-78CC-2FF3B9FCD2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033"/>
          <a:stretch/>
        </p:blipFill>
        <p:spPr>
          <a:xfrm>
            <a:off x="5020816" y="4039765"/>
            <a:ext cx="2450614" cy="1129545"/>
          </a:xfrm>
          <a:prstGeom prst="rect">
            <a:avLst/>
          </a:prstGeom>
        </p:spPr>
      </p:pic>
      <p:sp>
        <p:nvSpPr>
          <p:cNvPr id="10" name="Tekstfelt 1">
            <a:extLst>
              <a:ext uri="{FF2B5EF4-FFF2-40B4-BE49-F238E27FC236}">
                <a16:creationId xmlns:a16="http://schemas.microsoft.com/office/drawing/2014/main" id="{9F4311B3-B90E-CC9E-E346-32028C2F5DBE}"/>
              </a:ext>
            </a:extLst>
          </p:cNvPr>
          <p:cNvSpPr txBox="1"/>
          <p:nvPr/>
        </p:nvSpPr>
        <p:spPr>
          <a:xfrm>
            <a:off x="1356207" y="2668834"/>
            <a:ext cx="36646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sz="2400" dirty="0">
              <a:solidFill>
                <a:schemeClr val="bg1"/>
              </a:solidFill>
              <a:latin typeface="+mn-lt"/>
            </a:endParaRPr>
          </a:p>
          <a:p>
            <a:r>
              <a:rPr lang="da-DK" sz="3600" b="1" dirty="0" err="1">
                <a:solidFill>
                  <a:schemeClr val="bg1"/>
                </a:solidFill>
                <a:latin typeface="+mn-lt"/>
              </a:rPr>
              <a:t>Thank</a:t>
            </a:r>
            <a:r>
              <a:rPr lang="da-DK" sz="36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da-DK" sz="3600" b="1" dirty="0" err="1">
                <a:solidFill>
                  <a:schemeClr val="bg1"/>
                </a:solidFill>
                <a:latin typeface="+mn-lt"/>
              </a:rPr>
              <a:t>you</a:t>
            </a:r>
            <a:r>
              <a:rPr lang="da-DK" sz="3600" b="1" dirty="0">
                <a:solidFill>
                  <a:schemeClr val="bg1"/>
                </a:solidFill>
                <a:latin typeface="+mn-lt"/>
              </a:rPr>
              <a:t>!</a:t>
            </a:r>
            <a:endParaRPr lang="da-DK" sz="3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FE4F36-7CF0-45A1-7186-AAABBECC64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77" t="4565" r="4454" b="4679"/>
          <a:stretch/>
        </p:blipFill>
        <p:spPr>
          <a:xfrm>
            <a:off x="171988" y="136259"/>
            <a:ext cx="4522198" cy="2540572"/>
          </a:xfrm>
          <a:prstGeom prst="rect">
            <a:avLst/>
          </a:prstGeom>
        </p:spPr>
      </p:pic>
      <p:pic>
        <p:nvPicPr>
          <p:cNvPr id="4" name="Billede 8" descr="Et billede, der indeholder tekst&#10;&#10;Automatisk genereret beskrivelse">
            <a:extLst>
              <a:ext uri="{FF2B5EF4-FFF2-40B4-BE49-F238E27FC236}">
                <a16:creationId xmlns:a16="http://schemas.microsoft.com/office/drawing/2014/main" id="{9EC6C2CF-9CB8-8ACF-45C5-3DA0BDB6B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6" t="43706" r="27750" b="12296"/>
          <a:stretch>
            <a:fillRect/>
          </a:stretch>
        </p:blipFill>
        <p:spPr bwMode="auto">
          <a:xfrm>
            <a:off x="7669187" y="136259"/>
            <a:ext cx="1290638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6724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E55C1D1B-6CEC-D875-8A8A-22ECA3DF1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D2D6A523-F924-6938-196C-4BEF7CC525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790" t="45735" r="11718" b="23834"/>
          <a:stretch/>
        </p:blipFill>
        <p:spPr>
          <a:xfrm>
            <a:off x="241964" y="4529138"/>
            <a:ext cx="1148421" cy="497794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11F35B58-495C-11EE-5A35-51A294C81966}"/>
              </a:ext>
            </a:extLst>
          </p:cNvPr>
          <p:cNvSpPr txBox="1"/>
          <p:nvPr/>
        </p:nvSpPr>
        <p:spPr>
          <a:xfrm>
            <a:off x="602967" y="809550"/>
            <a:ext cx="785098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i="0" u="none" strike="noStrike" baseline="0" dirty="0">
                <a:latin typeface="+mn-lt"/>
              </a:rPr>
              <a:t>A.1 </a:t>
            </a:r>
            <a:r>
              <a:rPr lang="en-US" sz="2000" b="1" i="0" u="none" strike="noStrike" baseline="0" dirty="0">
                <a:solidFill>
                  <a:srgbClr val="FF0000"/>
                </a:solidFill>
                <a:latin typeface="+mn-lt"/>
              </a:rPr>
              <a:t>Human activities</a:t>
            </a:r>
            <a:r>
              <a:rPr lang="en-US" sz="2000" i="0" u="none" strike="noStrike" baseline="0" dirty="0">
                <a:latin typeface="+mn-lt"/>
              </a:rPr>
              <a:t>, principally through emissions of greenhouse gases, have </a:t>
            </a:r>
            <a:r>
              <a:rPr lang="en-US" sz="2000" b="1" i="0" u="none" strike="noStrike" baseline="0" dirty="0">
                <a:latin typeface="+mn-lt"/>
              </a:rPr>
              <a:t>unequivocally caused global warming</a:t>
            </a:r>
            <a:r>
              <a:rPr lang="en-US" sz="2000" i="0" u="none" strike="noStrike" baseline="0" dirty="0">
                <a:latin typeface="+mn-lt"/>
              </a:rPr>
              <a:t>, with global surface temperature reaching </a:t>
            </a:r>
            <a:r>
              <a:rPr lang="en-US" sz="2000" b="1" i="0" u="none" strike="noStrike" baseline="0" dirty="0">
                <a:latin typeface="+mn-lt"/>
              </a:rPr>
              <a:t>1.1°C</a:t>
            </a:r>
            <a:r>
              <a:rPr lang="en-US" sz="2000" i="0" u="none" strike="noStrike" baseline="0" dirty="0">
                <a:latin typeface="+mn-lt"/>
              </a:rPr>
              <a:t> above 1850–1900 in 2011–2020.</a:t>
            </a:r>
            <a:endParaRPr lang="en-US" sz="2000" i="0" u="none" strike="noStrike" baseline="0" dirty="0">
              <a:highlight>
                <a:srgbClr val="FFFF00"/>
              </a:highlight>
              <a:latin typeface="+mn-lt"/>
            </a:endParaRPr>
          </a:p>
          <a:p>
            <a:pPr algn="l"/>
            <a:endParaRPr lang="en-US" sz="1600" dirty="0">
              <a:latin typeface="+mn-lt"/>
            </a:endParaRPr>
          </a:p>
          <a:p>
            <a:pPr algn="l"/>
            <a:r>
              <a:rPr lang="en-US" sz="2000" b="1" i="0" u="none" strike="noStrike" baseline="0" dirty="0">
                <a:latin typeface="+mn-lt"/>
              </a:rPr>
              <a:t>A.1.2 </a:t>
            </a:r>
            <a:r>
              <a:rPr lang="en-US" sz="2000" b="0" i="0" u="none" strike="noStrike" baseline="0" dirty="0">
                <a:latin typeface="+mn-lt"/>
              </a:rPr>
              <a:t>The </a:t>
            </a:r>
            <a:r>
              <a:rPr lang="en-US" sz="2000" b="0" i="1" u="none" strike="noStrike" baseline="0" dirty="0">
                <a:latin typeface="+mn-lt"/>
              </a:rPr>
              <a:t>likely </a:t>
            </a:r>
            <a:r>
              <a:rPr lang="en-US" sz="2000" b="0" i="0" u="none" strike="noStrike" baseline="0" dirty="0">
                <a:latin typeface="+mn-lt"/>
              </a:rPr>
              <a:t>range of </a:t>
            </a:r>
            <a:r>
              <a:rPr lang="en-US" sz="2000" b="1" i="0" u="none" strike="noStrike" baseline="0" dirty="0">
                <a:latin typeface="+mn-lt"/>
              </a:rPr>
              <a:t>total human-caused global surface temperature </a:t>
            </a:r>
            <a:r>
              <a:rPr lang="en-US" sz="2000" b="0" i="0" u="none" strike="noStrike" baseline="0" dirty="0">
                <a:latin typeface="+mn-lt"/>
              </a:rPr>
              <a:t>increase from 1850–1900 to 2010–2019 is 0.8°C–1.3°C, with a </a:t>
            </a:r>
            <a:r>
              <a:rPr lang="en-US" sz="2000" b="1" i="0" u="none" strike="noStrike" baseline="0" dirty="0">
                <a:solidFill>
                  <a:srgbClr val="FF0000"/>
                </a:solidFill>
                <a:latin typeface="+mn-lt"/>
              </a:rPr>
              <a:t>best estimate of 1.07°C</a:t>
            </a:r>
            <a:r>
              <a:rPr lang="en-US" sz="2000" b="1" i="0" u="none" strike="noStrike" baseline="0" dirty="0">
                <a:latin typeface="+mn-lt"/>
              </a:rPr>
              <a:t>.</a:t>
            </a:r>
            <a:endParaRPr lang="en-US" sz="2000" b="1" dirty="0">
              <a:latin typeface="+mn-lt"/>
            </a:endParaRPr>
          </a:p>
          <a:p>
            <a:pPr algn="l"/>
            <a:endParaRPr lang="en-US" sz="1600" dirty="0">
              <a:latin typeface="+mn-lt"/>
            </a:endParaRPr>
          </a:p>
          <a:p>
            <a:pPr algn="l"/>
            <a:r>
              <a:rPr lang="da-DK" sz="2000" b="1" i="0" u="none" strike="noStrike" baseline="0" dirty="0">
                <a:latin typeface="+mn-lt"/>
              </a:rPr>
              <a:t>A.1.1 S</a:t>
            </a:r>
            <a:r>
              <a:rPr lang="en-US" sz="2000" b="1" i="0" u="none" strike="noStrike" baseline="0" dirty="0" err="1">
                <a:latin typeface="+mn-lt"/>
              </a:rPr>
              <a:t>urface</a:t>
            </a:r>
            <a:r>
              <a:rPr lang="en-US" sz="2000" b="1" i="0" u="none" strike="noStrike" baseline="0" dirty="0">
                <a:latin typeface="+mn-lt"/>
              </a:rPr>
              <a:t> temperature</a:t>
            </a:r>
            <a:r>
              <a:rPr lang="en-US" sz="2000" b="0" i="0" u="none" strike="noStrike" baseline="0" dirty="0">
                <a:latin typeface="+mn-lt"/>
              </a:rPr>
              <a:t> has increased faster since 1970 than in any other </a:t>
            </a:r>
            <a:r>
              <a:rPr lang="en-US" sz="2000" b="1" i="0" u="none" strike="noStrike" baseline="0" dirty="0">
                <a:solidFill>
                  <a:srgbClr val="FF0000"/>
                </a:solidFill>
                <a:latin typeface="+mn-lt"/>
              </a:rPr>
              <a:t>50-year period over at least the last 2000 years</a:t>
            </a:r>
            <a:r>
              <a:rPr lang="en-US" sz="2000" b="0" i="0" u="none" strike="noStrike" baseline="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b="0" i="0" u="none" strike="noStrike" baseline="0" dirty="0">
                <a:latin typeface="+mn-lt"/>
              </a:rPr>
              <a:t>(</a:t>
            </a:r>
            <a:r>
              <a:rPr lang="en-US" sz="2000" b="0" i="1" u="none" strike="noStrike" baseline="0" dirty="0">
                <a:latin typeface="+mn-lt"/>
              </a:rPr>
              <a:t>high confidence</a:t>
            </a:r>
            <a:r>
              <a:rPr lang="en-US" sz="2000" b="0" i="0" u="none" strike="noStrike" baseline="0" dirty="0">
                <a:latin typeface="+mn-lt"/>
              </a:rPr>
              <a:t>).</a:t>
            </a:r>
            <a:endParaRPr lang="en-US" sz="2000" i="0" u="none" strike="noStrike" baseline="0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106D12-6420-D424-F9AE-C0E111BA696F}"/>
              </a:ext>
            </a:extLst>
          </p:cNvPr>
          <p:cNvSpPr txBox="1"/>
          <p:nvPr/>
        </p:nvSpPr>
        <p:spPr>
          <a:xfrm>
            <a:off x="4377690" y="201528"/>
            <a:ext cx="46253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u="none" strike="noStrike" baseline="0" dirty="0">
                <a:latin typeface="+mn-lt"/>
              </a:rPr>
              <a:t>Observed Warming and its Causes</a:t>
            </a:r>
            <a:endParaRPr lang="da-DK" sz="2000" dirty="0"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776AAE-4AF3-E704-091D-7DB231797821}"/>
              </a:ext>
            </a:extLst>
          </p:cNvPr>
          <p:cNvSpPr/>
          <p:nvPr/>
        </p:nvSpPr>
        <p:spPr>
          <a:xfrm>
            <a:off x="8175812" y="4740088"/>
            <a:ext cx="838648" cy="274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B09A05-6D12-CB14-F59C-64C739DEAC2D}"/>
              </a:ext>
            </a:extLst>
          </p:cNvPr>
          <p:cNvSpPr/>
          <p:nvPr/>
        </p:nvSpPr>
        <p:spPr>
          <a:xfrm>
            <a:off x="4961965" y="5045058"/>
            <a:ext cx="4188760" cy="99111"/>
          </a:xfrm>
          <a:prstGeom prst="rect">
            <a:avLst/>
          </a:prstGeom>
          <a:solidFill>
            <a:srgbClr val="5492CD"/>
          </a:solidFill>
          <a:ln>
            <a:solidFill>
              <a:srgbClr val="5492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4" name="Billede 8" descr="Et billede, der indeholder tekst&#10;&#10;Automatisk genereret beskrivelse">
            <a:extLst>
              <a:ext uri="{FF2B5EF4-FFF2-40B4-BE49-F238E27FC236}">
                <a16:creationId xmlns:a16="http://schemas.microsoft.com/office/drawing/2014/main" id="{618C7EDA-53A0-B86D-AFB8-E3B87ABDF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6" t="43706" r="27750" b="12296"/>
          <a:stretch>
            <a:fillRect/>
          </a:stretch>
        </p:blipFill>
        <p:spPr bwMode="auto">
          <a:xfrm>
            <a:off x="7810222" y="4305776"/>
            <a:ext cx="1290638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custData r:id="rId1"/>
      <p:custData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Billede 6">
            <a:extLst>
              <a:ext uri="{FF2B5EF4-FFF2-40B4-BE49-F238E27FC236}">
                <a16:creationId xmlns:a16="http://schemas.microsoft.com/office/drawing/2014/main" id="{3E31619D-AAF5-71A1-5348-1E4D2A5E5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78" y="538162"/>
            <a:ext cx="8271272" cy="422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 Placeholder 4">
            <a:extLst>
              <a:ext uri="{FF2B5EF4-FFF2-40B4-BE49-F238E27FC236}">
                <a16:creationId xmlns:a16="http://schemas.microsoft.com/office/drawing/2014/main" id="{F7A4DE01-443A-75B7-43A2-76D7D0901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3085" y="4762500"/>
            <a:ext cx="909638" cy="28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algn="r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GB" altLang="da-DK" sz="900">
                <a:ea typeface="MS PGothic" panose="020B0600070205080204" pitchFamily="34" charset="-128"/>
              </a:rPr>
              <a:t>Source: NASA</a:t>
            </a:r>
          </a:p>
        </p:txBody>
      </p:sp>
      <p:sp>
        <p:nvSpPr>
          <p:cNvPr id="12293" name="Tekstfelt 1">
            <a:extLst>
              <a:ext uri="{FF2B5EF4-FFF2-40B4-BE49-F238E27FC236}">
                <a16:creationId xmlns:a16="http://schemas.microsoft.com/office/drawing/2014/main" id="{4714D3D8-0243-02EE-F0F3-6D28A8171F11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121992" y="2410169"/>
            <a:ext cx="90120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da-DK" altLang="da-DK" sz="1500" b="1">
                <a:solidFill>
                  <a:schemeClr val="tx1"/>
                </a:solidFill>
              </a:rPr>
              <a:t>Degree C</a:t>
            </a:r>
          </a:p>
        </p:txBody>
      </p:sp>
      <p:sp>
        <p:nvSpPr>
          <p:cNvPr id="12294" name="Tekstfelt 1">
            <a:extLst>
              <a:ext uri="{FF2B5EF4-FFF2-40B4-BE49-F238E27FC236}">
                <a16:creationId xmlns:a16="http://schemas.microsoft.com/office/drawing/2014/main" id="{5E920560-A937-58EE-A1D9-F3B28AB85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5300" y="4710113"/>
            <a:ext cx="57900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da-DK" altLang="da-DK" sz="1500" b="1">
                <a:solidFill>
                  <a:schemeClr val="tx1"/>
                </a:solidFill>
              </a:rPr>
              <a:t>Time</a:t>
            </a:r>
          </a:p>
        </p:txBody>
      </p:sp>
      <p:sp>
        <p:nvSpPr>
          <p:cNvPr id="12296" name="Tekstfelt 15">
            <a:extLst>
              <a:ext uri="{FF2B5EF4-FFF2-40B4-BE49-F238E27FC236}">
                <a16:creationId xmlns:a16="http://schemas.microsoft.com/office/drawing/2014/main" id="{D3C4CCFA-99E7-E509-CD41-DBC449425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1694" y="183356"/>
            <a:ext cx="55194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da-DK" altLang="da-DK" sz="2000" b="1" dirty="0"/>
              <a:t>Global Mean Surface Air </a:t>
            </a:r>
            <a:r>
              <a:rPr lang="da-DK" altLang="da-DK" sz="2000" b="1" dirty="0" err="1"/>
              <a:t>Temperature</a:t>
            </a:r>
            <a:r>
              <a:rPr lang="da-DK" altLang="da-DK" sz="2000" b="1" dirty="0"/>
              <a:t>, 1880–2022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E55C1D1B-6CEC-D875-8A8A-22ECA3DF1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D2D6A523-F924-6938-196C-4BEF7CC525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790" t="45735" r="11718" b="23834"/>
          <a:stretch/>
        </p:blipFill>
        <p:spPr>
          <a:xfrm>
            <a:off x="241964" y="4529138"/>
            <a:ext cx="1148421" cy="497794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11F35B58-495C-11EE-5A35-51A294C81966}"/>
              </a:ext>
            </a:extLst>
          </p:cNvPr>
          <p:cNvSpPr txBox="1"/>
          <p:nvPr/>
        </p:nvSpPr>
        <p:spPr>
          <a:xfrm>
            <a:off x="602967" y="809550"/>
            <a:ext cx="785098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i="0" u="none" strike="noStrike" baseline="0" dirty="0">
                <a:latin typeface="+mn-lt"/>
              </a:rPr>
              <a:t>A.1.3 </a:t>
            </a:r>
            <a:r>
              <a:rPr lang="en-US" sz="2000" b="0" i="0" u="none" strike="noStrike" baseline="0" dirty="0">
                <a:latin typeface="+mn-lt"/>
              </a:rPr>
              <a:t>Historical cumulative net CO2 emissions from 1850 to 2019 were 2400±240 GtCO2 of which more than half </a:t>
            </a:r>
            <a:r>
              <a:rPr lang="en-US" sz="2000" b="1" i="0" u="none" strike="noStrike" baseline="0" dirty="0">
                <a:latin typeface="+mn-lt"/>
              </a:rPr>
              <a:t>(58%) occurred between 1850–1989</a:t>
            </a:r>
            <a:r>
              <a:rPr lang="en-US" sz="2000" b="0" i="0" u="none" strike="noStrike" baseline="0" dirty="0">
                <a:latin typeface="+mn-lt"/>
              </a:rPr>
              <a:t>, and about </a:t>
            </a:r>
            <a:r>
              <a:rPr lang="en-US" sz="2000" b="1" i="0" u="none" strike="noStrike" baseline="0" dirty="0">
                <a:solidFill>
                  <a:srgbClr val="FF0000"/>
                </a:solidFill>
                <a:latin typeface="+mn-lt"/>
              </a:rPr>
              <a:t>42% occurred between 1990–2019</a:t>
            </a:r>
            <a:r>
              <a:rPr lang="en-US" sz="2000" b="0" i="0" u="none" strike="noStrike" baseline="0" dirty="0">
                <a:latin typeface="+mn-lt"/>
              </a:rPr>
              <a:t> (</a:t>
            </a:r>
            <a:r>
              <a:rPr lang="en-US" sz="2000" b="0" i="1" u="none" strike="noStrike" baseline="0" dirty="0">
                <a:latin typeface="+mn-lt"/>
              </a:rPr>
              <a:t>high confidence</a:t>
            </a:r>
            <a:r>
              <a:rPr lang="en-US" sz="2000" b="0" i="0" u="none" strike="noStrike" baseline="0" dirty="0">
                <a:latin typeface="+mn-lt"/>
              </a:rPr>
              <a:t>).</a:t>
            </a:r>
          </a:p>
          <a:p>
            <a:pPr algn="l"/>
            <a:endParaRPr lang="en-US" sz="1600" dirty="0">
              <a:latin typeface="+mn-lt"/>
            </a:endParaRPr>
          </a:p>
          <a:p>
            <a:pPr algn="l"/>
            <a:r>
              <a:rPr lang="en-US" sz="2000" b="1" i="0" u="none" strike="noStrike" baseline="0" dirty="0">
                <a:latin typeface="+mn-lt"/>
              </a:rPr>
              <a:t>A.1.3 </a:t>
            </a:r>
            <a:r>
              <a:rPr lang="en-US" sz="2000" b="0" i="0" u="none" strike="noStrike" baseline="0" dirty="0">
                <a:latin typeface="+mn-lt"/>
              </a:rPr>
              <a:t>In 2019, </a:t>
            </a:r>
            <a:r>
              <a:rPr lang="en-US" sz="2000" b="1" i="0" u="none" strike="noStrike" baseline="0" dirty="0">
                <a:latin typeface="+mn-lt"/>
              </a:rPr>
              <a:t>atmospheric CO2 concentrations </a:t>
            </a:r>
            <a:r>
              <a:rPr lang="en-US" sz="2000" b="0" i="0" u="none" strike="noStrike" baseline="0" dirty="0">
                <a:latin typeface="+mn-lt"/>
              </a:rPr>
              <a:t>(410 parts per million) were higher than at any time </a:t>
            </a:r>
            <a:r>
              <a:rPr lang="en-US" sz="2000" b="1" i="0" u="none" strike="noStrike" baseline="0" dirty="0">
                <a:latin typeface="+mn-lt"/>
              </a:rPr>
              <a:t>in </a:t>
            </a:r>
            <a:r>
              <a:rPr lang="en-US" sz="2000" b="1" i="0" u="none" strike="noStrike" baseline="0" dirty="0">
                <a:solidFill>
                  <a:srgbClr val="FF0000"/>
                </a:solidFill>
                <a:latin typeface="+mn-lt"/>
              </a:rPr>
              <a:t>at least 2 million years </a:t>
            </a:r>
            <a:r>
              <a:rPr lang="en-US" sz="2000" b="0" i="0" u="none" strike="noStrike" baseline="0" dirty="0">
                <a:latin typeface="+mn-lt"/>
              </a:rPr>
              <a:t>(</a:t>
            </a:r>
            <a:r>
              <a:rPr lang="en-US" sz="2000" b="0" i="1" u="none" strike="noStrike" baseline="0" dirty="0">
                <a:latin typeface="+mn-lt"/>
              </a:rPr>
              <a:t>high confidence</a:t>
            </a:r>
            <a:r>
              <a:rPr lang="en-US" sz="2000" b="0" i="0" u="none" strike="noStrike" baseline="0" dirty="0">
                <a:latin typeface="+mn-lt"/>
              </a:rPr>
              <a:t>), and concentrations of methane (1866 parts per billion) and nitrous oxide (332 parts per billion) were higher than at any time </a:t>
            </a:r>
            <a:r>
              <a:rPr lang="en-US" sz="2000" b="1" i="0" u="none" strike="noStrike" baseline="0" dirty="0">
                <a:solidFill>
                  <a:srgbClr val="FF0000"/>
                </a:solidFill>
                <a:latin typeface="+mn-lt"/>
              </a:rPr>
              <a:t>in at least 800,000 years </a:t>
            </a:r>
            <a:r>
              <a:rPr lang="en-US" sz="2000" b="0" i="0" u="none" strike="noStrike" baseline="0" dirty="0">
                <a:latin typeface="+mn-lt"/>
              </a:rPr>
              <a:t>(</a:t>
            </a:r>
            <a:r>
              <a:rPr lang="en-US" sz="2000" b="0" i="1" u="none" strike="noStrike" baseline="0" dirty="0">
                <a:latin typeface="+mn-lt"/>
              </a:rPr>
              <a:t>very high confidence</a:t>
            </a:r>
            <a:r>
              <a:rPr lang="en-US" sz="2000" b="0" i="0" u="none" strike="noStrike" baseline="0" dirty="0">
                <a:latin typeface="+mn-lt"/>
              </a:rPr>
              <a:t>).</a:t>
            </a:r>
            <a:endParaRPr lang="en-US" sz="2000" b="1" dirty="0">
              <a:latin typeface="+mn-lt"/>
            </a:endParaRPr>
          </a:p>
          <a:p>
            <a:pPr algn="l"/>
            <a:endParaRPr lang="en-US" sz="2000" b="1" i="0" u="none" strike="noStrike" baseline="0" dirty="0">
              <a:latin typeface="+mn-lt"/>
            </a:endParaRPr>
          </a:p>
          <a:p>
            <a:pPr algn="l"/>
            <a:endParaRPr lang="en-US" sz="2000" i="0" u="none" strike="noStrike" baseline="0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DD7632-331C-2F5D-52D2-BEC9DD9045FC}"/>
              </a:ext>
            </a:extLst>
          </p:cNvPr>
          <p:cNvSpPr txBox="1"/>
          <p:nvPr/>
        </p:nvSpPr>
        <p:spPr>
          <a:xfrm>
            <a:off x="4377690" y="201528"/>
            <a:ext cx="46253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u="none" strike="noStrike" baseline="0" dirty="0">
                <a:latin typeface="+mn-lt"/>
              </a:rPr>
              <a:t>Observed Warming and its Causes</a:t>
            </a:r>
            <a:endParaRPr lang="da-DK" sz="2000" dirty="0"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9D541F-EF8B-DEC5-0D27-5EEB2EF21E12}"/>
              </a:ext>
            </a:extLst>
          </p:cNvPr>
          <p:cNvSpPr/>
          <p:nvPr/>
        </p:nvSpPr>
        <p:spPr>
          <a:xfrm>
            <a:off x="8175812" y="4740088"/>
            <a:ext cx="838648" cy="274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27040A-EC1E-9E36-1E66-0DEEF11FA57D}"/>
              </a:ext>
            </a:extLst>
          </p:cNvPr>
          <p:cNvSpPr/>
          <p:nvPr/>
        </p:nvSpPr>
        <p:spPr>
          <a:xfrm>
            <a:off x="4961965" y="5045058"/>
            <a:ext cx="4188760" cy="99111"/>
          </a:xfrm>
          <a:prstGeom prst="rect">
            <a:avLst/>
          </a:prstGeom>
          <a:solidFill>
            <a:srgbClr val="5492CD"/>
          </a:solidFill>
          <a:ln>
            <a:solidFill>
              <a:srgbClr val="5492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6" name="Billede 8" descr="Et billede, der indeholder tekst&#10;&#10;Automatisk genereret beskrivelse">
            <a:extLst>
              <a:ext uri="{FF2B5EF4-FFF2-40B4-BE49-F238E27FC236}">
                <a16:creationId xmlns:a16="http://schemas.microsoft.com/office/drawing/2014/main" id="{985D4CFA-9DFA-03B7-FE05-7B2BFD871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6" t="43706" r="27750" b="12296"/>
          <a:stretch>
            <a:fillRect/>
          </a:stretch>
        </p:blipFill>
        <p:spPr bwMode="auto">
          <a:xfrm>
            <a:off x="7810222" y="4305776"/>
            <a:ext cx="1290638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956969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E55C1D1B-6CEC-D875-8A8A-22ECA3DF1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D45F3A5-8CAE-3548-6529-23A23AD0AF81}"/>
              </a:ext>
            </a:extLst>
          </p:cNvPr>
          <p:cNvSpPr/>
          <p:nvPr/>
        </p:nvSpPr>
        <p:spPr>
          <a:xfrm>
            <a:off x="129540" y="4655820"/>
            <a:ext cx="807720" cy="274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11F35B58-495C-11EE-5A35-51A294C81966}"/>
              </a:ext>
            </a:extLst>
          </p:cNvPr>
          <p:cNvSpPr txBox="1"/>
          <p:nvPr/>
        </p:nvSpPr>
        <p:spPr>
          <a:xfrm>
            <a:off x="602967" y="809550"/>
            <a:ext cx="7850982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a-DK" sz="2000" b="1" i="0" u="none" strike="noStrike" baseline="0" dirty="0">
                <a:latin typeface="+mn-lt"/>
              </a:rPr>
              <a:t>A.1.4 </a:t>
            </a:r>
            <a:r>
              <a:rPr lang="en-US" sz="2000" b="0" i="0" u="none" strike="noStrike" baseline="0" dirty="0">
                <a:latin typeface="+mn-lt"/>
              </a:rPr>
              <a:t>Average annual </a:t>
            </a:r>
            <a:r>
              <a:rPr lang="en-US" sz="2000" b="1" i="0" u="none" strike="noStrike" baseline="0" dirty="0">
                <a:latin typeface="+mn-lt"/>
              </a:rPr>
              <a:t>GHG emissions during 2010-2019 were higher than in any previous decade on record</a:t>
            </a:r>
            <a:r>
              <a:rPr lang="en-US" sz="2000" b="0" i="0" u="none" strike="noStrike" baseline="0" dirty="0">
                <a:latin typeface="+mn-lt"/>
              </a:rPr>
              <a:t>, while </a:t>
            </a:r>
            <a:r>
              <a:rPr lang="en-US" sz="2000" b="1" i="0" u="none" strike="noStrike" baseline="0" dirty="0">
                <a:solidFill>
                  <a:srgbClr val="FF0000"/>
                </a:solidFill>
                <a:latin typeface="+mn-lt"/>
              </a:rPr>
              <a:t>the rate of growth</a:t>
            </a:r>
            <a:r>
              <a:rPr lang="en-US" sz="2000" b="0" i="0" u="none" strike="noStrike" baseline="0" dirty="0">
                <a:latin typeface="+mn-lt"/>
              </a:rPr>
              <a:t> between </a:t>
            </a:r>
            <a:r>
              <a:rPr lang="en-US" sz="2000" b="1" i="0" u="none" strike="noStrike" baseline="0" dirty="0">
                <a:latin typeface="+mn-lt"/>
              </a:rPr>
              <a:t>2010 and 2019 </a:t>
            </a:r>
            <a:r>
              <a:rPr lang="en-US" sz="2000" b="1" i="0" u="none" strike="noStrike" baseline="0" dirty="0">
                <a:solidFill>
                  <a:srgbClr val="FF0000"/>
                </a:solidFill>
                <a:latin typeface="+mn-lt"/>
              </a:rPr>
              <a:t>(1.3% year-1)</a:t>
            </a:r>
            <a:r>
              <a:rPr lang="en-US" sz="2000" b="1" i="0" u="none" strike="noStrike" baseline="0" dirty="0">
                <a:latin typeface="+mn-lt"/>
              </a:rPr>
              <a:t> </a:t>
            </a:r>
            <a:r>
              <a:rPr lang="en-US" sz="2000" b="0" i="0" u="none" strike="noStrike" baseline="0" dirty="0">
                <a:latin typeface="+mn-lt"/>
              </a:rPr>
              <a:t>was lower than that between </a:t>
            </a:r>
            <a:r>
              <a:rPr lang="en-US" sz="2000" b="1" i="0" u="none" strike="noStrike" baseline="0" dirty="0">
                <a:latin typeface="+mn-lt"/>
              </a:rPr>
              <a:t>2000 and 2009 </a:t>
            </a:r>
            <a:r>
              <a:rPr lang="en-US" sz="2000" b="1" i="0" u="none" strike="noStrike" baseline="0" dirty="0">
                <a:solidFill>
                  <a:srgbClr val="FF0000"/>
                </a:solidFill>
                <a:latin typeface="+mn-lt"/>
              </a:rPr>
              <a:t>(2.1% year-1)</a:t>
            </a:r>
            <a:r>
              <a:rPr lang="en-US" sz="2000" b="1" i="0" u="none" strike="noStrike" baseline="0" dirty="0">
                <a:latin typeface="+mn-lt"/>
              </a:rPr>
              <a:t>.</a:t>
            </a:r>
          </a:p>
          <a:p>
            <a:pPr algn="l"/>
            <a:endParaRPr lang="en-US" sz="2000" b="1" dirty="0">
              <a:latin typeface="+mn-lt"/>
            </a:endParaRPr>
          </a:p>
          <a:p>
            <a:pPr algn="l"/>
            <a:endParaRPr lang="en-US" sz="2000" b="1" dirty="0">
              <a:latin typeface="+mn-lt"/>
            </a:endParaRPr>
          </a:p>
          <a:p>
            <a:pPr algn="l"/>
            <a:endParaRPr lang="en-US" sz="2000" b="1" i="0" u="none" strike="noStrike" baseline="0" dirty="0">
              <a:latin typeface="+mn-lt"/>
            </a:endParaRPr>
          </a:p>
          <a:p>
            <a:pPr algn="l"/>
            <a:r>
              <a:rPr lang="da-DK" sz="2000" b="1" i="0" u="none" strike="noStrike" baseline="0" dirty="0">
                <a:latin typeface="+mn-lt"/>
              </a:rPr>
              <a:t>A.2 </a:t>
            </a:r>
            <a:r>
              <a:rPr lang="en-US" sz="2000" b="1" i="0" u="none" strike="noStrike" baseline="0" dirty="0">
                <a:latin typeface="+mn-lt"/>
              </a:rPr>
              <a:t>Human-caused climate change is already </a:t>
            </a:r>
            <a:r>
              <a:rPr lang="en-US" sz="2000" i="0" u="none" strike="noStrike" baseline="0" dirty="0">
                <a:latin typeface="+mn-lt"/>
              </a:rPr>
              <a:t>affecting many weather and climate </a:t>
            </a:r>
            <a:r>
              <a:rPr lang="en-US" sz="2000" b="1" i="0" u="none" strike="noStrike" baseline="0" dirty="0">
                <a:solidFill>
                  <a:srgbClr val="FF0000"/>
                </a:solidFill>
                <a:latin typeface="+mn-lt"/>
              </a:rPr>
              <a:t>extremes</a:t>
            </a:r>
            <a:r>
              <a:rPr lang="en-US" sz="2000" i="0" u="none" strike="noStrike" baseline="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b="1" i="0" u="none" strike="noStrike" baseline="0" dirty="0">
                <a:solidFill>
                  <a:srgbClr val="FF0000"/>
                </a:solidFill>
                <a:latin typeface="+mn-lt"/>
              </a:rPr>
              <a:t>in every region across the globe.</a:t>
            </a:r>
          </a:p>
          <a:p>
            <a:pPr algn="l"/>
            <a:endParaRPr lang="en-US" sz="1200" dirty="0">
              <a:latin typeface="+mn-lt"/>
            </a:endParaRPr>
          </a:p>
          <a:p>
            <a:pPr algn="l"/>
            <a:r>
              <a:rPr lang="da-DK" sz="2000" b="1" i="0" u="none" strike="noStrike" baseline="0" dirty="0">
                <a:latin typeface="+mn-lt"/>
              </a:rPr>
              <a:t>A.2.1 </a:t>
            </a:r>
            <a:r>
              <a:rPr lang="en-US" sz="2000" b="1" i="0" u="none" strike="noStrike" baseline="0" dirty="0">
                <a:latin typeface="+mn-lt"/>
              </a:rPr>
              <a:t>Evidence of observed changes in extremes</a:t>
            </a:r>
            <a:r>
              <a:rPr lang="en-US" sz="2000" i="0" u="none" strike="noStrike" baseline="0" dirty="0">
                <a:latin typeface="+mn-lt"/>
              </a:rPr>
              <a:t> such as heatwaves, heavy precipitation, droughts, and tropical cyclones, and, in particular, </a:t>
            </a:r>
            <a:r>
              <a:rPr lang="en-US" sz="2000" b="1" i="0" u="none" strike="noStrike" baseline="0" dirty="0">
                <a:latin typeface="+mn-lt"/>
              </a:rPr>
              <a:t>their attribution to human influence, has further </a:t>
            </a:r>
            <a:r>
              <a:rPr lang="en-US" sz="2000" b="1" i="0" u="none" strike="noStrike" baseline="0" dirty="0">
                <a:solidFill>
                  <a:srgbClr val="FF0000"/>
                </a:solidFill>
                <a:latin typeface="+mn-lt"/>
              </a:rPr>
              <a:t>strengthened since AR5 (2013)</a:t>
            </a:r>
            <a:r>
              <a:rPr lang="en-US" sz="2000" b="1" i="0" u="none" strike="noStrike" baseline="0" dirty="0">
                <a:latin typeface="+mn-lt"/>
              </a:rPr>
              <a:t>.</a:t>
            </a:r>
            <a:endParaRPr lang="en-US" sz="2000" i="0" u="none" strike="noStrike" baseline="0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01146F-D698-5C82-0C20-43300A0EA3CA}"/>
              </a:ext>
            </a:extLst>
          </p:cNvPr>
          <p:cNvSpPr txBox="1"/>
          <p:nvPr/>
        </p:nvSpPr>
        <p:spPr>
          <a:xfrm>
            <a:off x="4377690" y="201528"/>
            <a:ext cx="46253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u="none" strike="noStrike" baseline="0" dirty="0">
                <a:latin typeface="+mn-lt"/>
              </a:rPr>
              <a:t>Observed Warming and its Causes</a:t>
            </a:r>
            <a:endParaRPr lang="da-DK" sz="2000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8010E4-70A1-019F-F294-348E81BDB017}"/>
              </a:ext>
            </a:extLst>
          </p:cNvPr>
          <p:cNvSpPr txBox="1"/>
          <p:nvPr/>
        </p:nvSpPr>
        <p:spPr>
          <a:xfrm>
            <a:off x="4377690" y="2472288"/>
            <a:ext cx="46253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u="none" strike="noStrike" baseline="0" dirty="0">
                <a:latin typeface="+mn-lt"/>
              </a:rPr>
              <a:t>Observed Changes and impacts</a:t>
            </a:r>
            <a:endParaRPr lang="da-DK" sz="2000" dirty="0"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E31568-9206-40FA-FBA2-30BD81E4D487}"/>
              </a:ext>
            </a:extLst>
          </p:cNvPr>
          <p:cNvSpPr/>
          <p:nvPr/>
        </p:nvSpPr>
        <p:spPr>
          <a:xfrm>
            <a:off x="8175812" y="4740088"/>
            <a:ext cx="838648" cy="274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7DFFBD-664A-2E74-D1B8-0B8EB974D03F}"/>
              </a:ext>
            </a:extLst>
          </p:cNvPr>
          <p:cNvSpPr/>
          <p:nvPr/>
        </p:nvSpPr>
        <p:spPr>
          <a:xfrm>
            <a:off x="4961965" y="5045058"/>
            <a:ext cx="4188760" cy="99111"/>
          </a:xfrm>
          <a:prstGeom prst="rect">
            <a:avLst/>
          </a:prstGeom>
          <a:solidFill>
            <a:srgbClr val="5492CD"/>
          </a:solidFill>
          <a:ln>
            <a:solidFill>
              <a:srgbClr val="5492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2" name="Billede 8" descr="Et billede, der indeholder tekst&#10;&#10;Automatisk genereret beskrivelse">
            <a:extLst>
              <a:ext uri="{FF2B5EF4-FFF2-40B4-BE49-F238E27FC236}">
                <a16:creationId xmlns:a16="http://schemas.microsoft.com/office/drawing/2014/main" id="{AEE8C311-1368-D018-773F-1232D16EE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6" t="43706" r="27750" b="12296"/>
          <a:stretch>
            <a:fillRect/>
          </a:stretch>
        </p:blipFill>
        <p:spPr bwMode="auto">
          <a:xfrm>
            <a:off x="7810222" y="4305776"/>
            <a:ext cx="1290638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243802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E55C1D1B-6CEC-D875-8A8A-22ECA3DF1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BF47391E-1193-C7B9-525C-9857F7FFED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790" t="45735" r="11718" b="23834"/>
          <a:stretch/>
        </p:blipFill>
        <p:spPr>
          <a:xfrm>
            <a:off x="61964" y="4550738"/>
            <a:ext cx="1148421" cy="497794"/>
          </a:xfrm>
          <a:prstGeom prst="rect">
            <a:avLst/>
          </a:prstGeom>
        </p:spPr>
      </p:pic>
      <p:pic>
        <p:nvPicPr>
          <p:cNvPr id="8" name="Billede 4">
            <a:extLst>
              <a:ext uri="{FF2B5EF4-FFF2-40B4-BE49-F238E27FC236}">
                <a16:creationId xmlns:a16="http://schemas.microsoft.com/office/drawing/2014/main" id="{7B39F0DF-5568-AF4E-B426-33104004A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37"/>
          <a:stretch>
            <a:fillRect/>
          </a:stretch>
        </p:blipFill>
        <p:spPr bwMode="auto">
          <a:xfrm>
            <a:off x="1218304" y="630603"/>
            <a:ext cx="5675551" cy="4499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A91E58-F24E-CF1E-09DA-3A70B93CDE61}"/>
              </a:ext>
            </a:extLst>
          </p:cNvPr>
          <p:cNvSpPr txBox="1"/>
          <p:nvPr/>
        </p:nvSpPr>
        <p:spPr>
          <a:xfrm>
            <a:off x="1548088" y="4080162"/>
            <a:ext cx="101216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1000" dirty="0"/>
              <a:t>SSP1-2.6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EB897E-E8AF-F3E5-D768-99D9CFFFCFB3}"/>
              </a:ext>
            </a:extLst>
          </p:cNvPr>
          <p:cNvSpPr txBox="1"/>
          <p:nvPr/>
        </p:nvSpPr>
        <p:spPr>
          <a:xfrm>
            <a:off x="4386455" y="4088449"/>
            <a:ext cx="101216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1000" dirty="0"/>
              <a:t>SSP3-7.0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502DCC-2ADB-A72F-8701-FB4A91422473}"/>
              </a:ext>
            </a:extLst>
          </p:cNvPr>
          <p:cNvSpPr txBox="1"/>
          <p:nvPr/>
        </p:nvSpPr>
        <p:spPr>
          <a:xfrm>
            <a:off x="100373" y="3945911"/>
            <a:ext cx="14562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000" dirty="0"/>
              <a:t>https://interactive-atlas.ipcc.ch/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EE70A3-EECF-5265-3EE4-40414DCDDC17}"/>
              </a:ext>
            </a:extLst>
          </p:cNvPr>
          <p:cNvSpPr txBox="1"/>
          <p:nvPr/>
        </p:nvSpPr>
        <p:spPr>
          <a:xfrm>
            <a:off x="4698000" y="201528"/>
            <a:ext cx="48882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u="none" strike="noStrike" baseline="0" dirty="0">
                <a:latin typeface="+mn-lt"/>
              </a:rPr>
              <a:t>IPCC Interactive Atlas Scenarios</a:t>
            </a:r>
            <a:endParaRPr lang="da-DK" sz="2000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F09AF0-D775-E2DB-FDA5-B10092FA7966}"/>
              </a:ext>
            </a:extLst>
          </p:cNvPr>
          <p:cNvSpPr txBox="1"/>
          <p:nvPr/>
        </p:nvSpPr>
        <p:spPr>
          <a:xfrm>
            <a:off x="6878783" y="2213854"/>
            <a:ext cx="226521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i="0" u="none" strike="noStrike" baseline="0" dirty="0">
                <a:latin typeface="+mn-lt"/>
              </a:rPr>
              <a:t>A.4.4</a:t>
            </a:r>
            <a:r>
              <a:rPr lang="en-US" sz="1800" b="0" i="0" u="none" strike="noStrike" baseline="0" dirty="0">
                <a:latin typeface="+mn-lt"/>
              </a:rPr>
              <a:t> </a:t>
            </a:r>
            <a:r>
              <a:rPr lang="en-US" sz="1800" b="1" i="0" u="none" strike="noStrike" baseline="0" dirty="0">
                <a:latin typeface="+mn-lt"/>
              </a:rPr>
              <a:t>Without a strengthening of policies, </a:t>
            </a:r>
            <a:r>
              <a:rPr lang="en-US" sz="1800" b="1" i="0" u="none" strike="noStrike" baseline="0" dirty="0">
                <a:solidFill>
                  <a:srgbClr val="FF0000"/>
                </a:solidFill>
                <a:latin typeface="+mn-lt"/>
              </a:rPr>
              <a:t>global warming of 3.2 </a:t>
            </a:r>
            <a:r>
              <a:rPr lang="en-US" sz="1800" b="0" i="0" u="none" strike="noStrike" baseline="0" dirty="0">
                <a:latin typeface="+mn-lt"/>
              </a:rPr>
              <a:t>[2.2–3.5]°C is projected by 2100 (</a:t>
            </a:r>
            <a:r>
              <a:rPr lang="en-US" sz="1800" b="0" i="1" u="none" strike="noStrike" baseline="0" dirty="0">
                <a:latin typeface="+mn-lt"/>
              </a:rPr>
              <a:t>medium confidence</a:t>
            </a:r>
            <a:r>
              <a:rPr lang="en-US" sz="1800" b="0" i="0" u="none" strike="noStrike" baseline="0" dirty="0">
                <a:latin typeface="+mn-lt"/>
              </a:rPr>
              <a:t>)</a:t>
            </a:r>
            <a:endParaRPr lang="da-DK" sz="1800" dirty="0">
              <a:latin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69AEC2-087B-0863-5690-B176D8426E61}"/>
              </a:ext>
            </a:extLst>
          </p:cNvPr>
          <p:cNvSpPr/>
          <p:nvPr/>
        </p:nvSpPr>
        <p:spPr>
          <a:xfrm>
            <a:off x="8175812" y="4740088"/>
            <a:ext cx="838648" cy="274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E8F5AF-F103-476C-2B80-5D4F2F5D6759}"/>
              </a:ext>
            </a:extLst>
          </p:cNvPr>
          <p:cNvSpPr/>
          <p:nvPr/>
        </p:nvSpPr>
        <p:spPr>
          <a:xfrm>
            <a:off x="4961965" y="5045058"/>
            <a:ext cx="4188760" cy="99111"/>
          </a:xfrm>
          <a:prstGeom prst="rect">
            <a:avLst/>
          </a:prstGeom>
          <a:solidFill>
            <a:srgbClr val="5492CD"/>
          </a:solidFill>
          <a:ln>
            <a:solidFill>
              <a:srgbClr val="5492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224969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Billede 4">
            <a:extLst>
              <a:ext uri="{FF2B5EF4-FFF2-40B4-BE49-F238E27FC236}">
                <a16:creationId xmlns:a16="http://schemas.microsoft.com/office/drawing/2014/main" id="{E5891A39-321A-366A-2DA2-B91F3C10A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461"/>
          <a:stretch>
            <a:fillRect/>
          </a:stretch>
        </p:blipFill>
        <p:spPr bwMode="auto">
          <a:xfrm>
            <a:off x="869344" y="201328"/>
            <a:ext cx="3738563" cy="60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Billede 7">
            <a:extLst>
              <a:ext uri="{FF2B5EF4-FFF2-40B4-BE49-F238E27FC236}">
                <a16:creationId xmlns:a16="http://schemas.microsoft.com/office/drawing/2014/main" id="{493E669F-38FA-0B4B-5FFD-81788660E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0" t="36211" r="4778"/>
          <a:stretch>
            <a:fillRect/>
          </a:stretch>
        </p:blipFill>
        <p:spPr bwMode="auto">
          <a:xfrm>
            <a:off x="669637" y="819575"/>
            <a:ext cx="3963591" cy="428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Lige forbindelse 2">
            <a:extLst>
              <a:ext uri="{FF2B5EF4-FFF2-40B4-BE49-F238E27FC236}">
                <a16:creationId xmlns:a16="http://schemas.microsoft.com/office/drawing/2014/main" id="{6AF052D0-22D6-7B7B-F30F-CEB81C6C66AC}"/>
              </a:ext>
            </a:extLst>
          </p:cNvPr>
          <p:cNvCxnSpPr>
            <a:cxnSpLocks/>
          </p:cNvCxnSpPr>
          <p:nvPr/>
        </p:nvCxnSpPr>
        <p:spPr>
          <a:xfrm>
            <a:off x="951385" y="2856310"/>
            <a:ext cx="1922859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66EE2F8E-97D6-2DE6-6C5E-FA334F0DFD21}"/>
              </a:ext>
            </a:extLst>
          </p:cNvPr>
          <p:cNvCxnSpPr>
            <a:cxnSpLocks/>
          </p:cNvCxnSpPr>
          <p:nvPr/>
        </p:nvCxnSpPr>
        <p:spPr>
          <a:xfrm>
            <a:off x="952519" y="2739629"/>
            <a:ext cx="2318147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37090225-3955-59CD-9317-55E6BAD9C0DD}"/>
              </a:ext>
            </a:extLst>
          </p:cNvPr>
          <p:cNvCxnSpPr>
            <a:cxnSpLocks/>
          </p:cNvCxnSpPr>
          <p:nvPr/>
        </p:nvCxnSpPr>
        <p:spPr>
          <a:xfrm>
            <a:off x="3270722" y="2762250"/>
            <a:ext cx="0" cy="135136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A6373902-4D2A-73E5-691F-8163C09E7BAC}"/>
              </a:ext>
            </a:extLst>
          </p:cNvPr>
          <p:cNvCxnSpPr>
            <a:cxnSpLocks/>
          </p:cNvCxnSpPr>
          <p:nvPr/>
        </p:nvCxnSpPr>
        <p:spPr>
          <a:xfrm flipH="1">
            <a:off x="2874244" y="2887266"/>
            <a:ext cx="1191" cy="1226344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4" name="Billede 8">
            <a:extLst>
              <a:ext uri="{FF2B5EF4-FFF2-40B4-BE49-F238E27FC236}">
                <a16:creationId xmlns:a16="http://schemas.microsoft.com/office/drawing/2014/main" id="{8BEAA99A-83E9-18BE-CCBB-7F39EECB2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24" t="49139" r="31985" b="38737"/>
          <a:stretch>
            <a:fillRect/>
          </a:stretch>
        </p:blipFill>
        <p:spPr bwMode="auto">
          <a:xfrm>
            <a:off x="5414963" y="3787379"/>
            <a:ext cx="1393031" cy="1301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Tekstfelt 16">
            <a:extLst>
              <a:ext uri="{FF2B5EF4-FFF2-40B4-BE49-F238E27FC236}">
                <a16:creationId xmlns:a16="http://schemas.microsoft.com/office/drawing/2014/main" id="{F0C4204E-BF3D-48B0-434C-F80642DC1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251" y="3906441"/>
            <a:ext cx="104547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da-DK" altLang="da-DK" sz="900">
                <a:solidFill>
                  <a:schemeClr val="tx1"/>
                </a:solidFill>
              </a:rPr>
              <a:t>Scenario: SSP3-7.0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ABA277F3-CD6A-E594-6005-3819AF260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5969" y="3727848"/>
            <a:ext cx="112082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da-DK" altLang="da-DK" sz="3600">
                <a:solidFill>
                  <a:schemeClr val="tx1"/>
                </a:solidFill>
              </a:rPr>
              <a:t>1.5 C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B29D67E0-C237-C8A7-6B35-60CF77D18B55}"/>
              </a:ext>
            </a:extLst>
          </p:cNvPr>
          <p:cNvSpPr txBox="1"/>
          <p:nvPr/>
        </p:nvSpPr>
        <p:spPr>
          <a:xfrm>
            <a:off x="5059561" y="1680638"/>
            <a:ext cx="370701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FF0000"/>
                </a:solidFill>
                <a:latin typeface="+mn-lt"/>
              </a:rPr>
              <a:t>Global warming of 1.5°C </a:t>
            </a:r>
            <a:r>
              <a:rPr lang="en-US" sz="1800" dirty="0">
                <a:solidFill>
                  <a:srgbClr val="5393CE"/>
                </a:solidFill>
                <a:latin typeface="+mn-lt"/>
              </a:rPr>
              <a:t>is projected by early 2030s.</a:t>
            </a:r>
          </a:p>
          <a:p>
            <a:pPr>
              <a:defRPr/>
            </a:pPr>
            <a:endParaRPr lang="da-DK" sz="1800" dirty="0">
              <a:solidFill>
                <a:srgbClr val="FF0000"/>
              </a:solidFill>
              <a:latin typeface="+mn-lt"/>
            </a:endParaRPr>
          </a:p>
          <a:p>
            <a:pPr>
              <a:defRPr/>
            </a:pPr>
            <a:r>
              <a:rPr lang="en-US" sz="1800" b="1" dirty="0">
                <a:solidFill>
                  <a:srgbClr val="FF0000"/>
                </a:solidFill>
                <a:latin typeface="+mn-lt"/>
              </a:rPr>
              <a:t>Global warming of 2.0°C </a:t>
            </a:r>
            <a:r>
              <a:rPr lang="en-US" sz="1800" dirty="0">
                <a:solidFill>
                  <a:srgbClr val="5393CE"/>
                </a:solidFill>
                <a:latin typeface="+mn-lt"/>
              </a:rPr>
              <a:t>is projected by late 2040s.</a:t>
            </a:r>
            <a:endParaRPr lang="da-DK" sz="18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4348" name="Billede 8" descr="Et billede, der indeholder tekst&#10;&#10;Automatisk genereret beskrivelse">
            <a:extLst>
              <a:ext uri="{FF2B5EF4-FFF2-40B4-BE49-F238E27FC236}">
                <a16:creationId xmlns:a16="http://schemas.microsoft.com/office/drawing/2014/main" id="{577E3FBD-ED7C-A268-FAA6-61CAEF9D9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6" t="43706" r="27750" b="12296"/>
          <a:stretch>
            <a:fillRect/>
          </a:stretch>
        </p:blipFill>
        <p:spPr bwMode="auto">
          <a:xfrm>
            <a:off x="7475935" y="762928"/>
            <a:ext cx="1290638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Billede 8">
            <a:extLst>
              <a:ext uri="{FF2B5EF4-FFF2-40B4-BE49-F238E27FC236}">
                <a16:creationId xmlns:a16="http://schemas.microsoft.com/office/drawing/2014/main" id="{8E996BD0-F71B-AD39-0E84-DB0EA4E1D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24" t="49139" r="31985" b="38737"/>
          <a:stretch>
            <a:fillRect/>
          </a:stretch>
        </p:blipFill>
        <p:spPr bwMode="auto">
          <a:xfrm>
            <a:off x="7156848" y="3463529"/>
            <a:ext cx="1391840" cy="1301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1" name="Tekstfelt 10">
            <a:extLst>
              <a:ext uri="{FF2B5EF4-FFF2-40B4-BE49-F238E27FC236}">
                <a16:creationId xmlns:a16="http://schemas.microsoft.com/office/drawing/2014/main" id="{CE9A9AEB-85AD-D620-54D0-C273D310AB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3091" y="3492104"/>
            <a:ext cx="112082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da-DK" altLang="da-DK" sz="3600">
                <a:solidFill>
                  <a:schemeClr val="tx1"/>
                </a:solidFill>
              </a:rPr>
              <a:t>2.0 C</a:t>
            </a:r>
          </a:p>
        </p:txBody>
      </p:sp>
      <p:sp>
        <p:nvSpPr>
          <p:cNvPr id="5" name="Tekstfelt 16">
            <a:extLst>
              <a:ext uri="{FF2B5EF4-FFF2-40B4-BE49-F238E27FC236}">
                <a16:creationId xmlns:a16="http://schemas.microsoft.com/office/drawing/2014/main" id="{10013D14-D265-AB2B-177E-9BA3D3DD4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0" y="860822"/>
            <a:ext cx="2238113" cy="2308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/>
            </a:pPr>
            <a:r>
              <a:rPr lang="da-DK" altLang="da-DK" sz="900" dirty="0">
                <a:solidFill>
                  <a:schemeClr val="tx1"/>
                </a:solidFill>
                <a:latin typeface="+mn-lt"/>
              </a:rPr>
              <a:t>Mean </a:t>
            </a:r>
            <a:r>
              <a:rPr lang="da-DK" altLang="da-DK" sz="900" dirty="0" err="1">
                <a:solidFill>
                  <a:schemeClr val="tx1"/>
                </a:solidFill>
                <a:latin typeface="+mn-lt"/>
              </a:rPr>
              <a:t>Temperature</a:t>
            </a:r>
            <a:r>
              <a:rPr lang="da-DK" altLang="da-DK" sz="900" dirty="0">
                <a:solidFill>
                  <a:schemeClr val="tx1"/>
                </a:solidFill>
                <a:latin typeface="+mn-lt"/>
              </a:rPr>
              <a:t> Change (</a:t>
            </a:r>
            <a:r>
              <a:rPr lang="en-US" sz="900" dirty="0">
                <a:solidFill>
                  <a:schemeClr val="tx1"/>
                </a:solidFill>
                <a:latin typeface="+mn-lt"/>
              </a:rPr>
              <a:t>°C</a:t>
            </a:r>
            <a:r>
              <a:rPr lang="da-DK" altLang="da-DK" sz="900" dirty="0">
                <a:solidFill>
                  <a:schemeClr val="tx1"/>
                </a:solidFill>
                <a:latin typeface="+mn-lt"/>
              </a:rPr>
              <a:t>), Global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F75823-6EEA-3A1E-B4B8-E33F81D0E1A1}"/>
              </a:ext>
            </a:extLst>
          </p:cNvPr>
          <p:cNvSpPr txBox="1"/>
          <p:nvPr/>
        </p:nvSpPr>
        <p:spPr>
          <a:xfrm>
            <a:off x="4698000" y="201528"/>
            <a:ext cx="48882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u="none" strike="noStrike" baseline="0" dirty="0">
                <a:latin typeface="+mn-lt"/>
              </a:rPr>
              <a:t>IPCC Interactive Atlas Scenarios</a:t>
            </a:r>
            <a:endParaRPr lang="da-DK" sz="2000" dirty="0">
              <a:latin typeface="+mn-lt"/>
            </a:endParaRP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Billede 8" descr="Et billede, der indeholder tekst&#10;&#10;Automatisk genereret beskrivelse">
            <a:extLst>
              <a:ext uri="{FF2B5EF4-FFF2-40B4-BE49-F238E27FC236}">
                <a16:creationId xmlns:a16="http://schemas.microsoft.com/office/drawing/2014/main" id="{EB5A0D58-EE2B-47E4-BC41-8DBD3C856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6" t="43706" r="27750" b="12296"/>
          <a:stretch>
            <a:fillRect/>
          </a:stretch>
        </p:blipFill>
        <p:spPr bwMode="auto">
          <a:xfrm>
            <a:off x="196735" y="178594"/>
            <a:ext cx="1290638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Billede 7">
            <a:extLst>
              <a:ext uri="{FF2B5EF4-FFF2-40B4-BE49-F238E27FC236}">
                <a16:creationId xmlns:a16="http://schemas.microsoft.com/office/drawing/2014/main" id="{D2232F5E-9FBA-F7EA-9E08-430A2CD67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4" t="27554" r="42166" b="26413"/>
          <a:stretch>
            <a:fillRect/>
          </a:stretch>
        </p:blipFill>
        <p:spPr bwMode="auto">
          <a:xfrm>
            <a:off x="69057" y="1629966"/>
            <a:ext cx="2489597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Billede 9" descr="Et billede, der indeholder diagram&#10;&#10;Automatisk genereret beskrivelse">
            <a:extLst>
              <a:ext uri="{FF2B5EF4-FFF2-40B4-BE49-F238E27FC236}">
                <a16:creationId xmlns:a16="http://schemas.microsoft.com/office/drawing/2014/main" id="{7D5596CA-395D-9D36-1BAF-2046655CA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3" t="30641" b="21983"/>
          <a:stretch>
            <a:fillRect/>
          </a:stretch>
        </p:blipFill>
        <p:spPr bwMode="auto">
          <a:xfrm>
            <a:off x="5894785" y="1384698"/>
            <a:ext cx="3377803" cy="358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Billede 4">
            <a:extLst>
              <a:ext uri="{FF2B5EF4-FFF2-40B4-BE49-F238E27FC236}">
                <a16:creationId xmlns:a16="http://schemas.microsoft.com/office/drawing/2014/main" id="{577A155C-6018-1C6D-A9A6-3F2E55934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461"/>
          <a:stretch>
            <a:fillRect/>
          </a:stretch>
        </p:blipFill>
        <p:spPr bwMode="auto">
          <a:xfrm>
            <a:off x="2834879" y="925117"/>
            <a:ext cx="2963465" cy="47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Billede 4">
            <a:extLst>
              <a:ext uri="{FF2B5EF4-FFF2-40B4-BE49-F238E27FC236}">
                <a16:creationId xmlns:a16="http://schemas.microsoft.com/office/drawing/2014/main" id="{78DE1DCE-B717-1FBD-C381-EE0D366C4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461"/>
          <a:stretch>
            <a:fillRect/>
          </a:stretch>
        </p:blipFill>
        <p:spPr bwMode="auto">
          <a:xfrm>
            <a:off x="6113860" y="925117"/>
            <a:ext cx="2964656" cy="47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Lige forbindelse 18">
            <a:extLst>
              <a:ext uri="{FF2B5EF4-FFF2-40B4-BE49-F238E27FC236}">
                <a16:creationId xmlns:a16="http://schemas.microsoft.com/office/drawing/2014/main" id="{C0640FC1-B238-DC9B-64F0-FFB472E232CA}"/>
              </a:ext>
            </a:extLst>
          </p:cNvPr>
          <p:cNvCxnSpPr>
            <a:cxnSpLocks/>
          </p:cNvCxnSpPr>
          <p:nvPr/>
        </p:nvCxnSpPr>
        <p:spPr>
          <a:xfrm flipH="1">
            <a:off x="739379" y="1988344"/>
            <a:ext cx="67865" cy="933450"/>
          </a:xfrm>
          <a:prstGeom prst="line">
            <a:avLst/>
          </a:prstGeom>
          <a:ln w="698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Lige forbindelse 19">
            <a:extLst>
              <a:ext uri="{FF2B5EF4-FFF2-40B4-BE49-F238E27FC236}">
                <a16:creationId xmlns:a16="http://schemas.microsoft.com/office/drawing/2014/main" id="{7F61A145-8ABE-DE68-79C1-533062A3DDCA}"/>
              </a:ext>
            </a:extLst>
          </p:cNvPr>
          <p:cNvCxnSpPr>
            <a:cxnSpLocks/>
          </p:cNvCxnSpPr>
          <p:nvPr/>
        </p:nvCxnSpPr>
        <p:spPr>
          <a:xfrm>
            <a:off x="807244" y="2019300"/>
            <a:ext cx="1281113" cy="0"/>
          </a:xfrm>
          <a:prstGeom prst="line">
            <a:avLst/>
          </a:prstGeom>
          <a:ln w="698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Lige forbindelse 22">
            <a:extLst>
              <a:ext uri="{FF2B5EF4-FFF2-40B4-BE49-F238E27FC236}">
                <a16:creationId xmlns:a16="http://schemas.microsoft.com/office/drawing/2014/main" id="{871C5331-6600-B7BF-94ED-A2EC8DF58377}"/>
              </a:ext>
            </a:extLst>
          </p:cNvPr>
          <p:cNvCxnSpPr>
            <a:cxnSpLocks/>
          </p:cNvCxnSpPr>
          <p:nvPr/>
        </p:nvCxnSpPr>
        <p:spPr>
          <a:xfrm flipH="1" flipV="1">
            <a:off x="2064544" y="2026444"/>
            <a:ext cx="145256" cy="406004"/>
          </a:xfrm>
          <a:prstGeom prst="line">
            <a:avLst/>
          </a:prstGeom>
          <a:ln w="698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Lige forbindelse 24">
            <a:extLst>
              <a:ext uri="{FF2B5EF4-FFF2-40B4-BE49-F238E27FC236}">
                <a16:creationId xmlns:a16="http://schemas.microsoft.com/office/drawing/2014/main" id="{C76D18A8-C2A1-A70C-76C8-36680C910C3C}"/>
              </a:ext>
            </a:extLst>
          </p:cNvPr>
          <p:cNvCxnSpPr>
            <a:cxnSpLocks/>
          </p:cNvCxnSpPr>
          <p:nvPr/>
        </p:nvCxnSpPr>
        <p:spPr>
          <a:xfrm flipH="1">
            <a:off x="739378" y="2436019"/>
            <a:ext cx="1470422" cy="516731"/>
          </a:xfrm>
          <a:prstGeom prst="line">
            <a:avLst/>
          </a:prstGeom>
          <a:ln w="698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2" name="Tekstfelt 29">
            <a:extLst>
              <a:ext uri="{FF2B5EF4-FFF2-40B4-BE49-F238E27FC236}">
                <a16:creationId xmlns:a16="http://schemas.microsoft.com/office/drawing/2014/main" id="{23BF6FC7-B44A-DEA8-F7A7-1567C5742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066" y="1316831"/>
            <a:ext cx="233957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da-DK" altLang="da-DK" sz="1350" b="1">
                <a:solidFill>
                  <a:schemeClr val="tx1"/>
                </a:solidFill>
                <a:latin typeface="work sans" pitchFamily="2" charset="0"/>
              </a:rPr>
              <a:t>Region: Northern Europe</a:t>
            </a:r>
            <a:endParaRPr lang="da-DK" altLang="da-DK" sz="1350" b="1">
              <a:solidFill>
                <a:schemeClr val="tx1"/>
              </a:solidFill>
            </a:endParaRPr>
          </a:p>
        </p:txBody>
      </p:sp>
      <p:sp>
        <p:nvSpPr>
          <p:cNvPr id="15373" name="Tekstfelt 16">
            <a:extLst>
              <a:ext uri="{FF2B5EF4-FFF2-40B4-BE49-F238E27FC236}">
                <a16:creationId xmlns:a16="http://schemas.microsoft.com/office/drawing/2014/main" id="{C84E3AB7-BA73-F419-8305-D219972AA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1867" y="3852863"/>
            <a:ext cx="103105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da-DK" altLang="da-DK" sz="900">
                <a:solidFill>
                  <a:schemeClr val="tx1"/>
                </a:solidFill>
              </a:rPr>
              <a:t>Realistic: SSP3-7.0</a:t>
            </a:r>
          </a:p>
        </p:txBody>
      </p:sp>
      <p:cxnSp>
        <p:nvCxnSpPr>
          <p:cNvPr id="38" name="Lige forbindelse 37">
            <a:extLst>
              <a:ext uri="{FF2B5EF4-FFF2-40B4-BE49-F238E27FC236}">
                <a16:creationId xmlns:a16="http://schemas.microsoft.com/office/drawing/2014/main" id="{A96E6388-92BF-4C48-B809-F5C518FF53CC}"/>
              </a:ext>
            </a:extLst>
          </p:cNvPr>
          <p:cNvCxnSpPr>
            <a:cxnSpLocks/>
          </p:cNvCxnSpPr>
          <p:nvPr/>
        </p:nvCxnSpPr>
        <p:spPr>
          <a:xfrm>
            <a:off x="6156722" y="3067050"/>
            <a:ext cx="2890838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kstfelt 16">
            <a:extLst>
              <a:ext uri="{FF2B5EF4-FFF2-40B4-BE49-F238E27FC236}">
                <a16:creationId xmlns:a16="http://schemas.microsoft.com/office/drawing/2014/main" id="{2FBFE67A-C0A3-3E50-5DAF-EFD627098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6253" y="1451372"/>
            <a:ext cx="2634054" cy="2308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/>
            </a:pPr>
            <a:r>
              <a:rPr lang="da-DK" altLang="da-DK" sz="900" dirty="0">
                <a:solidFill>
                  <a:schemeClr val="tx1"/>
                </a:solidFill>
                <a:latin typeface="+mn-lt"/>
              </a:rPr>
              <a:t>Total </a:t>
            </a:r>
            <a:r>
              <a:rPr lang="da-DK" altLang="da-DK" sz="900" dirty="0" err="1">
                <a:solidFill>
                  <a:schemeClr val="tx1"/>
                </a:solidFill>
                <a:latin typeface="+mn-lt"/>
              </a:rPr>
              <a:t>precipitation</a:t>
            </a:r>
            <a:r>
              <a:rPr lang="da-DK" altLang="da-DK" sz="900" dirty="0">
                <a:solidFill>
                  <a:schemeClr val="tx1"/>
                </a:solidFill>
                <a:latin typeface="+mn-lt"/>
              </a:rPr>
              <a:t> </a:t>
            </a:r>
            <a:r>
              <a:rPr lang="da-DK" altLang="da-DK" sz="900" dirty="0" err="1">
                <a:solidFill>
                  <a:schemeClr val="tx1"/>
                </a:solidFill>
                <a:latin typeface="+mn-lt"/>
              </a:rPr>
              <a:t>change</a:t>
            </a:r>
            <a:r>
              <a:rPr lang="da-DK" altLang="da-DK" sz="900" dirty="0">
                <a:solidFill>
                  <a:schemeClr val="tx1"/>
                </a:solidFill>
                <a:latin typeface="+mn-lt"/>
              </a:rPr>
              <a:t> (</a:t>
            </a:r>
            <a:r>
              <a:rPr lang="en-US" sz="900" dirty="0">
                <a:solidFill>
                  <a:schemeClr val="tx1"/>
                </a:solidFill>
                <a:latin typeface="+mn-lt"/>
              </a:rPr>
              <a:t>%</a:t>
            </a:r>
            <a:r>
              <a:rPr lang="da-DK" altLang="da-DK" sz="900" dirty="0">
                <a:solidFill>
                  <a:schemeClr val="tx1"/>
                </a:solidFill>
                <a:latin typeface="+mn-lt"/>
              </a:rPr>
              <a:t>), Northern Europe</a:t>
            </a:r>
          </a:p>
        </p:txBody>
      </p:sp>
      <p:pic>
        <p:nvPicPr>
          <p:cNvPr id="15376" name="Billede 50" descr="Et billede, der indeholder diagram&#10;&#10;Automatisk genereret beskrivelse">
            <a:extLst>
              <a:ext uri="{FF2B5EF4-FFF2-40B4-BE49-F238E27FC236}">
                <a16:creationId xmlns:a16="http://schemas.microsoft.com/office/drawing/2014/main" id="{B50F0483-0FD7-D9CC-5CAF-6E36A4221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9" t="31393" r="3246" b="22221"/>
          <a:stretch>
            <a:fillRect/>
          </a:stretch>
        </p:blipFill>
        <p:spPr bwMode="auto">
          <a:xfrm>
            <a:off x="2688431" y="1451373"/>
            <a:ext cx="3215879" cy="350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kstfelt 16">
            <a:extLst>
              <a:ext uri="{FF2B5EF4-FFF2-40B4-BE49-F238E27FC236}">
                <a16:creationId xmlns:a16="http://schemas.microsoft.com/office/drawing/2014/main" id="{64A04E5E-B991-DB3C-9B0D-467E536D9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985" y="1451372"/>
            <a:ext cx="2693366" cy="2308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/>
            </a:pPr>
            <a:r>
              <a:rPr lang="da-DK" altLang="da-DK" sz="900" dirty="0">
                <a:solidFill>
                  <a:schemeClr val="tx1"/>
                </a:solidFill>
                <a:latin typeface="+mn-lt"/>
              </a:rPr>
              <a:t>Mean </a:t>
            </a:r>
            <a:r>
              <a:rPr lang="da-DK" altLang="da-DK" sz="900" dirty="0" err="1">
                <a:solidFill>
                  <a:schemeClr val="tx1"/>
                </a:solidFill>
                <a:latin typeface="+mn-lt"/>
              </a:rPr>
              <a:t>temperature</a:t>
            </a:r>
            <a:r>
              <a:rPr lang="da-DK" altLang="da-DK" sz="900" dirty="0">
                <a:solidFill>
                  <a:schemeClr val="tx1"/>
                </a:solidFill>
                <a:latin typeface="+mn-lt"/>
              </a:rPr>
              <a:t> </a:t>
            </a:r>
            <a:r>
              <a:rPr lang="da-DK" altLang="da-DK" sz="900" dirty="0" err="1">
                <a:solidFill>
                  <a:schemeClr val="tx1"/>
                </a:solidFill>
                <a:latin typeface="+mn-lt"/>
              </a:rPr>
              <a:t>change</a:t>
            </a:r>
            <a:r>
              <a:rPr lang="da-DK" altLang="da-DK" sz="900" dirty="0">
                <a:solidFill>
                  <a:schemeClr val="tx1"/>
                </a:solidFill>
                <a:latin typeface="+mn-lt"/>
              </a:rPr>
              <a:t> (</a:t>
            </a:r>
            <a:r>
              <a:rPr lang="en-US" sz="900" dirty="0">
                <a:solidFill>
                  <a:schemeClr val="tx1"/>
                </a:solidFill>
                <a:latin typeface="+mn-lt"/>
              </a:rPr>
              <a:t>°C</a:t>
            </a:r>
            <a:r>
              <a:rPr lang="da-DK" altLang="da-DK" sz="900" dirty="0">
                <a:solidFill>
                  <a:schemeClr val="tx1"/>
                </a:solidFill>
                <a:latin typeface="+mn-lt"/>
              </a:rPr>
              <a:t>), Northern Europe</a:t>
            </a:r>
          </a:p>
        </p:txBody>
      </p:sp>
      <p:cxnSp>
        <p:nvCxnSpPr>
          <p:cNvPr id="53" name="Lige forbindelse 52">
            <a:extLst>
              <a:ext uri="{FF2B5EF4-FFF2-40B4-BE49-F238E27FC236}">
                <a16:creationId xmlns:a16="http://schemas.microsoft.com/office/drawing/2014/main" id="{99661286-163A-D104-6ED5-E309ED256BEB}"/>
              </a:ext>
            </a:extLst>
          </p:cNvPr>
          <p:cNvCxnSpPr>
            <a:cxnSpLocks/>
          </p:cNvCxnSpPr>
          <p:nvPr/>
        </p:nvCxnSpPr>
        <p:spPr>
          <a:xfrm>
            <a:off x="2906316" y="2795588"/>
            <a:ext cx="2890838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4CDACAE-3254-38A6-9F26-0FA27852E420}"/>
              </a:ext>
            </a:extLst>
          </p:cNvPr>
          <p:cNvSpPr txBox="1"/>
          <p:nvPr/>
        </p:nvSpPr>
        <p:spPr>
          <a:xfrm>
            <a:off x="4698000" y="201528"/>
            <a:ext cx="48882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u="none" strike="noStrike" baseline="0" dirty="0">
                <a:latin typeface="+mn-lt"/>
              </a:rPr>
              <a:t>IPCC Interactive Atlas Scenarios</a:t>
            </a:r>
            <a:endParaRPr lang="da-DK" sz="2000" dirty="0">
              <a:latin typeface="+mn-lt"/>
            </a:endParaRPr>
          </a:p>
        </p:txBody>
      </p:sp>
      <p:pic>
        <p:nvPicPr>
          <p:cNvPr id="3" name="Billede 1">
            <a:extLst>
              <a:ext uri="{FF2B5EF4-FFF2-40B4-BE49-F238E27FC236}">
                <a16:creationId xmlns:a16="http://schemas.microsoft.com/office/drawing/2014/main" id="{CE43A4F5-3E2D-71F1-300E-DD0CA00C75E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790" t="45735" r="11718" b="23834"/>
          <a:stretch/>
        </p:blipFill>
        <p:spPr>
          <a:xfrm>
            <a:off x="241964" y="4529138"/>
            <a:ext cx="1148421" cy="497794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Billede 7">
            <a:extLst>
              <a:ext uri="{FF2B5EF4-FFF2-40B4-BE49-F238E27FC236}">
                <a16:creationId xmlns:a16="http://schemas.microsoft.com/office/drawing/2014/main" id="{04FBAC4D-6F1A-AEDD-D924-8C30832E9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4" t="27554" r="42166" b="26413"/>
          <a:stretch>
            <a:fillRect/>
          </a:stretch>
        </p:blipFill>
        <p:spPr bwMode="auto">
          <a:xfrm>
            <a:off x="69057" y="1629966"/>
            <a:ext cx="2489597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Billede 4">
            <a:extLst>
              <a:ext uri="{FF2B5EF4-FFF2-40B4-BE49-F238E27FC236}">
                <a16:creationId xmlns:a16="http://schemas.microsoft.com/office/drawing/2014/main" id="{4422848C-96DA-0259-D402-3DCB036DE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461"/>
          <a:stretch>
            <a:fillRect/>
          </a:stretch>
        </p:blipFill>
        <p:spPr bwMode="auto">
          <a:xfrm>
            <a:off x="2834879" y="925117"/>
            <a:ext cx="2963465" cy="47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Billede 4">
            <a:extLst>
              <a:ext uri="{FF2B5EF4-FFF2-40B4-BE49-F238E27FC236}">
                <a16:creationId xmlns:a16="http://schemas.microsoft.com/office/drawing/2014/main" id="{0CF1F0E3-5BF4-4C1E-EBA6-D766762C8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461"/>
          <a:stretch>
            <a:fillRect/>
          </a:stretch>
        </p:blipFill>
        <p:spPr bwMode="auto">
          <a:xfrm>
            <a:off x="6113860" y="925117"/>
            <a:ext cx="2964656" cy="47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Lige forbindelse 18">
            <a:extLst>
              <a:ext uri="{FF2B5EF4-FFF2-40B4-BE49-F238E27FC236}">
                <a16:creationId xmlns:a16="http://schemas.microsoft.com/office/drawing/2014/main" id="{8D01E670-EC9F-5717-60FA-D7D6D06163F4}"/>
              </a:ext>
            </a:extLst>
          </p:cNvPr>
          <p:cNvCxnSpPr>
            <a:cxnSpLocks/>
          </p:cNvCxnSpPr>
          <p:nvPr/>
        </p:nvCxnSpPr>
        <p:spPr>
          <a:xfrm flipH="1">
            <a:off x="739379" y="1988344"/>
            <a:ext cx="67865" cy="933450"/>
          </a:xfrm>
          <a:prstGeom prst="line">
            <a:avLst/>
          </a:prstGeom>
          <a:ln w="698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Lige forbindelse 19">
            <a:extLst>
              <a:ext uri="{FF2B5EF4-FFF2-40B4-BE49-F238E27FC236}">
                <a16:creationId xmlns:a16="http://schemas.microsoft.com/office/drawing/2014/main" id="{622ADAD3-B475-89AE-4432-9841783CA81C}"/>
              </a:ext>
            </a:extLst>
          </p:cNvPr>
          <p:cNvCxnSpPr>
            <a:cxnSpLocks/>
          </p:cNvCxnSpPr>
          <p:nvPr/>
        </p:nvCxnSpPr>
        <p:spPr>
          <a:xfrm>
            <a:off x="807244" y="2019300"/>
            <a:ext cx="1281113" cy="0"/>
          </a:xfrm>
          <a:prstGeom prst="line">
            <a:avLst/>
          </a:prstGeom>
          <a:ln w="698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Lige forbindelse 22">
            <a:extLst>
              <a:ext uri="{FF2B5EF4-FFF2-40B4-BE49-F238E27FC236}">
                <a16:creationId xmlns:a16="http://schemas.microsoft.com/office/drawing/2014/main" id="{CC1D2B47-9018-50E6-072F-8DA490113C02}"/>
              </a:ext>
            </a:extLst>
          </p:cNvPr>
          <p:cNvCxnSpPr>
            <a:cxnSpLocks/>
          </p:cNvCxnSpPr>
          <p:nvPr/>
        </p:nvCxnSpPr>
        <p:spPr>
          <a:xfrm flipH="1" flipV="1">
            <a:off x="2064544" y="2026444"/>
            <a:ext cx="145256" cy="406004"/>
          </a:xfrm>
          <a:prstGeom prst="line">
            <a:avLst/>
          </a:prstGeom>
          <a:ln w="698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Lige forbindelse 24">
            <a:extLst>
              <a:ext uri="{FF2B5EF4-FFF2-40B4-BE49-F238E27FC236}">
                <a16:creationId xmlns:a16="http://schemas.microsoft.com/office/drawing/2014/main" id="{68448F6E-A9D8-03C9-A20F-054292700446}"/>
              </a:ext>
            </a:extLst>
          </p:cNvPr>
          <p:cNvCxnSpPr>
            <a:cxnSpLocks/>
          </p:cNvCxnSpPr>
          <p:nvPr/>
        </p:nvCxnSpPr>
        <p:spPr>
          <a:xfrm flipH="1">
            <a:off x="739378" y="2436019"/>
            <a:ext cx="1470422" cy="516731"/>
          </a:xfrm>
          <a:prstGeom prst="line">
            <a:avLst/>
          </a:prstGeom>
          <a:ln w="698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5" name="Tekstfelt 29">
            <a:extLst>
              <a:ext uri="{FF2B5EF4-FFF2-40B4-BE49-F238E27FC236}">
                <a16:creationId xmlns:a16="http://schemas.microsoft.com/office/drawing/2014/main" id="{067744F3-8F4C-AB78-950F-735D14FE6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066" y="1316831"/>
            <a:ext cx="233957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da-DK" altLang="da-DK" sz="1350" b="1">
                <a:solidFill>
                  <a:schemeClr val="tx1"/>
                </a:solidFill>
                <a:latin typeface="work sans" pitchFamily="2" charset="0"/>
              </a:rPr>
              <a:t>Region: Northern Europe</a:t>
            </a:r>
            <a:endParaRPr lang="da-DK" altLang="da-DK" sz="1350" b="1">
              <a:solidFill>
                <a:schemeClr val="tx1"/>
              </a:solidFill>
            </a:endParaRPr>
          </a:p>
        </p:txBody>
      </p:sp>
      <p:sp>
        <p:nvSpPr>
          <p:cNvPr id="16396" name="Tekstfelt 16">
            <a:extLst>
              <a:ext uri="{FF2B5EF4-FFF2-40B4-BE49-F238E27FC236}">
                <a16:creationId xmlns:a16="http://schemas.microsoft.com/office/drawing/2014/main" id="{08FE0D1B-F2B4-DB19-E986-437E32C05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1867" y="3852863"/>
            <a:ext cx="103105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da-DK" altLang="da-DK" sz="900">
                <a:solidFill>
                  <a:schemeClr val="tx1"/>
                </a:solidFill>
              </a:rPr>
              <a:t>Realistic: SSP3-7.0</a:t>
            </a:r>
          </a:p>
        </p:txBody>
      </p:sp>
      <p:sp>
        <p:nvSpPr>
          <p:cNvPr id="40" name="Tekstfelt 16">
            <a:extLst>
              <a:ext uri="{FF2B5EF4-FFF2-40B4-BE49-F238E27FC236}">
                <a16:creationId xmlns:a16="http://schemas.microsoft.com/office/drawing/2014/main" id="{7734AE1F-3A67-47E5-C408-90B3D6A26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5366" y="1451372"/>
            <a:ext cx="2693366" cy="2308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/>
            </a:pPr>
            <a:r>
              <a:rPr lang="da-DK" altLang="da-DK" sz="900" dirty="0">
                <a:solidFill>
                  <a:schemeClr val="tx1"/>
                </a:solidFill>
                <a:latin typeface="+mn-lt"/>
              </a:rPr>
              <a:t>Mean </a:t>
            </a:r>
            <a:r>
              <a:rPr lang="da-DK" altLang="da-DK" sz="900" dirty="0" err="1">
                <a:solidFill>
                  <a:schemeClr val="tx1"/>
                </a:solidFill>
                <a:latin typeface="+mn-lt"/>
              </a:rPr>
              <a:t>temperature</a:t>
            </a:r>
            <a:r>
              <a:rPr lang="da-DK" altLang="da-DK" sz="900" dirty="0">
                <a:solidFill>
                  <a:schemeClr val="tx1"/>
                </a:solidFill>
                <a:latin typeface="+mn-lt"/>
              </a:rPr>
              <a:t> </a:t>
            </a:r>
            <a:r>
              <a:rPr lang="da-DK" altLang="da-DK" sz="900" dirty="0" err="1">
                <a:solidFill>
                  <a:schemeClr val="tx1"/>
                </a:solidFill>
                <a:latin typeface="+mn-lt"/>
              </a:rPr>
              <a:t>change</a:t>
            </a:r>
            <a:r>
              <a:rPr lang="da-DK" altLang="da-DK" sz="900" dirty="0">
                <a:solidFill>
                  <a:schemeClr val="tx1"/>
                </a:solidFill>
                <a:latin typeface="+mn-lt"/>
              </a:rPr>
              <a:t> (</a:t>
            </a:r>
            <a:r>
              <a:rPr lang="en-US" sz="900" dirty="0">
                <a:solidFill>
                  <a:schemeClr val="tx1"/>
                </a:solidFill>
                <a:latin typeface="+mn-lt"/>
              </a:rPr>
              <a:t>°C</a:t>
            </a:r>
            <a:r>
              <a:rPr lang="da-DK" altLang="da-DK" sz="900" dirty="0">
                <a:solidFill>
                  <a:schemeClr val="tx1"/>
                </a:solidFill>
                <a:latin typeface="+mn-lt"/>
              </a:rPr>
              <a:t>), Northern Europe</a:t>
            </a:r>
          </a:p>
        </p:txBody>
      </p:sp>
      <p:cxnSp>
        <p:nvCxnSpPr>
          <p:cNvPr id="36" name="Lige forbindelse 35">
            <a:extLst>
              <a:ext uri="{FF2B5EF4-FFF2-40B4-BE49-F238E27FC236}">
                <a16:creationId xmlns:a16="http://schemas.microsoft.com/office/drawing/2014/main" id="{F69140A9-7A39-642B-F890-324A469EF5D0}"/>
              </a:ext>
            </a:extLst>
          </p:cNvPr>
          <p:cNvCxnSpPr>
            <a:cxnSpLocks/>
          </p:cNvCxnSpPr>
          <p:nvPr/>
        </p:nvCxnSpPr>
        <p:spPr>
          <a:xfrm>
            <a:off x="2902744" y="2792016"/>
            <a:ext cx="2844404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99" name="Billede 11" descr="Et billede, der indeholder diagram&#10;&#10;Automatisk genereret beskrivelse">
            <a:extLst>
              <a:ext uri="{FF2B5EF4-FFF2-40B4-BE49-F238E27FC236}">
                <a16:creationId xmlns:a16="http://schemas.microsoft.com/office/drawing/2014/main" id="{4520BD29-B245-70B6-C4B9-96C2EA13A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" t="30989" b="22084"/>
          <a:stretch>
            <a:fillRect/>
          </a:stretch>
        </p:blipFill>
        <p:spPr bwMode="auto">
          <a:xfrm>
            <a:off x="2671763" y="1413272"/>
            <a:ext cx="3361135" cy="356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kstfelt 16">
            <a:extLst>
              <a:ext uri="{FF2B5EF4-FFF2-40B4-BE49-F238E27FC236}">
                <a16:creationId xmlns:a16="http://schemas.microsoft.com/office/drawing/2014/main" id="{3BCCB7D5-BEE6-CFE6-942E-9AEAD3ACE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985" y="1451372"/>
            <a:ext cx="2904962" cy="2308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/>
            </a:pPr>
            <a:r>
              <a:rPr lang="da-DK" altLang="da-DK" sz="900" dirty="0">
                <a:solidFill>
                  <a:schemeClr val="tx1"/>
                </a:solidFill>
                <a:latin typeface="+mn-lt"/>
              </a:rPr>
              <a:t>Maximum </a:t>
            </a:r>
            <a:r>
              <a:rPr lang="da-DK" altLang="da-DK" sz="900" dirty="0" err="1">
                <a:solidFill>
                  <a:schemeClr val="tx1"/>
                </a:solidFill>
                <a:latin typeface="+mn-lt"/>
              </a:rPr>
              <a:t>temperature</a:t>
            </a:r>
            <a:r>
              <a:rPr lang="da-DK" altLang="da-DK" sz="900" dirty="0">
                <a:solidFill>
                  <a:schemeClr val="tx1"/>
                </a:solidFill>
                <a:latin typeface="+mn-lt"/>
              </a:rPr>
              <a:t> </a:t>
            </a:r>
            <a:r>
              <a:rPr lang="da-DK" altLang="da-DK" sz="900" dirty="0" err="1">
                <a:solidFill>
                  <a:schemeClr val="tx1"/>
                </a:solidFill>
                <a:latin typeface="+mn-lt"/>
              </a:rPr>
              <a:t>change</a:t>
            </a:r>
            <a:r>
              <a:rPr lang="da-DK" altLang="da-DK" sz="900" dirty="0">
                <a:solidFill>
                  <a:schemeClr val="tx1"/>
                </a:solidFill>
                <a:latin typeface="+mn-lt"/>
              </a:rPr>
              <a:t> (</a:t>
            </a:r>
            <a:r>
              <a:rPr lang="en-US" sz="900" dirty="0">
                <a:solidFill>
                  <a:schemeClr val="tx1"/>
                </a:solidFill>
                <a:latin typeface="+mn-lt"/>
              </a:rPr>
              <a:t>°C</a:t>
            </a:r>
            <a:r>
              <a:rPr lang="da-DK" altLang="da-DK" sz="900" dirty="0">
                <a:solidFill>
                  <a:schemeClr val="tx1"/>
                </a:solidFill>
                <a:latin typeface="+mn-lt"/>
              </a:rPr>
              <a:t>), Northern Europe</a:t>
            </a:r>
          </a:p>
        </p:txBody>
      </p:sp>
      <p:cxnSp>
        <p:nvCxnSpPr>
          <p:cNvPr id="17" name="Lige forbindelse 16">
            <a:extLst>
              <a:ext uri="{FF2B5EF4-FFF2-40B4-BE49-F238E27FC236}">
                <a16:creationId xmlns:a16="http://schemas.microsoft.com/office/drawing/2014/main" id="{32C6C739-5D45-094D-D5B5-C5000B1D8171}"/>
              </a:ext>
            </a:extLst>
          </p:cNvPr>
          <p:cNvCxnSpPr>
            <a:cxnSpLocks/>
          </p:cNvCxnSpPr>
          <p:nvPr/>
        </p:nvCxnSpPr>
        <p:spPr>
          <a:xfrm>
            <a:off x="2902744" y="2806304"/>
            <a:ext cx="2892029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402" name="Billede 3" descr="Et billede, der indeholder diagram&#10;&#10;Automatisk genereret beskrivelse">
            <a:extLst>
              <a:ext uri="{FF2B5EF4-FFF2-40B4-BE49-F238E27FC236}">
                <a16:creationId xmlns:a16="http://schemas.microsoft.com/office/drawing/2014/main" id="{9EE87386-2855-2AE5-7D8A-AA3A7DEB8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" t="30672" b="21042"/>
          <a:stretch>
            <a:fillRect/>
          </a:stretch>
        </p:blipFill>
        <p:spPr bwMode="auto">
          <a:xfrm>
            <a:off x="5936457" y="1395412"/>
            <a:ext cx="3350419" cy="367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felt 16">
            <a:extLst>
              <a:ext uri="{FF2B5EF4-FFF2-40B4-BE49-F238E27FC236}">
                <a16:creationId xmlns:a16="http://schemas.microsoft.com/office/drawing/2014/main" id="{C4908593-C5F0-FE8C-004B-4F9DBFFB5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3632" y="1450181"/>
            <a:ext cx="3198311" cy="2308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/>
            </a:pPr>
            <a:r>
              <a:rPr lang="da-DK" altLang="da-DK" sz="900" dirty="0">
                <a:solidFill>
                  <a:schemeClr val="tx1"/>
                </a:solidFill>
                <a:latin typeface="+mn-lt"/>
              </a:rPr>
              <a:t>Maximum 1-day </a:t>
            </a:r>
            <a:r>
              <a:rPr lang="da-DK" altLang="da-DK" sz="900" dirty="0" err="1">
                <a:solidFill>
                  <a:schemeClr val="tx1"/>
                </a:solidFill>
                <a:latin typeface="+mn-lt"/>
              </a:rPr>
              <a:t>precipitation</a:t>
            </a:r>
            <a:r>
              <a:rPr lang="da-DK" altLang="da-DK" sz="900" dirty="0">
                <a:solidFill>
                  <a:schemeClr val="tx1"/>
                </a:solidFill>
                <a:latin typeface="+mn-lt"/>
              </a:rPr>
              <a:t> </a:t>
            </a:r>
            <a:r>
              <a:rPr lang="da-DK" altLang="da-DK" sz="900" dirty="0" err="1">
                <a:solidFill>
                  <a:schemeClr val="tx1"/>
                </a:solidFill>
                <a:latin typeface="+mn-lt"/>
              </a:rPr>
              <a:t>change</a:t>
            </a:r>
            <a:r>
              <a:rPr lang="da-DK" altLang="da-DK" sz="900" dirty="0">
                <a:solidFill>
                  <a:schemeClr val="tx1"/>
                </a:solidFill>
                <a:latin typeface="+mn-lt"/>
              </a:rPr>
              <a:t> (</a:t>
            </a:r>
            <a:r>
              <a:rPr lang="en-US" sz="900" dirty="0">
                <a:solidFill>
                  <a:schemeClr val="tx1"/>
                </a:solidFill>
                <a:latin typeface="+mn-lt"/>
              </a:rPr>
              <a:t>%</a:t>
            </a:r>
            <a:r>
              <a:rPr lang="da-DK" altLang="da-DK" sz="900" dirty="0">
                <a:solidFill>
                  <a:schemeClr val="tx1"/>
                </a:solidFill>
                <a:latin typeface="+mn-lt"/>
              </a:rPr>
              <a:t>), Northern Europe</a:t>
            </a:r>
          </a:p>
        </p:txBody>
      </p:sp>
      <p:cxnSp>
        <p:nvCxnSpPr>
          <p:cNvPr id="38" name="Lige forbindelse 37">
            <a:extLst>
              <a:ext uri="{FF2B5EF4-FFF2-40B4-BE49-F238E27FC236}">
                <a16:creationId xmlns:a16="http://schemas.microsoft.com/office/drawing/2014/main" id="{B2AF3058-329D-D07E-8AA9-8F2175AFB4B4}"/>
              </a:ext>
            </a:extLst>
          </p:cNvPr>
          <p:cNvCxnSpPr>
            <a:cxnSpLocks/>
          </p:cNvCxnSpPr>
          <p:nvPr/>
        </p:nvCxnSpPr>
        <p:spPr>
          <a:xfrm>
            <a:off x="6163866" y="2749154"/>
            <a:ext cx="2890838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DBCD6F9-F304-73C8-DFD0-680317BCA969}"/>
              </a:ext>
            </a:extLst>
          </p:cNvPr>
          <p:cNvSpPr txBox="1"/>
          <p:nvPr/>
        </p:nvSpPr>
        <p:spPr>
          <a:xfrm>
            <a:off x="4698000" y="201528"/>
            <a:ext cx="48882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u="none" strike="noStrike" baseline="0" dirty="0">
                <a:latin typeface="+mn-lt"/>
              </a:rPr>
              <a:t>IPCC Interactive Atlas Scenarios</a:t>
            </a:r>
            <a:endParaRPr lang="da-DK" sz="2000" dirty="0">
              <a:latin typeface="+mn-lt"/>
            </a:endParaRPr>
          </a:p>
        </p:txBody>
      </p:sp>
      <p:pic>
        <p:nvPicPr>
          <p:cNvPr id="4" name="Billede 8" descr="Et billede, der indeholder tekst&#10;&#10;Automatisk genereret beskrivelse">
            <a:extLst>
              <a:ext uri="{FF2B5EF4-FFF2-40B4-BE49-F238E27FC236}">
                <a16:creationId xmlns:a16="http://schemas.microsoft.com/office/drawing/2014/main" id="{0BF0D961-AD59-66D5-8C0D-141E25580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6" t="43706" r="27750" b="12296"/>
          <a:stretch>
            <a:fillRect/>
          </a:stretch>
        </p:blipFill>
        <p:spPr bwMode="auto">
          <a:xfrm>
            <a:off x="196735" y="178594"/>
            <a:ext cx="1290638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lede 1">
            <a:extLst>
              <a:ext uri="{FF2B5EF4-FFF2-40B4-BE49-F238E27FC236}">
                <a16:creationId xmlns:a16="http://schemas.microsoft.com/office/drawing/2014/main" id="{A282C56C-6458-8485-F247-C7E7D631787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790" t="45735" r="11718" b="23834"/>
          <a:stretch/>
        </p:blipFill>
        <p:spPr>
          <a:xfrm>
            <a:off x="241964" y="4529138"/>
            <a:ext cx="1148421" cy="497794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Section Slides">
  <a:themeElements>
    <a:clrScheme name="UC San Diego Health">
      <a:dk1>
        <a:srgbClr val="464749"/>
      </a:dk1>
      <a:lt1>
        <a:srgbClr val="FFFFFF"/>
      </a:lt1>
      <a:dk2>
        <a:srgbClr val="101D3A"/>
      </a:dk2>
      <a:lt2>
        <a:srgbClr val="FFFFFF"/>
      </a:lt2>
      <a:accent1>
        <a:srgbClr val="0C68AC"/>
      </a:accent1>
      <a:accent2>
        <a:srgbClr val="15A599"/>
      </a:accent2>
      <a:accent3>
        <a:srgbClr val="0C636E"/>
      </a:accent3>
      <a:accent4>
        <a:srgbClr val="443D82"/>
      </a:accent4>
      <a:accent5>
        <a:srgbClr val="671943"/>
      </a:accent5>
      <a:accent6>
        <a:srgbClr val="A7B306"/>
      </a:accent6>
      <a:hlink>
        <a:srgbClr val="AA0023"/>
      </a:hlink>
      <a:folHlink>
        <a:srgbClr val="0C68A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TemplafySlideFormConfiguration><![CDATA[{"formFields":[],"formDataEntries":[]}]]></TemplafySlideFormConfiguration>
</file>

<file path=customXml/item10.xml><?xml version="1.0" encoding="utf-8"?>
<TemplafySlideTemplateConfiguration><![CDATA[{"slideVersion":1,"isValidatorEnabled":false,"isLocked":false,"elementsMetadata":[],"slideId":"638097327429097970","enableDocumentContentUpdater":false,"version":"2.0"}]]></TemplafySlideTemplateConfiguration>
</file>

<file path=customXml/item11.xml><?xml version="1.0" encoding="utf-8"?>
<TemplafySlideTemplateConfiguration><![CDATA[{"slideVersion":1,"isValidatorEnabled":false,"isLocked":false,"elementsMetadata":[],"slideId":"638097327429097970","enableDocumentContentUpdater":false,"version":"2.0"}]]></TemplafySlideTemplateConfiguration>
</file>

<file path=customXml/item12.xml><?xml version="1.0" encoding="utf-8"?>
<TemplafySlideFormConfiguration><![CDATA[{"formFields":[],"formDataEntries":[]}]]></TemplafySlideFormConfiguration>
</file>

<file path=customXml/item13.xml><?xml version="1.0" encoding="utf-8"?>
<TemplafySlideTemplateConfiguration><![CDATA[{"slideVersion":1,"isValidatorEnabled":false,"isLocked":false,"elementsMetadata":[],"slideId":"638097327429097970","enableDocumentContentUpdater":false,"version":"2.0"}]]></TemplafySlideTemplateConfiguration>
</file>

<file path=customXml/item14.xml><?xml version="1.0" encoding="utf-8"?>
<TemplafySlideTemplateConfiguration><![CDATA[{"slideVersion":1,"isValidatorEnabled":false,"isLocked":false,"elementsMetadata":[],"slideId":"638097327429097970","enableDocumentContentUpdater":false,"version":"2.0"}]]></TemplafySlideTemplateConfiguration>
</file>

<file path=customXml/item15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C8A5BAAE22A6B4E998E7446D97115A4" ma:contentTypeVersion="13" ma:contentTypeDescription="Opret et nyt dokument." ma:contentTypeScope="" ma:versionID="b0a241fcebba9d88c6bec2b91ea9f495">
  <xsd:schema xmlns:xsd="http://www.w3.org/2001/XMLSchema" xmlns:xs="http://www.w3.org/2001/XMLSchema" xmlns:p="http://schemas.microsoft.com/office/2006/metadata/properties" xmlns:ns2="bb3909dd-4714-4dbb-883f-a1e00d4cd4b0" xmlns:ns3="ca007781-8933-489b-8012-8adcc0a3a9df" targetNamespace="http://schemas.microsoft.com/office/2006/metadata/properties" ma:root="true" ma:fieldsID="d6d0c4f258068b58eaf29883723ee4c4" ns2:_="" ns3:_="">
    <xsd:import namespace="bb3909dd-4714-4dbb-883f-a1e00d4cd4b0"/>
    <xsd:import namespace="ca007781-8933-489b-8012-8adcc0a3a9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3909dd-4714-4dbb-883f-a1e00d4cd4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007781-8933-489b-8012-8adcc0a3a9d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3" nillable="true" ma:displayName="Taxonomy Catch All Column" ma:hidden="true" ma:list="{0577961d-2b90-416a-a398-cc7495e2e2f7}" ma:internalName="TaxCatchAll" ma:showField="CatchAllData" ma:web="ca007781-8933-489b-8012-8adcc0a3a9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a007781-8933-489b-8012-8adcc0a3a9df" xsi:nil="true"/>
  </documentManagement>
</p:properties>
</file>

<file path=customXml/item2.xml><?xml version="1.0" encoding="utf-8"?>
<TemplafySlideTemplateConfiguration><![CDATA[{"slideVersion":1,"isValidatorEnabled":false,"isLocked":false,"elementsMetadata":[],"slideId":"638097327429097970","enableDocumentContentUpdater":false,"version":"2.0"}]]></TemplafySlideTemplateConfiguration>
</file>

<file path=customXml/item3.xml><?xml version="1.0" encoding="utf-8"?>
<TemplafySlideFormConfiguration><![CDATA[{"formFields":[],"formDataEntries":[]}]]></TemplafySlideFormConfiguration>
</file>

<file path=customXml/item4.xml><?xml version="1.0" encoding="utf-8"?>
<TemplafySlideFormConfiguration><![CDATA[{"formFields":[],"formDataEntries":[]}]]></TemplafySlideFormConfiguration>
</file>

<file path=customXml/item5.xml><?xml version="1.0" encoding="utf-8"?>
<TemplafySlideTemplateConfiguration><![CDATA[{"slideVersion":1,"isValidatorEnabled":false,"isLocked":false,"elementsMetadata":[],"slideId":"638097327429097970","enableDocumentContentUpdater":false,"version":"2.0"}]]></TemplafySlideTemplateConfiguration>
</file>

<file path=customXml/item6.xml><?xml version="1.0" encoding="utf-8"?>
<TemplafySlideFormConfiguration><![CDATA[{"formFields":[],"formDataEntries":[]}]]></TemplafySlideFormConfiguration>
</file>

<file path=customXml/item7.xml><?xml version="1.0" encoding="utf-8"?>
<TemplafySlideFormConfiguration><![CDATA[{"formFields":[],"formDataEntries":[]}]]></TemplafySlideFormConfiguration>
</file>

<file path=customXml/item8.xml><?xml version="1.0" encoding="utf-8"?>
<TemplafySlideFormConfiguration><![CDATA[{"formFields":[],"formDataEntries":[]}]]></TemplafySlideFormConfiguration>
</file>

<file path=customXml/item9.xml><?xml version="1.0" encoding="utf-8"?>
<TemplafySlideTemplateConfiguration><![CDATA[{"slideVersion":1,"isValidatorEnabled":false,"isLocked":false,"elementsMetadata":[],"slideId":"638097327429097970","enableDocumentContentUpdater":false,"version":"2.0"}]]></TemplafySlideTemplateConfiguration>
</file>

<file path=customXml/itemProps1.xml><?xml version="1.0" encoding="utf-8"?>
<ds:datastoreItem xmlns:ds="http://schemas.openxmlformats.org/officeDocument/2006/customXml" ds:itemID="{9745F24A-94FF-43D8-82E9-C46FD908C152}">
  <ds:schemaRefs/>
</ds:datastoreItem>
</file>

<file path=customXml/itemProps10.xml><?xml version="1.0" encoding="utf-8"?>
<ds:datastoreItem xmlns:ds="http://schemas.openxmlformats.org/officeDocument/2006/customXml" ds:itemID="{42BF9A97-2C63-4A01-83EE-56CDBA8D67DB}">
  <ds:schemaRefs/>
</ds:datastoreItem>
</file>

<file path=customXml/itemProps11.xml><?xml version="1.0" encoding="utf-8"?>
<ds:datastoreItem xmlns:ds="http://schemas.openxmlformats.org/officeDocument/2006/customXml" ds:itemID="{D02D270B-0222-4A86-8FBB-96A5D851BC2D}">
  <ds:schemaRefs/>
</ds:datastoreItem>
</file>

<file path=customXml/itemProps12.xml><?xml version="1.0" encoding="utf-8"?>
<ds:datastoreItem xmlns:ds="http://schemas.openxmlformats.org/officeDocument/2006/customXml" ds:itemID="{283936E4-7C57-4185-A59C-5AA565450B17}">
  <ds:schemaRefs/>
</ds:datastoreItem>
</file>

<file path=customXml/itemProps13.xml><?xml version="1.0" encoding="utf-8"?>
<ds:datastoreItem xmlns:ds="http://schemas.openxmlformats.org/officeDocument/2006/customXml" ds:itemID="{A8E0DE79-1F10-454F-92E6-5576C524AF27}">
  <ds:schemaRefs/>
</ds:datastoreItem>
</file>

<file path=customXml/itemProps14.xml><?xml version="1.0" encoding="utf-8"?>
<ds:datastoreItem xmlns:ds="http://schemas.openxmlformats.org/officeDocument/2006/customXml" ds:itemID="{436732C0-A04F-4526-9F57-8B4195A96781}">
  <ds:schemaRefs/>
</ds:datastoreItem>
</file>

<file path=customXml/itemProps15.xml><?xml version="1.0" encoding="utf-8"?>
<ds:datastoreItem xmlns:ds="http://schemas.openxmlformats.org/officeDocument/2006/customXml" ds:itemID="{367D0C70-D6B4-48A8-81E2-2E61E51DF06D}"/>
</file>

<file path=customXml/itemProps16.xml><?xml version="1.0" encoding="utf-8"?>
<ds:datastoreItem xmlns:ds="http://schemas.openxmlformats.org/officeDocument/2006/customXml" ds:itemID="{6098BB87-6B7F-4988-9C0C-C7D384F70B7D}"/>
</file>

<file path=customXml/itemProps17.xml><?xml version="1.0" encoding="utf-8"?>
<ds:datastoreItem xmlns:ds="http://schemas.openxmlformats.org/officeDocument/2006/customXml" ds:itemID="{4511F855-A3F1-45EC-A95A-28584023CC44}"/>
</file>

<file path=customXml/itemProps2.xml><?xml version="1.0" encoding="utf-8"?>
<ds:datastoreItem xmlns:ds="http://schemas.openxmlformats.org/officeDocument/2006/customXml" ds:itemID="{F6820ADC-97F5-47EB-8953-6BD533A7E879}">
  <ds:schemaRefs/>
</ds:datastoreItem>
</file>

<file path=customXml/itemProps3.xml><?xml version="1.0" encoding="utf-8"?>
<ds:datastoreItem xmlns:ds="http://schemas.openxmlformats.org/officeDocument/2006/customXml" ds:itemID="{A30B34A0-393F-44E5-AA64-83CA12E0C753}">
  <ds:schemaRefs/>
</ds:datastoreItem>
</file>

<file path=customXml/itemProps4.xml><?xml version="1.0" encoding="utf-8"?>
<ds:datastoreItem xmlns:ds="http://schemas.openxmlformats.org/officeDocument/2006/customXml" ds:itemID="{5EBC3351-A0B5-41E4-AF2A-EF303D2D86D4}">
  <ds:schemaRefs/>
</ds:datastoreItem>
</file>

<file path=customXml/itemProps5.xml><?xml version="1.0" encoding="utf-8"?>
<ds:datastoreItem xmlns:ds="http://schemas.openxmlformats.org/officeDocument/2006/customXml" ds:itemID="{7B302090-A147-42E0-8590-F4D2E7E2A5F7}">
  <ds:schemaRefs/>
</ds:datastoreItem>
</file>

<file path=customXml/itemProps6.xml><?xml version="1.0" encoding="utf-8"?>
<ds:datastoreItem xmlns:ds="http://schemas.openxmlformats.org/officeDocument/2006/customXml" ds:itemID="{A116073B-E362-4218-B6DA-2986CCE2A1A5}">
  <ds:schemaRefs/>
</ds:datastoreItem>
</file>

<file path=customXml/itemProps7.xml><?xml version="1.0" encoding="utf-8"?>
<ds:datastoreItem xmlns:ds="http://schemas.openxmlformats.org/officeDocument/2006/customXml" ds:itemID="{1389741A-DA2F-461D-BED5-3239E4D3874C}">
  <ds:schemaRefs/>
</ds:datastoreItem>
</file>

<file path=customXml/itemProps8.xml><?xml version="1.0" encoding="utf-8"?>
<ds:datastoreItem xmlns:ds="http://schemas.openxmlformats.org/officeDocument/2006/customXml" ds:itemID="{5D9D3126-AA63-43F8-BD01-2346151BB0EE}">
  <ds:schemaRefs/>
</ds:datastoreItem>
</file>

<file path=customXml/itemProps9.xml><?xml version="1.0" encoding="utf-8"?>
<ds:datastoreItem xmlns:ds="http://schemas.openxmlformats.org/officeDocument/2006/customXml" ds:itemID="{99FB6118-696B-433A-AF0B-66DD4CEDA878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4292</TotalTime>
  <Words>680</Words>
  <Application>Microsoft Office PowerPoint</Application>
  <PresentationFormat>Skærmshow (16:9)</PresentationFormat>
  <Paragraphs>69</Paragraphs>
  <Slides>13</Slides>
  <Notes>3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13</vt:i4>
      </vt:variant>
    </vt:vector>
  </HeadingPairs>
  <TitlesOfParts>
    <vt:vector size="17" baseType="lpstr">
      <vt:lpstr>Arial</vt:lpstr>
      <vt:lpstr>Calibri</vt:lpstr>
      <vt:lpstr>work sans</vt:lpstr>
      <vt:lpstr>Section Slides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Toombs, Monica</dc:creator>
  <cp:lastModifiedBy>Gitte Jørgensen</cp:lastModifiedBy>
  <cp:revision>993</cp:revision>
  <cp:lastPrinted>2023-03-20T10:24:02Z</cp:lastPrinted>
  <dcterms:created xsi:type="dcterms:W3CDTF">2016-05-16T17:59:33Z</dcterms:created>
  <dcterms:modified xsi:type="dcterms:W3CDTF">2023-09-05T13:12:55Z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0x0101005C8A5BAAE22A6B4E998E7446D97115A4</vt:lpwstr>
  </property>
</Properties>
</file>