
<file path=[Content_Types].xml><?xml version="1.0" encoding="utf-8"?>
<Types xmlns="http://schemas.openxmlformats.org/package/2006/content-types">
  <Default Extension="bin" ContentType="image/jpeg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media/image2.bin" ContentType="image/x-emf"/>
  <Override PartName="/ppt/media/image3.bin" ContentType="image/x-emf"/>
  <Override PartName="/ppt/media/image4.bin" ContentType="image/png"/>
  <Override PartName="/ppt/media/image5.bin" ContentType="image/png"/>
  <Override PartName="/ppt/media/image6.bin" ContentType="image/png"/>
  <Override PartName="/ppt/media/image7.bin" ContentType="image/png"/>
  <Override PartName="/ppt/media/image8.bin" ContentType="image/png"/>
  <Override PartName="/ppt/media/image9.bin" ContentType="image/png"/>
  <Override PartName="/ppt/media/image10.bin" ContentType="image/png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sldIdLst>
    <p:sldId id="684" r:id="rId5"/>
    <p:sldId id="1027" r:id="rId6"/>
    <p:sldId id="333" r:id="rId7"/>
    <p:sldId id="1032" r:id="rId8"/>
    <p:sldId id="1029" r:id="rId9"/>
    <p:sldId id="1030" r:id="rId10"/>
    <p:sldId id="1016" r:id="rId11"/>
    <p:sldId id="1017" r:id="rId12"/>
    <p:sldId id="1018" r:id="rId13"/>
    <p:sldId id="1039" r:id="rId14"/>
    <p:sldId id="1042" r:id="rId15"/>
    <p:sldId id="1050" r:id="rId16"/>
    <p:sldId id="1051" r:id="rId17"/>
    <p:sldId id="1052" r:id="rId18"/>
    <p:sldId id="1053" r:id="rId19"/>
    <p:sldId id="1035" r:id="rId20"/>
    <p:sldId id="1048" r:id="rId21"/>
    <p:sldId id="1022" r:id="rId22"/>
    <p:sldId id="53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1F5FB"/>
    <a:srgbClr val="B0F3FA"/>
    <a:srgbClr val="A1F1F9"/>
    <a:srgbClr val="8DEDF7"/>
    <a:srgbClr val="53E4F3"/>
    <a:srgbClr val="09778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2" autoAdjust="0"/>
  </p:normalViewPr>
  <p:slideViewPr>
    <p:cSldViewPr snapToGrid="0" showGuides="1">
      <p:cViewPr varScale="1">
        <p:scale>
          <a:sx n="161" d="100"/>
          <a:sy n="161" d="100"/>
        </p:scale>
        <p:origin x="15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08/11/2023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827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058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8921C0-3491-4DA9-9587-F6BC4F545E74}" type="slidenum">
              <a:rPr lang="da-DK" sz="1100" b="0" smtClean="0">
                <a:latin typeface="Times" pitchFamily="18" charset="0"/>
              </a:rPr>
              <a:pPr/>
              <a:t>17</a:t>
            </a:fld>
            <a:endParaRPr lang="da-DK" sz="1100" b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9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92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058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8921C0-3491-4DA9-9587-F6BC4F545E74}" type="slidenum">
              <a:rPr lang="da-DK" sz="1100" b="0" smtClean="0">
                <a:latin typeface="Times" pitchFamily="18" charset="0"/>
              </a:rPr>
              <a:pPr/>
              <a:t>3</a:t>
            </a:fld>
            <a:endParaRPr lang="da-DK" sz="1100" b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13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058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8921C0-3491-4DA9-9587-F6BC4F545E74}" type="slidenum">
              <a:rPr lang="da-DK" sz="1100" b="0" smtClean="0">
                <a:latin typeface="Times" pitchFamily="18" charset="0"/>
              </a:rPr>
              <a:pPr/>
              <a:t>4</a:t>
            </a:fld>
            <a:endParaRPr lang="da-DK" sz="1100" b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8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058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8921C0-3491-4DA9-9587-F6BC4F545E74}" type="slidenum">
              <a:rPr lang="da-DK" sz="1100" b="0" smtClean="0">
                <a:latin typeface="Times" pitchFamily="18" charset="0"/>
              </a:rPr>
              <a:pPr/>
              <a:t>5</a:t>
            </a:fld>
            <a:endParaRPr lang="da-DK" sz="1100" b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0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058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8921C0-3491-4DA9-9587-F6BC4F545E74}" type="slidenum">
              <a:rPr lang="da-DK" sz="1100" b="0" smtClean="0">
                <a:latin typeface="Times" pitchFamily="18" charset="0"/>
              </a:rPr>
              <a:pPr/>
              <a:t>6</a:t>
            </a:fld>
            <a:endParaRPr lang="da-DK" sz="1100" b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058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8921C0-3491-4DA9-9587-F6BC4F545E74}" type="slidenum">
              <a:rPr lang="da-DK" sz="1100" b="0" smtClean="0">
                <a:latin typeface="Times" pitchFamily="18" charset="0"/>
              </a:rPr>
              <a:pPr/>
              <a:t>10</a:t>
            </a:fld>
            <a:endParaRPr lang="da-DK" sz="1100" b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69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058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8921C0-3491-4DA9-9587-F6BC4F545E74}" type="slidenum">
              <a:rPr lang="da-DK" sz="1100" b="0" smtClean="0">
                <a:latin typeface="Times" pitchFamily="18" charset="0"/>
              </a:rPr>
              <a:pPr/>
              <a:t>11</a:t>
            </a:fld>
            <a:endParaRPr lang="da-DK" sz="1100" b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3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058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058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8921C0-3491-4DA9-9587-F6BC4F545E74}" type="slidenum">
              <a:rPr lang="da-DK" sz="1100" b="0" smtClean="0">
                <a:latin typeface="Times" pitchFamily="18" charset="0"/>
              </a:rPr>
              <a:pPr/>
              <a:t>16</a:t>
            </a:fld>
            <a:endParaRPr lang="da-DK" sz="1100" b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5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3" Type="http://schemas.openxmlformats.org/officeDocument/2006/relationships/image" Target="../media/image5.bin"/><Relationship Id="rId7" Type="http://schemas.openxmlformats.org/officeDocument/2006/relationships/image" Target="../media/image9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4" Type="http://schemas.openxmlformats.org/officeDocument/2006/relationships/image" Target="../media/image6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00" cy="6858000"/>
          </a:xfrm>
        </p:spPr>
        <p:txBody>
          <a:bodyPr tIns="1008000" anchor="ctr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3564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569" y="1314000"/>
            <a:ext cx="8132617" cy="2134800"/>
          </a:xfrm>
        </p:spPr>
        <p:txBody>
          <a:bodyPr anchor="b"/>
          <a:lstStyle>
            <a:lvl1pPr algn="l">
              <a:lnSpc>
                <a:spcPct val="87000"/>
              </a:lnSpc>
              <a:defRPr sz="5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Marianne Wesnæs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356"/>
            <a:ext cx="3340800" cy="180085"/>
          </a:xfrm>
        </p:spPr>
        <p:txBody>
          <a:bodyPr/>
          <a:lstStyle/>
          <a:p>
            <a:r>
              <a:rPr lang="da-DK" dirty="0"/>
              <a:t>28 September 2016</a:t>
            </a:r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722299"/>
          </a:xfrm>
        </p:spPr>
        <p:txBody>
          <a:bodyPr/>
          <a:lstStyle>
            <a:lvl1pPr algn="l">
              <a:lnSpc>
                <a:spcPct val="92000"/>
              </a:lnSpc>
              <a:defRPr b="1"/>
            </a:lvl1pPr>
          </a:lstStyle>
          <a:p>
            <a:r>
              <a:rPr lang="da-DK" dirty="0"/>
              <a:t>SDU Life Cycle Engineering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868449"/>
            <a:ext cx="431400" cy="263661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83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00" y="3657600"/>
            <a:ext cx="115524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0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00" y="3657600"/>
            <a:ext cx="115524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00" y="3657600"/>
            <a:ext cx="115524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0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56041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hvi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89600" cy="6858000"/>
          </a:xfrm>
        </p:spPr>
        <p:txBody>
          <a:bodyPr tIns="2772000" anchor="t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954339"/>
            <a:ext cx="5630958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-350601"/>
            <a:ext cx="5630958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954339"/>
            <a:ext cx="43140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7" hasCustomPrompt="1"/>
          </p:nvPr>
        </p:nvSpPr>
        <p:spPr>
          <a:xfrm>
            <a:off x="10540800" y="3564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0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9" name="Pladsholder til billede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89600" cy="6858000"/>
          </a:xfrm>
        </p:spPr>
        <p:txBody>
          <a:bodyPr tIns="2772000"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Pladsholder til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800" y="3564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910229"/>
            <a:ext cx="5630958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-341175"/>
            <a:ext cx="5630958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910229"/>
            <a:ext cx="43140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8915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90800"/>
            <a:ext cx="11376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53831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SDU Life Cycle Engineering</a:t>
            </a:r>
          </a:p>
        </p:txBody>
      </p:sp>
      <p:pic>
        <p:nvPicPr>
          <p:cNvPr id="9" name="Logo sor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  <p:sp>
        <p:nvSpPr>
          <p:cNvPr id="14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grø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rund grøn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12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47" y="6174000"/>
            <a:ext cx="1250108" cy="337293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11376000" cy="38528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18206"/>
            <a:ext cx="4086495" cy="180085"/>
          </a:xfrm>
        </p:spPr>
        <p:txBody>
          <a:bodyPr/>
          <a:lstStyle>
            <a:lvl1pPr>
              <a:defRPr sz="100" b="0">
                <a:solidFill>
                  <a:srgbClr val="4E5B31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8" name="OFF_institute_NOT" hidden="1"/>
          <p:cNvSpPr>
            <a:spLocks noGrp="1"/>
          </p:cNvSpPr>
          <p:nvPr>
            <p:ph type="ftr" sz="quarter" idx="11"/>
          </p:nvPr>
        </p:nvSpPr>
        <p:spPr>
          <a:xfrm>
            <a:off x="6915600" y="6460568"/>
            <a:ext cx="3340800" cy="352190"/>
          </a:xfrm>
        </p:spPr>
        <p:txBody>
          <a:bodyPr/>
          <a:lstStyle>
            <a:lvl1pPr>
              <a:defRPr sz="100">
                <a:solidFill>
                  <a:srgbClr val="4E5B31"/>
                </a:solidFill>
              </a:defRPr>
            </a:lvl1pPr>
          </a:lstStyle>
          <a:p>
            <a:r>
              <a:rPr lang="en-GB" dirty="0"/>
              <a:t>SDU Life Cycle Engineering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SDU Life Cycle Engineering</a:t>
            </a: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08371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orang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11376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47" y="6174000"/>
            <a:ext cx="1250108" cy="337293"/>
          </a:xfrm>
          <a:prstGeom prst="rect">
            <a:avLst/>
          </a:prstGeom>
        </p:spPr>
      </p:pic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20500"/>
            <a:ext cx="4086495" cy="180085"/>
          </a:xfrm>
        </p:spPr>
        <p:txBody>
          <a:bodyPr/>
          <a:lstStyle>
            <a:lvl1pPr>
              <a:defRPr sz="100" b="0">
                <a:solidFill>
                  <a:srgbClr val="D38235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8" name="OFF_institute_NOT"/>
          <p:cNvSpPr>
            <a:spLocks noGrp="1"/>
          </p:cNvSpPr>
          <p:nvPr>
            <p:ph type="ftr" sz="quarter" idx="11"/>
          </p:nvPr>
        </p:nvSpPr>
        <p:spPr>
          <a:xfrm>
            <a:off x="6915600" y="6575488"/>
            <a:ext cx="3340800" cy="261245"/>
          </a:xfrm>
        </p:spPr>
        <p:txBody>
          <a:bodyPr/>
          <a:lstStyle>
            <a:lvl1pPr>
              <a:defRPr sz="1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SDU Life Cycle Engineering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SDU Life Cycle Engineering</a:t>
            </a: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3585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11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47" y="6174000"/>
            <a:ext cx="1250108" cy="33729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11376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588226"/>
            <a:ext cx="4086495" cy="180085"/>
          </a:xfrm>
        </p:spPr>
        <p:txBody>
          <a:bodyPr/>
          <a:lstStyle>
            <a:lvl1pPr>
              <a:defRPr sz="100">
                <a:solidFill>
                  <a:srgbClr val="D05A57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9" name="OFF_institute" hidden="1"/>
          <p:cNvSpPr>
            <a:spLocks noGrp="1"/>
          </p:cNvSpPr>
          <p:nvPr>
            <p:ph type="ftr" sz="quarter" idx="11"/>
          </p:nvPr>
        </p:nvSpPr>
        <p:spPr>
          <a:xfrm>
            <a:off x="6915600" y="6575488"/>
            <a:ext cx="3340800" cy="250081"/>
          </a:xfrm>
        </p:spPr>
        <p:txBody>
          <a:bodyPr/>
          <a:lstStyle>
            <a:lvl1pPr>
              <a:defRPr sz="1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SDU Life Cycle Engineering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4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SDU Life Cycle Engineering</a:t>
            </a:r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82365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00" cy="6858000"/>
          </a:xfrm>
        </p:spPr>
        <p:txBody>
          <a:bodyPr tIns="100800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3564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2984"/>
            <a:ext cx="8132617" cy="2143815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410400" y="6127200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Marianne Wesnæs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28 September 2016</a:t>
            </a:r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723600"/>
          </a:xfrm>
        </p:spPr>
        <p:txBody>
          <a:bodyPr/>
          <a:lstStyle>
            <a:lvl1pPr algn="l">
              <a:lnSpc>
                <a:spcPct val="92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SDU Life Cycle Engineering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604278"/>
            <a:ext cx="431400" cy="263661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67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ru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47" y="6174000"/>
            <a:ext cx="1250108" cy="337293"/>
          </a:xfrm>
          <a:prstGeom prst="rect">
            <a:avLst/>
          </a:prstGeom>
        </p:spPr>
      </p:pic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3216"/>
            <a:ext cx="4086495" cy="180085"/>
          </a:xfrm>
        </p:spPr>
        <p:txBody>
          <a:bodyPr/>
          <a:lstStyle>
            <a:lvl1pPr>
              <a:defRPr sz="100" b="0">
                <a:solidFill>
                  <a:srgbClr val="946037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10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74211"/>
            <a:ext cx="3340800" cy="352190"/>
          </a:xfrm>
        </p:spPr>
        <p:txBody>
          <a:bodyPr/>
          <a:lstStyle>
            <a:lvl1pPr>
              <a:defRPr sz="100"/>
            </a:lvl1pPr>
          </a:lstStyle>
          <a:p>
            <a:r>
              <a:rPr lang="en-GB" dirty="0"/>
              <a:t>SDU Life Cycle Engineering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SDU Life Cycle Engineering</a:t>
            </a: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903295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39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0" y="1989138"/>
            <a:ext cx="5079348" cy="3830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10400" y="660321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9" name="OFF_institute_" hidden="1"/>
          <p:cNvSpPr>
            <a:spLocks noGrp="1"/>
          </p:cNvSpPr>
          <p:nvPr>
            <p:ph type="ftr" sz="quarter" idx="15"/>
          </p:nvPr>
        </p:nvSpPr>
        <p:spPr>
          <a:xfrm>
            <a:off x="6915600" y="6484544"/>
            <a:ext cx="3340800" cy="352190"/>
          </a:xfrm>
        </p:spPr>
        <p:txBody>
          <a:bodyPr/>
          <a:lstStyle>
            <a:lvl1pPr>
              <a:defRPr sz="100"/>
            </a:lvl1pPr>
          </a:lstStyle>
          <a:p>
            <a:r>
              <a:rPr lang="en-GB" dirty="0"/>
              <a:t>SDU Life Cycle Engineering</a:t>
            </a:r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SDU Life Cycle Engineering</a:t>
            </a: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7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6915150" y="6172958"/>
            <a:ext cx="3341250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SDU Life Cycle Engineering</a:t>
            </a: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6915150" y="6172958"/>
            <a:ext cx="3341250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SDU Life Cycle Engineering</a:t>
            </a: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780238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hvid tekst, mørk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6094800" y="0"/>
            <a:ext cx="60984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9" y="453600"/>
            <a:ext cx="5360156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3315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094799" y="0"/>
            <a:ext cx="60972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6449239" y="452058"/>
            <a:ext cx="5331598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6915600" y="6172958"/>
            <a:ext cx="3340800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SDU Life Cycle Engineering</a:t>
            </a: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5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119533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sort tekst, lys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6094800" y="0"/>
            <a:ext cx="6098400" cy="6858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9" y="453600"/>
            <a:ext cx="5360156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3315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094799" y="0"/>
            <a:ext cx="60972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6449239" y="452058"/>
            <a:ext cx="5331598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tx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6915600" y="6172958"/>
            <a:ext cx="3340800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SDU Life Cycle Engineering</a:t>
            </a: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751073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4" y="1989138"/>
            <a:ext cx="55116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74448" y="1989137"/>
            <a:ext cx="55116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3563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28 September 2016</a:t>
            </a:r>
          </a:p>
        </p:txBody>
      </p:sp>
      <p:sp>
        <p:nvSpPr>
          <p:cNvPr id="6" name="OFF_institute_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SDU Life Cycle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8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SDU Life Cycle Engineering</a:t>
            </a:r>
          </a:p>
        </p:txBody>
      </p:sp>
      <p:sp>
        <p:nvSpPr>
          <p:cNvPr id="12" name="Pladsholder til indhold 13"/>
          <p:cNvSpPr>
            <a:spLocks noGrp="1"/>
          </p:cNvSpPr>
          <p:nvPr>
            <p:ph sz="quarter" idx="14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593050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SDU Life Cycle Engineering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10399" y="1989138"/>
            <a:ext cx="5079347" cy="50181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/>
            <a:r>
              <a:rPr lang="da-DK" dirty="0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6710399" y="2583180"/>
            <a:ext cx="4956084" cy="3258819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/>
            <a:r>
              <a:rPr lang="da-DK" dirty="0"/>
              <a:t>Klik ikon for at tilføje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SDU Life Cycle Engineering</a:t>
            </a:r>
          </a:p>
        </p:txBody>
      </p:sp>
      <p:sp>
        <p:nvSpPr>
          <p:cNvPr id="11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03696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21209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28 September 2016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SDU Life Cycle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6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SDU Life Cycle Engineering</a:t>
            </a:r>
          </a:p>
        </p:txBody>
      </p:sp>
      <p:sp>
        <p:nvSpPr>
          <p:cNvPr id="8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28 September 2016</a:t>
            </a:r>
          </a:p>
        </p:txBody>
      </p:sp>
      <p:sp>
        <p:nvSpPr>
          <p:cNvPr id="3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505810"/>
            <a:ext cx="33408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SDU Life Cycle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5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SDU Life Cycle Engineering</a:t>
            </a:r>
          </a:p>
        </p:txBody>
      </p:sp>
      <p:sp>
        <p:nvSpPr>
          <p:cNvPr id="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grøn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789D4A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28 September 2016</a:t>
            </a:r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19431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SDU Life Cycle Engineering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1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SDU Life Cycle Engineering</a:t>
            </a:r>
          </a:p>
        </p:txBody>
      </p:sp>
      <p:sp>
        <p:nvSpPr>
          <p:cNvPr id="12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Marianne Wesnæs</a:t>
            </a:r>
          </a:p>
        </p:txBody>
      </p:sp>
    </p:spTree>
    <p:extLst>
      <p:ext uri="{BB962C8B-B14F-4D97-AF65-F5344CB8AC3E}">
        <p14:creationId xmlns:p14="http://schemas.microsoft.com/office/powerpoint/2010/main" val="378830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425450" y="1840105"/>
            <a:ext cx="2332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en-GB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gå frem i tekst-niveauer. Klik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skifte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fra et niveau til et næste.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en-GB" alt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Formindsk 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listeniveau bruges</a:t>
            </a:r>
            <a:endParaRPr lang="en-GB" sz="9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04813" y="469251"/>
            <a:ext cx="11376025" cy="7758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7001480" y="3572293"/>
            <a:ext cx="2463605" cy="11336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sæt hak ved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+ F9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7001481" y="1840105"/>
            <a:ext cx="246360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skal være på et enkelt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3784489" y="1840105"/>
            <a:ext cx="2333140" cy="5078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klik på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3784489" y="2736739"/>
            <a:ext cx="233314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Hvis du sletter billedet og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billedet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437033" y="3578989"/>
            <a:ext cx="24636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b="1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 nyt slide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443912" y="5020343"/>
            <a:ext cx="2333140" cy="8617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nulstille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formatering af pladsholdere til layoutets oprindelige design 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6170613" y="48525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02545" y="59020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8565" y="3064798"/>
            <a:ext cx="549328" cy="285228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525" y="2912438"/>
            <a:ext cx="337400" cy="321707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 userDrawn="1"/>
        </p:nvPicPr>
        <p:blipFill rotWithShape="1">
          <a:blip r:embed="rId4"/>
          <a:srcRect l="2931" r="60888"/>
          <a:stretch/>
        </p:blipFill>
        <p:spPr>
          <a:xfrm>
            <a:off x="2678565" y="3819276"/>
            <a:ext cx="363713" cy="647461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6525" y="2032669"/>
            <a:ext cx="262151" cy="2560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78565" y="4502402"/>
            <a:ext cx="612361" cy="19784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78565" y="5546139"/>
            <a:ext cx="547241" cy="197798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97741" y="3356020"/>
            <a:ext cx="359695" cy="335309"/>
          </a:xfrm>
          <a:prstGeom prst="rect">
            <a:avLst/>
          </a:prstGeom>
        </p:spPr>
      </p:pic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7334"/>
            <a:ext cx="4086495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3" name="Pladsholder til sidefod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ladsholder til slidenumm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8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7336-6665-4FB4-BDD0-49F82B462F1A}" type="datetimeFigureOut">
              <a:rPr lang="da-DK" smtClean="0"/>
              <a:t>08-11-2023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20D7-261E-4D1C-B862-07A209BCDB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843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12FC-A1A0-44DC-9E82-7A5AC4F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3BFB-3897-4A56-AD89-F888B2F2A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5E356-6C49-4717-9E67-51791499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875E-8D81-482B-8EFA-C177A66DF28E}" type="datetimeFigureOut">
              <a:rPr lang="da-DK" smtClean="0"/>
              <a:t>08-11-2023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BA990-97B8-4958-AB49-673E895A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93FF0-4AC2-420B-A4D3-AE9F2885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7441-6F26-4FD6-989E-E3D81301DB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8011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40DC-85E7-4876-B1E0-79C736B0BE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8291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7C70-528E-4844-8EEC-AA3820B6E13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126C-A88D-48DC-A143-CAEAE8E62A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0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orange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FCF0C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rgbClr val="FCF0C4"/>
                </a:solidFill>
              </a:defRPr>
            </a:lvl1pPr>
          </a:lstStyle>
          <a:p>
            <a:r>
              <a:rPr lang="da-DK" dirty="0"/>
              <a:t>28 September 2016</a:t>
            </a:r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17145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SDU Life Cycle Engineering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SDU Life Cycle Engineering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rgbClr val="FCF0C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Marianne Wesnæs</a:t>
            </a:r>
          </a:p>
        </p:txBody>
      </p:sp>
    </p:spTree>
    <p:extLst>
      <p:ext uri="{BB962C8B-B14F-4D97-AF65-F5344CB8AC3E}">
        <p14:creationId xmlns:p14="http://schemas.microsoft.com/office/powerpoint/2010/main" val="125996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D05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28 September 2016</a:t>
            </a:r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26289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SDU Life Cycle Engineering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SDU Life Cycle Engineering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Marianne Wesnæs</a:t>
            </a:r>
          </a:p>
        </p:txBody>
      </p:sp>
    </p:spTree>
    <p:extLst>
      <p:ext uri="{BB962C8B-B14F-4D97-AF65-F5344CB8AC3E}">
        <p14:creationId xmlns:p14="http://schemas.microsoft.com/office/powerpoint/2010/main" val="24438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rgbClr val="94603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28 September 2016</a:t>
            </a:r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25146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rgbClr val="946037"/>
                </a:solidFill>
              </a:defRPr>
            </a:lvl1pPr>
          </a:lstStyle>
          <a:p>
            <a:r>
              <a:rPr lang="da-DK" dirty="0"/>
              <a:t>SDU Life Cycle Engineering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SDU Life Cycle Engineering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Marianne Wesnæs</a:t>
            </a:r>
          </a:p>
        </p:txBody>
      </p:sp>
    </p:spTree>
    <p:extLst>
      <p:ext uri="{BB962C8B-B14F-4D97-AF65-F5344CB8AC3E}">
        <p14:creationId xmlns:p14="http://schemas.microsoft.com/office/powerpoint/2010/main" val="18731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28 September 2016</a:t>
            </a:r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22860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SDU Life Cycle Engineering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SDU Life Cycle Engineering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Marianne Wesnæs</a:t>
            </a:r>
          </a:p>
        </p:txBody>
      </p:sp>
    </p:spTree>
    <p:extLst>
      <p:ext uri="{BB962C8B-B14F-4D97-AF65-F5344CB8AC3E}">
        <p14:creationId xmlns:p14="http://schemas.microsoft.com/office/powerpoint/2010/main" val="32595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28 September 2016</a:t>
            </a:r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18288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SDU Life Cycle Engineering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5"/>
            <a:ext cx="1249200" cy="337048"/>
          </a:xfrm>
          <a:prstGeom prst="rect">
            <a:avLst/>
          </a:prstGeom>
        </p:spPr>
      </p:pic>
      <p:sp>
        <p:nvSpPr>
          <p:cNvPr id="11" name="USR_name"/>
          <p:cNvSpPr/>
          <p:nvPr userDrawn="1"/>
        </p:nvSpPr>
        <p:spPr>
          <a:xfrm>
            <a:off x="410400" y="6127200"/>
            <a:ext cx="3340800" cy="26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dirty="0">
                <a:solidFill>
                  <a:schemeClr val="tx1"/>
                </a:solidFill>
              </a:rPr>
              <a:t>Marianne Wesnæs</a:t>
            </a:r>
          </a:p>
        </p:txBody>
      </p:sp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tx1"/>
                </a:solidFill>
              </a:rPr>
              <a:t>SDU Life Cycle Engineering</a:t>
            </a:r>
          </a:p>
        </p:txBody>
      </p:sp>
    </p:spTree>
    <p:extLst>
      <p:ext uri="{BB962C8B-B14F-4D97-AF65-F5344CB8AC3E}">
        <p14:creationId xmlns:p14="http://schemas.microsoft.com/office/powerpoint/2010/main" val="120692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grøn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00" y="3657600"/>
            <a:ext cx="115524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hidden="1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" y="1"/>
            <a:ext cx="12171734" cy="6858000"/>
          </a:xfrm>
          <a:prstGeom prst="rect">
            <a:avLst/>
          </a:prstGeom>
        </p:spPr>
      </p:pic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748" y="453600"/>
            <a:ext cx="11412000" cy="12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05" y="1990800"/>
            <a:ext cx="11376000" cy="385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410400" y="6569966"/>
            <a:ext cx="3340800" cy="180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28 September 2016</a:t>
            </a:r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6915600" y="6172958"/>
            <a:ext cx="3340800" cy="3521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SDU Life Cycle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0400" y="6393600"/>
            <a:ext cx="431400" cy="181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3" name="Logo sort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53" r:id="rId3"/>
    <p:sldLayoutId id="2147483673" r:id="rId4"/>
    <p:sldLayoutId id="2147483667" r:id="rId5"/>
    <p:sldLayoutId id="2147483664" r:id="rId6"/>
    <p:sldLayoutId id="2147483655" r:id="rId7"/>
    <p:sldLayoutId id="2147483649" r:id="rId8"/>
    <p:sldLayoutId id="2147483674" r:id="rId9"/>
    <p:sldLayoutId id="2147483671" r:id="rId10"/>
    <p:sldLayoutId id="2147483665" r:id="rId11"/>
    <p:sldLayoutId id="2147483656" r:id="rId12"/>
    <p:sldLayoutId id="2147483650" r:id="rId13"/>
    <p:sldLayoutId id="2147483675" r:id="rId14"/>
    <p:sldLayoutId id="2147483668" r:id="rId15"/>
    <p:sldLayoutId id="2147483660" r:id="rId16"/>
    <p:sldLayoutId id="2147483657" r:id="rId17"/>
    <p:sldLayoutId id="2147483651" r:id="rId18"/>
    <p:sldLayoutId id="2147483672" r:id="rId19"/>
    <p:sldLayoutId id="2147483661" r:id="rId20"/>
    <p:sldLayoutId id="2147483654" r:id="rId21"/>
    <p:sldLayoutId id="2147483676" r:id="rId22"/>
    <p:sldLayoutId id="2147483669" r:id="rId23"/>
    <p:sldLayoutId id="2147483666" r:id="rId24"/>
    <p:sldLayoutId id="2147483658" r:id="rId25"/>
    <p:sldLayoutId id="2147483652" r:id="rId26"/>
    <p:sldLayoutId id="2147483677" r:id="rId27"/>
    <p:sldLayoutId id="2147483670" r:id="rId28"/>
    <p:sldLayoutId id="2147483662" r:id="rId29"/>
    <p:sldLayoutId id="2147483678" r:id="rId30"/>
    <p:sldLayoutId id="2147483680" r:id="rId31"/>
    <p:sldLayoutId id="2147483681" r:id="rId32"/>
    <p:sldLayoutId id="2147483684" r:id="rId33"/>
    <p:sldLayoutId id="2147483685" r:id="rId34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24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5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jpe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jpe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8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read a crystal ball - Raven Moonlight Botanicals">
            <a:extLst>
              <a:ext uri="{FF2B5EF4-FFF2-40B4-BE49-F238E27FC236}">
                <a16:creationId xmlns:a16="http://schemas.microsoft.com/office/drawing/2014/main" id="{2B579396-747C-46A3-9A09-FEACC40F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43" y="-19714"/>
            <a:ext cx="12334940" cy="69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284971" y="262883"/>
            <a:ext cx="1741255" cy="47487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OFF_institute"/>
          <p:cNvSpPr>
            <a:spLocks noGrp="1"/>
          </p:cNvSpPr>
          <p:nvPr>
            <p:ph type="ftr" sz="quarter" idx="11"/>
          </p:nvPr>
        </p:nvSpPr>
        <p:spPr>
          <a:xfrm>
            <a:off x="275317" y="696192"/>
            <a:ext cx="2582182" cy="322118"/>
          </a:xfrm>
        </p:spPr>
        <p:txBody>
          <a:bodyPr/>
          <a:lstStyle/>
          <a:p>
            <a:r>
              <a:rPr lang="da-DK" sz="1400" dirty="0"/>
              <a:t>Life </a:t>
            </a:r>
            <a:r>
              <a:rPr lang="da-DK" sz="1400" dirty="0" err="1"/>
              <a:t>cycle</a:t>
            </a:r>
            <a:r>
              <a:rPr lang="da-DK" sz="1400" dirty="0"/>
              <a:t> </a:t>
            </a:r>
            <a:r>
              <a:rPr lang="da-DK" sz="1400" dirty="0" err="1"/>
              <a:t>engineering</a:t>
            </a:r>
            <a:endParaRPr lang="da-DK" sz="1400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pPr/>
              <a:t>1</a:t>
            </a:fld>
            <a:endParaRPr lang="da-DK" dirty="0"/>
          </a:p>
        </p:txBody>
      </p:sp>
      <p:sp>
        <p:nvSpPr>
          <p:cNvPr id="10" name="Titel 3"/>
          <p:cNvSpPr>
            <a:spLocks noGrp="1"/>
          </p:cNvSpPr>
          <p:nvPr>
            <p:ph type="ctrTitle"/>
          </p:nvPr>
        </p:nvSpPr>
        <p:spPr>
          <a:xfrm>
            <a:off x="5120640" y="3227958"/>
            <a:ext cx="7055628" cy="81006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b="1" i="0" dirty="0">
                <a:effectLst/>
                <a:latin typeface="arial" panose="020B0604020202020204" pitchFamily="34" charset="0"/>
              </a:rPr>
              <a:t>Waste management and a </a:t>
            </a:r>
            <a:r>
              <a:rPr lang="da-DK" sz="3600" b="1" i="0" dirty="0" err="1">
                <a:effectLst/>
                <a:latin typeface="arial" panose="020B0604020202020204" pitchFamily="34" charset="0"/>
              </a:rPr>
              <a:t>circular</a:t>
            </a:r>
            <a:r>
              <a:rPr lang="da-DK" sz="3600" b="1" i="0" dirty="0">
                <a:effectLst/>
                <a:latin typeface="arial" panose="020B0604020202020204" pitchFamily="34" charset="0"/>
              </a:rPr>
              <a:t> plastic system</a:t>
            </a:r>
            <a:b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Henrik Wenzel, SDU Life </a:t>
            </a:r>
            <a:r>
              <a:rPr lang="da-DK" sz="20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Cycle</a:t>
            </a:r>
            <a:r>
              <a:rPr lang="da-DK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Engineering</a:t>
            </a:r>
            <a:b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3200" b="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49EBE6F-619A-4FF1-93CF-239E2641231D}"/>
              </a:ext>
            </a:extLst>
          </p:cNvPr>
          <p:cNvSpPr txBox="1"/>
          <p:nvPr/>
        </p:nvSpPr>
        <p:spPr>
          <a:xfrm>
            <a:off x="7141323" y="4591796"/>
            <a:ext cx="45803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Climate </a:t>
            </a:r>
            <a:r>
              <a:rPr lang="da-DK" sz="1600" dirty="0" err="1">
                <a:solidFill>
                  <a:schemeClr val="bg1"/>
                </a:solidFill>
              </a:rPr>
              <a:t>Thursdays</a:t>
            </a:r>
            <a:endParaRPr lang="da-DK" sz="1600" dirty="0">
              <a:solidFill>
                <a:schemeClr val="bg1"/>
              </a:solidFill>
            </a:endParaRPr>
          </a:p>
          <a:p>
            <a:r>
              <a:rPr lang="da-DK" sz="1600" dirty="0">
                <a:solidFill>
                  <a:schemeClr val="bg1"/>
                </a:solidFill>
              </a:rPr>
              <a:t>Webinar,</a:t>
            </a:r>
          </a:p>
          <a:p>
            <a:r>
              <a:rPr lang="da-DK" sz="1600" dirty="0">
                <a:solidFill>
                  <a:schemeClr val="bg1"/>
                </a:solidFill>
              </a:rPr>
              <a:t>9. November,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35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4B8D54CD-0FDC-6834-BDC8-582A48DF3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555382"/>
              </p:ext>
            </p:extLst>
          </p:nvPr>
        </p:nvGraphicFramePr>
        <p:xfrm>
          <a:off x="273137" y="1656148"/>
          <a:ext cx="11519061" cy="510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129">
                  <a:extLst>
                    <a:ext uri="{9D8B030D-6E8A-4147-A177-3AD203B41FA5}">
                      <a16:colId xmlns:a16="http://schemas.microsoft.com/office/drawing/2014/main" val="1327695429"/>
                    </a:ext>
                  </a:extLst>
                </a:gridCol>
                <a:gridCol w="1107834">
                  <a:extLst>
                    <a:ext uri="{9D8B030D-6E8A-4147-A177-3AD203B41FA5}">
                      <a16:colId xmlns:a16="http://schemas.microsoft.com/office/drawing/2014/main" val="763967538"/>
                    </a:ext>
                  </a:extLst>
                </a:gridCol>
                <a:gridCol w="3120068">
                  <a:extLst>
                    <a:ext uri="{9D8B030D-6E8A-4147-A177-3AD203B41FA5}">
                      <a16:colId xmlns:a16="http://schemas.microsoft.com/office/drawing/2014/main" val="3662661767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2841744688"/>
                    </a:ext>
                  </a:extLst>
                </a:gridCol>
                <a:gridCol w="985650">
                  <a:extLst>
                    <a:ext uri="{9D8B030D-6E8A-4147-A177-3AD203B41FA5}">
                      <a16:colId xmlns:a16="http://schemas.microsoft.com/office/drawing/2014/main" val="3240262003"/>
                    </a:ext>
                  </a:extLst>
                </a:gridCol>
                <a:gridCol w="4019798">
                  <a:extLst>
                    <a:ext uri="{9D8B030D-6E8A-4147-A177-3AD203B41FA5}">
                      <a16:colId xmlns:a16="http://schemas.microsoft.com/office/drawing/2014/main" val="2871611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Plastic </a:t>
                      </a:r>
                      <a:r>
                        <a:rPr lang="da-DK" sz="1400" dirty="0" err="1"/>
                        <a:t>property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Plast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err="1"/>
                        <a:t>Conclusion</a:t>
                      </a:r>
                      <a:r>
                        <a:rPr lang="da-DK" sz="1400" dirty="0"/>
                        <a:t> on </a:t>
                      </a:r>
                      <a:r>
                        <a:rPr lang="da-DK" sz="1400" dirty="0" err="1"/>
                        <a:t>quality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4173"/>
                  </a:ext>
                </a:extLst>
              </a:tr>
              <a:tr h="213360">
                <a:tc rowSpan="3">
                  <a:txBody>
                    <a:bodyPr/>
                    <a:lstStyle/>
                    <a:p>
                      <a:r>
                        <a:rPr lang="da-DK" sz="1100" dirty="0"/>
                        <a:t>Polymer </a:t>
                      </a:r>
                      <a:r>
                        <a:rPr lang="da-DK" sz="1100" dirty="0" err="1"/>
                        <a:t>purity</a:t>
                      </a:r>
                      <a:endParaRPr lang="da-DK" sz="11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Plastic in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No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Norway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Mepex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Consult AS, 2022</a:t>
                      </a:r>
                      <a:endParaRPr lang="da-DK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000292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In </a:t>
                      </a:r>
                      <a:r>
                        <a:rPr lang="da-DK" sz="1100" dirty="0" err="1"/>
                        <a:t>several</a:t>
                      </a:r>
                      <a:r>
                        <a:rPr lang="da-DK" sz="1100" dirty="0"/>
                        <a:t> cases </a:t>
                      </a:r>
                      <a:r>
                        <a:rPr lang="da-DK" sz="1100" dirty="0" err="1"/>
                        <a:t>best</a:t>
                      </a:r>
                      <a:r>
                        <a:rPr lang="da-DK" sz="1100" dirty="0"/>
                        <a:t> for post </a:t>
                      </a:r>
                      <a:r>
                        <a:rPr lang="da-DK" sz="1100" dirty="0" err="1"/>
                        <a:t>sorted</a:t>
                      </a:r>
                      <a:r>
                        <a:rPr lang="da-DK" sz="1100" dirty="0"/>
                        <a:t> plastic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The </a:t>
                      </a:r>
                      <a:r>
                        <a:rPr lang="da-DK" sz="1100" dirty="0" err="1"/>
                        <a:t>Netherl</a:t>
                      </a:r>
                      <a:r>
                        <a:rPr lang="da-DK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 Velzen, Smeding, Brouwer &amp; Maaskant-Reilink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2021</a:t>
                      </a:r>
                      <a:endParaRPr lang="da-DK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434258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No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The Netherl.</a:t>
                      </a:r>
                      <a:endParaRPr kumimoji="0" lang="da-DK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Luijsterburg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a-DK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Goossens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2014</a:t>
                      </a:r>
                      <a:endParaRPr lang="da-DK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111532"/>
                  </a:ext>
                </a:extLst>
              </a:tr>
              <a:tr h="288504">
                <a:tc>
                  <a:txBody>
                    <a:bodyPr/>
                    <a:lstStyle/>
                    <a:p>
                      <a:r>
                        <a:rPr lang="da-DK" sz="1100" dirty="0" err="1"/>
                        <a:t>Particle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contamination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PET </a:t>
                      </a:r>
                      <a:r>
                        <a:rPr kumimoji="0" lang="da-DK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bottles</a:t>
                      </a:r>
                      <a:endParaRPr kumimoji="0" lang="da-DK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Least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contaminated</a:t>
                      </a:r>
                      <a:r>
                        <a:rPr lang="da-DK" sz="1100" dirty="0"/>
                        <a:t> for post </a:t>
                      </a:r>
                      <a:r>
                        <a:rPr lang="da-DK" sz="1100" dirty="0" err="1"/>
                        <a:t>sorted</a:t>
                      </a:r>
                      <a:r>
                        <a:rPr lang="da-DK" sz="1100" dirty="0"/>
                        <a:t> plastic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The Netherl.</a:t>
                      </a:r>
                      <a:endParaRPr kumimoji="0" lang="da-DK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 Velzen, Smeding, Brouwer &amp; Maaskant-Reilink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2021</a:t>
                      </a:r>
                      <a:endParaRPr lang="da-DK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22953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da-DK" sz="1100" dirty="0"/>
                        <a:t>Chemical </a:t>
                      </a:r>
                      <a:r>
                        <a:rPr lang="da-DK" sz="1100" dirty="0" err="1"/>
                        <a:t>contamination</a:t>
                      </a:r>
                      <a:endParaRPr lang="da-DK" sz="1100" dirty="0"/>
                    </a:p>
                    <a:p>
                      <a:r>
                        <a:rPr lang="da-DK" sz="1100" dirty="0"/>
                        <a:t>- </a:t>
                      </a:r>
                      <a:r>
                        <a:rPr lang="da-DK" sz="1100" dirty="0" err="1"/>
                        <a:t>organic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LDPE bags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No </a:t>
                      </a:r>
                      <a:r>
                        <a:rPr lang="da-DK" sz="1100" dirty="0" err="1"/>
                        <a:t>significant</a:t>
                      </a:r>
                      <a:r>
                        <a:rPr lang="da-DK" sz="1100" dirty="0"/>
                        <a:t>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da-DK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Netherl</a:t>
                      </a:r>
                      <a:r>
                        <a:rPr kumimoji="0" lang="da-D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Maaskant-Reilink, van Velzen &amp; Smeding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2020</a:t>
                      </a:r>
                      <a:endParaRPr lang="da-DK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066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Plastic in </a:t>
                      </a:r>
                      <a:r>
                        <a:rPr lang="da-DK" sz="1100" dirty="0" err="1"/>
                        <a:t>genral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No </a:t>
                      </a:r>
                      <a:r>
                        <a:rPr lang="da-DK" sz="1100" dirty="0" err="1"/>
                        <a:t>significant</a:t>
                      </a:r>
                      <a:r>
                        <a:rPr lang="da-DK" sz="1100" dirty="0"/>
                        <a:t>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Denmark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Ottesen &amp; Petersen,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35153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da-DK" sz="1100" dirty="0"/>
                        <a:t>Chemical </a:t>
                      </a:r>
                      <a:r>
                        <a:rPr lang="da-DK" sz="1100" dirty="0" err="1"/>
                        <a:t>contamin</a:t>
                      </a:r>
                      <a:r>
                        <a:rPr lang="da-DK" sz="1100" dirty="0"/>
                        <a:t>.</a:t>
                      </a:r>
                    </a:p>
                    <a:p>
                      <a:r>
                        <a:rPr lang="da-DK" sz="1100" dirty="0"/>
                        <a:t>- brom. </a:t>
                      </a:r>
                      <a:r>
                        <a:rPr lang="da-DK" sz="1100" dirty="0" err="1"/>
                        <a:t>flame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retard</a:t>
                      </a:r>
                      <a:r>
                        <a:rPr lang="da-DK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Plastic in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No </a:t>
                      </a:r>
                      <a:r>
                        <a:rPr lang="da-DK" sz="1100" dirty="0" err="1"/>
                        <a:t>significant</a:t>
                      </a:r>
                      <a:r>
                        <a:rPr lang="da-DK" sz="1100" dirty="0"/>
                        <a:t>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Denmark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Pivnenko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a-DK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Granby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Eriksson &amp; Astrup, 2017</a:t>
                      </a:r>
                      <a:endParaRPr lang="da-DK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94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/>
                        <a:t>Chemical </a:t>
                      </a:r>
                      <a:r>
                        <a:rPr lang="da-DK" sz="1100" dirty="0" err="1"/>
                        <a:t>contamin</a:t>
                      </a:r>
                      <a:r>
                        <a:rPr lang="da-DK" sz="1100" dirty="0"/>
                        <a:t>.</a:t>
                      </a:r>
                    </a:p>
                    <a:p>
                      <a:r>
                        <a:rPr lang="da-DK" sz="1100" dirty="0"/>
                        <a:t>- heavy metals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PET, PE, PP and 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Insignificant</a:t>
                      </a:r>
                      <a:r>
                        <a:rPr lang="da-DK" sz="1100" dirty="0"/>
                        <a:t>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Denmark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Eriksen, </a:t>
                      </a:r>
                      <a:r>
                        <a:rPr lang="da-DK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Pivnenko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Olsson, &amp; Astrup, 2018</a:t>
                      </a:r>
                      <a:endParaRPr lang="da-DK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338542"/>
                  </a:ext>
                </a:extLst>
              </a:tr>
              <a:tr h="426720">
                <a:tc rowSpan="3">
                  <a:txBody>
                    <a:bodyPr/>
                    <a:lstStyle/>
                    <a:p>
                      <a:r>
                        <a:rPr lang="da-DK" sz="1100" dirty="0" err="1"/>
                        <a:t>Odor</a:t>
                      </a:r>
                      <a:r>
                        <a:rPr lang="da-DK" sz="11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LDPE bags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Difference in </a:t>
                      </a:r>
                      <a:r>
                        <a:rPr lang="da-DK" sz="1100" dirty="0" err="1"/>
                        <a:t>odor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character</a:t>
                      </a:r>
                      <a:endParaRPr lang="da-DK" sz="1100" dirty="0"/>
                    </a:p>
                    <a:p>
                      <a:r>
                        <a:rPr lang="da-DK" sz="1100" dirty="0"/>
                        <a:t>No difference in </a:t>
                      </a:r>
                      <a:r>
                        <a:rPr lang="da-DK" sz="1100" dirty="0" err="1"/>
                        <a:t>odor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intensity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The </a:t>
                      </a:r>
                      <a:r>
                        <a:rPr lang="da-DK" sz="1100" dirty="0" err="1"/>
                        <a:t>Netherl</a:t>
                      </a:r>
                      <a:r>
                        <a:rPr lang="da-DK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Maaskant-Reilink, van Velzen &amp; Smeding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2020</a:t>
                      </a:r>
                      <a:endParaRPr lang="da-DK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71908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Yellow bin vs. </a:t>
                      </a:r>
                      <a:r>
                        <a:rPr lang="da-DK" sz="1100" dirty="0" err="1"/>
                        <a:t>grey</a:t>
                      </a:r>
                      <a:r>
                        <a:rPr lang="da-DK" sz="1100" dirty="0"/>
                        <a:t> 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The </a:t>
                      </a:r>
                      <a:r>
                        <a:rPr lang="da-DK" sz="1100" dirty="0" err="1"/>
                        <a:t>washing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process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means</a:t>
                      </a:r>
                      <a:r>
                        <a:rPr lang="da-DK" sz="1100" dirty="0"/>
                        <a:t> more </a:t>
                      </a:r>
                      <a:r>
                        <a:rPr lang="da-DK" sz="1100" dirty="0" err="1"/>
                        <a:t>than</a:t>
                      </a:r>
                      <a:r>
                        <a:rPr lang="da-DK" sz="1100" dirty="0"/>
                        <a:t> the </a:t>
                      </a:r>
                      <a:r>
                        <a:rPr lang="da-DK" sz="1100" dirty="0" err="1"/>
                        <a:t>collection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method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Cabanes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a-DK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Strangl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a-DK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Ortner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a-DK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Fullana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a-DK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Buettner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2020</a:t>
                      </a:r>
                      <a:endParaRPr lang="da-DK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36554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Plastic in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Difference in </a:t>
                      </a:r>
                      <a:r>
                        <a:rPr lang="da-DK" sz="1100" dirty="0" err="1"/>
                        <a:t>odor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character</a:t>
                      </a:r>
                      <a:endParaRPr lang="da-DK" sz="1100" dirty="0"/>
                    </a:p>
                    <a:p>
                      <a:r>
                        <a:rPr lang="da-DK" sz="1100" dirty="0"/>
                        <a:t>No difference in </a:t>
                      </a:r>
                      <a:r>
                        <a:rPr lang="da-DK" sz="1100" dirty="0" err="1"/>
                        <a:t>odor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intensity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Denmark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Ottesen &amp; Petersen,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295620"/>
                  </a:ext>
                </a:extLst>
              </a:tr>
              <a:tr h="213360">
                <a:tc rowSpan="2">
                  <a:txBody>
                    <a:bodyPr/>
                    <a:lstStyle/>
                    <a:p>
                      <a:r>
                        <a:rPr lang="da-DK" sz="1100" dirty="0" err="1"/>
                        <a:t>Physical</a:t>
                      </a:r>
                      <a:r>
                        <a:rPr lang="da-DK" sz="1100" dirty="0"/>
                        <a:t>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HDPE, 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No difference </a:t>
                      </a:r>
                      <a:r>
                        <a:rPr lang="da-DK" sz="1000" dirty="0"/>
                        <a:t>(smelteindeks, flydespænding, brudstyrke, brudforlængelse, elasticitet, slagsejhed)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Denmark &amp; </a:t>
                      </a:r>
                      <a:r>
                        <a:rPr lang="da-DK" sz="1100" dirty="0" err="1"/>
                        <a:t>Norway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Mortensen &amp; </a:t>
                      </a:r>
                      <a:r>
                        <a:rPr lang="da-DK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Raussen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2020</a:t>
                      </a:r>
                      <a:endParaRPr lang="da-DK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075995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PE, film, PP, 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No difference (trækstyrke, brudforlængelse)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The </a:t>
                      </a:r>
                      <a:r>
                        <a:rPr lang="da-DK" sz="1100" dirty="0" err="1"/>
                        <a:t>Netherl</a:t>
                      </a:r>
                      <a:r>
                        <a:rPr lang="da-DK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Luijsterburg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a-DK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Goossens</a:t>
                      </a:r>
                      <a:r>
                        <a:rPr lang="da-DK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2014</a:t>
                      </a:r>
                      <a:endParaRPr lang="da-DK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905648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7824B7FF-D6F3-F632-5130-D1D1412D2B90}"/>
              </a:ext>
            </a:extLst>
          </p:cNvPr>
          <p:cNvSpPr txBox="1"/>
          <p:nvPr/>
        </p:nvSpPr>
        <p:spPr>
          <a:xfrm>
            <a:off x="492826" y="368135"/>
            <a:ext cx="1107374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 err="1">
                <a:solidFill>
                  <a:srgbClr val="00B050"/>
                </a:solidFill>
              </a:rPr>
              <a:t>Recycled</a:t>
            </a:r>
            <a:r>
              <a:rPr lang="da-DK" sz="3600" b="1" dirty="0">
                <a:solidFill>
                  <a:srgbClr val="00B050"/>
                </a:solidFill>
              </a:rPr>
              <a:t> plastic </a:t>
            </a:r>
            <a:r>
              <a:rPr lang="da-DK" sz="3600" b="1" dirty="0" err="1">
                <a:solidFill>
                  <a:srgbClr val="00B050"/>
                </a:solidFill>
              </a:rPr>
              <a:t>quality</a:t>
            </a:r>
            <a:endParaRPr lang="da-DK" sz="3600" b="1" dirty="0">
              <a:solidFill>
                <a:srgbClr val="00B050"/>
              </a:solidFill>
            </a:endParaRPr>
          </a:p>
          <a:p>
            <a:r>
              <a:rPr lang="da-DK" sz="2400" dirty="0">
                <a:solidFill>
                  <a:srgbClr val="00B050"/>
                </a:solidFill>
              </a:rPr>
              <a:t>- all </a:t>
            </a:r>
            <a:r>
              <a:rPr lang="da-DK" sz="2400" dirty="0" err="1">
                <a:solidFill>
                  <a:srgbClr val="00B050"/>
                </a:solidFill>
              </a:rPr>
              <a:t>known</a:t>
            </a:r>
            <a:r>
              <a:rPr lang="da-DK" sz="2400" dirty="0">
                <a:solidFill>
                  <a:srgbClr val="00B050"/>
                </a:solidFill>
              </a:rPr>
              <a:t> </a:t>
            </a:r>
            <a:r>
              <a:rPr lang="da-DK" sz="2400" dirty="0" err="1">
                <a:solidFill>
                  <a:srgbClr val="00B050"/>
                </a:solidFill>
              </a:rPr>
              <a:t>analytical</a:t>
            </a:r>
            <a:r>
              <a:rPr lang="da-DK" sz="2400" dirty="0">
                <a:solidFill>
                  <a:srgbClr val="00B050"/>
                </a:solidFill>
              </a:rPr>
              <a:t> </a:t>
            </a:r>
            <a:r>
              <a:rPr lang="da-DK" sz="2400" dirty="0" err="1">
                <a:solidFill>
                  <a:srgbClr val="00B050"/>
                </a:solidFill>
              </a:rPr>
              <a:t>comparisons</a:t>
            </a:r>
            <a:r>
              <a:rPr lang="da-DK" sz="36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23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5B97752F-5378-134C-4270-32C213899147}"/>
              </a:ext>
            </a:extLst>
          </p:cNvPr>
          <p:cNvSpPr txBox="1"/>
          <p:nvPr/>
        </p:nvSpPr>
        <p:spPr>
          <a:xfrm>
            <a:off x="492826" y="368135"/>
            <a:ext cx="110737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200" b="1" dirty="0">
                <a:solidFill>
                  <a:srgbClr val="00B050"/>
                </a:solidFill>
              </a:rPr>
              <a:t>Climate </a:t>
            </a:r>
            <a:r>
              <a:rPr lang="da-DK" sz="3200" b="1" dirty="0" err="1">
                <a:solidFill>
                  <a:srgbClr val="00B050"/>
                </a:solidFill>
              </a:rPr>
              <a:t>benefits</a:t>
            </a:r>
            <a:endParaRPr lang="da-DK" sz="2400" dirty="0">
              <a:solidFill>
                <a:srgbClr val="00B050"/>
              </a:solidFill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21B918D8-E95D-A7A1-59D0-AF85B5121D3C}"/>
              </a:ext>
            </a:extLst>
          </p:cNvPr>
          <p:cNvGrpSpPr/>
          <p:nvPr/>
        </p:nvGrpSpPr>
        <p:grpSpPr>
          <a:xfrm>
            <a:off x="3045458" y="1911927"/>
            <a:ext cx="5680976" cy="3348841"/>
            <a:chOff x="260695" y="1923803"/>
            <a:chExt cx="5680976" cy="3348841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E26879F4-5861-4FAC-7154-B9E99842B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695" y="1923803"/>
              <a:ext cx="5680976" cy="3348841"/>
            </a:xfrm>
            <a:prstGeom prst="rect">
              <a:avLst/>
            </a:prstGeom>
          </p:spPr>
        </p:pic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E3D27BEE-C01A-9171-1D0E-4AB0C9B22C61}"/>
                </a:ext>
              </a:extLst>
            </p:cNvPr>
            <p:cNvSpPr txBox="1"/>
            <p:nvPr/>
          </p:nvSpPr>
          <p:spPr>
            <a:xfrm>
              <a:off x="1514105" y="1994072"/>
              <a:ext cx="9262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000" dirty="0"/>
                <a:t>Source separation</a:t>
              </a:r>
            </a:p>
          </p:txBody>
        </p:sp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F7266FA0-A994-E5D1-DFD7-40462E84AE77}"/>
                </a:ext>
              </a:extLst>
            </p:cNvPr>
            <p:cNvSpPr txBox="1"/>
            <p:nvPr/>
          </p:nvSpPr>
          <p:spPr>
            <a:xfrm>
              <a:off x="3230652" y="1986661"/>
              <a:ext cx="9262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000" dirty="0"/>
                <a:t>Post   separation</a:t>
              </a:r>
            </a:p>
          </p:txBody>
        </p:sp>
      </p:grpSp>
      <p:sp>
        <p:nvSpPr>
          <p:cNvPr id="8" name="Tekstfelt 7">
            <a:extLst>
              <a:ext uri="{FF2B5EF4-FFF2-40B4-BE49-F238E27FC236}">
                <a16:creationId xmlns:a16="http://schemas.microsoft.com/office/drawing/2014/main" id="{87026354-A8D3-520A-E2A5-AC7A8D5EA700}"/>
              </a:ext>
            </a:extLst>
          </p:cNvPr>
          <p:cNvSpPr txBox="1"/>
          <p:nvPr/>
        </p:nvSpPr>
        <p:spPr>
          <a:xfrm>
            <a:off x="4661065" y="5302332"/>
            <a:ext cx="34022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Rambøll 2022 – </a:t>
            </a:r>
            <a:r>
              <a:rPr lang="da-DK" sz="1600" dirty="0" err="1"/>
              <a:t>comparative</a:t>
            </a:r>
            <a:r>
              <a:rPr lang="da-DK" sz="1600" dirty="0"/>
              <a:t> LCA</a:t>
            </a:r>
          </a:p>
        </p:txBody>
      </p:sp>
    </p:spTree>
    <p:extLst>
      <p:ext uri="{BB962C8B-B14F-4D97-AF65-F5344CB8AC3E}">
        <p14:creationId xmlns:p14="http://schemas.microsoft.com/office/powerpoint/2010/main" val="1066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Billede 57">
            <a:extLst>
              <a:ext uri="{FF2B5EF4-FFF2-40B4-BE49-F238E27FC236}">
                <a16:creationId xmlns:a16="http://schemas.microsoft.com/office/drawing/2014/main" id="{C632AD4D-BD6C-F50C-7063-6F822B7C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704" y="2055674"/>
            <a:ext cx="6111786" cy="4454196"/>
          </a:xfrm>
          <a:prstGeom prst="rect">
            <a:avLst/>
          </a:prstGeom>
        </p:spPr>
      </p:pic>
      <p:sp>
        <p:nvSpPr>
          <p:cNvPr id="59" name="Tekstfelt 58">
            <a:extLst>
              <a:ext uri="{FF2B5EF4-FFF2-40B4-BE49-F238E27FC236}">
                <a16:creationId xmlns:a16="http://schemas.microsoft.com/office/drawing/2014/main" id="{D25CA5E6-9F49-D0A6-1E37-6BB652B73768}"/>
              </a:ext>
            </a:extLst>
          </p:cNvPr>
          <p:cNvSpPr txBox="1"/>
          <p:nvPr/>
        </p:nvSpPr>
        <p:spPr>
          <a:xfrm>
            <a:off x="1900052" y="1599541"/>
            <a:ext cx="26838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dirty="0"/>
              <a:t>Global plastic </a:t>
            </a:r>
            <a:r>
              <a:rPr lang="da-DK" sz="1200" dirty="0" err="1"/>
              <a:t>consumption</a:t>
            </a:r>
            <a:r>
              <a:rPr lang="da-DK" sz="1200" dirty="0"/>
              <a:t> </a:t>
            </a:r>
          </a:p>
          <a:p>
            <a:pPr algn="ctr"/>
            <a:r>
              <a:rPr lang="da-DK" sz="1200" dirty="0"/>
              <a:t>(Mt/</a:t>
            </a:r>
            <a:r>
              <a:rPr lang="da-DK" sz="1200" dirty="0" err="1"/>
              <a:t>year</a:t>
            </a:r>
            <a:r>
              <a:rPr lang="da-DK" sz="1200" dirty="0"/>
              <a:t>)</a:t>
            </a:r>
          </a:p>
        </p:txBody>
      </p:sp>
      <p:sp>
        <p:nvSpPr>
          <p:cNvPr id="62" name="Tekstfelt 61">
            <a:extLst>
              <a:ext uri="{FF2B5EF4-FFF2-40B4-BE49-F238E27FC236}">
                <a16:creationId xmlns:a16="http://schemas.microsoft.com/office/drawing/2014/main" id="{6D5EFC85-9495-BDC9-4D9E-F8926ADCC2BC}"/>
              </a:ext>
            </a:extLst>
          </p:cNvPr>
          <p:cNvSpPr txBox="1"/>
          <p:nvPr/>
        </p:nvSpPr>
        <p:spPr>
          <a:xfrm>
            <a:off x="308756" y="59376"/>
            <a:ext cx="846116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The nature of the plastic system</a:t>
            </a:r>
          </a:p>
          <a:p>
            <a:r>
              <a:rPr lang="en-US" sz="2400" dirty="0">
                <a:solidFill>
                  <a:srgbClr val="00B050"/>
                </a:solidFill>
              </a:rPr>
              <a:t>- material flows and plastic waste formation</a:t>
            </a:r>
          </a:p>
        </p:txBody>
      </p:sp>
    </p:spTree>
    <p:extLst>
      <p:ext uri="{BB962C8B-B14F-4D97-AF65-F5344CB8AC3E}">
        <p14:creationId xmlns:p14="http://schemas.microsoft.com/office/powerpoint/2010/main" val="185421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CA65EFC-D6D2-780E-BE21-C6A103138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65" y="1253274"/>
            <a:ext cx="6486138" cy="552438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DD694B0-543C-D147-BD8F-BC1B6BA91D57}"/>
              </a:ext>
            </a:extLst>
          </p:cNvPr>
          <p:cNvSpPr txBox="1"/>
          <p:nvPr/>
        </p:nvSpPr>
        <p:spPr>
          <a:xfrm>
            <a:off x="308756" y="59376"/>
            <a:ext cx="846116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The nature of the plastic system</a:t>
            </a:r>
          </a:p>
          <a:p>
            <a:r>
              <a:rPr lang="en-US" sz="2400" dirty="0">
                <a:solidFill>
                  <a:srgbClr val="00B050"/>
                </a:solidFill>
              </a:rPr>
              <a:t>- material flows and plastic waste formation</a:t>
            </a:r>
          </a:p>
        </p:txBody>
      </p:sp>
    </p:spTree>
    <p:extLst>
      <p:ext uri="{BB962C8B-B14F-4D97-AF65-F5344CB8AC3E}">
        <p14:creationId xmlns:p14="http://schemas.microsoft.com/office/powerpoint/2010/main" val="357474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CA65EFC-D6D2-780E-BE21-C6A103138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14" y="1888177"/>
            <a:ext cx="5067036" cy="431570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83B4322-91A2-3D49-0ED3-253B3B85E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157" y="2322188"/>
            <a:ext cx="6621415" cy="32354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437897D-C797-86E1-C5C8-1BC5D2691C83}"/>
              </a:ext>
            </a:extLst>
          </p:cNvPr>
          <p:cNvSpPr txBox="1"/>
          <p:nvPr/>
        </p:nvSpPr>
        <p:spPr>
          <a:xfrm>
            <a:off x="308756" y="59376"/>
            <a:ext cx="846116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The nature of the plastic system</a:t>
            </a:r>
          </a:p>
          <a:p>
            <a:r>
              <a:rPr lang="en-US" sz="2400" dirty="0">
                <a:solidFill>
                  <a:srgbClr val="00B050"/>
                </a:solidFill>
              </a:rPr>
              <a:t>- material flows and plastic waste formation</a:t>
            </a:r>
          </a:p>
        </p:txBody>
      </p:sp>
    </p:spTree>
    <p:extLst>
      <p:ext uri="{BB962C8B-B14F-4D97-AF65-F5344CB8AC3E}">
        <p14:creationId xmlns:p14="http://schemas.microsoft.com/office/powerpoint/2010/main" val="227076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Billede 57">
            <a:extLst>
              <a:ext uri="{FF2B5EF4-FFF2-40B4-BE49-F238E27FC236}">
                <a16:creationId xmlns:a16="http://schemas.microsoft.com/office/drawing/2014/main" id="{C632AD4D-BD6C-F50C-7063-6F822B7C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704" y="2055674"/>
            <a:ext cx="6111786" cy="4454196"/>
          </a:xfrm>
          <a:prstGeom prst="rect">
            <a:avLst/>
          </a:prstGeom>
        </p:spPr>
      </p:pic>
      <p:sp>
        <p:nvSpPr>
          <p:cNvPr id="59" name="Tekstfelt 58">
            <a:extLst>
              <a:ext uri="{FF2B5EF4-FFF2-40B4-BE49-F238E27FC236}">
                <a16:creationId xmlns:a16="http://schemas.microsoft.com/office/drawing/2014/main" id="{D25CA5E6-9F49-D0A6-1E37-6BB652B73768}"/>
              </a:ext>
            </a:extLst>
          </p:cNvPr>
          <p:cNvSpPr txBox="1"/>
          <p:nvPr/>
        </p:nvSpPr>
        <p:spPr>
          <a:xfrm>
            <a:off x="1900052" y="1599541"/>
            <a:ext cx="26838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dirty="0"/>
              <a:t>Global plastic </a:t>
            </a:r>
            <a:r>
              <a:rPr lang="da-DK" sz="1200" dirty="0" err="1"/>
              <a:t>consumption</a:t>
            </a:r>
            <a:r>
              <a:rPr lang="da-DK" sz="1200" dirty="0"/>
              <a:t> </a:t>
            </a:r>
          </a:p>
          <a:p>
            <a:pPr algn="ctr"/>
            <a:r>
              <a:rPr lang="da-DK" sz="1200" dirty="0"/>
              <a:t>(Mt/</a:t>
            </a:r>
            <a:r>
              <a:rPr lang="da-DK" sz="1200" dirty="0" err="1"/>
              <a:t>year</a:t>
            </a:r>
            <a:r>
              <a:rPr lang="da-DK" sz="1200" dirty="0"/>
              <a:t>)</a:t>
            </a:r>
          </a:p>
        </p:txBody>
      </p:sp>
      <p:sp>
        <p:nvSpPr>
          <p:cNvPr id="60" name="Tekstfelt 59">
            <a:extLst>
              <a:ext uri="{FF2B5EF4-FFF2-40B4-BE49-F238E27FC236}">
                <a16:creationId xmlns:a16="http://schemas.microsoft.com/office/drawing/2014/main" id="{8A1F4FE1-8567-DB95-9387-ED0028836695}"/>
              </a:ext>
            </a:extLst>
          </p:cNvPr>
          <p:cNvSpPr txBox="1"/>
          <p:nvPr/>
        </p:nvSpPr>
        <p:spPr>
          <a:xfrm>
            <a:off x="492825" y="368135"/>
            <a:ext cx="846116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The nature of the plastic system</a:t>
            </a:r>
          </a:p>
          <a:p>
            <a:r>
              <a:rPr lang="en-US" sz="2400" dirty="0">
                <a:solidFill>
                  <a:srgbClr val="00B050"/>
                </a:solidFill>
              </a:rPr>
              <a:t>- material flows and plastic waste formation</a:t>
            </a:r>
          </a:p>
        </p:txBody>
      </p:sp>
      <p:sp>
        <p:nvSpPr>
          <p:cNvPr id="5" name="Kombinationstegning: figur 4">
            <a:extLst>
              <a:ext uri="{FF2B5EF4-FFF2-40B4-BE49-F238E27FC236}">
                <a16:creationId xmlns:a16="http://schemas.microsoft.com/office/drawing/2014/main" id="{7898DA62-E25D-4197-ADD4-117E76124CF9}"/>
              </a:ext>
            </a:extLst>
          </p:cNvPr>
          <p:cNvSpPr/>
          <p:nvPr/>
        </p:nvSpPr>
        <p:spPr>
          <a:xfrm>
            <a:off x="3259777" y="4530436"/>
            <a:ext cx="5432961" cy="1650670"/>
          </a:xfrm>
          <a:custGeom>
            <a:avLst/>
            <a:gdLst>
              <a:gd name="connsiteX0" fmla="*/ 0 w 5432961"/>
              <a:gd name="connsiteY0" fmla="*/ 1650670 h 1650670"/>
              <a:gd name="connsiteX1" fmla="*/ 1140031 w 5432961"/>
              <a:gd name="connsiteY1" fmla="*/ 1626920 h 1650670"/>
              <a:gd name="connsiteX2" fmla="*/ 1965366 w 5432961"/>
              <a:gd name="connsiteY2" fmla="*/ 1573481 h 1650670"/>
              <a:gd name="connsiteX3" fmla="*/ 3146961 w 5432961"/>
              <a:gd name="connsiteY3" fmla="*/ 1419102 h 1650670"/>
              <a:gd name="connsiteX4" fmla="*/ 4168239 w 5432961"/>
              <a:gd name="connsiteY4" fmla="*/ 1056904 h 1650670"/>
              <a:gd name="connsiteX5" fmla="*/ 5432961 w 5432961"/>
              <a:gd name="connsiteY5" fmla="*/ 0 h 16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2961" h="1650670">
                <a:moveTo>
                  <a:pt x="0" y="1650670"/>
                </a:moveTo>
                <a:lnTo>
                  <a:pt x="1140031" y="1626920"/>
                </a:lnTo>
                <a:cubicBezTo>
                  <a:pt x="1467592" y="1614055"/>
                  <a:pt x="1630878" y="1608117"/>
                  <a:pt x="1965366" y="1573481"/>
                </a:cubicBezTo>
                <a:cubicBezTo>
                  <a:pt x="2299854" y="1538845"/>
                  <a:pt x="2779816" y="1505198"/>
                  <a:pt x="3146961" y="1419102"/>
                </a:cubicBezTo>
                <a:cubicBezTo>
                  <a:pt x="3514106" y="1333006"/>
                  <a:pt x="3787239" y="1293421"/>
                  <a:pt x="4168239" y="1056904"/>
                </a:cubicBezTo>
                <a:cubicBezTo>
                  <a:pt x="4549239" y="820387"/>
                  <a:pt x="4991100" y="410193"/>
                  <a:pt x="5432961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064283-C2DC-40CD-ECAE-73644D51531E}"/>
              </a:ext>
            </a:extLst>
          </p:cNvPr>
          <p:cNvSpPr txBox="1"/>
          <p:nvPr/>
        </p:nvSpPr>
        <p:spPr>
          <a:xfrm>
            <a:off x="8870796" y="4696691"/>
            <a:ext cx="100153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>
                <a:solidFill>
                  <a:srgbClr val="00B050"/>
                </a:solidFill>
              </a:rPr>
              <a:t>Plastic </a:t>
            </a:r>
            <a:r>
              <a:rPr lang="da-DK" sz="1050" dirty="0" err="1">
                <a:solidFill>
                  <a:srgbClr val="00B050"/>
                </a:solidFill>
              </a:rPr>
              <a:t>waste</a:t>
            </a:r>
            <a:r>
              <a:rPr lang="da-DK" sz="1050" dirty="0">
                <a:solidFill>
                  <a:srgbClr val="00B050"/>
                </a:solidFill>
              </a:rPr>
              <a:t> formation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1AE0C081-E112-CA4A-AC2B-B7F0C906446C}"/>
              </a:ext>
            </a:extLst>
          </p:cNvPr>
          <p:cNvCxnSpPr>
            <a:cxnSpLocks/>
          </p:cNvCxnSpPr>
          <p:nvPr/>
        </p:nvCxnSpPr>
        <p:spPr>
          <a:xfrm>
            <a:off x="8648170" y="4637314"/>
            <a:ext cx="210822" cy="106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ombinationstegning: figur 9">
            <a:extLst>
              <a:ext uri="{FF2B5EF4-FFF2-40B4-BE49-F238E27FC236}">
                <a16:creationId xmlns:a16="http://schemas.microsoft.com/office/drawing/2014/main" id="{9F4F6124-4D04-8CD7-F580-24EF87633E4B}"/>
              </a:ext>
            </a:extLst>
          </p:cNvPr>
          <p:cNvSpPr/>
          <p:nvPr/>
        </p:nvSpPr>
        <p:spPr>
          <a:xfrm>
            <a:off x="3248940" y="5824846"/>
            <a:ext cx="5443798" cy="356259"/>
          </a:xfrm>
          <a:custGeom>
            <a:avLst/>
            <a:gdLst>
              <a:gd name="connsiteX0" fmla="*/ 0 w 5432961"/>
              <a:gd name="connsiteY0" fmla="*/ 1650670 h 1650670"/>
              <a:gd name="connsiteX1" fmla="*/ 1140031 w 5432961"/>
              <a:gd name="connsiteY1" fmla="*/ 1626920 h 1650670"/>
              <a:gd name="connsiteX2" fmla="*/ 1965366 w 5432961"/>
              <a:gd name="connsiteY2" fmla="*/ 1573481 h 1650670"/>
              <a:gd name="connsiteX3" fmla="*/ 3146961 w 5432961"/>
              <a:gd name="connsiteY3" fmla="*/ 1419102 h 1650670"/>
              <a:gd name="connsiteX4" fmla="*/ 4168239 w 5432961"/>
              <a:gd name="connsiteY4" fmla="*/ 1056904 h 1650670"/>
              <a:gd name="connsiteX5" fmla="*/ 5432961 w 5432961"/>
              <a:gd name="connsiteY5" fmla="*/ 0 h 16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2961" h="1650670">
                <a:moveTo>
                  <a:pt x="0" y="1650670"/>
                </a:moveTo>
                <a:lnTo>
                  <a:pt x="1140031" y="1626920"/>
                </a:lnTo>
                <a:cubicBezTo>
                  <a:pt x="1467592" y="1614055"/>
                  <a:pt x="1630878" y="1608117"/>
                  <a:pt x="1965366" y="1573481"/>
                </a:cubicBezTo>
                <a:cubicBezTo>
                  <a:pt x="2299854" y="1538845"/>
                  <a:pt x="2779816" y="1505198"/>
                  <a:pt x="3146961" y="1419102"/>
                </a:cubicBezTo>
                <a:cubicBezTo>
                  <a:pt x="3514106" y="1333006"/>
                  <a:pt x="3787239" y="1293421"/>
                  <a:pt x="4168239" y="1056904"/>
                </a:cubicBezTo>
                <a:cubicBezTo>
                  <a:pt x="4549239" y="820387"/>
                  <a:pt x="4991100" y="410193"/>
                  <a:pt x="5432961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00E4D88-7FF5-27A3-D018-0775FE7E4E92}"/>
              </a:ext>
            </a:extLst>
          </p:cNvPr>
          <p:cNvSpPr txBox="1"/>
          <p:nvPr/>
        </p:nvSpPr>
        <p:spPr>
          <a:xfrm>
            <a:off x="8922268" y="5922183"/>
            <a:ext cx="100153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>
                <a:solidFill>
                  <a:srgbClr val="FFC000"/>
                </a:solidFill>
              </a:rPr>
              <a:t>Plastic </a:t>
            </a:r>
            <a:r>
              <a:rPr lang="da-DK" sz="1050" dirty="0" err="1">
                <a:solidFill>
                  <a:srgbClr val="FFC000"/>
                </a:solidFill>
              </a:rPr>
              <a:t>recycling</a:t>
            </a:r>
            <a:endParaRPr lang="da-DK" sz="1050" dirty="0">
              <a:solidFill>
                <a:srgbClr val="FFC000"/>
              </a:solidFill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808BEE6E-B7E0-EBB5-5ABF-0CDA2308B11F}"/>
              </a:ext>
            </a:extLst>
          </p:cNvPr>
          <p:cNvCxnSpPr>
            <a:cxnSpLocks/>
          </p:cNvCxnSpPr>
          <p:nvPr/>
        </p:nvCxnSpPr>
        <p:spPr>
          <a:xfrm>
            <a:off x="8634292" y="5868744"/>
            <a:ext cx="210822" cy="106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A88DF58-D702-FCFE-7B4A-A9E185C40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673" y="1194822"/>
            <a:ext cx="6711737" cy="5111359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5E973E70-A810-594B-5923-62EF41C55EDF}"/>
              </a:ext>
            </a:extLst>
          </p:cNvPr>
          <p:cNvSpPr txBox="1"/>
          <p:nvPr/>
        </p:nvSpPr>
        <p:spPr>
          <a:xfrm>
            <a:off x="4074998" y="6259794"/>
            <a:ext cx="114137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 err="1"/>
              <a:t>Numbers</a:t>
            </a:r>
            <a:r>
              <a:rPr lang="da-DK" sz="1200" dirty="0"/>
              <a:t> in kt/y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606CCE20-D1E0-DFAD-DCF1-4E9D3A840C9D}"/>
              </a:ext>
            </a:extLst>
          </p:cNvPr>
          <p:cNvGrpSpPr/>
          <p:nvPr/>
        </p:nvGrpSpPr>
        <p:grpSpPr>
          <a:xfrm>
            <a:off x="397827" y="1289775"/>
            <a:ext cx="4444785" cy="4766124"/>
            <a:chOff x="7783019" y="1566192"/>
            <a:chExt cx="4402256" cy="4947764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F38AE8A9-831B-155E-6211-64DA60298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3019" y="1566192"/>
              <a:ext cx="4402256" cy="4145094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D8D7736A-C05C-FF30-2C26-211BB774D38E}"/>
                </a:ext>
              </a:extLst>
            </p:cNvPr>
            <p:cNvSpPr txBox="1"/>
            <p:nvPr/>
          </p:nvSpPr>
          <p:spPr>
            <a:xfrm>
              <a:off x="8057410" y="5938845"/>
              <a:ext cx="3977762" cy="575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200" b="0" i="0" u="none" strike="noStrike" baseline="0" dirty="0" err="1">
                  <a:solidFill>
                    <a:srgbClr val="00B050"/>
                  </a:solidFill>
                </a:rPr>
                <a:t>Material</a:t>
              </a:r>
              <a:r>
                <a:rPr lang="da-DK" sz="1200" b="0" i="0" u="none" strike="noStrike" baseline="0" dirty="0">
                  <a:solidFill>
                    <a:srgbClr val="00B050"/>
                  </a:solidFill>
                </a:rPr>
                <a:t> flows in the plastic system with source separation (</a:t>
              </a:r>
              <a:r>
                <a:rPr lang="da-DK" sz="1200" b="0" i="0" u="none" strike="noStrike" baseline="0" dirty="0" err="1">
                  <a:solidFill>
                    <a:srgbClr val="00B050"/>
                  </a:solidFill>
                </a:rPr>
                <a:t>Pivnenko</a:t>
              </a:r>
              <a:r>
                <a:rPr lang="da-DK" sz="1200" b="0" i="0" u="none" strike="noStrike" baseline="0" dirty="0">
                  <a:solidFill>
                    <a:srgbClr val="00B050"/>
                  </a:solidFill>
                </a:rPr>
                <a:t> et al. 2019), (Ottesen og Petersen, 2021), (</a:t>
              </a:r>
              <a:r>
                <a:rPr lang="da-DK" sz="1200" b="0" i="0" u="none" strike="noStrike" baseline="0" dirty="0" err="1">
                  <a:solidFill>
                    <a:srgbClr val="00B050"/>
                  </a:solidFill>
                </a:rPr>
                <a:t>Urhammer</a:t>
              </a:r>
              <a:r>
                <a:rPr lang="da-DK" sz="1200" b="0" i="0" u="none" strike="noStrike" baseline="0" dirty="0">
                  <a:solidFill>
                    <a:srgbClr val="00B050"/>
                  </a:solidFill>
                </a:rPr>
                <a:t> et al., 2021) </a:t>
              </a:r>
              <a:endParaRPr lang="da-DK" sz="1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1" name="Tekstfelt 10">
            <a:extLst>
              <a:ext uri="{FF2B5EF4-FFF2-40B4-BE49-F238E27FC236}">
                <a16:creationId xmlns:a16="http://schemas.microsoft.com/office/drawing/2014/main" id="{1E54DBFF-D103-EC4A-E032-8361DF4D5C23}"/>
              </a:ext>
            </a:extLst>
          </p:cNvPr>
          <p:cNvSpPr txBox="1"/>
          <p:nvPr/>
        </p:nvSpPr>
        <p:spPr>
          <a:xfrm>
            <a:off x="308756" y="59376"/>
            <a:ext cx="846116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The nature of the plastic system</a:t>
            </a:r>
          </a:p>
          <a:p>
            <a:r>
              <a:rPr lang="en-US" sz="2400" dirty="0">
                <a:solidFill>
                  <a:srgbClr val="00B050"/>
                </a:solidFill>
              </a:rPr>
              <a:t>- material flows and plastic waste formation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1CDC928-E6AF-F7A4-7A17-680197DDF1C1}"/>
              </a:ext>
            </a:extLst>
          </p:cNvPr>
          <p:cNvSpPr txBox="1"/>
          <p:nvPr/>
        </p:nvSpPr>
        <p:spPr>
          <a:xfrm>
            <a:off x="7958401" y="5478512"/>
            <a:ext cx="388129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b="0" i="0" u="none" strike="noStrike" baseline="0" dirty="0" err="1">
                <a:solidFill>
                  <a:srgbClr val="00B050"/>
                </a:solidFill>
              </a:rPr>
              <a:t>Material</a:t>
            </a:r>
            <a:r>
              <a:rPr lang="da-DK" sz="1200" b="0" i="0" u="none" strike="noStrike" baseline="0" dirty="0">
                <a:solidFill>
                  <a:srgbClr val="00B050"/>
                </a:solidFill>
              </a:rPr>
              <a:t> flows in the plastic a </a:t>
            </a:r>
            <a:r>
              <a:rPr lang="da-DK" sz="1200" b="0" i="0" u="none" strike="noStrike" baseline="0" dirty="0" err="1">
                <a:solidFill>
                  <a:srgbClr val="00B050"/>
                </a:solidFill>
              </a:rPr>
              <a:t>fully</a:t>
            </a:r>
            <a:r>
              <a:rPr lang="da-DK" sz="1200" b="0" i="0" u="none" strike="noStrike" baseline="0" dirty="0">
                <a:solidFill>
                  <a:srgbClr val="00B050"/>
                </a:solidFill>
              </a:rPr>
              <a:t> </a:t>
            </a:r>
            <a:r>
              <a:rPr lang="da-DK" sz="1200" b="0" i="0" u="none" strike="noStrike" baseline="0" dirty="0" err="1">
                <a:solidFill>
                  <a:srgbClr val="00B050"/>
                </a:solidFill>
              </a:rPr>
              <a:t>circular</a:t>
            </a:r>
            <a:r>
              <a:rPr lang="da-DK" sz="1200" b="0" i="0" u="none" strike="noStrike" baseline="0" dirty="0">
                <a:solidFill>
                  <a:srgbClr val="00B050"/>
                </a:solidFill>
              </a:rPr>
              <a:t> system with post </a:t>
            </a:r>
            <a:r>
              <a:rPr lang="da-DK" sz="1200" b="0" i="0" u="none" strike="noStrike" baseline="0" dirty="0" err="1">
                <a:solidFill>
                  <a:srgbClr val="00B050"/>
                </a:solidFill>
              </a:rPr>
              <a:t>sorting</a:t>
            </a:r>
            <a:r>
              <a:rPr lang="da-DK" sz="1200" b="0" i="0" u="none" strike="noStrike" baseline="0" dirty="0">
                <a:solidFill>
                  <a:srgbClr val="00B050"/>
                </a:solidFill>
              </a:rPr>
              <a:t> and e-plastic made from CO2 and hydrogen</a:t>
            </a:r>
            <a:endParaRPr lang="da-DK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77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5B97752F-5378-134C-4270-32C213899147}"/>
              </a:ext>
            </a:extLst>
          </p:cNvPr>
          <p:cNvSpPr txBox="1"/>
          <p:nvPr/>
        </p:nvSpPr>
        <p:spPr>
          <a:xfrm>
            <a:off x="492826" y="368135"/>
            <a:ext cx="1107374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200" b="1" dirty="0" err="1">
                <a:solidFill>
                  <a:srgbClr val="00B050"/>
                </a:solidFill>
              </a:rPr>
              <a:t>Experience</a:t>
            </a:r>
            <a:r>
              <a:rPr lang="da-DK" sz="3200" b="1" dirty="0">
                <a:solidFill>
                  <a:srgbClr val="00B050"/>
                </a:solidFill>
              </a:rPr>
              <a:t> from </a:t>
            </a:r>
            <a:r>
              <a:rPr lang="da-DK" sz="3200" b="1" dirty="0" err="1">
                <a:solidFill>
                  <a:srgbClr val="00B050"/>
                </a:solidFill>
              </a:rPr>
              <a:t>abroad</a:t>
            </a:r>
            <a:endParaRPr lang="da-DK" sz="3200" b="1" dirty="0">
              <a:solidFill>
                <a:srgbClr val="00B050"/>
              </a:solidFill>
            </a:endParaRPr>
          </a:p>
          <a:p>
            <a:r>
              <a:rPr lang="da-DK" sz="2400" dirty="0">
                <a:solidFill>
                  <a:srgbClr val="00B050"/>
                </a:solidFill>
              </a:rPr>
              <a:t>- post </a:t>
            </a:r>
            <a:r>
              <a:rPr lang="da-DK" sz="2400" dirty="0" err="1">
                <a:solidFill>
                  <a:srgbClr val="00B050"/>
                </a:solidFill>
              </a:rPr>
              <a:t>sorting</a:t>
            </a:r>
            <a:r>
              <a:rPr lang="da-DK" sz="2400" dirty="0">
                <a:solidFill>
                  <a:srgbClr val="00B050"/>
                </a:solidFill>
              </a:rPr>
              <a:t> </a:t>
            </a:r>
            <a:r>
              <a:rPr lang="da-DK" sz="2400" dirty="0" err="1">
                <a:solidFill>
                  <a:srgbClr val="00B050"/>
                </a:solidFill>
              </a:rPr>
              <a:t>replaces</a:t>
            </a:r>
            <a:r>
              <a:rPr lang="da-DK" sz="2400" dirty="0">
                <a:solidFill>
                  <a:srgbClr val="00B050"/>
                </a:solidFill>
              </a:rPr>
              <a:t> source separation in </a:t>
            </a:r>
            <a:r>
              <a:rPr lang="da-DK" sz="2400" dirty="0" err="1">
                <a:solidFill>
                  <a:srgbClr val="00B050"/>
                </a:solidFill>
              </a:rPr>
              <a:t>Norway</a:t>
            </a:r>
            <a:r>
              <a:rPr lang="da-DK" sz="2400" dirty="0">
                <a:solidFill>
                  <a:srgbClr val="00B050"/>
                </a:solidFill>
              </a:rPr>
              <a:t> and The </a:t>
            </a:r>
            <a:r>
              <a:rPr lang="da-DK" sz="2400" dirty="0" err="1">
                <a:solidFill>
                  <a:srgbClr val="00B050"/>
                </a:solidFill>
              </a:rPr>
              <a:t>Netherlands</a:t>
            </a:r>
            <a:endParaRPr lang="da-DK" sz="2400" dirty="0">
              <a:solidFill>
                <a:srgbClr val="00B050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5BB7344-BAAF-BDC8-F803-A8EBF4345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068" y="2419657"/>
            <a:ext cx="7697333" cy="443834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57A6E5A-0EC0-D0A8-DA40-F84FA77A3A9C}"/>
              </a:ext>
            </a:extLst>
          </p:cNvPr>
          <p:cNvSpPr txBox="1"/>
          <p:nvPr/>
        </p:nvSpPr>
        <p:spPr>
          <a:xfrm>
            <a:off x="1454726" y="1548917"/>
            <a:ext cx="749926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600" dirty="0">
                <a:solidFill>
                  <a:srgbClr val="FF0000"/>
                </a:solidFill>
              </a:rPr>
              <a:t>From </a:t>
            </a:r>
            <a:r>
              <a:rPr lang="da-DK" sz="1600" dirty="0" err="1">
                <a:solidFill>
                  <a:srgbClr val="FF0000"/>
                </a:solidFill>
              </a:rPr>
              <a:t>January</a:t>
            </a:r>
            <a:r>
              <a:rPr lang="da-DK" sz="1600" dirty="0">
                <a:solidFill>
                  <a:srgbClr val="FF0000"/>
                </a:solidFill>
              </a:rPr>
              <a:t> 2019 to </a:t>
            </a:r>
            <a:r>
              <a:rPr lang="da-DK" sz="1600" dirty="0" err="1">
                <a:solidFill>
                  <a:srgbClr val="FF0000"/>
                </a:solidFill>
              </a:rPr>
              <a:t>January</a:t>
            </a:r>
            <a:r>
              <a:rPr lang="da-DK" sz="1600" dirty="0">
                <a:solidFill>
                  <a:srgbClr val="FF0000"/>
                </a:solidFill>
              </a:rPr>
              <a:t> 2021, 17 Dutch </a:t>
            </a:r>
            <a:r>
              <a:rPr lang="da-DK" sz="1600" dirty="0" err="1">
                <a:solidFill>
                  <a:srgbClr val="FF0000"/>
                </a:solidFill>
              </a:rPr>
              <a:t>municipalities</a:t>
            </a:r>
            <a:r>
              <a:rPr lang="da-DK" sz="1600" dirty="0">
                <a:solidFill>
                  <a:srgbClr val="FF0000"/>
                </a:solidFill>
              </a:rPr>
              <a:t> have </a:t>
            </a:r>
            <a:r>
              <a:rPr lang="da-DK" sz="1600" dirty="0" err="1">
                <a:solidFill>
                  <a:srgbClr val="FF0000"/>
                </a:solidFill>
              </a:rPr>
              <a:t>left</a:t>
            </a:r>
            <a:r>
              <a:rPr lang="da-DK" sz="1600" dirty="0">
                <a:solidFill>
                  <a:srgbClr val="FF0000"/>
                </a:solidFill>
              </a:rPr>
              <a:t> source separation of plastic and </a:t>
            </a:r>
            <a:r>
              <a:rPr lang="da-DK" sz="1600" dirty="0" err="1">
                <a:solidFill>
                  <a:srgbClr val="FF0000"/>
                </a:solidFill>
              </a:rPr>
              <a:t>cartons</a:t>
            </a:r>
            <a:r>
              <a:rPr lang="da-DK" sz="1600" dirty="0">
                <a:solidFill>
                  <a:srgbClr val="FF0000"/>
                </a:solidFill>
              </a:rPr>
              <a:t> </a:t>
            </a:r>
            <a:r>
              <a:rPr lang="da-DK" sz="1600" dirty="0" err="1">
                <a:solidFill>
                  <a:srgbClr val="FF0000"/>
                </a:solidFill>
              </a:rPr>
              <a:t>after</a:t>
            </a:r>
            <a:r>
              <a:rPr lang="da-DK" sz="1600" dirty="0">
                <a:solidFill>
                  <a:srgbClr val="FF0000"/>
                </a:solidFill>
              </a:rPr>
              <a:t> </a:t>
            </a:r>
            <a:r>
              <a:rPr lang="da-DK" sz="1600" dirty="0" err="1">
                <a:solidFill>
                  <a:srgbClr val="FF0000"/>
                </a:solidFill>
              </a:rPr>
              <a:t>having</a:t>
            </a:r>
            <a:r>
              <a:rPr lang="da-DK" sz="1600" dirty="0">
                <a:solidFill>
                  <a:srgbClr val="FF0000"/>
                </a:solidFill>
              </a:rPr>
              <a:t> </a:t>
            </a:r>
            <a:r>
              <a:rPr lang="da-DK" sz="1600" dirty="0" err="1">
                <a:solidFill>
                  <a:srgbClr val="FF0000"/>
                </a:solidFill>
              </a:rPr>
              <a:t>established</a:t>
            </a:r>
            <a:r>
              <a:rPr lang="da-DK" sz="1600" dirty="0">
                <a:solidFill>
                  <a:srgbClr val="FF0000"/>
                </a:solidFill>
              </a:rPr>
              <a:t> post </a:t>
            </a:r>
            <a:r>
              <a:rPr lang="da-DK" sz="1600" dirty="0" err="1">
                <a:solidFill>
                  <a:srgbClr val="FF0000"/>
                </a:solidFill>
              </a:rPr>
              <a:t>sorting</a:t>
            </a:r>
            <a:r>
              <a:rPr lang="da-DK" sz="16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D4B9838-6C14-763C-61C0-EA807D7B4BC0}"/>
              </a:ext>
            </a:extLst>
          </p:cNvPr>
          <p:cNvSpPr txBox="1"/>
          <p:nvPr/>
        </p:nvSpPr>
        <p:spPr>
          <a:xfrm>
            <a:off x="2582883" y="2464132"/>
            <a:ext cx="124691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 err="1"/>
              <a:t>Municipality</a:t>
            </a:r>
            <a:endParaRPr lang="da-DK" sz="12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185475F-C974-E10B-879B-66F6C788E11F}"/>
              </a:ext>
            </a:extLst>
          </p:cNvPr>
          <p:cNvSpPr txBox="1"/>
          <p:nvPr/>
        </p:nvSpPr>
        <p:spPr>
          <a:xfrm>
            <a:off x="5472545" y="2471120"/>
            <a:ext cx="164077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dirty="0" err="1"/>
              <a:t>Left</a:t>
            </a:r>
            <a:r>
              <a:rPr lang="da-DK" sz="1200" dirty="0"/>
              <a:t> source separation </a:t>
            </a:r>
            <a:r>
              <a:rPr lang="da-DK" sz="1200" dirty="0" err="1"/>
              <a:t>since</a:t>
            </a:r>
            <a:endParaRPr lang="da-DK" sz="12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35D362E-E049-990D-CD67-0A563C6FEAB5}"/>
              </a:ext>
            </a:extLst>
          </p:cNvPr>
          <p:cNvSpPr txBox="1"/>
          <p:nvPr/>
        </p:nvSpPr>
        <p:spPr>
          <a:xfrm>
            <a:off x="7247270" y="2471120"/>
            <a:ext cx="90514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No. of Citizens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4CF34B8-80E5-A81C-F17E-EFA729739457}"/>
              </a:ext>
            </a:extLst>
          </p:cNvPr>
          <p:cNvSpPr txBox="1"/>
          <p:nvPr/>
        </p:nvSpPr>
        <p:spPr>
          <a:xfrm>
            <a:off x="9102435" y="4225085"/>
            <a:ext cx="2415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 err="1">
                <a:solidFill>
                  <a:srgbClr val="FF0000"/>
                </a:solidFill>
              </a:rPr>
              <a:t>Later</a:t>
            </a:r>
            <a:r>
              <a:rPr lang="da-DK" sz="1400" dirty="0">
                <a:solidFill>
                  <a:srgbClr val="FF0000"/>
                </a:solidFill>
              </a:rPr>
              <a:t>, Den Haag and other </a:t>
            </a:r>
            <a:r>
              <a:rPr lang="da-DK" sz="1400" dirty="0" err="1">
                <a:solidFill>
                  <a:srgbClr val="FF0000"/>
                </a:solidFill>
              </a:rPr>
              <a:t>municipalities</a:t>
            </a:r>
            <a:r>
              <a:rPr lang="da-DK" sz="1400" dirty="0">
                <a:solidFill>
                  <a:srgbClr val="FF0000"/>
                </a:solidFill>
              </a:rPr>
              <a:t> have </a:t>
            </a:r>
            <a:r>
              <a:rPr lang="da-DK" sz="1400" dirty="0" err="1">
                <a:solidFill>
                  <a:srgbClr val="FF0000"/>
                </a:solidFill>
              </a:rPr>
              <a:t>followed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12045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11108C83-04A7-4D70-B15A-0C545D2E825D}"/>
              </a:ext>
            </a:extLst>
          </p:cNvPr>
          <p:cNvGrpSpPr/>
          <p:nvPr/>
        </p:nvGrpSpPr>
        <p:grpSpPr>
          <a:xfrm>
            <a:off x="2804875" y="3893068"/>
            <a:ext cx="1520269" cy="804529"/>
            <a:chOff x="2804875" y="3893068"/>
            <a:chExt cx="1520269" cy="804529"/>
          </a:xfrm>
        </p:grpSpPr>
        <p:sp>
          <p:nvSpPr>
            <p:cNvPr id="50" name="Ellipse 49"/>
            <p:cNvSpPr/>
            <p:nvPr/>
          </p:nvSpPr>
          <p:spPr>
            <a:xfrm>
              <a:off x="2804875" y="3893068"/>
              <a:ext cx="731110" cy="37384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Rektangel 50"/>
            <p:cNvSpPr/>
            <p:nvPr/>
          </p:nvSpPr>
          <p:spPr>
            <a:xfrm>
              <a:off x="2804875" y="4050132"/>
              <a:ext cx="731110" cy="5815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2052" name="Gruppe 2051">
              <a:extLst>
                <a:ext uri="{FF2B5EF4-FFF2-40B4-BE49-F238E27FC236}">
                  <a16:creationId xmlns:a16="http://schemas.microsoft.com/office/drawing/2014/main" id="{638B62E2-7D92-4809-8013-CD6E09924AE0}"/>
                </a:ext>
              </a:extLst>
            </p:cNvPr>
            <p:cNvGrpSpPr/>
            <p:nvPr/>
          </p:nvGrpSpPr>
          <p:grpSpPr>
            <a:xfrm>
              <a:off x="3605016" y="4184536"/>
              <a:ext cx="550685" cy="404153"/>
              <a:chOff x="3605016" y="4184536"/>
              <a:chExt cx="550685" cy="404153"/>
            </a:xfrm>
          </p:grpSpPr>
          <p:sp>
            <p:nvSpPr>
              <p:cNvPr id="3" name="Ellipse 2"/>
              <p:cNvSpPr/>
              <p:nvPr/>
            </p:nvSpPr>
            <p:spPr>
              <a:xfrm>
                <a:off x="3605016" y="4184536"/>
                <a:ext cx="550685" cy="2045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7" name="Rektangel 46"/>
              <p:cNvSpPr/>
              <p:nvPr/>
            </p:nvSpPr>
            <p:spPr>
              <a:xfrm>
                <a:off x="3605016" y="4270480"/>
                <a:ext cx="550685" cy="3182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2" name="Rektangel 1"/>
            <p:cNvSpPr/>
            <p:nvPr/>
          </p:nvSpPr>
          <p:spPr>
            <a:xfrm>
              <a:off x="3260642" y="4429585"/>
              <a:ext cx="1064502" cy="26801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" name="Tekstboks 7"/>
          <p:cNvSpPr txBox="1"/>
          <p:nvPr/>
        </p:nvSpPr>
        <p:spPr>
          <a:xfrm>
            <a:off x="3153280" y="4719093"/>
            <a:ext cx="1139420" cy="33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Biogas</a:t>
            </a:r>
          </a:p>
        </p:txBody>
      </p:sp>
      <p:cxnSp>
        <p:nvCxnSpPr>
          <p:cNvPr id="67" name="Lige pilforbindelse 66"/>
          <p:cNvCxnSpPr/>
          <p:nvPr/>
        </p:nvCxnSpPr>
        <p:spPr>
          <a:xfrm>
            <a:off x="1152682" y="4313700"/>
            <a:ext cx="148579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boks 15"/>
          <p:cNvSpPr txBox="1"/>
          <p:nvPr/>
        </p:nvSpPr>
        <p:spPr>
          <a:xfrm>
            <a:off x="1152678" y="4045785"/>
            <a:ext cx="697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/>
              <a:t>Manure</a:t>
            </a:r>
            <a:endParaRPr lang="da-DK" sz="1200" dirty="0"/>
          </a:p>
        </p:txBody>
      </p:sp>
      <p:pic>
        <p:nvPicPr>
          <p:cNvPr id="91" name="Graphic 48" descr="Cow">
            <a:extLst>
              <a:ext uri="{FF2B5EF4-FFF2-40B4-BE49-F238E27FC236}">
                <a16:creationId xmlns:a16="http://schemas.microsoft.com/office/drawing/2014/main" id="{E94E5E4C-21C7-485F-A786-A8DB6CDC6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079" y="3991648"/>
            <a:ext cx="534813" cy="550520"/>
          </a:xfrm>
          <a:prstGeom prst="rect">
            <a:avLst/>
          </a:prstGeom>
        </p:spPr>
      </p:pic>
      <p:cxnSp>
        <p:nvCxnSpPr>
          <p:cNvPr id="62" name="Lige pilforbindelse 61"/>
          <p:cNvCxnSpPr/>
          <p:nvPr/>
        </p:nvCxnSpPr>
        <p:spPr>
          <a:xfrm>
            <a:off x="7942499" y="4378594"/>
            <a:ext cx="64832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Picture 2" descr="C:\Users\hew\AppData\Local\Microsoft\Windows\Temporary Internet Files\Content.Outlook\FHHF9LIJ\KU5EHDY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79" y="3551545"/>
            <a:ext cx="1234082" cy="12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kstboks 133"/>
          <p:cNvSpPr txBox="1"/>
          <p:nvPr/>
        </p:nvSpPr>
        <p:spPr>
          <a:xfrm>
            <a:off x="6608544" y="4610790"/>
            <a:ext cx="132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GTL</a:t>
            </a:r>
          </a:p>
        </p:txBody>
      </p:sp>
      <p:sp>
        <p:nvSpPr>
          <p:cNvPr id="101" name="Tekstboks 100"/>
          <p:cNvSpPr txBox="1"/>
          <p:nvPr/>
        </p:nvSpPr>
        <p:spPr>
          <a:xfrm>
            <a:off x="7834663" y="4125920"/>
            <a:ext cx="8936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/>
              <a:t>Fuel</a:t>
            </a:r>
            <a:endParaRPr lang="da-DK" sz="1200" dirty="0"/>
          </a:p>
          <a:p>
            <a:endParaRPr lang="da-DK" sz="300" dirty="0"/>
          </a:p>
          <a:p>
            <a:r>
              <a:rPr lang="da-DK" sz="1200" dirty="0"/>
              <a:t>&amp; plastic</a:t>
            </a:r>
          </a:p>
        </p:txBody>
      </p:sp>
      <p:sp>
        <p:nvSpPr>
          <p:cNvPr id="110" name="Tekstboks 109"/>
          <p:cNvSpPr txBox="1"/>
          <p:nvPr/>
        </p:nvSpPr>
        <p:spPr>
          <a:xfrm>
            <a:off x="4473786" y="4056176"/>
            <a:ext cx="852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/>
              <a:t>Methane</a:t>
            </a:r>
            <a:endParaRPr lang="da-DK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1" y="4775943"/>
            <a:ext cx="533542" cy="48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Lige forbindelse 9"/>
          <p:cNvCxnSpPr/>
          <p:nvPr/>
        </p:nvCxnSpPr>
        <p:spPr>
          <a:xfrm>
            <a:off x="1152682" y="5017243"/>
            <a:ext cx="1811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ge pilforbindelse 86"/>
          <p:cNvCxnSpPr/>
          <p:nvPr/>
        </p:nvCxnSpPr>
        <p:spPr>
          <a:xfrm>
            <a:off x="2966798" y="4646903"/>
            <a:ext cx="0" cy="37034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kstboks 96"/>
          <p:cNvSpPr txBox="1"/>
          <p:nvPr/>
        </p:nvSpPr>
        <p:spPr>
          <a:xfrm>
            <a:off x="1167226" y="4728770"/>
            <a:ext cx="1875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/>
              <a:t>Straw</a:t>
            </a:r>
            <a:r>
              <a:rPr lang="da-DK" sz="1200" dirty="0"/>
              <a:t> </a:t>
            </a:r>
            <a:r>
              <a:rPr lang="da-DK" sz="1200" dirty="0" err="1"/>
              <a:t>oa</a:t>
            </a:r>
            <a:r>
              <a:rPr lang="da-DK" sz="1200" dirty="0"/>
              <a:t>. residual</a:t>
            </a:r>
          </a:p>
          <a:p>
            <a:endParaRPr lang="da-DK" sz="400" dirty="0"/>
          </a:p>
          <a:p>
            <a:r>
              <a:rPr lang="da-DK" sz="1200" dirty="0"/>
              <a:t> </a:t>
            </a:r>
            <a:r>
              <a:rPr lang="da-DK" sz="1200" dirty="0" err="1"/>
              <a:t>biomass</a:t>
            </a:r>
            <a:endParaRPr lang="da-DK" sz="1200" dirty="0"/>
          </a:p>
        </p:txBody>
      </p:sp>
      <p:cxnSp>
        <p:nvCxnSpPr>
          <p:cNvPr id="140" name="Lige forbindelse 139"/>
          <p:cNvCxnSpPr/>
          <p:nvPr/>
        </p:nvCxnSpPr>
        <p:spPr>
          <a:xfrm>
            <a:off x="4849718" y="5380449"/>
            <a:ext cx="145155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kstboks 140"/>
          <p:cNvSpPr txBox="1"/>
          <p:nvPr/>
        </p:nvSpPr>
        <p:spPr>
          <a:xfrm>
            <a:off x="5115784" y="5377707"/>
            <a:ext cx="977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Gas </a:t>
            </a:r>
            <a:r>
              <a:rPr lang="da-DK" sz="1200" dirty="0" err="1"/>
              <a:t>grid</a:t>
            </a:r>
            <a:endParaRPr lang="da-DK" sz="1200" dirty="0"/>
          </a:p>
        </p:txBody>
      </p:sp>
      <p:cxnSp>
        <p:nvCxnSpPr>
          <p:cNvPr id="127" name="Lige forbindelse 126"/>
          <p:cNvCxnSpPr/>
          <p:nvPr/>
        </p:nvCxnSpPr>
        <p:spPr>
          <a:xfrm>
            <a:off x="442762" y="6501212"/>
            <a:ext cx="145155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kstboks 130"/>
          <p:cNvSpPr txBox="1"/>
          <p:nvPr/>
        </p:nvSpPr>
        <p:spPr>
          <a:xfrm>
            <a:off x="613995" y="6503009"/>
            <a:ext cx="1391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rgbClr val="00B050"/>
                </a:solidFill>
              </a:rPr>
              <a:t>Agricultural </a:t>
            </a:r>
            <a:r>
              <a:rPr lang="da-DK" sz="1200" dirty="0" err="1">
                <a:solidFill>
                  <a:srgbClr val="00B050"/>
                </a:solidFill>
              </a:rPr>
              <a:t>soil</a:t>
            </a:r>
            <a:endParaRPr lang="da-DK" sz="1200" dirty="0">
              <a:solidFill>
                <a:srgbClr val="00B050"/>
              </a:solidFill>
            </a:endParaRPr>
          </a:p>
        </p:txBody>
      </p:sp>
      <p:cxnSp>
        <p:nvCxnSpPr>
          <p:cNvPr id="136" name="Lige pilforbindelse 135"/>
          <p:cNvCxnSpPr/>
          <p:nvPr/>
        </p:nvCxnSpPr>
        <p:spPr>
          <a:xfrm flipV="1">
            <a:off x="3107870" y="4669754"/>
            <a:ext cx="0" cy="973271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Lige pilforbindelse 136"/>
          <p:cNvCxnSpPr/>
          <p:nvPr/>
        </p:nvCxnSpPr>
        <p:spPr>
          <a:xfrm>
            <a:off x="1167226" y="5643025"/>
            <a:ext cx="1940644" cy="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Lige pilforbindelse 137"/>
          <p:cNvCxnSpPr/>
          <p:nvPr/>
        </p:nvCxnSpPr>
        <p:spPr>
          <a:xfrm flipV="1">
            <a:off x="1167226" y="5649741"/>
            <a:ext cx="0" cy="724531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kstboks 142"/>
          <p:cNvSpPr txBox="1"/>
          <p:nvPr/>
        </p:nvSpPr>
        <p:spPr>
          <a:xfrm>
            <a:off x="1158303" y="5383932"/>
            <a:ext cx="187536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Designer </a:t>
            </a:r>
            <a:r>
              <a:rPr lang="da-DK" sz="1200" dirty="0" err="1"/>
              <a:t>fertilizer</a:t>
            </a:r>
            <a:endParaRPr lang="da-DK" sz="1200" dirty="0"/>
          </a:p>
          <a:p>
            <a:r>
              <a:rPr lang="da-DK" sz="500" dirty="0"/>
              <a:t> </a:t>
            </a:r>
          </a:p>
          <a:p>
            <a:r>
              <a:rPr lang="da-DK" sz="1200" dirty="0"/>
              <a:t>N, P, K, S, C</a:t>
            </a:r>
          </a:p>
        </p:txBody>
      </p:sp>
      <p:sp>
        <p:nvSpPr>
          <p:cNvPr id="146" name="Tekstboks 145"/>
          <p:cNvSpPr txBox="1"/>
          <p:nvPr/>
        </p:nvSpPr>
        <p:spPr>
          <a:xfrm>
            <a:off x="5800078" y="4053096"/>
            <a:ext cx="777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/>
              <a:t>Methane</a:t>
            </a:r>
            <a:endParaRPr lang="da-DK" sz="1200" dirty="0"/>
          </a:p>
        </p:txBody>
      </p:sp>
      <p:sp>
        <p:nvSpPr>
          <p:cNvPr id="114" name="Tekstboks 113"/>
          <p:cNvSpPr txBox="1"/>
          <p:nvPr/>
        </p:nvSpPr>
        <p:spPr>
          <a:xfrm>
            <a:off x="3357525" y="3239494"/>
            <a:ext cx="186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rgbClr val="00B050"/>
                </a:solidFill>
              </a:rPr>
              <a:t>CO</a:t>
            </a:r>
            <a:r>
              <a:rPr lang="da-DK" sz="1600" b="1" baseline="-25000" dirty="0">
                <a:solidFill>
                  <a:srgbClr val="00B050"/>
                </a:solidFill>
              </a:rPr>
              <a:t>2</a:t>
            </a:r>
            <a:r>
              <a:rPr lang="da-DK" sz="1600" b="1" dirty="0">
                <a:solidFill>
                  <a:srgbClr val="00B050"/>
                </a:solidFill>
              </a:rPr>
              <a:t> + hydrogen</a:t>
            </a:r>
            <a:endParaRPr lang="da-DK" sz="1600" b="1" baseline="-25000" dirty="0">
              <a:solidFill>
                <a:srgbClr val="00B050"/>
              </a:solidFill>
            </a:endParaRPr>
          </a:p>
        </p:txBody>
      </p:sp>
      <p:sp>
        <p:nvSpPr>
          <p:cNvPr id="44" name="Højrepil 43"/>
          <p:cNvSpPr/>
          <p:nvPr/>
        </p:nvSpPr>
        <p:spPr>
          <a:xfrm rot="5400000">
            <a:off x="3452916" y="3678231"/>
            <a:ext cx="296723" cy="18257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82" name="Tekstboks 181"/>
          <p:cNvSpPr txBox="1"/>
          <p:nvPr/>
        </p:nvSpPr>
        <p:spPr>
          <a:xfrm>
            <a:off x="6557955" y="3234155"/>
            <a:ext cx="1794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rgbClr val="00B050"/>
                </a:solidFill>
              </a:rPr>
              <a:t>CO</a:t>
            </a:r>
            <a:r>
              <a:rPr lang="da-DK" sz="1600" b="1" baseline="-25000" dirty="0">
                <a:solidFill>
                  <a:srgbClr val="00B050"/>
                </a:solidFill>
              </a:rPr>
              <a:t>2</a:t>
            </a:r>
            <a:r>
              <a:rPr lang="da-DK" sz="1600" b="1" dirty="0">
                <a:solidFill>
                  <a:srgbClr val="00B050"/>
                </a:solidFill>
              </a:rPr>
              <a:t> + hydrogen</a:t>
            </a:r>
            <a:endParaRPr lang="da-DK" sz="1600" b="1" baseline="-25000" dirty="0">
              <a:solidFill>
                <a:srgbClr val="00B050"/>
              </a:solidFill>
            </a:endParaRPr>
          </a:p>
        </p:txBody>
      </p:sp>
      <p:sp>
        <p:nvSpPr>
          <p:cNvPr id="183" name="Højrepil 182"/>
          <p:cNvSpPr/>
          <p:nvPr/>
        </p:nvSpPr>
        <p:spPr>
          <a:xfrm rot="5400000">
            <a:off x="6653346" y="3672892"/>
            <a:ext cx="296723" cy="18257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cxnSp>
        <p:nvCxnSpPr>
          <p:cNvPr id="86" name="Lige pilforbindelse 85"/>
          <p:cNvCxnSpPr/>
          <p:nvPr/>
        </p:nvCxnSpPr>
        <p:spPr>
          <a:xfrm>
            <a:off x="4503062" y="4322784"/>
            <a:ext cx="71643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ge pilforbindelse 87"/>
          <p:cNvCxnSpPr/>
          <p:nvPr/>
        </p:nvCxnSpPr>
        <p:spPr>
          <a:xfrm flipV="1">
            <a:off x="5219501" y="4313701"/>
            <a:ext cx="0" cy="944843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ge pilforbindelse 88"/>
          <p:cNvCxnSpPr/>
          <p:nvPr/>
        </p:nvCxnSpPr>
        <p:spPr>
          <a:xfrm flipV="1">
            <a:off x="5829105" y="4320627"/>
            <a:ext cx="0" cy="94484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Lige pilforbindelse 89"/>
          <p:cNvCxnSpPr/>
          <p:nvPr/>
        </p:nvCxnSpPr>
        <p:spPr>
          <a:xfrm>
            <a:off x="5839496" y="4322784"/>
            <a:ext cx="64370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Billede 37">
            <a:extLst>
              <a:ext uri="{FF2B5EF4-FFF2-40B4-BE49-F238E27FC236}">
                <a16:creationId xmlns:a16="http://schemas.microsoft.com/office/drawing/2014/main" id="{A4E6C079-DCD6-4B97-AF81-7F2435DB9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628" y="3211221"/>
            <a:ext cx="582235" cy="628814"/>
          </a:xfrm>
          <a:prstGeom prst="rect">
            <a:avLst/>
          </a:prstGeom>
        </p:spPr>
      </p:pic>
      <p:sp>
        <p:nvSpPr>
          <p:cNvPr id="40" name="Rektangel 39">
            <a:extLst>
              <a:ext uri="{FF2B5EF4-FFF2-40B4-BE49-F238E27FC236}">
                <a16:creationId xmlns:a16="http://schemas.microsoft.com/office/drawing/2014/main" id="{EEED44E2-5EE3-403E-B68B-9F36D368222B}"/>
              </a:ext>
            </a:extLst>
          </p:cNvPr>
          <p:cNvSpPr/>
          <p:nvPr/>
        </p:nvSpPr>
        <p:spPr>
          <a:xfrm>
            <a:off x="8775881" y="3765750"/>
            <a:ext cx="689206" cy="9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pic>
        <p:nvPicPr>
          <p:cNvPr id="121" name="Picture 9" descr="http://www.topchefmeals.com/images/Truck.png">
            <a:extLst>
              <a:ext uri="{FF2B5EF4-FFF2-40B4-BE49-F238E27FC236}">
                <a16:creationId xmlns:a16="http://schemas.microsoft.com/office/drawing/2014/main" id="{0013AF1B-C4A4-4A4A-AEFF-29F3498C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71" y="3842692"/>
            <a:ext cx="745911" cy="50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2">
            <a:extLst>
              <a:ext uri="{FF2B5EF4-FFF2-40B4-BE49-F238E27FC236}">
                <a16:creationId xmlns:a16="http://schemas.microsoft.com/office/drawing/2014/main" id="{7EFEA384-75D6-41E0-A987-F72E01DC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71" y="4418183"/>
            <a:ext cx="1043402" cy="52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" descr="https://cdn2.iconfinder.com/data/icons/picol-vector/32/transportation_plane-128.png">
            <a:extLst>
              <a:ext uri="{FF2B5EF4-FFF2-40B4-BE49-F238E27FC236}">
                <a16:creationId xmlns:a16="http://schemas.microsoft.com/office/drawing/2014/main" id="{153D12D7-66D6-4416-963A-481B78953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761" y="4923470"/>
            <a:ext cx="864065" cy="90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4897B47D-C7C4-4E5C-B906-90D991430F27}"/>
              </a:ext>
            </a:extLst>
          </p:cNvPr>
          <p:cNvGrpSpPr/>
          <p:nvPr/>
        </p:nvGrpSpPr>
        <p:grpSpPr>
          <a:xfrm>
            <a:off x="1738050" y="1900466"/>
            <a:ext cx="1329333" cy="1086425"/>
            <a:chOff x="1738050" y="1900466"/>
            <a:chExt cx="1329333" cy="1086425"/>
          </a:xfrm>
        </p:grpSpPr>
        <p:cxnSp>
          <p:nvCxnSpPr>
            <p:cNvPr id="186" name="Lige forbindelse 185"/>
            <p:cNvCxnSpPr>
              <a:cxnSpLocks/>
            </p:cNvCxnSpPr>
            <p:nvPr/>
          </p:nvCxnSpPr>
          <p:spPr>
            <a:xfrm>
              <a:off x="1831189" y="2187005"/>
              <a:ext cx="0" cy="7998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ge pilforbindelse 69">
              <a:extLst>
                <a:ext uri="{FF2B5EF4-FFF2-40B4-BE49-F238E27FC236}">
                  <a16:creationId xmlns:a16="http://schemas.microsoft.com/office/drawing/2014/main" id="{48DE71FC-C2CB-4996-A225-37DE8CE3E43C}"/>
                </a:ext>
              </a:extLst>
            </p:cNvPr>
            <p:cNvCxnSpPr>
              <a:cxnSpLocks/>
            </p:cNvCxnSpPr>
            <p:nvPr/>
          </p:nvCxnSpPr>
          <p:spPr>
            <a:xfrm>
              <a:off x="1831189" y="2187005"/>
              <a:ext cx="9736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kstboks 77">
              <a:extLst>
                <a:ext uri="{FF2B5EF4-FFF2-40B4-BE49-F238E27FC236}">
                  <a16:creationId xmlns:a16="http://schemas.microsoft.com/office/drawing/2014/main" id="{156FC16D-739A-46B7-B333-0F4BD2D9D521}"/>
                </a:ext>
              </a:extLst>
            </p:cNvPr>
            <p:cNvSpPr txBox="1"/>
            <p:nvPr/>
          </p:nvSpPr>
          <p:spPr>
            <a:xfrm>
              <a:off x="1738050" y="1900466"/>
              <a:ext cx="1329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/>
                <a:t>Residual </a:t>
              </a:r>
              <a:r>
                <a:rPr lang="da-DK" sz="1200" dirty="0" err="1"/>
                <a:t>waste</a:t>
              </a:r>
              <a:endParaRPr lang="da-DK" sz="1200" dirty="0"/>
            </a:p>
          </p:txBody>
        </p: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F9679FFB-FBFF-48C3-A9AF-0D33055E7EFD}"/>
              </a:ext>
            </a:extLst>
          </p:cNvPr>
          <p:cNvGrpSpPr/>
          <p:nvPr/>
        </p:nvGrpSpPr>
        <p:grpSpPr>
          <a:xfrm>
            <a:off x="5579184" y="1539969"/>
            <a:ext cx="2633201" cy="1023495"/>
            <a:chOff x="5579184" y="1539969"/>
            <a:chExt cx="2633201" cy="1023495"/>
          </a:xfrm>
        </p:grpSpPr>
        <p:pic>
          <p:nvPicPr>
            <p:cNvPr id="69" name="Picture 2" descr="C:\Users\hew\AppData\Local\Microsoft\Windows\Temporary Internet Files\Content.Outlook\FHHF9LIJ\KU5EHDYJ.jpg">
              <a:extLst>
                <a:ext uri="{FF2B5EF4-FFF2-40B4-BE49-F238E27FC236}">
                  <a16:creationId xmlns:a16="http://schemas.microsoft.com/office/drawing/2014/main" id="{EF0874C9-DD29-4A79-8FB4-51FD9CCE9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507" y="1539969"/>
              <a:ext cx="863913" cy="86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kstboks 78">
              <a:extLst>
                <a:ext uri="{FF2B5EF4-FFF2-40B4-BE49-F238E27FC236}">
                  <a16:creationId xmlns:a16="http://schemas.microsoft.com/office/drawing/2014/main" id="{CACE2710-2216-44EC-A087-17EF6FF73027}"/>
                </a:ext>
              </a:extLst>
            </p:cNvPr>
            <p:cNvSpPr txBox="1"/>
            <p:nvPr/>
          </p:nvSpPr>
          <p:spPr>
            <a:xfrm>
              <a:off x="5579184" y="2255687"/>
              <a:ext cx="2633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solidFill>
                    <a:srgbClr val="00B050"/>
                  </a:solidFill>
                </a:rPr>
                <a:t>Waste </a:t>
              </a:r>
              <a:r>
                <a:rPr lang="da-DK" sz="1400" dirty="0" err="1">
                  <a:solidFill>
                    <a:srgbClr val="00B050"/>
                  </a:solidFill>
                </a:rPr>
                <a:t>incineration</a:t>
              </a:r>
              <a:endParaRPr lang="da-DK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425EDF4C-4C9B-4DD2-AA7D-BFE11041B33A}"/>
              </a:ext>
            </a:extLst>
          </p:cNvPr>
          <p:cNvGrpSpPr/>
          <p:nvPr/>
        </p:nvGrpSpPr>
        <p:grpSpPr>
          <a:xfrm>
            <a:off x="2519393" y="2078850"/>
            <a:ext cx="2422529" cy="442256"/>
            <a:chOff x="2519393" y="2078850"/>
            <a:chExt cx="2422529" cy="442256"/>
          </a:xfrm>
        </p:grpSpPr>
        <p:pic>
          <p:nvPicPr>
            <p:cNvPr id="75" name="Picture 3">
              <a:extLst>
                <a:ext uri="{FF2B5EF4-FFF2-40B4-BE49-F238E27FC236}">
                  <a16:creationId xmlns:a16="http://schemas.microsoft.com/office/drawing/2014/main" id="{F8AC22F6-1821-4D11-B1E9-639EEE072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034" y="2078850"/>
              <a:ext cx="1662077" cy="15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" name="Tekstboks 200">
              <a:extLst>
                <a:ext uri="{FF2B5EF4-FFF2-40B4-BE49-F238E27FC236}">
                  <a16:creationId xmlns:a16="http://schemas.microsoft.com/office/drawing/2014/main" id="{A317DC1B-6C0A-4973-AEE8-9537A6D5AE8A}"/>
                </a:ext>
              </a:extLst>
            </p:cNvPr>
            <p:cNvSpPr txBox="1"/>
            <p:nvPr/>
          </p:nvSpPr>
          <p:spPr>
            <a:xfrm>
              <a:off x="2519393" y="2213329"/>
              <a:ext cx="2422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solidFill>
                    <a:srgbClr val="00B050"/>
                  </a:solidFill>
                </a:rPr>
                <a:t>Post </a:t>
              </a:r>
              <a:r>
                <a:rPr lang="da-DK" sz="1400" dirty="0" err="1">
                  <a:solidFill>
                    <a:srgbClr val="00B050"/>
                  </a:solidFill>
                </a:rPr>
                <a:t>sorting</a:t>
              </a:r>
              <a:endParaRPr lang="da-DK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67D8FF75-82E7-45DE-AB80-9D708469B850}"/>
              </a:ext>
            </a:extLst>
          </p:cNvPr>
          <p:cNvGrpSpPr/>
          <p:nvPr/>
        </p:nvGrpSpPr>
        <p:grpSpPr>
          <a:xfrm>
            <a:off x="1991275" y="3062301"/>
            <a:ext cx="975522" cy="766224"/>
            <a:chOff x="1991275" y="3062301"/>
            <a:chExt cx="975522" cy="766224"/>
          </a:xfrm>
        </p:grpSpPr>
        <p:sp>
          <p:nvSpPr>
            <p:cNvPr id="193" name="Tekstboks 192"/>
            <p:cNvSpPr txBox="1"/>
            <p:nvPr/>
          </p:nvSpPr>
          <p:spPr>
            <a:xfrm>
              <a:off x="1991275" y="3062301"/>
              <a:ext cx="975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/>
                <a:t>Bio-</a:t>
              </a:r>
              <a:r>
                <a:rPr lang="da-DK" sz="1200" dirty="0" err="1"/>
                <a:t>waste</a:t>
              </a:r>
              <a:endParaRPr lang="da-DK" sz="1200" dirty="0"/>
            </a:p>
          </p:txBody>
        </p:sp>
        <p:cxnSp>
          <p:nvCxnSpPr>
            <p:cNvPr id="98" name="Lige pilforbindelse 97">
              <a:extLst>
                <a:ext uri="{FF2B5EF4-FFF2-40B4-BE49-F238E27FC236}">
                  <a16:creationId xmlns:a16="http://schemas.microsoft.com/office/drawing/2014/main" id="{C93C73CA-6274-48D9-9F13-D73E4C917E00}"/>
                </a:ext>
              </a:extLst>
            </p:cNvPr>
            <p:cNvCxnSpPr>
              <a:cxnSpLocks/>
            </p:cNvCxnSpPr>
            <p:nvPr/>
          </p:nvCxnSpPr>
          <p:spPr>
            <a:xfrm>
              <a:off x="2059141" y="3338539"/>
              <a:ext cx="9046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pilforbindelse 98">
              <a:extLst>
                <a:ext uri="{FF2B5EF4-FFF2-40B4-BE49-F238E27FC236}">
                  <a16:creationId xmlns:a16="http://schemas.microsoft.com/office/drawing/2014/main" id="{27156C7D-7B81-49B2-802E-88CDB39DBD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3749" y="3338539"/>
              <a:ext cx="0" cy="48998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43EC74E4-D797-4FD5-8C5B-741F335FB312}"/>
              </a:ext>
            </a:extLst>
          </p:cNvPr>
          <p:cNvGrpSpPr/>
          <p:nvPr/>
        </p:nvGrpSpPr>
        <p:grpSpPr>
          <a:xfrm>
            <a:off x="1637355" y="293790"/>
            <a:ext cx="7707091" cy="2684224"/>
            <a:chOff x="1637355" y="293790"/>
            <a:chExt cx="7707091" cy="2684224"/>
          </a:xfrm>
        </p:grpSpPr>
        <p:cxnSp>
          <p:nvCxnSpPr>
            <p:cNvPr id="120" name="Lige forbindelse 119">
              <a:extLst>
                <a:ext uri="{FF2B5EF4-FFF2-40B4-BE49-F238E27FC236}">
                  <a16:creationId xmlns:a16="http://schemas.microsoft.com/office/drawing/2014/main" id="{C098E53A-EE0B-49C4-83C4-95475839AA1C}"/>
                </a:ext>
              </a:extLst>
            </p:cNvPr>
            <p:cNvCxnSpPr>
              <a:cxnSpLocks/>
            </p:cNvCxnSpPr>
            <p:nvPr/>
          </p:nvCxnSpPr>
          <p:spPr>
            <a:xfrm>
              <a:off x="1637355" y="564074"/>
              <a:ext cx="1" cy="24139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Lige pilforbindelse 121">
              <a:extLst>
                <a:ext uri="{FF2B5EF4-FFF2-40B4-BE49-F238E27FC236}">
                  <a16:creationId xmlns:a16="http://schemas.microsoft.com/office/drawing/2014/main" id="{72C6C943-387A-4985-9B46-70499A95F9B8}"/>
                </a:ext>
              </a:extLst>
            </p:cNvPr>
            <p:cNvCxnSpPr>
              <a:cxnSpLocks/>
            </p:cNvCxnSpPr>
            <p:nvPr/>
          </p:nvCxnSpPr>
          <p:spPr>
            <a:xfrm>
              <a:off x="1637355" y="567431"/>
              <a:ext cx="77070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kstboks 77">
              <a:extLst>
                <a:ext uri="{FF2B5EF4-FFF2-40B4-BE49-F238E27FC236}">
                  <a16:creationId xmlns:a16="http://schemas.microsoft.com/office/drawing/2014/main" id="{EEFC0F38-A8FF-4D2F-AEA6-45663C44A856}"/>
                </a:ext>
              </a:extLst>
            </p:cNvPr>
            <p:cNvSpPr txBox="1"/>
            <p:nvPr/>
          </p:nvSpPr>
          <p:spPr>
            <a:xfrm>
              <a:off x="1764073" y="293790"/>
              <a:ext cx="1694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/>
                <a:t>Paper &amp; </a:t>
              </a:r>
              <a:r>
                <a:rPr lang="da-DK" sz="1200" dirty="0" err="1"/>
                <a:t>cardboard</a:t>
              </a:r>
              <a:endParaRPr lang="da-DK" sz="1200" dirty="0"/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6A0A1581-9400-48F0-BDAD-175EE2E1FE00}"/>
              </a:ext>
            </a:extLst>
          </p:cNvPr>
          <p:cNvGrpSpPr/>
          <p:nvPr/>
        </p:nvGrpSpPr>
        <p:grpSpPr>
          <a:xfrm>
            <a:off x="353984" y="2913509"/>
            <a:ext cx="1783315" cy="844180"/>
            <a:chOff x="353984" y="2913509"/>
            <a:chExt cx="1783315" cy="844180"/>
          </a:xfrm>
        </p:grpSpPr>
        <p:pic>
          <p:nvPicPr>
            <p:cNvPr id="205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075" y="3061120"/>
              <a:ext cx="298173" cy="425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3">
              <a:extLst>
                <a:ext uri="{FF2B5EF4-FFF2-40B4-BE49-F238E27FC236}">
                  <a16:creationId xmlns:a16="http://schemas.microsoft.com/office/drawing/2014/main" id="{BA690F29-8A5B-49BA-AEB8-F9EB21EA11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81" y="2913509"/>
              <a:ext cx="595427" cy="56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Tekstboks 197">
              <a:extLst>
                <a:ext uri="{FF2B5EF4-FFF2-40B4-BE49-F238E27FC236}">
                  <a16:creationId xmlns:a16="http://schemas.microsoft.com/office/drawing/2014/main" id="{212B7BB7-86B6-49B6-9652-8BF2322EC70F}"/>
                </a:ext>
              </a:extLst>
            </p:cNvPr>
            <p:cNvSpPr txBox="1"/>
            <p:nvPr/>
          </p:nvSpPr>
          <p:spPr>
            <a:xfrm>
              <a:off x="353984" y="3449912"/>
              <a:ext cx="1783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solidFill>
                    <a:srgbClr val="00B050"/>
                  </a:solidFill>
                </a:rPr>
                <a:t>Source separation</a:t>
              </a:r>
            </a:p>
          </p:txBody>
        </p:sp>
        <p:cxnSp>
          <p:nvCxnSpPr>
            <p:cNvPr id="96" name="Lige pilforbindelse 95">
              <a:extLst>
                <a:ext uri="{FF2B5EF4-FFF2-40B4-BE49-F238E27FC236}">
                  <a16:creationId xmlns:a16="http://schemas.microsoft.com/office/drawing/2014/main" id="{8B8995B6-9EC0-4C9E-8911-7EAFA1A64F6C}"/>
                </a:ext>
              </a:extLst>
            </p:cNvPr>
            <p:cNvCxnSpPr>
              <a:cxnSpLocks/>
            </p:cNvCxnSpPr>
            <p:nvPr/>
          </p:nvCxnSpPr>
          <p:spPr>
            <a:xfrm>
              <a:off x="1121808" y="3338539"/>
              <a:ext cx="4117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5F36BE1D-017F-4FD8-AC04-F09468AB2C18}"/>
              </a:ext>
            </a:extLst>
          </p:cNvPr>
          <p:cNvGrpSpPr/>
          <p:nvPr/>
        </p:nvGrpSpPr>
        <p:grpSpPr>
          <a:xfrm>
            <a:off x="1919308" y="2529717"/>
            <a:ext cx="7132033" cy="643635"/>
            <a:chOff x="1919308" y="2529717"/>
            <a:chExt cx="7132033" cy="643635"/>
          </a:xfrm>
        </p:grpSpPr>
        <p:cxnSp>
          <p:nvCxnSpPr>
            <p:cNvPr id="105" name="Lige pilforbindelse 104">
              <a:extLst>
                <a:ext uri="{FF2B5EF4-FFF2-40B4-BE49-F238E27FC236}">
                  <a16:creationId xmlns:a16="http://schemas.microsoft.com/office/drawing/2014/main" id="{6815FE73-035B-41BF-8BF8-461BC5AC8E7A}"/>
                </a:ext>
              </a:extLst>
            </p:cNvPr>
            <p:cNvCxnSpPr>
              <a:cxnSpLocks/>
            </p:cNvCxnSpPr>
            <p:nvPr/>
          </p:nvCxnSpPr>
          <p:spPr>
            <a:xfrm>
              <a:off x="1929831" y="2792165"/>
              <a:ext cx="71215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Lige pilforbindelse 114">
              <a:extLst>
                <a:ext uri="{FF2B5EF4-FFF2-40B4-BE49-F238E27FC236}">
                  <a16:creationId xmlns:a16="http://schemas.microsoft.com/office/drawing/2014/main" id="{FDFF3C29-94EC-4628-AD61-0063571AE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308" y="2792165"/>
              <a:ext cx="0" cy="18584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kstboks 192">
              <a:extLst>
                <a:ext uri="{FF2B5EF4-FFF2-40B4-BE49-F238E27FC236}">
                  <a16:creationId xmlns:a16="http://schemas.microsoft.com/office/drawing/2014/main" id="{DA264C80-402F-46E5-90E5-0B166BA81736}"/>
                </a:ext>
              </a:extLst>
            </p:cNvPr>
            <p:cNvSpPr txBox="1"/>
            <p:nvPr/>
          </p:nvSpPr>
          <p:spPr>
            <a:xfrm>
              <a:off x="1971396" y="2529717"/>
              <a:ext cx="552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/>
                <a:t>Plastic – </a:t>
              </a:r>
              <a:r>
                <a:rPr lang="da-DK" sz="1200" dirty="0" err="1"/>
                <a:t>only</a:t>
              </a:r>
              <a:r>
                <a:rPr lang="da-DK" sz="1200" dirty="0"/>
                <a:t> </a:t>
              </a:r>
              <a:r>
                <a:rPr lang="da-DK" sz="1200" dirty="0" err="1"/>
                <a:t>highest</a:t>
              </a:r>
              <a:r>
                <a:rPr lang="da-DK" sz="1200" dirty="0"/>
                <a:t> </a:t>
              </a:r>
              <a:r>
                <a:rPr lang="da-DK" sz="1200" dirty="0" err="1"/>
                <a:t>quality</a:t>
              </a:r>
              <a:r>
                <a:rPr lang="da-DK" sz="1200" dirty="0"/>
                <a:t> (food grade </a:t>
              </a:r>
              <a:r>
                <a:rPr lang="da-DK" sz="1200" dirty="0" err="1"/>
                <a:t>packaging</a:t>
              </a:r>
              <a:r>
                <a:rPr lang="da-DK" sz="1200" dirty="0"/>
                <a:t>) – </a:t>
              </a:r>
              <a:r>
                <a:rPr lang="da-DK" sz="1200" dirty="0" err="1"/>
                <a:t>e.g</a:t>
              </a:r>
              <a:r>
                <a:rPr lang="da-DK" sz="1200" dirty="0"/>
                <a:t>. via return system</a:t>
              </a:r>
            </a:p>
          </p:txBody>
        </p:sp>
        <p:cxnSp>
          <p:nvCxnSpPr>
            <p:cNvPr id="129" name="Lige pilforbindelse 128">
              <a:extLst>
                <a:ext uri="{FF2B5EF4-FFF2-40B4-BE49-F238E27FC236}">
                  <a16:creationId xmlns:a16="http://schemas.microsoft.com/office/drawing/2014/main" id="{C0470EC0-F6BB-4137-950D-4611308B7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1341" y="2792165"/>
              <a:ext cx="0" cy="3811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kstboks 199">
            <a:extLst>
              <a:ext uri="{FF2B5EF4-FFF2-40B4-BE49-F238E27FC236}">
                <a16:creationId xmlns:a16="http://schemas.microsoft.com/office/drawing/2014/main" id="{0EB22A52-097A-4115-93BD-BF2D4D2BCE26}"/>
              </a:ext>
            </a:extLst>
          </p:cNvPr>
          <p:cNvSpPr txBox="1"/>
          <p:nvPr/>
        </p:nvSpPr>
        <p:spPr>
          <a:xfrm>
            <a:off x="9224911" y="3367348"/>
            <a:ext cx="248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/>
              <a:t>Plastic – </a:t>
            </a:r>
            <a:r>
              <a:rPr lang="da-DK" sz="1600" dirty="0" err="1"/>
              <a:t>highest</a:t>
            </a:r>
            <a:r>
              <a:rPr lang="da-DK" sz="1600" dirty="0"/>
              <a:t> </a:t>
            </a:r>
            <a:r>
              <a:rPr lang="da-DK" sz="1600" dirty="0" err="1"/>
              <a:t>quality</a:t>
            </a:r>
            <a:endParaRPr lang="da-DK" sz="1600" dirty="0"/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6861AE27-A183-4A99-BCF0-EA029BCAE8FF}"/>
              </a:ext>
            </a:extLst>
          </p:cNvPr>
          <p:cNvGrpSpPr/>
          <p:nvPr/>
        </p:nvGrpSpPr>
        <p:grpSpPr>
          <a:xfrm>
            <a:off x="6804163" y="2525253"/>
            <a:ext cx="0" cy="708902"/>
            <a:chOff x="6804163" y="2525253"/>
            <a:chExt cx="0" cy="708902"/>
          </a:xfrm>
        </p:grpSpPr>
        <p:cxnSp>
          <p:nvCxnSpPr>
            <p:cNvPr id="135" name="Lige forbindelse 134">
              <a:extLst>
                <a:ext uri="{FF2B5EF4-FFF2-40B4-BE49-F238E27FC236}">
                  <a16:creationId xmlns:a16="http://schemas.microsoft.com/office/drawing/2014/main" id="{5B926C94-44C2-4F6B-B880-CD8D53945609}"/>
                </a:ext>
              </a:extLst>
            </p:cNvPr>
            <p:cNvCxnSpPr>
              <a:cxnSpLocks/>
            </p:cNvCxnSpPr>
            <p:nvPr/>
          </p:nvCxnSpPr>
          <p:spPr>
            <a:xfrm>
              <a:off x="6804163" y="2525253"/>
              <a:ext cx="0" cy="2140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Lige pilforbindelse 141">
              <a:extLst>
                <a:ext uri="{FF2B5EF4-FFF2-40B4-BE49-F238E27FC236}">
                  <a16:creationId xmlns:a16="http://schemas.microsoft.com/office/drawing/2014/main" id="{BC5580E5-4537-47AA-8140-76E83D4605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4163" y="2848553"/>
              <a:ext cx="0" cy="38560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889B6326-B7B2-4D62-A703-64C4F4E525DB}"/>
              </a:ext>
            </a:extLst>
          </p:cNvPr>
          <p:cNvGrpSpPr/>
          <p:nvPr/>
        </p:nvGrpSpPr>
        <p:grpSpPr>
          <a:xfrm>
            <a:off x="1718732" y="589532"/>
            <a:ext cx="7625714" cy="2388482"/>
            <a:chOff x="1718732" y="589532"/>
            <a:chExt cx="7625714" cy="2388482"/>
          </a:xfrm>
        </p:grpSpPr>
        <p:cxnSp>
          <p:nvCxnSpPr>
            <p:cNvPr id="144" name="Lige forbindelse 143">
              <a:extLst>
                <a:ext uri="{FF2B5EF4-FFF2-40B4-BE49-F238E27FC236}">
                  <a16:creationId xmlns:a16="http://schemas.microsoft.com/office/drawing/2014/main" id="{5539CC28-60FA-4371-9F13-1DF8D8F9E6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8732" y="824883"/>
              <a:ext cx="8877" cy="21531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Lige pilforbindelse 144">
              <a:extLst>
                <a:ext uri="{FF2B5EF4-FFF2-40B4-BE49-F238E27FC236}">
                  <a16:creationId xmlns:a16="http://schemas.microsoft.com/office/drawing/2014/main" id="{528D1BBF-2E01-4EC8-BBD4-5EB81A30F3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8732" y="845417"/>
              <a:ext cx="762571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kstboks 77">
              <a:extLst>
                <a:ext uri="{FF2B5EF4-FFF2-40B4-BE49-F238E27FC236}">
                  <a16:creationId xmlns:a16="http://schemas.microsoft.com/office/drawing/2014/main" id="{D1AA1EC3-1A44-4C02-918A-0DC23E57E0F8}"/>
                </a:ext>
              </a:extLst>
            </p:cNvPr>
            <p:cNvSpPr txBox="1"/>
            <p:nvPr/>
          </p:nvSpPr>
          <p:spPr>
            <a:xfrm>
              <a:off x="1774428" y="589532"/>
              <a:ext cx="1329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/>
                <a:t>Glass &amp; metal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0050CE5-89B6-45F9-9D11-8B5D95ABA56E}"/>
              </a:ext>
            </a:extLst>
          </p:cNvPr>
          <p:cNvGrpSpPr/>
          <p:nvPr/>
        </p:nvGrpSpPr>
        <p:grpSpPr>
          <a:xfrm>
            <a:off x="9369274" y="173900"/>
            <a:ext cx="1955952" cy="1023251"/>
            <a:chOff x="9369274" y="173900"/>
            <a:chExt cx="1955952" cy="1023251"/>
          </a:xfrm>
        </p:grpSpPr>
        <p:pic>
          <p:nvPicPr>
            <p:cNvPr id="148" name="Picture 2" descr="C:\Users\hew\AppData\Local\Microsoft\Windows\Temporary Internet Files\Content.Outlook\FHHF9LIJ\KU5EHDYJ.jpg">
              <a:extLst>
                <a:ext uri="{FF2B5EF4-FFF2-40B4-BE49-F238E27FC236}">
                  <a16:creationId xmlns:a16="http://schemas.microsoft.com/office/drawing/2014/main" id="{DC7AE1A3-EC60-4B4F-BA08-F7E40DDF5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5017" y="173900"/>
              <a:ext cx="863913" cy="86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Tekstboks 199">
              <a:extLst>
                <a:ext uri="{FF2B5EF4-FFF2-40B4-BE49-F238E27FC236}">
                  <a16:creationId xmlns:a16="http://schemas.microsoft.com/office/drawing/2014/main" id="{0D2F8FEE-35ED-4E7F-A6AA-4039B247AFDD}"/>
                </a:ext>
              </a:extLst>
            </p:cNvPr>
            <p:cNvSpPr txBox="1"/>
            <p:nvPr/>
          </p:nvSpPr>
          <p:spPr>
            <a:xfrm>
              <a:off x="9369274" y="889374"/>
              <a:ext cx="1955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 err="1">
                  <a:solidFill>
                    <a:srgbClr val="00B050"/>
                  </a:solidFill>
                </a:rPr>
                <a:t>Mechanical</a:t>
              </a:r>
              <a:r>
                <a:rPr lang="da-DK" sz="1400" dirty="0">
                  <a:solidFill>
                    <a:srgbClr val="00B050"/>
                  </a:solidFill>
                </a:rPr>
                <a:t> </a:t>
              </a:r>
              <a:r>
                <a:rPr lang="da-DK" sz="1400" dirty="0" err="1">
                  <a:solidFill>
                    <a:srgbClr val="00B050"/>
                  </a:solidFill>
                </a:rPr>
                <a:t>recovery</a:t>
              </a:r>
              <a:endParaRPr lang="da-DK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E7BA1B11-061D-4859-B4CA-0B7D79896ED9}"/>
              </a:ext>
            </a:extLst>
          </p:cNvPr>
          <p:cNvGrpSpPr/>
          <p:nvPr/>
        </p:nvGrpSpPr>
        <p:grpSpPr>
          <a:xfrm>
            <a:off x="3458369" y="867540"/>
            <a:ext cx="5883603" cy="1120146"/>
            <a:chOff x="3458369" y="867540"/>
            <a:chExt cx="5883603" cy="1120146"/>
          </a:xfrm>
        </p:grpSpPr>
        <p:cxnSp>
          <p:nvCxnSpPr>
            <p:cNvPr id="150" name="Lige pilforbindelse 149">
              <a:extLst>
                <a:ext uri="{FF2B5EF4-FFF2-40B4-BE49-F238E27FC236}">
                  <a16:creationId xmlns:a16="http://schemas.microsoft.com/office/drawing/2014/main" id="{CE5B1C72-91AC-4E58-9C75-631EBB5EA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8369" y="1114023"/>
              <a:ext cx="0" cy="87366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Lige pilforbindelse 150">
              <a:extLst>
                <a:ext uri="{FF2B5EF4-FFF2-40B4-BE49-F238E27FC236}">
                  <a16:creationId xmlns:a16="http://schemas.microsoft.com/office/drawing/2014/main" id="{AEE544EB-F33F-4854-9B63-3F220117F0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8369" y="1092527"/>
              <a:ext cx="5883603" cy="3014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kstboks 77">
              <a:extLst>
                <a:ext uri="{FF2B5EF4-FFF2-40B4-BE49-F238E27FC236}">
                  <a16:creationId xmlns:a16="http://schemas.microsoft.com/office/drawing/2014/main" id="{341B2538-C530-4711-9D8F-E8B1B9D4DE81}"/>
                </a:ext>
              </a:extLst>
            </p:cNvPr>
            <p:cNvSpPr txBox="1"/>
            <p:nvPr/>
          </p:nvSpPr>
          <p:spPr>
            <a:xfrm>
              <a:off x="4250962" y="867540"/>
              <a:ext cx="1849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/>
                <a:t>Plastic – medium </a:t>
              </a:r>
              <a:r>
                <a:rPr lang="da-DK" sz="1200" dirty="0" err="1"/>
                <a:t>quality</a:t>
              </a:r>
              <a:endParaRPr lang="da-DK" sz="1200" dirty="0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544812D2-CA75-46A4-A8F6-1F05BD3EC129}"/>
              </a:ext>
            </a:extLst>
          </p:cNvPr>
          <p:cNvGrpSpPr/>
          <p:nvPr/>
        </p:nvGrpSpPr>
        <p:grpSpPr>
          <a:xfrm>
            <a:off x="2428739" y="866531"/>
            <a:ext cx="903186" cy="1142859"/>
            <a:chOff x="2428739" y="866531"/>
            <a:chExt cx="903186" cy="1142859"/>
          </a:xfrm>
        </p:grpSpPr>
        <p:cxnSp>
          <p:nvCxnSpPr>
            <p:cNvPr id="153" name="Lige pilforbindelse 152">
              <a:extLst>
                <a:ext uri="{FF2B5EF4-FFF2-40B4-BE49-F238E27FC236}">
                  <a16:creationId xmlns:a16="http://schemas.microsoft.com/office/drawing/2014/main" id="{D7A320F8-8CE1-4CF5-83D3-1CC17DDC2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080" y="866531"/>
              <a:ext cx="0" cy="11428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kstboks 77">
              <a:extLst>
                <a:ext uri="{FF2B5EF4-FFF2-40B4-BE49-F238E27FC236}">
                  <a16:creationId xmlns:a16="http://schemas.microsoft.com/office/drawing/2014/main" id="{C253AC45-7F52-4746-8003-56CE9E890142}"/>
                </a:ext>
              </a:extLst>
            </p:cNvPr>
            <p:cNvSpPr txBox="1"/>
            <p:nvPr/>
          </p:nvSpPr>
          <p:spPr>
            <a:xfrm>
              <a:off x="2428739" y="1045749"/>
              <a:ext cx="903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/>
                <a:t>Glass &amp; metal</a:t>
              </a:r>
            </a:p>
          </p:txBody>
        </p:sp>
      </p:grpSp>
      <p:sp>
        <p:nvSpPr>
          <p:cNvPr id="2048" name="Rektangel 2047">
            <a:extLst>
              <a:ext uri="{FF2B5EF4-FFF2-40B4-BE49-F238E27FC236}">
                <a16:creationId xmlns:a16="http://schemas.microsoft.com/office/drawing/2014/main" id="{1AB7CDC5-249B-44A5-B341-FB553AC18EF7}"/>
              </a:ext>
            </a:extLst>
          </p:cNvPr>
          <p:cNvSpPr/>
          <p:nvPr/>
        </p:nvSpPr>
        <p:spPr>
          <a:xfrm>
            <a:off x="10469318" y="5831943"/>
            <a:ext cx="1427401" cy="90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7E2CDAE-D228-428E-B452-B9CA7A36B704}"/>
              </a:ext>
            </a:extLst>
          </p:cNvPr>
          <p:cNvGrpSpPr/>
          <p:nvPr/>
        </p:nvGrpSpPr>
        <p:grpSpPr>
          <a:xfrm>
            <a:off x="4587198" y="1919106"/>
            <a:ext cx="1714077" cy="276999"/>
            <a:chOff x="4587198" y="1919106"/>
            <a:chExt cx="1714077" cy="276999"/>
          </a:xfrm>
        </p:grpSpPr>
        <p:cxnSp>
          <p:nvCxnSpPr>
            <p:cNvPr id="73" name="Lige pilforbindelse 72">
              <a:extLst>
                <a:ext uri="{FF2B5EF4-FFF2-40B4-BE49-F238E27FC236}">
                  <a16:creationId xmlns:a16="http://schemas.microsoft.com/office/drawing/2014/main" id="{367A56F2-301D-4DD3-994A-3BB3A52AA1DA}"/>
                </a:ext>
              </a:extLst>
            </p:cNvPr>
            <p:cNvCxnSpPr>
              <a:cxnSpLocks/>
            </p:cNvCxnSpPr>
            <p:nvPr/>
          </p:nvCxnSpPr>
          <p:spPr>
            <a:xfrm>
              <a:off x="4687558" y="2187005"/>
              <a:ext cx="16137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kstboks 77">
              <a:extLst>
                <a:ext uri="{FF2B5EF4-FFF2-40B4-BE49-F238E27FC236}">
                  <a16:creationId xmlns:a16="http://schemas.microsoft.com/office/drawing/2014/main" id="{961F0A3C-D054-4CA8-87CC-9A267AC18C4B}"/>
                </a:ext>
              </a:extLst>
            </p:cNvPr>
            <p:cNvSpPr txBox="1"/>
            <p:nvPr/>
          </p:nvSpPr>
          <p:spPr>
            <a:xfrm>
              <a:off x="4587198" y="1919106"/>
              <a:ext cx="1710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err="1"/>
                <a:t>Storable</a:t>
              </a:r>
              <a:r>
                <a:rPr lang="da-DK" sz="1200" dirty="0"/>
                <a:t> </a:t>
              </a:r>
              <a:r>
                <a:rPr lang="da-DK" sz="1200" dirty="0" err="1"/>
                <a:t>fuel</a:t>
              </a:r>
              <a:endParaRPr lang="da-DK" sz="1200" dirty="0"/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D76BB7C5-843F-48C0-A998-D3A067544EE0}"/>
              </a:ext>
            </a:extLst>
          </p:cNvPr>
          <p:cNvGrpSpPr/>
          <p:nvPr/>
        </p:nvGrpSpPr>
        <p:grpSpPr>
          <a:xfrm>
            <a:off x="3078391" y="2282262"/>
            <a:ext cx="1329333" cy="1483488"/>
            <a:chOff x="3078391" y="2282262"/>
            <a:chExt cx="1329333" cy="1483488"/>
          </a:xfrm>
        </p:grpSpPr>
        <p:cxnSp>
          <p:nvCxnSpPr>
            <p:cNvPr id="100" name="Lige pilforbindelse 99">
              <a:extLst>
                <a:ext uri="{FF2B5EF4-FFF2-40B4-BE49-F238E27FC236}">
                  <a16:creationId xmlns:a16="http://schemas.microsoft.com/office/drawing/2014/main" id="{CCE718E2-4D27-4D7B-9CF8-504D659BA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4700" y="2986891"/>
              <a:ext cx="0" cy="7788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Lige pilforbindelse 101">
              <a:extLst>
                <a:ext uri="{FF2B5EF4-FFF2-40B4-BE49-F238E27FC236}">
                  <a16:creationId xmlns:a16="http://schemas.microsoft.com/office/drawing/2014/main" id="{2A480F5C-5D40-4D76-85E0-D594869BE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3761" y="2282262"/>
              <a:ext cx="0" cy="23884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kstboks 77">
              <a:extLst>
                <a:ext uri="{FF2B5EF4-FFF2-40B4-BE49-F238E27FC236}">
                  <a16:creationId xmlns:a16="http://schemas.microsoft.com/office/drawing/2014/main" id="{1D36A1B8-E5F9-43D8-A66E-7FEC938DB10B}"/>
                </a:ext>
              </a:extLst>
            </p:cNvPr>
            <p:cNvSpPr txBox="1"/>
            <p:nvPr/>
          </p:nvSpPr>
          <p:spPr>
            <a:xfrm>
              <a:off x="3078391" y="2966058"/>
              <a:ext cx="1329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/>
                <a:t>Bio-</a:t>
              </a:r>
              <a:r>
                <a:rPr lang="da-DK" sz="1200" dirty="0" err="1"/>
                <a:t>slurry</a:t>
              </a:r>
              <a:endParaRPr lang="da-DK" sz="1200" dirty="0"/>
            </a:p>
          </p:txBody>
        </p:sp>
      </p:grpSp>
      <p:sp>
        <p:nvSpPr>
          <p:cNvPr id="106" name="Tekstfelt 105">
            <a:extLst>
              <a:ext uri="{FF2B5EF4-FFF2-40B4-BE49-F238E27FC236}">
                <a16:creationId xmlns:a16="http://schemas.microsoft.com/office/drawing/2014/main" id="{919CC49F-4196-482D-A402-5999AAB8ED98}"/>
              </a:ext>
            </a:extLst>
          </p:cNvPr>
          <p:cNvSpPr txBox="1"/>
          <p:nvPr/>
        </p:nvSpPr>
        <p:spPr>
          <a:xfrm>
            <a:off x="123017" y="51687"/>
            <a:ext cx="14930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rgbClr val="FF0000"/>
                </a:solidFill>
              </a:rPr>
              <a:t>The vision for the future </a:t>
            </a:r>
            <a:r>
              <a:rPr lang="da-DK" sz="1800" dirty="0" err="1">
                <a:solidFill>
                  <a:srgbClr val="FF0000"/>
                </a:solidFill>
              </a:rPr>
              <a:t>waste</a:t>
            </a:r>
            <a:r>
              <a:rPr lang="da-DK" sz="1800" dirty="0">
                <a:solidFill>
                  <a:srgbClr val="FF0000"/>
                </a:solidFill>
              </a:rPr>
              <a:t> and plastic system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252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5DE8CF-F0AB-4B9C-A086-48A056EFC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F225DF-D4F8-4E3F-892D-2FC460E7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3" y="3915060"/>
            <a:ext cx="10515600" cy="2852737"/>
          </a:xfrm>
        </p:spPr>
        <p:txBody>
          <a:bodyPr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76425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read a crystal ball - Raven Moonlight Botanicals">
            <a:extLst>
              <a:ext uri="{FF2B5EF4-FFF2-40B4-BE49-F238E27FC236}">
                <a16:creationId xmlns:a16="http://schemas.microsoft.com/office/drawing/2014/main" id="{2B579396-747C-46A3-9A09-FEACC40F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43" y="-19714"/>
            <a:ext cx="12334940" cy="69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284971" y="262883"/>
            <a:ext cx="1741255" cy="47487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OFF_institute"/>
          <p:cNvSpPr>
            <a:spLocks noGrp="1"/>
          </p:cNvSpPr>
          <p:nvPr>
            <p:ph type="ftr" sz="quarter" idx="11"/>
          </p:nvPr>
        </p:nvSpPr>
        <p:spPr>
          <a:xfrm>
            <a:off x="275317" y="696192"/>
            <a:ext cx="2582182" cy="322118"/>
          </a:xfrm>
        </p:spPr>
        <p:txBody>
          <a:bodyPr/>
          <a:lstStyle/>
          <a:p>
            <a:r>
              <a:rPr lang="da-DK" sz="1400" dirty="0"/>
              <a:t>Life </a:t>
            </a:r>
            <a:r>
              <a:rPr lang="da-DK" sz="1400" dirty="0" err="1"/>
              <a:t>cycle</a:t>
            </a:r>
            <a:r>
              <a:rPr lang="da-DK" sz="1400" dirty="0"/>
              <a:t> </a:t>
            </a:r>
            <a:r>
              <a:rPr lang="da-DK" sz="1400" dirty="0" err="1"/>
              <a:t>engineering</a:t>
            </a:r>
            <a:endParaRPr lang="da-DK" sz="1400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pPr/>
              <a:t>2</a:t>
            </a:fld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E851FDF-35A8-B615-06DC-C110A8818EB2}"/>
              </a:ext>
            </a:extLst>
          </p:cNvPr>
          <p:cNvSpPr txBox="1"/>
          <p:nvPr/>
        </p:nvSpPr>
        <p:spPr>
          <a:xfrm>
            <a:off x="6842879" y="2899170"/>
            <a:ext cx="5237018" cy="3570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Presentation overview</a:t>
            </a:r>
          </a:p>
          <a:p>
            <a:endParaRPr lang="da-DK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chemeClr val="bg1"/>
                </a:solidFill>
              </a:rPr>
              <a:t>A </a:t>
            </a:r>
            <a:r>
              <a:rPr lang="da-DK" sz="1600" dirty="0" err="1">
                <a:solidFill>
                  <a:schemeClr val="bg1"/>
                </a:solidFill>
              </a:rPr>
              <a:t>helicopter</a:t>
            </a:r>
            <a:r>
              <a:rPr lang="da-DK" sz="1600" dirty="0">
                <a:solidFill>
                  <a:schemeClr val="bg1"/>
                </a:solidFill>
              </a:rPr>
              <a:t> </a:t>
            </a:r>
            <a:r>
              <a:rPr lang="da-DK" sz="1600" dirty="0" err="1">
                <a:solidFill>
                  <a:schemeClr val="bg1"/>
                </a:solidFill>
              </a:rPr>
              <a:t>perspective</a:t>
            </a:r>
            <a:r>
              <a:rPr lang="da-DK" sz="1600" dirty="0">
                <a:solidFill>
                  <a:schemeClr val="bg1"/>
                </a:solidFill>
              </a:rPr>
              <a:t> on framework </a:t>
            </a:r>
            <a:r>
              <a:rPr lang="da-DK" sz="1600" dirty="0" err="1">
                <a:solidFill>
                  <a:schemeClr val="bg1"/>
                </a:solidFill>
              </a:rPr>
              <a:t>conditions</a:t>
            </a:r>
            <a:r>
              <a:rPr lang="da-DK" sz="1600" dirty="0">
                <a:solidFill>
                  <a:schemeClr val="bg1"/>
                </a:solidFill>
              </a:rPr>
              <a:t> for </a:t>
            </a:r>
            <a:r>
              <a:rPr lang="da-DK" sz="1600" dirty="0" err="1">
                <a:solidFill>
                  <a:schemeClr val="bg1"/>
                </a:solidFill>
              </a:rPr>
              <a:t>waste</a:t>
            </a:r>
            <a:r>
              <a:rPr lang="da-DK" sz="1600" dirty="0">
                <a:solidFill>
                  <a:schemeClr val="bg1"/>
                </a:solidFill>
              </a:rPr>
              <a:t> management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 err="1">
                <a:solidFill>
                  <a:schemeClr val="bg1"/>
                </a:solidFill>
              </a:rPr>
              <a:t>Recycled</a:t>
            </a:r>
            <a:r>
              <a:rPr lang="da-DK" sz="1600" dirty="0">
                <a:solidFill>
                  <a:schemeClr val="bg1"/>
                </a:solidFill>
              </a:rPr>
              <a:t> plastic </a:t>
            </a:r>
            <a:r>
              <a:rPr lang="da-DK" sz="1600" dirty="0" err="1">
                <a:solidFill>
                  <a:schemeClr val="bg1"/>
                </a:solidFill>
              </a:rPr>
              <a:t>quality</a:t>
            </a:r>
            <a:endParaRPr lang="da-DK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chemeClr val="bg1"/>
                </a:solidFill>
              </a:rPr>
              <a:t>Climate </a:t>
            </a:r>
            <a:r>
              <a:rPr lang="da-DK" sz="1600" dirty="0" err="1">
                <a:solidFill>
                  <a:schemeClr val="bg1"/>
                </a:solidFill>
              </a:rPr>
              <a:t>benefits</a:t>
            </a:r>
            <a:endParaRPr lang="da-DK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chemeClr val="bg1"/>
                </a:solidFill>
              </a:rPr>
              <a:t>The nature of the plastic system, </a:t>
            </a:r>
            <a:r>
              <a:rPr lang="da-DK" sz="1600" dirty="0" err="1">
                <a:solidFill>
                  <a:schemeClr val="bg1"/>
                </a:solidFill>
              </a:rPr>
              <a:t>material</a:t>
            </a:r>
            <a:r>
              <a:rPr lang="da-DK" sz="1600" dirty="0">
                <a:solidFill>
                  <a:schemeClr val="bg1"/>
                </a:solidFill>
              </a:rPr>
              <a:t> flows and plastic </a:t>
            </a:r>
            <a:r>
              <a:rPr lang="da-DK" sz="1600" dirty="0" err="1">
                <a:solidFill>
                  <a:schemeClr val="bg1"/>
                </a:solidFill>
              </a:rPr>
              <a:t>waste</a:t>
            </a:r>
            <a:r>
              <a:rPr lang="da-DK" sz="1600" dirty="0">
                <a:solidFill>
                  <a:schemeClr val="bg1"/>
                </a:solidFill>
              </a:rPr>
              <a:t> formation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 err="1">
                <a:solidFill>
                  <a:schemeClr val="bg1"/>
                </a:solidFill>
              </a:rPr>
              <a:t>Experience</a:t>
            </a:r>
            <a:r>
              <a:rPr lang="da-DK" sz="1600" dirty="0">
                <a:solidFill>
                  <a:schemeClr val="bg1"/>
                </a:solidFill>
              </a:rPr>
              <a:t> from </a:t>
            </a:r>
            <a:r>
              <a:rPr lang="da-DK" sz="1600" dirty="0" err="1">
                <a:solidFill>
                  <a:schemeClr val="bg1"/>
                </a:solidFill>
              </a:rPr>
              <a:t>abroad</a:t>
            </a:r>
            <a:endParaRPr lang="da-DK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chemeClr val="bg1"/>
                </a:solidFill>
              </a:rPr>
              <a:t>The vision for the future </a:t>
            </a:r>
            <a:r>
              <a:rPr lang="da-DK" sz="1600" dirty="0" err="1">
                <a:solidFill>
                  <a:schemeClr val="bg1"/>
                </a:solidFill>
              </a:rPr>
              <a:t>waste</a:t>
            </a:r>
            <a:r>
              <a:rPr lang="da-DK" sz="1600" dirty="0">
                <a:solidFill>
                  <a:schemeClr val="bg1"/>
                </a:solidFill>
              </a:rPr>
              <a:t> and plastic system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chemeClr val="bg1"/>
                </a:solidFill>
              </a:rPr>
              <a:t>Q&amp;A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600" dirty="0" err="1">
              <a:solidFill>
                <a:schemeClr val="bg1"/>
              </a:solidFill>
            </a:endParaRPr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1882E8DC-1B38-EC79-1581-8CBD45400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0" y="3227958"/>
            <a:ext cx="7055628" cy="81006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b="1" i="0" dirty="0">
                <a:effectLst/>
                <a:latin typeface="arial" panose="020B0604020202020204" pitchFamily="34" charset="0"/>
              </a:rPr>
              <a:t>Waste management and a </a:t>
            </a:r>
            <a:r>
              <a:rPr lang="da-DK" sz="3600" b="1" i="0" dirty="0" err="1">
                <a:effectLst/>
                <a:latin typeface="arial" panose="020B0604020202020204" pitchFamily="34" charset="0"/>
              </a:rPr>
              <a:t>circular</a:t>
            </a:r>
            <a:r>
              <a:rPr lang="da-DK" sz="3600" b="1" i="0" dirty="0">
                <a:effectLst/>
                <a:latin typeface="arial" panose="020B0604020202020204" pitchFamily="34" charset="0"/>
              </a:rPr>
              <a:t> plastic system</a:t>
            </a:r>
            <a:b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32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37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ew\AppData\Local\Microsoft\Windows\Temporary Internet Files\Content.Outlook\FHHF9LIJ\charles-darwin-9266433-1-402.jpg">
            <a:extLst>
              <a:ext uri="{FF2B5EF4-FFF2-40B4-BE49-F238E27FC236}">
                <a16:creationId xmlns:a16="http://schemas.microsoft.com/office/drawing/2014/main" id="{18084039-F62D-3DDD-31B1-A3172270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6" y="2710345"/>
            <a:ext cx="3779520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168">
            <a:extLst>
              <a:ext uri="{FF2B5EF4-FFF2-40B4-BE49-F238E27FC236}">
                <a16:creationId xmlns:a16="http://schemas.microsoft.com/office/drawing/2014/main" id="{64A56008-7525-1279-9C44-0D8DAEA185CF}"/>
              </a:ext>
            </a:extLst>
          </p:cNvPr>
          <p:cNvSpPr txBox="1"/>
          <p:nvPr/>
        </p:nvSpPr>
        <p:spPr>
          <a:xfrm>
            <a:off x="723114" y="2393509"/>
            <a:ext cx="316228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1859 Charles Darwin</a:t>
            </a:r>
          </a:p>
        </p:txBody>
      </p:sp>
      <p:sp>
        <p:nvSpPr>
          <p:cNvPr id="7" name="Tekstboks 171">
            <a:extLst>
              <a:ext uri="{FF2B5EF4-FFF2-40B4-BE49-F238E27FC236}">
                <a16:creationId xmlns:a16="http://schemas.microsoft.com/office/drawing/2014/main" id="{7B41DB70-59B7-5B68-B52F-6F85EA47644F}"/>
              </a:ext>
            </a:extLst>
          </p:cNvPr>
          <p:cNvSpPr txBox="1"/>
          <p:nvPr/>
        </p:nvSpPr>
        <p:spPr>
          <a:xfrm>
            <a:off x="5501405" y="2393509"/>
            <a:ext cx="37551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1776 Adam Smith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56A7472-C65E-2115-0AE2-9F292FD3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05" y="2710345"/>
            <a:ext cx="4411195" cy="377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D09D8B29-FC5A-F664-F421-AC46CD9EFCF9}"/>
              </a:ext>
            </a:extLst>
          </p:cNvPr>
          <p:cNvSpPr txBox="1"/>
          <p:nvPr/>
        </p:nvSpPr>
        <p:spPr>
          <a:xfrm>
            <a:off x="492825" y="368135"/>
            <a:ext cx="846116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A helicopter perspective</a:t>
            </a:r>
          </a:p>
          <a:p>
            <a:r>
              <a:rPr lang="en-US" sz="2400" dirty="0">
                <a:solidFill>
                  <a:srgbClr val="00B050"/>
                </a:solidFill>
              </a:rPr>
              <a:t>- a ‘socio-</a:t>
            </a:r>
            <a:r>
              <a:rPr lang="en-US" sz="2400" dirty="0" err="1">
                <a:solidFill>
                  <a:srgbClr val="00B050"/>
                </a:solidFill>
              </a:rPr>
              <a:t>darwinistic</a:t>
            </a:r>
            <a:r>
              <a:rPr lang="en-US" sz="2400" dirty="0">
                <a:solidFill>
                  <a:srgbClr val="00B050"/>
                </a:solidFill>
              </a:rPr>
              <a:t>’ perspective on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1508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256A7472-C65E-2115-0AE2-9F292FD3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83" y="508134"/>
            <a:ext cx="1783940" cy="15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BFC97FDC-9796-B4C2-10FF-256058AB0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97996"/>
            <a:ext cx="4634620" cy="318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436A0CB-7C8A-99CA-E4CD-4EE9F6536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85" y="2404752"/>
            <a:ext cx="5185282" cy="3279691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91C00AF-5D2A-138C-B9CD-4FAC69CB062E}"/>
              </a:ext>
            </a:extLst>
          </p:cNvPr>
          <p:cNvSpPr txBox="1"/>
          <p:nvPr/>
        </p:nvSpPr>
        <p:spPr>
          <a:xfrm>
            <a:off x="362195" y="368135"/>
            <a:ext cx="846116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A helicopter perspective</a:t>
            </a:r>
          </a:p>
          <a:p>
            <a:r>
              <a:rPr lang="en-US" sz="2400" dirty="0">
                <a:solidFill>
                  <a:srgbClr val="00B050"/>
                </a:solidFill>
              </a:rPr>
              <a:t>- a ‘socio-</a:t>
            </a:r>
            <a:r>
              <a:rPr lang="en-US" sz="2400" dirty="0" err="1">
                <a:solidFill>
                  <a:srgbClr val="00B050"/>
                </a:solidFill>
              </a:rPr>
              <a:t>darwinistic</a:t>
            </a:r>
            <a:r>
              <a:rPr lang="en-US" sz="2400" dirty="0">
                <a:solidFill>
                  <a:srgbClr val="00B050"/>
                </a:solidFill>
              </a:rPr>
              <a:t>’ perspective on waste management</a:t>
            </a:r>
          </a:p>
        </p:txBody>
      </p:sp>
      <p:pic>
        <p:nvPicPr>
          <p:cNvPr id="3" name="Picture 2" descr="C:\Users\hew\AppData\Local\Microsoft\Windows\Temporary Internet Files\Content.Outlook\FHHF9LIJ\charles-darwin-9266433-1-402.jpg">
            <a:extLst>
              <a:ext uri="{FF2B5EF4-FFF2-40B4-BE49-F238E27FC236}">
                <a16:creationId xmlns:a16="http://schemas.microsoft.com/office/drawing/2014/main" id="{6CAB3C7C-8183-A79F-661B-DD2CEF1F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09" y="508134"/>
            <a:ext cx="1528483" cy="152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8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9D75C57-0690-0771-EC9E-A290E1D0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285" y="2523429"/>
            <a:ext cx="5517421" cy="3391591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56A7472-C65E-2115-0AE2-9F292FD3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83" y="508134"/>
            <a:ext cx="1783940" cy="15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4890C1B-531D-F43A-63D3-B8F1E9B2547F}"/>
              </a:ext>
            </a:extLst>
          </p:cNvPr>
          <p:cNvSpPr/>
          <p:nvPr/>
        </p:nvSpPr>
        <p:spPr>
          <a:xfrm>
            <a:off x="5307136" y="3124713"/>
            <a:ext cx="823609" cy="21854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92C6E91-227C-B65E-D568-CF064E8BC9ED}"/>
              </a:ext>
            </a:extLst>
          </p:cNvPr>
          <p:cNvSpPr/>
          <p:nvPr/>
        </p:nvSpPr>
        <p:spPr>
          <a:xfrm>
            <a:off x="7844111" y="3598171"/>
            <a:ext cx="1995595" cy="10747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35EA912-8419-E2BD-3639-8BDE371F61E2}"/>
              </a:ext>
            </a:extLst>
          </p:cNvPr>
          <p:cNvSpPr txBox="1"/>
          <p:nvPr/>
        </p:nvSpPr>
        <p:spPr>
          <a:xfrm>
            <a:off x="9244507" y="2523429"/>
            <a:ext cx="263675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solidFill>
                  <a:srgbClr val="FF0000"/>
                </a:solidFill>
              </a:rPr>
              <a:t>…in a high source separation situation, </a:t>
            </a:r>
            <a:r>
              <a:rPr lang="da-DK" sz="1100" dirty="0" err="1">
                <a:solidFill>
                  <a:srgbClr val="FF0000"/>
                </a:solidFill>
              </a:rPr>
              <a:t>waste</a:t>
            </a:r>
            <a:r>
              <a:rPr lang="da-DK" sz="1100" dirty="0">
                <a:solidFill>
                  <a:srgbClr val="FF0000"/>
                </a:solidFill>
              </a:rPr>
              <a:t> </a:t>
            </a:r>
            <a:r>
              <a:rPr lang="da-DK" sz="1100" dirty="0" err="1">
                <a:solidFill>
                  <a:srgbClr val="FF0000"/>
                </a:solidFill>
              </a:rPr>
              <a:t>collection</a:t>
            </a:r>
            <a:r>
              <a:rPr lang="da-DK" sz="1100" dirty="0">
                <a:solidFill>
                  <a:srgbClr val="FF0000"/>
                </a:solidFill>
              </a:rPr>
              <a:t> and transport </a:t>
            </a:r>
            <a:r>
              <a:rPr lang="da-DK" sz="1100" dirty="0" err="1">
                <a:solidFill>
                  <a:srgbClr val="FF0000"/>
                </a:solidFill>
              </a:rPr>
              <a:t>represent</a:t>
            </a:r>
            <a:r>
              <a:rPr lang="da-DK" sz="1100" dirty="0">
                <a:solidFill>
                  <a:srgbClr val="FF0000"/>
                </a:solidFill>
              </a:rPr>
              <a:t> 84 % of total </a:t>
            </a:r>
            <a:r>
              <a:rPr lang="da-DK" sz="1100" dirty="0" err="1">
                <a:solidFill>
                  <a:srgbClr val="FF0000"/>
                </a:solidFill>
              </a:rPr>
              <a:t>waste</a:t>
            </a:r>
            <a:r>
              <a:rPr lang="da-DK" sz="1100" dirty="0">
                <a:solidFill>
                  <a:srgbClr val="FF0000"/>
                </a:solidFill>
              </a:rPr>
              <a:t> management </a:t>
            </a:r>
            <a:r>
              <a:rPr lang="da-DK" sz="1100" dirty="0" err="1">
                <a:solidFill>
                  <a:srgbClr val="FF0000"/>
                </a:solidFill>
              </a:rPr>
              <a:t>costs</a:t>
            </a:r>
            <a:endParaRPr lang="da-DK" sz="1100" dirty="0">
              <a:solidFill>
                <a:srgbClr val="FF0000"/>
              </a:solidFill>
            </a:endParaRPr>
          </a:p>
          <a:p>
            <a:endParaRPr lang="da-DK" sz="1100" dirty="0">
              <a:solidFill>
                <a:srgbClr val="FF0000"/>
              </a:solidFill>
            </a:endParaRPr>
          </a:p>
          <a:p>
            <a:r>
              <a:rPr lang="da-DK" sz="1100" dirty="0">
                <a:solidFill>
                  <a:srgbClr val="FF0000"/>
                </a:solidFill>
              </a:rPr>
              <a:t>- </a:t>
            </a:r>
            <a:r>
              <a:rPr lang="da-DK" sz="1100" dirty="0" err="1">
                <a:solidFill>
                  <a:srgbClr val="FF0000"/>
                </a:solidFill>
              </a:rPr>
              <a:t>because</a:t>
            </a:r>
            <a:r>
              <a:rPr lang="da-DK" sz="1100" dirty="0">
                <a:solidFill>
                  <a:srgbClr val="FF0000"/>
                </a:solidFill>
              </a:rPr>
              <a:t> </a:t>
            </a:r>
            <a:r>
              <a:rPr lang="da-DK" sz="1100" dirty="0" err="1">
                <a:solidFill>
                  <a:srgbClr val="FF0000"/>
                </a:solidFill>
              </a:rPr>
              <a:t>this</a:t>
            </a:r>
            <a:r>
              <a:rPr lang="da-DK" sz="1100" dirty="0">
                <a:solidFill>
                  <a:srgbClr val="FF0000"/>
                </a:solidFill>
              </a:rPr>
              <a:t> is </a:t>
            </a:r>
            <a:r>
              <a:rPr lang="da-DK" sz="1100" dirty="0" err="1">
                <a:solidFill>
                  <a:srgbClr val="FF0000"/>
                </a:solidFill>
              </a:rPr>
              <a:t>where</a:t>
            </a:r>
            <a:r>
              <a:rPr lang="da-DK" sz="1100" dirty="0">
                <a:solidFill>
                  <a:srgbClr val="FF0000"/>
                </a:solidFill>
              </a:rPr>
              <a:t> manual </a:t>
            </a:r>
            <a:r>
              <a:rPr lang="da-DK" sz="1100" dirty="0" err="1">
                <a:solidFill>
                  <a:srgbClr val="FF0000"/>
                </a:solidFill>
              </a:rPr>
              <a:t>labour</a:t>
            </a:r>
            <a:r>
              <a:rPr lang="da-DK" sz="1100" dirty="0">
                <a:solidFill>
                  <a:srgbClr val="FF0000"/>
                </a:solidFill>
              </a:rPr>
              <a:t> per ton of </a:t>
            </a:r>
            <a:r>
              <a:rPr lang="da-DK" sz="1100" dirty="0" err="1">
                <a:solidFill>
                  <a:srgbClr val="FF0000"/>
                </a:solidFill>
              </a:rPr>
              <a:t>waste</a:t>
            </a:r>
            <a:r>
              <a:rPr lang="da-DK" sz="1100" dirty="0">
                <a:solidFill>
                  <a:srgbClr val="FF0000"/>
                </a:solidFill>
              </a:rPr>
              <a:t> is by far the </a:t>
            </a:r>
            <a:r>
              <a:rPr lang="da-DK" sz="1100" dirty="0" err="1">
                <a:solidFill>
                  <a:srgbClr val="FF0000"/>
                </a:solidFill>
              </a:rPr>
              <a:t>highest</a:t>
            </a:r>
            <a:endParaRPr lang="da-DK" sz="1100" dirty="0">
              <a:solidFill>
                <a:srgbClr val="FF0000"/>
              </a:solidFill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52D9FF1-2BF4-C1F7-11BB-6E3576281CFA}"/>
              </a:ext>
            </a:extLst>
          </p:cNvPr>
          <p:cNvCxnSpPr>
            <a:cxnSpLocks/>
          </p:cNvCxnSpPr>
          <p:nvPr/>
        </p:nvCxnSpPr>
        <p:spPr>
          <a:xfrm flipV="1">
            <a:off x="5830784" y="3001483"/>
            <a:ext cx="3363432" cy="187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3869043-EB2D-9FC5-555A-2A769DFDD6EB}"/>
              </a:ext>
            </a:extLst>
          </p:cNvPr>
          <p:cNvCxnSpPr/>
          <p:nvPr/>
        </p:nvCxnSpPr>
        <p:spPr>
          <a:xfrm flipV="1">
            <a:off x="8968902" y="3001483"/>
            <a:ext cx="225314" cy="543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F9BE108C-0493-EEE7-FB09-A2AF55040E4F}"/>
              </a:ext>
            </a:extLst>
          </p:cNvPr>
          <p:cNvSpPr txBox="1"/>
          <p:nvPr/>
        </p:nvSpPr>
        <p:spPr>
          <a:xfrm>
            <a:off x="10273946" y="3973382"/>
            <a:ext cx="14202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solidFill>
                  <a:srgbClr val="FF0000"/>
                </a:solidFill>
              </a:rPr>
              <a:t>Ref.: </a:t>
            </a:r>
          </a:p>
          <a:p>
            <a:r>
              <a:rPr lang="da-DK" sz="1100" dirty="0">
                <a:solidFill>
                  <a:srgbClr val="FF0000"/>
                </a:solidFill>
              </a:rPr>
              <a:t>SYFRE II,  slutrapport, SDU &amp; COWI, september 2017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52C8CD3F-C387-092C-83CE-1A8FCD30A034}"/>
              </a:ext>
            </a:extLst>
          </p:cNvPr>
          <p:cNvSpPr txBox="1"/>
          <p:nvPr/>
        </p:nvSpPr>
        <p:spPr>
          <a:xfrm>
            <a:off x="356260" y="147693"/>
            <a:ext cx="76358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>
                <a:solidFill>
                  <a:srgbClr val="00B050"/>
                </a:solidFill>
              </a:rPr>
              <a:t>A </a:t>
            </a:r>
            <a:r>
              <a:rPr lang="da-DK" sz="3600" b="1" dirty="0" err="1">
                <a:solidFill>
                  <a:srgbClr val="00B050"/>
                </a:solidFill>
              </a:rPr>
              <a:t>helicopter</a:t>
            </a:r>
            <a:r>
              <a:rPr lang="da-DK" sz="3600" b="1" dirty="0">
                <a:solidFill>
                  <a:srgbClr val="00B050"/>
                </a:solidFill>
              </a:rPr>
              <a:t> </a:t>
            </a:r>
            <a:r>
              <a:rPr lang="da-DK" sz="3600" b="1" dirty="0" err="1">
                <a:solidFill>
                  <a:srgbClr val="00B050"/>
                </a:solidFill>
              </a:rPr>
              <a:t>perspective</a:t>
            </a:r>
            <a:endParaRPr lang="da-DK" sz="3600" b="1" dirty="0">
              <a:solidFill>
                <a:srgbClr val="00B050"/>
              </a:solidFill>
            </a:endParaRPr>
          </a:p>
          <a:p>
            <a:r>
              <a:rPr lang="da-DK" sz="2400" dirty="0">
                <a:solidFill>
                  <a:srgbClr val="00B050"/>
                </a:solidFill>
              </a:rPr>
              <a:t>- </a:t>
            </a:r>
            <a:r>
              <a:rPr lang="en-US" sz="2400" dirty="0">
                <a:solidFill>
                  <a:srgbClr val="00B050"/>
                </a:solidFill>
              </a:rPr>
              <a:t>a ‘socio-</a:t>
            </a:r>
            <a:r>
              <a:rPr lang="en-US" sz="2400" dirty="0" err="1">
                <a:solidFill>
                  <a:srgbClr val="00B050"/>
                </a:solidFill>
              </a:rPr>
              <a:t>darwinistic</a:t>
            </a:r>
            <a:r>
              <a:rPr lang="en-US" sz="2400" dirty="0">
                <a:solidFill>
                  <a:srgbClr val="00B050"/>
                </a:solidFill>
              </a:rPr>
              <a:t>’ perspective on waste management</a:t>
            </a:r>
            <a:endParaRPr lang="da-DK" sz="2400" dirty="0">
              <a:solidFill>
                <a:srgbClr val="00B050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14944AF-62E8-D959-A242-F2B2EA1D7AAA}"/>
              </a:ext>
            </a:extLst>
          </p:cNvPr>
          <p:cNvSpPr/>
          <p:nvPr/>
        </p:nvSpPr>
        <p:spPr>
          <a:xfrm>
            <a:off x="1074717" y="3188525"/>
            <a:ext cx="2671948" cy="85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9B706710-42BB-0E3F-B6CD-FC2E00884437}"/>
              </a:ext>
            </a:extLst>
          </p:cNvPr>
          <p:cNvGrpSpPr/>
          <p:nvPr/>
        </p:nvGrpSpPr>
        <p:grpSpPr>
          <a:xfrm>
            <a:off x="703583" y="1399052"/>
            <a:ext cx="3259442" cy="2574330"/>
            <a:chOff x="703583" y="1399052"/>
            <a:chExt cx="3259442" cy="257433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4F716DD1-F322-4BCE-B030-A3760EE2A908}"/>
                </a:ext>
              </a:extLst>
            </p:cNvPr>
            <p:cNvGrpSpPr/>
            <p:nvPr/>
          </p:nvGrpSpPr>
          <p:grpSpPr>
            <a:xfrm>
              <a:off x="703583" y="1399052"/>
              <a:ext cx="3259442" cy="2574330"/>
              <a:chOff x="703583" y="1399052"/>
              <a:chExt cx="3259442" cy="2574330"/>
            </a:xfrm>
          </p:grpSpPr>
          <p:grpSp>
            <p:nvGrpSpPr>
              <p:cNvPr id="3" name="Gruppe 2">
                <a:extLst>
                  <a:ext uri="{FF2B5EF4-FFF2-40B4-BE49-F238E27FC236}">
                    <a16:creationId xmlns:a16="http://schemas.microsoft.com/office/drawing/2014/main" id="{28B6F5C8-26E2-352C-39C5-A858F93B5F32}"/>
                  </a:ext>
                </a:extLst>
              </p:cNvPr>
              <p:cNvGrpSpPr/>
              <p:nvPr/>
            </p:nvGrpSpPr>
            <p:grpSpPr>
              <a:xfrm>
                <a:off x="703583" y="1399052"/>
                <a:ext cx="3259442" cy="2574330"/>
                <a:chOff x="673040" y="1206337"/>
                <a:chExt cx="4067836" cy="2957213"/>
              </a:xfrm>
            </p:grpSpPr>
            <p:pic>
              <p:nvPicPr>
                <p:cNvPr id="12" name="Billede 11">
                  <a:extLst>
                    <a:ext uri="{FF2B5EF4-FFF2-40B4-BE49-F238E27FC236}">
                      <a16:creationId xmlns:a16="http://schemas.microsoft.com/office/drawing/2014/main" id="{4E6665CC-D2DE-97D9-BFD0-882D9C6F6F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3040" y="1348165"/>
                  <a:ext cx="4067836" cy="2815385"/>
                </a:xfrm>
                <a:prstGeom prst="rect">
                  <a:avLst/>
                </a:prstGeom>
              </p:spPr>
            </p:pic>
            <p:sp>
              <p:nvSpPr>
                <p:cNvPr id="14" name="Tekstfelt 13">
                  <a:extLst>
                    <a:ext uri="{FF2B5EF4-FFF2-40B4-BE49-F238E27FC236}">
                      <a16:creationId xmlns:a16="http://schemas.microsoft.com/office/drawing/2014/main" id="{1891A3E9-4C7D-6777-932E-D95180F02700}"/>
                    </a:ext>
                  </a:extLst>
                </p:cNvPr>
                <p:cNvSpPr txBox="1"/>
                <p:nvPr/>
              </p:nvSpPr>
              <p:spPr>
                <a:xfrm>
                  <a:off x="911416" y="1206337"/>
                  <a:ext cx="926276" cy="1944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a-DK" sz="1100" dirty="0"/>
                    <a:t>Index</a:t>
                  </a:r>
                </a:p>
              </p:txBody>
            </p:sp>
          </p:grpSp>
          <p:sp>
            <p:nvSpPr>
              <p:cNvPr id="20" name="Tekstfelt 19">
                <a:extLst>
                  <a:ext uri="{FF2B5EF4-FFF2-40B4-BE49-F238E27FC236}">
                    <a16:creationId xmlns:a16="http://schemas.microsoft.com/office/drawing/2014/main" id="{2318C7FB-11A1-B9CA-8B62-5ABD1B309447}"/>
                  </a:ext>
                </a:extLst>
              </p:cNvPr>
              <p:cNvSpPr txBox="1"/>
              <p:nvPr/>
            </p:nvSpPr>
            <p:spPr>
              <a:xfrm>
                <a:off x="2832264" y="1969792"/>
                <a:ext cx="581891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100" dirty="0" err="1"/>
                  <a:t>salary</a:t>
                </a:r>
                <a:endParaRPr lang="da-DK" sz="1100" dirty="0"/>
              </a:p>
            </p:txBody>
          </p:sp>
        </p:grp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DB3AE260-1CC2-7C25-0118-D4B41444D2C6}"/>
                </a:ext>
              </a:extLst>
            </p:cNvPr>
            <p:cNvSpPr/>
            <p:nvPr/>
          </p:nvSpPr>
          <p:spPr>
            <a:xfrm>
              <a:off x="1074717" y="2817629"/>
              <a:ext cx="2549214" cy="809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sz="1600" dirty="0" err="1"/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DB98F097-A14E-8D2C-3AC0-255B78C6430C}"/>
              </a:ext>
            </a:extLst>
          </p:cNvPr>
          <p:cNvGrpSpPr/>
          <p:nvPr/>
        </p:nvGrpSpPr>
        <p:grpSpPr>
          <a:xfrm>
            <a:off x="691709" y="4049948"/>
            <a:ext cx="3364164" cy="2573243"/>
            <a:chOff x="691709" y="4049948"/>
            <a:chExt cx="3364164" cy="2573243"/>
          </a:xfrm>
        </p:grpSpPr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ECDF13D1-DAE7-C723-F6E9-A83629346D5D}"/>
                </a:ext>
              </a:extLst>
            </p:cNvPr>
            <p:cNvGrpSpPr/>
            <p:nvPr/>
          </p:nvGrpSpPr>
          <p:grpSpPr>
            <a:xfrm>
              <a:off x="691709" y="4049948"/>
              <a:ext cx="3259442" cy="2573243"/>
              <a:chOff x="658221" y="1206337"/>
              <a:chExt cx="4067836" cy="2955964"/>
            </a:xfrm>
          </p:grpSpPr>
          <p:pic>
            <p:nvPicPr>
              <p:cNvPr id="22" name="Billede 21">
                <a:extLst>
                  <a:ext uri="{FF2B5EF4-FFF2-40B4-BE49-F238E27FC236}">
                    <a16:creationId xmlns:a16="http://schemas.microsoft.com/office/drawing/2014/main" id="{E7490C02-9874-69EF-8FBA-4D15E6F80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221" y="1346916"/>
                <a:ext cx="4067836" cy="2815385"/>
              </a:xfrm>
              <a:prstGeom prst="rect">
                <a:avLst/>
              </a:prstGeom>
            </p:spPr>
          </p:pic>
          <p:sp>
            <p:nvSpPr>
              <p:cNvPr id="23" name="Tekstfelt 22">
                <a:extLst>
                  <a:ext uri="{FF2B5EF4-FFF2-40B4-BE49-F238E27FC236}">
                    <a16:creationId xmlns:a16="http://schemas.microsoft.com/office/drawing/2014/main" id="{D452D5A2-F0D5-5107-9BF8-501DFB195A0D}"/>
                  </a:ext>
                </a:extLst>
              </p:cNvPr>
              <p:cNvSpPr txBox="1"/>
              <p:nvPr/>
            </p:nvSpPr>
            <p:spPr>
              <a:xfrm>
                <a:off x="911416" y="1206337"/>
                <a:ext cx="926276" cy="1944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100" dirty="0"/>
                  <a:t>Index</a:t>
                </a:r>
              </a:p>
            </p:txBody>
          </p:sp>
        </p:grp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312FFF05-C348-9213-3BC7-8F7F1C03CEB6}"/>
                </a:ext>
              </a:extLst>
            </p:cNvPr>
            <p:cNvSpPr/>
            <p:nvPr/>
          </p:nvSpPr>
          <p:spPr>
            <a:xfrm>
              <a:off x="1074717" y="4225625"/>
              <a:ext cx="2481943" cy="1237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sz="1600" dirty="0" err="1"/>
            </a:p>
          </p:txBody>
        </p:sp>
        <p:sp>
          <p:nvSpPr>
            <p:cNvPr id="28" name="Tekstfelt 27">
              <a:extLst>
                <a:ext uri="{FF2B5EF4-FFF2-40B4-BE49-F238E27FC236}">
                  <a16:creationId xmlns:a16="http://schemas.microsoft.com/office/drawing/2014/main" id="{22258533-5B7A-5534-4A54-3B7D4D944216}"/>
                </a:ext>
              </a:extLst>
            </p:cNvPr>
            <p:cNvSpPr txBox="1"/>
            <p:nvPr/>
          </p:nvSpPr>
          <p:spPr>
            <a:xfrm>
              <a:off x="2832264" y="5873642"/>
              <a:ext cx="1223609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100" dirty="0"/>
                <a:t>Price of </a:t>
              </a:r>
              <a:r>
                <a:rPr lang="da-DK" sz="1100" dirty="0" err="1"/>
                <a:t>materials</a:t>
              </a:r>
              <a:endParaRPr lang="da-DK" sz="1100" dirty="0"/>
            </a:p>
          </p:txBody>
        </p:sp>
      </p:grpSp>
      <p:pic>
        <p:nvPicPr>
          <p:cNvPr id="31" name="Picture 2" descr="C:\Users\hew\AppData\Local\Microsoft\Windows\Temporary Internet Files\Content.Outlook\FHHF9LIJ\charles-darwin-9266433-1-402.jpg">
            <a:extLst>
              <a:ext uri="{FF2B5EF4-FFF2-40B4-BE49-F238E27FC236}">
                <a16:creationId xmlns:a16="http://schemas.microsoft.com/office/drawing/2014/main" id="{FC250810-282F-1CB3-A8F1-7A8E8392F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09" y="508134"/>
            <a:ext cx="1528483" cy="152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ew\AppData\Local\Microsoft\Windows\Temporary Internet Files\Content.Outlook\FHHF9LIJ\charles-darwin-9266433-1-402.jpg">
            <a:extLst>
              <a:ext uri="{FF2B5EF4-FFF2-40B4-BE49-F238E27FC236}">
                <a16:creationId xmlns:a16="http://schemas.microsoft.com/office/drawing/2014/main" id="{18084039-F62D-3DDD-31B1-A3172270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09" y="508134"/>
            <a:ext cx="1528483" cy="152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56A7472-C65E-2115-0AE2-9F292FD3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83" y="508134"/>
            <a:ext cx="1783940" cy="15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5BFD1FB-7740-D525-3462-33D641C2266A}"/>
              </a:ext>
            </a:extLst>
          </p:cNvPr>
          <p:cNvSpPr txBox="1"/>
          <p:nvPr/>
        </p:nvSpPr>
        <p:spPr>
          <a:xfrm>
            <a:off x="8306789" y="2677886"/>
            <a:ext cx="3327733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err="1"/>
              <a:t>Mid-way</a:t>
            </a:r>
            <a:r>
              <a:rPr lang="da-DK" sz="1400" dirty="0"/>
              <a:t> </a:t>
            </a:r>
            <a:r>
              <a:rPr lang="da-DK" sz="1400" dirty="0" err="1"/>
              <a:t>conclusions</a:t>
            </a:r>
            <a:endParaRPr lang="da-DK" sz="1400" dirty="0"/>
          </a:p>
          <a:p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Post </a:t>
            </a:r>
            <a:r>
              <a:rPr lang="da-DK" sz="1400" dirty="0" err="1"/>
              <a:t>sorting</a:t>
            </a:r>
            <a:r>
              <a:rPr lang="da-DK" sz="1400" dirty="0"/>
              <a:t> is </a:t>
            </a:r>
            <a:r>
              <a:rPr lang="da-DK" sz="1400" dirty="0" err="1"/>
              <a:t>cheaper</a:t>
            </a:r>
            <a:r>
              <a:rPr lang="da-DK" sz="1400" dirty="0"/>
              <a:t> </a:t>
            </a:r>
            <a:r>
              <a:rPr lang="da-DK" sz="1400" dirty="0" err="1"/>
              <a:t>than</a:t>
            </a:r>
            <a:r>
              <a:rPr lang="da-DK" sz="1400" dirty="0"/>
              <a:t> source separation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Plastic made from flue gas CO2 and hydrogen is </a:t>
            </a:r>
            <a:r>
              <a:rPr lang="da-DK" sz="1400" dirty="0" err="1"/>
              <a:t>cheaper</a:t>
            </a:r>
            <a:r>
              <a:rPr lang="da-DK" sz="1400" dirty="0"/>
              <a:t> </a:t>
            </a:r>
            <a:r>
              <a:rPr lang="da-DK" sz="1400" dirty="0" err="1"/>
              <a:t>than</a:t>
            </a:r>
            <a:r>
              <a:rPr lang="da-DK" sz="1400" dirty="0"/>
              <a:t> or </a:t>
            </a:r>
            <a:r>
              <a:rPr lang="da-DK" sz="1400" dirty="0" err="1"/>
              <a:t>equal</a:t>
            </a:r>
            <a:r>
              <a:rPr lang="da-DK" sz="1400" dirty="0"/>
              <a:t> to source separation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… so </a:t>
            </a:r>
            <a:r>
              <a:rPr lang="da-DK" sz="1400" dirty="0" err="1"/>
              <a:t>why</a:t>
            </a:r>
            <a:r>
              <a:rPr lang="da-DK" sz="1400" dirty="0"/>
              <a:t> source separate?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… </a:t>
            </a:r>
            <a:r>
              <a:rPr lang="da-DK" sz="1400" dirty="0" err="1"/>
              <a:t>maybe</a:t>
            </a:r>
            <a:r>
              <a:rPr lang="da-DK" sz="1400" dirty="0"/>
              <a:t> plastic </a:t>
            </a:r>
            <a:r>
              <a:rPr lang="da-DK" sz="1400" dirty="0" err="1"/>
              <a:t>quality</a:t>
            </a:r>
            <a:r>
              <a:rPr lang="da-DK" sz="1400" dirty="0"/>
              <a:t> is </a:t>
            </a:r>
            <a:r>
              <a:rPr lang="da-DK" sz="1400" dirty="0" err="1"/>
              <a:t>better</a:t>
            </a:r>
            <a:r>
              <a:rPr lang="da-DK" sz="1400" dirty="0"/>
              <a:t> </a:t>
            </a:r>
            <a:r>
              <a:rPr lang="da-DK" sz="1400" dirty="0" err="1"/>
              <a:t>when</a:t>
            </a:r>
            <a:r>
              <a:rPr lang="da-DK" sz="1400" dirty="0"/>
              <a:t> source </a:t>
            </a:r>
            <a:r>
              <a:rPr lang="da-DK" sz="1400" dirty="0" err="1"/>
              <a:t>separating</a:t>
            </a:r>
            <a:r>
              <a:rPr lang="da-DK" sz="1400" dirty="0"/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… and </a:t>
            </a:r>
            <a:r>
              <a:rPr lang="da-DK" sz="1400" dirty="0" err="1"/>
              <a:t>maybe</a:t>
            </a:r>
            <a:r>
              <a:rPr lang="da-DK" sz="1400" dirty="0"/>
              <a:t> </a:t>
            </a:r>
            <a:r>
              <a:rPr lang="da-DK" sz="1400" dirty="0" err="1"/>
              <a:t>climate</a:t>
            </a:r>
            <a:r>
              <a:rPr lang="da-DK" sz="1400" dirty="0"/>
              <a:t> </a:t>
            </a:r>
            <a:r>
              <a:rPr lang="da-DK" sz="1400" dirty="0" err="1"/>
              <a:t>benefits</a:t>
            </a:r>
            <a:r>
              <a:rPr lang="da-DK" sz="1400" dirty="0"/>
              <a:t> and other </a:t>
            </a:r>
            <a:r>
              <a:rPr lang="da-DK" sz="1400" dirty="0" err="1"/>
              <a:t>environmental</a:t>
            </a:r>
            <a:r>
              <a:rPr lang="da-DK" sz="1400" dirty="0"/>
              <a:t> </a:t>
            </a:r>
            <a:r>
              <a:rPr lang="da-DK" sz="1400" dirty="0" err="1"/>
              <a:t>benefits</a:t>
            </a:r>
            <a:r>
              <a:rPr lang="da-DK" sz="1400" dirty="0"/>
              <a:t> </a:t>
            </a:r>
            <a:r>
              <a:rPr lang="da-DK" sz="1400" dirty="0" err="1"/>
              <a:t>are</a:t>
            </a:r>
            <a:r>
              <a:rPr lang="da-DK" sz="1400" dirty="0"/>
              <a:t> </a:t>
            </a:r>
            <a:r>
              <a:rPr lang="da-DK" sz="1400" dirty="0" err="1"/>
              <a:t>higher</a:t>
            </a:r>
            <a:r>
              <a:rPr lang="da-DK" sz="1400" dirty="0"/>
              <a:t> from source separation?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E033AC8-F703-584B-992B-35E8E79CD894}"/>
              </a:ext>
            </a:extLst>
          </p:cNvPr>
          <p:cNvSpPr txBox="1"/>
          <p:nvPr/>
        </p:nvSpPr>
        <p:spPr>
          <a:xfrm>
            <a:off x="356260" y="147693"/>
            <a:ext cx="76358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>
                <a:solidFill>
                  <a:srgbClr val="00B050"/>
                </a:solidFill>
              </a:rPr>
              <a:t>A </a:t>
            </a:r>
            <a:r>
              <a:rPr lang="da-DK" sz="3600" b="1" dirty="0" err="1">
                <a:solidFill>
                  <a:srgbClr val="00B050"/>
                </a:solidFill>
              </a:rPr>
              <a:t>helicopter</a:t>
            </a:r>
            <a:r>
              <a:rPr lang="da-DK" sz="3600" b="1" dirty="0">
                <a:solidFill>
                  <a:srgbClr val="00B050"/>
                </a:solidFill>
              </a:rPr>
              <a:t> </a:t>
            </a:r>
            <a:r>
              <a:rPr lang="da-DK" sz="3600" b="1" dirty="0" err="1">
                <a:solidFill>
                  <a:srgbClr val="00B050"/>
                </a:solidFill>
              </a:rPr>
              <a:t>perspective</a:t>
            </a:r>
            <a:endParaRPr lang="da-DK" sz="3600" b="1" dirty="0">
              <a:solidFill>
                <a:srgbClr val="00B050"/>
              </a:solidFill>
            </a:endParaRPr>
          </a:p>
          <a:p>
            <a:r>
              <a:rPr lang="da-DK" sz="2400" dirty="0">
                <a:solidFill>
                  <a:srgbClr val="00B050"/>
                </a:solidFill>
              </a:rPr>
              <a:t>- </a:t>
            </a:r>
            <a:r>
              <a:rPr lang="en-US" sz="2400" dirty="0">
                <a:solidFill>
                  <a:srgbClr val="00B050"/>
                </a:solidFill>
              </a:rPr>
              <a:t>a ‘socio-</a:t>
            </a:r>
            <a:r>
              <a:rPr lang="en-US" sz="2400" dirty="0" err="1">
                <a:solidFill>
                  <a:srgbClr val="00B050"/>
                </a:solidFill>
              </a:rPr>
              <a:t>darwinistic</a:t>
            </a:r>
            <a:r>
              <a:rPr lang="en-US" sz="2400" dirty="0">
                <a:solidFill>
                  <a:srgbClr val="00B050"/>
                </a:solidFill>
              </a:rPr>
              <a:t>’ perspective on waste management</a:t>
            </a:r>
            <a:endParaRPr lang="da-DK" sz="2400" dirty="0">
              <a:solidFill>
                <a:srgbClr val="00B050"/>
              </a:solidFill>
            </a:endParaRP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42243E99-4C80-F905-7AD1-CB83A63A4157}"/>
              </a:ext>
            </a:extLst>
          </p:cNvPr>
          <p:cNvGrpSpPr/>
          <p:nvPr/>
        </p:nvGrpSpPr>
        <p:grpSpPr>
          <a:xfrm>
            <a:off x="631080" y="1514104"/>
            <a:ext cx="9271624" cy="5139294"/>
            <a:chOff x="631080" y="1514104"/>
            <a:chExt cx="9271624" cy="5139294"/>
          </a:xfrm>
        </p:grpSpPr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6D1E6748-4BA2-8E8D-591B-16100A9FB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80" y="1790485"/>
              <a:ext cx="7240944" cy="4862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B4DA4697-BB5B-50B3-5524-500DBBCA81F4}"/>
                </a:ext>
              </a:extLst>
            </p:cNvPr>
            <p:cNvSpPr txBox="1"/>
            <p:nvPr/>
          </p:nvSpPr>
          <p:spPr>
            <a:xfrm>
              <a:off x="7872024" y="6320588"/>
              <a:ext cx="203068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100" dirty="0">
                  <a:solidFill>
                    <a:srgbClr val="FF0000"/>
                  </a:solidFill>
                </a:rPr>
                <a:t>Ref.: </a:t>
              </a:r>
              <a:r>
                <a:rPr lang="da-DK" sz="1100" dirty="0" err="1">
                  <a:solidFill>
                    <a:srgbClr val="FF0000"/>
                  </a:solidFill>
                </a:rPr>
                <a:t>ProCES</a:t>
              </a:r>
              <a:r>
                <a:rPr lang="da-DK" sz="1100" dirty="0">
                  <a:solidFill>
                    <a:srgbClr val="FF0000"/>
                  </a:solidFill>
                </a:rPr>
                <a:t>-Fyn, 2022</a:t>
              </a:r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1599D8E4-2BCB-2B6E-9724-41C3E3FECBE2}"/>
                </a:ext>
              </a:extLst>
            </p:cNvPr>
            <p:cNvSpPr txBox="1"/>
            <p:nvPr/>
          </p:nvSpPr>
          <p:spPr>
            <a:xfrm>
              <a:off x="3599410" y="2036617"/>
              <a:ext cx="2673533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100" dirty="0">
                  <a:solidFill>
                    <a:srgbClr val="FF0000"/>
                  </a:solidFill>
                </a:rPr>
                <a:t>Ref.: Ottesen og Petersen, 2021</a:t>
              </a:r>
            </a:p>
          </p:txBody>
        </p:sp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99E717D2-4BC3-2864-54E5-C49716364956}"/>
                </a:ext>
              </a:extLst>
            </p:cNvPr>
            <p:cNvSpPr txBox="1"/>
            <p:nvPr/>
          </p:nvSpPr>
          <p:spPr>
            <a:xfrm>
              <a:off x="3081647" y="1514104"/>
              <a:ext cx="333696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 err="1"/>
                <a:t>Cost</a:t>
              </a:r>
              <a:r>
                <a:rPr lang="da-DK" sz="1600" dirty="0"/>
                <a:t> of plastic </a:t>
              </a:r>
              <a:r>
                <a:rPr lang="da-DK" sz="1600" dirty="0" err="1"/>
                <a:t>recycling</a:t>
              </a:r>
              <a:r>
                <a:rPr lang="da-DK" sz="1600" dirty="0"/>
                <a:t>/</a:t>
              </a:r>
              <a:r>
                <a:rPr lang="da-DK" sz="1600" dirty="0" err="1"/>
                <a:t>recovery</a:t>
              </a:r>
              <a:endParaRPr lang="da-DK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2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dsholder til indhold 5" descr="Et billede, der indeholder indendørs, væg, adskillige&#10;&#10;Automatisk genereret beskrivelse">
            <a:extLst>
              <a:ext uri="{FF2B5EF4-FFF2-40B4-BE49-F238E27FC236}">
                <a16:creationId xmlns:a16="http://schemas.microsoft.com/office/drawing/2014/main" id="{ACEDC8DA-996B-439A-802E-D28A8BE42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4" y="1328261"/>
            <a:ext cx="3598615" cy="2698961"/>
          </a:xfrm>
          <a:prstGeom prst="rect">
            <a:avLst/>
          </a:prstGeom>
        </p:spPr>
      </p:pic>
      <p:pic>
        <p:nvPicPr>
          <p:cNvPr id="15" name="Pladsholder til indhold 5" descr="Et billede, der indeholder indendørs, seng&#10;&#10;Automatisk genereret beskrivelse">
            <a:extLst>
              <a:ext uri="{FF2B5EF4-FFF2-40B4-BE49-F238E27FC236}">
                <a16:creationId xmlns:a16="http://schemas.microsoft.com/office/drawing/2014/main" id="{090A8C22-1397-4328-A532-97039B96F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27" y="1328261"/>
            <a:ext cx="3598615" cy="2698961"/>
          </a:xfrm>
          <a:prstGeom prst="rect">
            <a:avLst/>
          </a:prstGeom>
        </p:spPr>
      </p:pic>
      <p:pic>
        <p:nvPicPr>
          <p:cNvPr id="16" name="Pladsholder til indhold 5" descr="Et billede, der indeholder jord, udendørs, bundt, adskillige&#10;&#10;Automatisk genereret beskrivelse">
            <a:extLst>
              <a:ext uri="{FF2B5EF4-FFF2-40B4-BE49-F238E27FC236}">
                <a16:creationId xmlns:a16="http://schemas.microsoft.com/office/drawing/2014/main" id="{785F9B98-7153-4137-A13C-9B59A2537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41" y="1328261"/>
            <a:ext cx="3598614" cy="2698961"/>
          </a:xfrm>
          <a:prstGeom prst="rect">
            <a:avLst/>
          </a:prstGeom>
        </p:spPr>
      </p:pic>
      <p:pic>
        <p:nvPicPr>
          <p:cNvPr id="17" name="Pladsholder til indhold 5" descr="Et billede, der indeholder indendørs, gulv, disk&#10;&#10;Automatisk genereret beskrivelse">
            <a:extLst>
              <a:ext uri="{FF2B5EF4-FFF2-40B4-BE49-F238E27FC236}">
                <a16:creationId xmlns:a16="http://schemas.microsoft.com/office/drawing/2014/main" id="{9CE07BAE-8C53-446D-82C9-6AE16C5EBE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5" y="4111770"/>
            <a:ext cx="3182999" cy="2698961"/>
          </a:xfrm>
          <a:prstGeom prst="rect">
            <a:avLst/>
          </a:prstGeom>
        </p:spPr>
      </p:pic>
      <p:pic>
        <p:nvPicPr>
          <p:cNvPr id="21" name="Billede 20" descr="Et billede, der indeholder affald, snavset, rodet&#10;&#10;Automatisk genereret beskrivelse">
            <a:extLst>
              <a:ext uri="{FF2B5EF4-FFF2-40B4-BE49-F238E27FC236}">
                <a16:creationId xmlns:a16="http://schemas.microsoft.com/office/drawing/2014/main" id="{1E80EE37-CCA4-49EA-8651-CE1760249A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70" y="4111769"/>
            <a:ext cx="2024221" cy="2698961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F68206A1-2F21-4EDE-8D34-9E26C0C251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47" y="4111769"/>
            <a:ext cx="2024221" cy="2698961"/>
          </a:xfrm>
          <a:prstGeom prst="rect">
            <a:avLst/>
          </a:prstGeom>
        </p:spPr>
      </p:pic>
      <p:pic>
        <p:nvPicPr>
          <p:cNvPr id="23" name="Billede 22" descr="Et billede, der indeholder grøn&#10;&#10;Automatisk genereret beskrivelse">
            <a:extLst>
              <a:ext uri="{FF2B5EF4-FFF2-40B4-BE49-F238E27FC236}">
                <a16:creationId xmlns:a16="http://schemas.microsoft.com/office/drawing/2014/main" id="{DF5CC721-F76E-415B-8D56-DF0B3A0CAE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65" y="4111769"/>
            <a:ext cx="2024221" cy="2698961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6284654-C8E9-4A7B-B4B8-9DCE3A76C4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9683" y="4111770"/>
            <a:ext cx="2152933" cy="269896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2A23201E-C15E-4C69-AA78-E8F692AF2F03}"/>
              </a:ext>
            </a:extLst>
          </p:cNvPr>
          <p:cNvSpPr txBox="1"/>
          <p:nvPr/>
        </p:nvSpPr>
        <p:spPr>
          <a:xfrm>
            <a:off x="9470797" y="1044379"/>
            <a:ext cx="19651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Ottesen og Petersen (2021)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5D95592-6A92-AD1A-C3EA-20995CE0050D}"/>
              </a:ext>
            </a:extLst>
          </p:cNvPr>
          <p:cNvSpPr txBox="1"/>
          <p:nvPr/>
        </p:nvSpPr>
        <p:spPr>
          <a:xfrm>
            <a:off x="492826" y="368135"/>
            <a:ext cx="110737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 err="1">
                <a:solidFill>
                  <a:srgbClr val="00B050"/>
                </a:solidFill>
              </a:rPr>
              <a:t>Recycled</a:t>
            </a:r>
            <a:r>
              <a:rPr lang="da-DK" sz="3600" b="1" dirty="0">
                <a:solidFill>
                  <a:srgbClr val="00B050"/>
                </a:solidFill>
              </a:rPr>
              <a:t> plastic </a:t>
            </a:r>
            <a:r>
              <a:rPr lang="da-DK" sz="3600" b="1" dirty="0" err="1">
                <a:solidFill>
                  <a:srgbClr val="00B050"/>
                </a:solidFill>
              </a:rPr>
              <a:t>quality</a:t>
            </a:r>
            <a:endParaRPr lang="da-DK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BA539C-88D1-460E-8564-FAF248DF52DE}"/>
              </a:ext>
            </a:extLst>
          </p:cNvPr>
          <p:cNvSpPr txBox="1">
            <a:spLocks/>
          </p:cNvSpPr>
          <p:nvPr/>
        </p:nvSpPr>
        <p:spPr>
          <a:xfrm>
            <a:off x="282461" y="1142167"/>
            <a:ext cx="7014265" cy="12482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b="0" dirty="0" err="1"/>
              <a:t>Comparison</a:t>
            </a:r>
            <a:r>
              <a:rPr lang="da-DK" sz="1400" b="0" dirty="0"/>
              <a:t> </a:t>
            </a:r>
            <a:r>
              <a:rPr lang="da-DK" sz="1400" b="0" dirty="0" err="1"/>
              <a:t>before</a:t>
            </a:r>
            <a:r>
              <a:rPr lang="da-DK" sz="1400" b="0" dirty="0"/>
              <a:t> and </a:t>
            </a:r>
            <a:r>
              <a:rPr lang="da-DK" sz="1400" b="0" dirty="0" err="1"/>
              <a:t>after</a:t>
            </a:r>
            <a:r>
              <a:rPr lang="da-DK" sz="1400" b="0" dirty="0"/>
              <a:t> </a:t>
            </a:r>
            <a:r>
              <a:rPr lang="da-DK" sz="1400" b="0" dirty="0" err="1"/>
              <a:t>wash</a:t>
            </a:r>
            <a:r>
              <a:rPr lang="da-DK" sz="1400" b="0" dirty="0"/>
              <a:t>…</a:t>
            </a:r>
            <a:endParaRPr lang="en-GB" sz="1400" b="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7C139E4-48E1-4181-88DA-CECBBACFD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71" y="1757366"/>
            <a:ext cx="2448623" cy="245418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266E692-FE91-4200-9DE0-C8549D29F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78" y="1757366"/>
            <a:ext cx="2454188" cy="245418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D47F37C-88D9-45EC-B26E-BFBF44A6B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971" y="4333186"/>
            <a:ext cx="2448623" cy="244862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651417B-675F-43A3-987B-4F6D00163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978" y="4333187"/>
            <a:ext cx="2448623" cy="2443058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8CEC4D0-5E64-458E-99EF-B316CF03B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6985" y="1757366"/>
            <a:ext cx="2454188" cy="2454188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8B1534F1-408B-4414-84C0-8A2EACA94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4992" y="1757366"/>
            <a:ext cx="2454188" cy="2454188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46AA906C-A8C1-38AE-7579-4D1D36576231}"/>
              </a:ext>
            </a:extLst>
          </p:cNvPr>
          <p:cNvSpPr/>
          <p:nvPr/>
        </p:nvSpPr>
        <p:spPr>
          <a:xfrm>
            <a:off x="10622478" y="6074229"/>
            <a:ext cx="1235034" cy="516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6515223E-83C6-4C14-A63B-CC71215CF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6985" y="4333186"/>
            <a:ext cx="2448623" cy="2448623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083B8712-F6C7-45F0-A26B-90CF22F233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0557" y="4376065"/>
            <a:ext cx="2400180" cy="2400180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F1CD2976-4BEA-4974-AD85-577CDDB6DF96}"/>
              </a:ext>
            </a:extLst>
          </p:cNvPr>
          <p:cNvSpPr txBox="1"/>
          <p:nvPr/>
        </p:nvSpPr>
        <p:spPr>
          <a:xfrm>
            <a:off x="2100712" y="1520050"/>
            <a:ext cx="3819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rgbClr val="FF0000"/>
                </a:solidFill>
              </a:rPr>
              <a:t>Odense – </a:t>
            </a:r>
            <a:r>
              <a:rPr lang="da-DK" sz="1600" dirty="0" err="1">
                <a:solidFill>
                  <a:srgbClr val="FF0000"/>
                </a:solidFill>
              </a:rPr>
              <a:t>foil</a:t>
            </a:r>
            <a:r>
              <a:rPr lang="da-DK" sz="1600" dirty="0">
                <a:solidFill>
                  <a:srgbClr val="FF0000"/>
                </a:solidFill>
              </a:rPr>
              <a:t> plastic from residual </a:t>
            </a:r>
            <a:r>
              <a:rPr lang="da-DK" sz="1600" dirty="0" err="1">
                <a:solidFill>
                  <a:srgbClr val="FF0000"/>
                </a:solidFill>
              </a:rPr>
              <a:t>waste</a:t>
            </a:r>
            <a:endParaRPr lang="da-DK" sz="1600" dirty="0">
              <a:solidFill>
                <a:srgbClr val="FF0000"/>
              </a:solidFill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DD7AE8CD-3BB2-4E2C-A6D4-891905045B84}"/>
              </a:ext>
            </a:extLst>
          </p:cNvPr>
          <p:cNvSpPr txBox="1"/>
          <p:nvPr/>
        </p:nvSpPr>
        <p:spPr>
          <a:xfrm>
            <a:off x="6609934" y="1511145"/>
            <a:ext cx="52475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rgbClr val="FF0000"/>
                </a:solidFill>
              </a:rPr>
              <a:t>Copenhagen – </a:t>
            </a:r>
            <a:r>
              <a:rPr lang="da-DK" sz="1600" dirty="0" err="1">
                <a:solidFill>
                  <a:srgbClr val="FF0000"/>
                </a:solidFill>
              </a:rPr>
              <a:t>foil</a:t>
            </a:r>
            <a:r>
              <a:rPr lang="da-DK" sz="1600" dirty="0">
                <a:solidFill>
                  <a:srgbClr val="FF0000"/>
                </a:solidFill>
              </a:rPr>
              <a:t> plastic from source </a:t>
            </a:r>
            <a:r>
              <a:rPr lang="da-DK" sz="1600" dirty="0" err="1">
                <a:solidFill>
                  <a:srgbClr val="FF0000"/>
                </a:solidFill>
              </a:rPr>
              <a:t>separated</a:t>
            </a:r>
            <a:r>
              <a:rPr lang="da-DK" sz="1600" dirty="0">
                <a:solidFill>
                  <a:srgbClr val="FF0000"/>
                </a:solidFill>
              </a:rPr>
              <a:t> </a:t>
            </a:r>
            <a:r>
              <a:rPr lang="da-DK" sz="1600" dirty="0" err="1">
                <a:solidFill>
                  <a:srgbClr val="FF0000"/>
                </a:solidFill>
              </a:rPr>
              <a:t>waste</a:t>
            </a:r>
            <a:endParaRPr lang="da-DK" sz="1600" dirty="0">
              <a:solidFill>
                <a:srgbClr val="FF0000"/>
              </a:solidFill>
            </a:endParaRP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264EF7C9-BD62-4908-A576-97A9167580B4}"/>
              </a:ext>
            </a:extLst>
          </p:cNvPr>
          <p:cNvCxnSpPr/>
          <p:nvPr/>
        </p:nvCxnSpPr>
        <p:spPr>
          <a:xfrm>
            <a:off x="6466115" y="1140039"/>
            <a:ext cx="0" cy="627610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8E0381E2-9352-4BF7-AB6F-0B42EB601D4F}"/>
              </a:ext>
            </a:extLst>
          </p:cNvPr>
          <p:cNvCxnSpPr>
            <a:cxnSpLocks/>
          </p:cNvCxnSpPr>
          <p:nvPr/>
        </p:nvCxnSpPr>
        <p:spPr>
          <a:xfrm>
            <a:off x="306872" y="4278093"/>
            <a:ext cx="11663456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felt 32">
            <a:extLst>
              <a:ext uri="{FF2B5EF4-FFF2-40B4-BE49-F238E27FC236}">
                <a16:creationId xmlns:a16="http://schemas.microsoft.com/office/drawing/2014/main" id="{66E166C0-DF77-4665-AAB9-B98092F77AFF}"/>
              </a:ext>
            </a:extLst>
          </p:cNvPr>
          <p:cNvSpPr txBox="1"/>
          <p:nvPr/>
        </p:nvSpPr>
        <p:spPr>
          <a:xfrm>
            <a:off x="1399474" y="1814930"/>
            <a:ext cx="16529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Food LDPE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4BF329B8-D0B0-4D63-B775-D2D0E419CF73}"/>
              </a:ext>
            </a:extLst>
          </p:cNvPr>
          <p:cNvSpPr txBox="1"/>
          <p:nvPr/>
        </p:nvSpPr>
        <p:spPr>
          <a:xfrm>
            <a:off x="1369125" y="4356537"/>
            <a:ext cx="16529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Food LDPE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6DEA8891-6BBF-4DA8-B5E2-D3B28BD960F8}"/>
              </a:ext>
            </a:extLst>
          </p:cNvPr>
          <p:cNvSpPr txBox="1"/>
          <p:nvPr/>
        </p:nvSpPr>
        <p:spPr>
          <a:xfrm>
            <a:off x="3997203" y="1814930"/>
            <a:ext cx="16529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Technical LDPE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203AB798-E12C-4B45-AE0C-0A3C93BF1842}"/>
              </a:ext>
            </a:extLst>
          </p:cNvPr>
          <p:cNvSpPr txBox="1"/>
          <p:nvPr/>
        </p:nvSpPr>
        <p:spPr>
          <a:xfrm>
            <a:off x="3997203" y="4356537"/>
            <a:ext cx="16529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Technical LDPE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512A0628-7B97-4444-8FA1-64C0B53BE904}"/>
              </a:ext>
            </a:extLst>
          </p:cNvPr>
          <p:cNvSpPr txBox="1"/>
          <p:nvPr/>
        </p:nvSpPr>
        <p:spPr>
          <a:xfrm>
            <a:off x="190006" y="2718001"/>
            <a:ext cx="11509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 err="1">
                <a:solidFill>
                  <a:srgbClr val="FF0000"/>
                </a:solidFill>
              </a:rPr>
              <a:t>Before</a:t>
            </a:r>
            <a:r>
              <a:rPr lang="da-DK" sz="1600" dirty="0">
                <a:solidFill>
                  <a:srgbClr val="FF0000"/>
                </a:solidFill>
              </a:rPr>
              <a:t> </a:t>
            </a:r>
            <a:r>
              <a:rPr lang="da-DK" sz="1600" dirty="0" err="1">
                <a:solidFill>
                  <a:srgbClr val="FF0000"/>
                </a:solidFill>
              </a:rPr>
              <a:t>wash</a:t>
            </a:r>
            <a:endParaRPr lang="da-DK" sz="1600" dirty="0">
              <a:solidFill>
                <a:srgbClr val="FF0000"/>
              </a:solidFill>
            </a:endParaRP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D916E67D-09A5-4B5D-80EA-BF1C5C91D9A9}"/>
              </a:ext>
            </a:extLst>
          </p:cNvPr>
          <p:cNvSpPr txBox="1"/>
          <p:nvPr/>
        </p:nvSpPr>
        <p:spPr>
          <a:xfrm>
            <a:off x="190006" y="5453044"/>
            <a:ext cx="10148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 err="1">
                <a:solidFill>
                  <a:srgbClr val="FF0000"/>
                </a:solidFill>
              </a:rPr>
              <a:t>After</a:t>
            </a:r>
            <a:r>
              <a:rPr lang="da-DK" sz="1600" dirty="0">
                <a:solidFill>
                  <a:srgbClr val="FF0000"/>
                </a:solidFill>
              </a:rPr>
              <a:t> </a:t>
            </a:r>
            <a:r>
              <a:rPr lang="da-DK" sz="1600" dirty="0" err="1">
                <a:solidFill>
                  <a:srgbClr val="FF0000"/>
                </a:solidFill>
              </a:rPr>
              <a:t>wash</a:t>
            </a:r>
            <a:endParaRPr lang="da-DK" sz="1600" dirty="0">
              <a:solidFill>
                <a:srgbClr val="FF0000"/>
              </a:solidFill>
            </a:endParaRP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A81E73D5-3D39-43B8-8CB1-F79CAB2A9EB0}"/>
              </a:ext>
            </a:extLst>
          </p:cNvPr>
          <p:cNvSpPr txBox="1"/>
          <p:nvPr/>
        </p:nvSpPr>
        <p:spPr>
          <a:xfrm>
            <a:off x="6609935" y="1812458"/>
            <a:ext cx="16529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Food LDPE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2F685A7E-32B2-45C2-89D4-E6D6087DDC89}"/>
              </a:ext>
            </a:extLst>
          </p:cNvPr>
          <p:cNvSpPr txBox="1"/>
          <p:nvPr/>
        </p:nvSpPr>
        <p:spPr>
          <a:xfrm>
            <a:off x="6579586" y="4354065"/>
            <a:ext cx="16529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Food LDPE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A679488C-EC22-4935-9CE4-FA22BCCDB664}"/>
              </a:ext>
            </a:extLst>
          </p:cNvPr>
          <p:cNvSpPr txBox="1"/>
          <p:nvPr/>
        </p:nvSpPr>
        <p:spPr>
          <a:xfrm>
            <a:off x="9207664" y="1812458"/>
            <a:ext cx="16529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Technical LDPE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8CE391A5-F05D-4521-A1A5-C7DA5A8F75A7}"/>
              </a:ext>
            </a:extLst>
          </p:cNvPr>
          <p:cNvSpPr txBox="1"/>
          <p:nvPr/>
        </p:nvSpPr>
        <p:spPr>
          <a:xfrm>
            <a:off x="9207664" y="4354065"/>
            <a:ext cx="16529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Technical LDPE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1C873563-CCC4-4FA4-9372-B3A4BDFEA3F4}"/>
              </a:ext>
            </a:extLst>
          </p:cNvPr>
          <p:cNvSpPr txBox="1"/>
          <p:nvPr/>
        </p:nvSpPr>
        <p:spPr>
          <a:xfrm>
            <a:off x="9465293" y="1259940"/>
            <a:ext cx="2101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Ottesen og Petersen (2021)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D41B564-B37C-4FEB-E2EB-6AC36FBE0102}"/>
              </a:ext>
            </a:extLst>
          </p:cNvPr>
          <p:cNvSpPr txBox="1"/>
          <p:nvPr/>
        </p:nvSpPr>
        <p:spPr>
          <a:xfrm>
            <a:off x="492826" y="368135"/>
            <a:ext cx="110737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 err="1">
                <a:solidFill>
                  <a:srgbClr val="00B050"/>
                </a:solidFill>
              </a:rPr>
              <a:t>Recycled</a:t>
            </a:r>
            <a:r>
              <a:rPr lang="da-DK" sz="3600" b="1" dirty="0">
                <a:solidFill>
                  <a:srgbClr val="00B050"/>
                </a:solidFill>
              </a:rPr>
              <a:t> plastic </a:t>
            </a:r>
            <a:r>
              <a:rPr lang="da-DK" sz="3600" b="1" dirty="0" err="1">
                <a:solidFill>
                  <a:srgbClr val="00B050"/>
                </a:solidFill>
              </a:rPr>
              <a:t>quality</a:t>
            </a:r>
            <a:endParaRPr lang="da-DK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BA539C-88D1-460E-8564-FAF248DF52DE}"/>
              </a:ext>
            </a:extLst>
          </p:cNvPr>
          <p:cNvSpPr txBox="1">
            <a:spLocks/>
          </p:cNvSpPr>
          <p:nvPr/>
        </p:nvSpPr>
        <p:spPr>
          <a:xfrm>
            <a:off x="188118" y="1065056"/>
            <a:ext cx="7014265" cy="12482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200" b="0" dirty="0"/>
              <a:t>Chemical </a:t>
            </a:r>
            <a:r>
              <a:rPr lang="da-DK" sz="1200" b="0" dirty="0" err="1"/>
              <a:t>analysis</a:t>
            </a:r>
            <a:r>
              <a:rPr lang="da-DK" sz="1200" b="0" dirty="0"/>
              <a:t> of </a:t>
            </a:r>
            <a:r>
              <a:rPr lang="da-DK" sz="1200" b="0" dirty="0" err="1"/>
              <a:t>molecular</a:t>
            </a:r>
            <a:r>
              <a:rPr lang="da-DK" sz="1200" b="0" dirty="0"/>
              <a:t> </a:t>
            </a:r>
            <a:r>
              <a:rPr lang="da-DK" sz="1200" b="0" dirty="0" err="1"/>
              <a:t>contamination</a:t>
            </a:r>
            <a:r>
              <a:rPr lang="da-DK" sz="1200" b="0" dirty="0"/>
              <a:t>…</a:t>
            </a:r>
            <a:endParaRPr lang="en-GB" sz="1200" b="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4E54940-7C4B-4AC7-877D-03EB8C04F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58" y="1375116"/>
            <a:ext cx="4508769" cy="510551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467A573-E573-4CD0-BDE9-6C51A321A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001" y="3567887"/>
            <a:ext cx="5157447" cy="3189113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E919C735-9C78-401A-A692-CCA5C1297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944" y="377934"/>
            <a:ext cx="5058689" cy="3128046"/>
          </a:xfrm>
          <a:prstGeom prst="rect">
            <a:avLst/>
          </a:prstGeom>
        </p:spPr>
      </p:pic>
      <p:sp>
        <p:nvSpPr>
          <p:cNvPr id="43" name="Tekstfelt 42">
            <a:extLst>
              <a:ext uri="{FF2B5EF4-FFF2-40B4-BE49-F238E27FC236}">
                <a16:creationId xmlns:a16="http://schemas.microsoft.com/office/drawing/2014/main" id="{0A7EE909-DB79-4475-ABB5-5796EF86A7FB}"/>
              </a:ext>
            </a:extLst>
          </p:cNvPr>
          <p:cNvSpPr txBox="1"/>
          <p:nvPr/>
        </p:nvSpPr>
        <p:spPr>
          <a:xfrm>
            <a:off x="5250487" y="1849624"/>
            <a:ext cx="13284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Ottesen og Petersen (2021)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CA9EF227-4E4B-4066-925E-3F7FCEE597A5}"/>
              </a:ext>
            </a:extLst>
          </p:cNvPr>
          <p:cNvSpPr txBox="1"/>
          <p:nvPr/>
        </p:nvSpPr>
        <p:spPr>
          <a:xfrm>
            <a:off x="8775864" y="100770"/>
            <a:ext cx="279070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 err="1"/>
              <a:t>Gaschromatography</a:t>
            </a:r>
            <a:endParaRPr lang="da-DK" sz="1200" dirty="0"/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3D90D62A-0A6B-498A-B7DD-71F0D8C76E7F}"/>
              </a:ext>
            </a:extLst>
          </p:cNvPr>
          <p:cNvSpPr txBox="1"/>
          <p:nvPr/>
        </p:nvSpPr>
        <p:spPr>
          <a:xfrm>
            <a:off x="7499266" y="2895365"/>
            <a:ext cx="396655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FF0000"/>
                </a:solidFill>
              </a:rPr>
              <a:t>LDPE </a:t>
            </a:r>
            <a:r>
              <a:rPr lang="da-DK" sz="1200" dirty="0" err="1">
                <a:solidFill>
                  <a:srgbClr val="FF0000"/>
                </a:solidFill>
              </a:rPr>
              <a:t>foil</a:t>
            </a:r>
            <a:r>
              <a:rPr lang="da-DK" sz="1200" dirty="0">
                <a:solidFill>
                  <a:srgbClr val="FF0000"/>
                </a:solidFill>
              </a:rPr>
              <a:t> plastic from residual </a:t>
            </a:r>
            <a:r>
              <a:rPr lang="da-DK" sz="1200" dirty="0" err="1">
                <a:solidFill>
                  <a:srgbClr val="FF0000"/>
                </a:solidFill>
              </a:rPr>
              <a:t>waste</a:t>
            </a:r>
            <a:r>
              <a:rPr lang="da-DK" sz="1200" dirty="0">
                <a:solidFill>
                  <a:srgbClr val="FF0000"/>
                </a:solidFill>
              </a:rPr>
              <a:t> Odense – </a:t>
            </a:r>
            <a:r>
              <a:rPr lang="da-DK" sz="1200" dirty="0" err="1">
                <a:solidFill>
                  <a:srgbClr val="FF0000"/>
                </a:solidFill>
              </a:rPr>
              <a:t>after</a:t>
            </a:r>
            <a:r>
              <a:rPr lang="da-DK" sz="1200" dirty="0">
                <a:solidFill>
                  <a:srgbClr val="FF0000"/>
                </a:solidFill>
              </a:rPr>
              <a:t> </a:t>
            </a:r>
            <a:r>
              <a:rPr lang="da-DK" sz="1200" dirty="0" err="1">
                <a:solidFill>
                  <a:srgbClr val="FF0000"/>
                </a:solidFill>
              </a:rPr>
              <a:t>wash</a:t>
            </a: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5CB10FB3-194E-4FEC-9916-43825B4143D3}"/>
              </a:ext>
            </a:extLst>
          </p:cNvPr>
          <p:cNvSpPr txBox="1"/>
          <p:nvPr/>
        </p:nvSpPr>
        <p:spPr>
          <a:xfrm>
            <a:off x="7226135" y="6144528"/>
            <a:ext cx="49183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rgbClr val="FF0000"/>
                </a:solidFill>
              </a:rPr>
              <a:t>LDPE </a:t>
            </a:r>
            <a:r>
              <a:rPr lang="da-DK" sz="1200" dirty="0" err="1">
                <a:solidFill>
                  <a:srgbClr val="FF0000"/>
                </a:solidFill>
              </a:rPr>
              <a:t>foil</a:t>
            </a:r>
            <a:r>
              <a:rPr lang="da-DK" sz="1200" dirty="0">
                <a:solidFill>
                  <a:srgbClr val="FF0000"/>
                </a:solidFill>
              </a:rPr>
              <a:t> plastic from source </a:t>
            </a:r>
            <a:r>
              <a:rPr lang="da-DK" sz="1200" dirty="0" err="1">
                <a:solidFill>
                  <a:srgbClr val="FF0000"/>
                </a:solidFill>
              </a:rPr>
              <a:t>separated</a:t>
            </a:r>
            <a:r>
              <a:rPr lang="da-DK" sz="1200" dirty="0">
                <a:solidFill>
                  <a:srgbClr val="FF0000"/>
                </a:solidFill>
              </a:rPr>
              <a:t> </a:t>
            </a:r>
            <a:r>
              <a:rPr lang="da-DK" sz="1200" dirty="0" err="1">
                <a:solidFill>
                  <a:srgbClr val="FF0000"/>
                </a:solidFill>
              </a:rPr>
              <a:t>waste</a:t>
            </a:r>
            <a:r>
              <a:rPr lang="da-DK" sz="1200" dirty="0">
                <a:solidFill>
                  <a:srgbClr val="FF0000"/>
                </a:solidFill>
              </a:rPr>
              <a:t> </a:t>
            </a:r>
            <a:r>
              <a:rPr lang="da-DK" sz="1200" dirty="0" err="1">
                <a:solidFill>
                  <a:srgbClr val="FF0000"/>
                </a:solidFill>
              </a:rPr>
              <a:t>Copenmhagen</a:t>
            </a:r>
            <a:r>
              <a:rPr lang="da-DK" sz="1200" dirty="0">
                <a:solidFill>
                  <a:srgbClr val="FF0000"/>
                </a:solidFill>
              </a:rPr>
              <a:t> </a:t>
            </a:r>
            <a:r>
              <a:rPr lang="da-DK" sz="1200" dirty="0" err="1">
                <a:solidFill>
                  <a:srgbClr val="FF0000"/>
                </a:solidFill>
              </a:rPr>
              <a:t>after</a:t>
            </a:r>
            <a:r>
              <a:rPr lang="da-DK" sz="1200" dirty="0">
                <a:solidFill>
                  <a:srgbClr val="FF0000"/>
                </a:solidFill>
              </a:rPr>
              <a:t> </a:t>
            </a:r>
            <a:r>
              <a:rPr lang="da-DK" sz="1200" dirty="0" err="1">
                <a:solidFill>
                  <a:srgbClr val="FF0000"/>
                </a:solidFill>
              </a:rPr>
              <a:t>wash</a:t>
            </a: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8751B8D-87D4-AC54-3BCC-629D54912E77}"/>
              </a:ext>
            </a:extLst>
          </p:cNvPr>
          <p:cNvSpPr txBox="1"/>
          <p:nvPr/>
        </p:nvSpPr>
        <p:spPr>
          <a:xfrm>
            <a:off x="492826" y="368135"/>
            <a:ext cx="110737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 err="1">
                <a:solidFill>
                  <a:srgbClr val="00B050"/>
                </a:solidFill>
              </a:rPr>
              <a:t>Recycled</a:t>
            </a:r>
            <a:r>
              <a:rPr lang="da-DK" sz="3600" b="1" dirty="0">
                <a:solidFill>
                  <a:srgbClr val="00B050"/>
                </a:solidFill>
              </a:rPr>
              <a:t> plastic </a:t>
            </a:r>
            <a:r>
              <a:rPr lang="da-DK" sz="3600" b="1" dirty="0" err="1">
                <a:solidFill>
                  <a:srgbClr val="00B050"/>
                </a:solidFill>
              </a:rPr>
              <a:t>quality</a:t>
            </a:r>
            <a:endParaRPr lang="da-DK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97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839714922726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83971492272620"/>
</p:tagLst>
</file>

<file path=ppt/theme/theme1.xml><?xml version="1.0" encoding="utf-8"?>
<a:theme xmlns:a="http://schemas.openxmlformats.org/drawingml/2006/main" name="SDU">
  <a:themeElements>
    <a:clrScheme name="SDU">
      <a:dk1>
        <a:sysClr val="windowText" lastClr="000000"/>
      </a:dk1>
      <a:lt1>
        <a:sysClr val="window" lastClr="FFFFFF"/>
      </a:lt1>
      <a:dk2>
        <a:srgbClr val="473729"/>
      </a:dk2>
      <a:lt2>
        <a:srgbClr val="EFE5D1"/>
      </a:lt2>
      <a:accent1>
        <a:srgbClr val="4E5B31"/>
      </a:accent1>
      <a:accent2>
        <a:srgbClr val="789D4A"/>
      </a:accent2>
      <a:accent3>
        <a:srgbClr val="AEB862"/>
      </a:accent3>
      <a:accent4>
        <a:srgbClr val="862633"/>
      </a:accent4>
      <a:accent5>
        <a:srgbClr val="D05A57"/>
      </a:accent5>
      <a:accent6>
        <a:srgbClr val="D38235"/>
      </a:accent6>
      <a:hlink>
        <a:srgbClr val="0563C1"/>
      </a:hlink>
      <a:folHlink>
        <a:srgbClr val="954F72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8A5BAAE22A6B4E998E7446D97115A4" ma:contentTypeVersion="13" ma:contentTypeDescription="Opret et nyt dokument." ma:contentTypeScope="" ma:versionID="b0a241fcebba9d88c6bec2b91ea9f495">
  <xsd:schema xmlns:xsd="http://www.w3.org/2001/XMLSchema" xmlns:xs="http://www.w3.org/2001/XMLSchema" xmlns:p="http://schemas.microsoft.com/office/2006/metadata/properties" xmlns:ns2="bb3909dd-4714-4dbb-883f-a1e00d4cd4b0" xmlns:ns3="ca007781-8933-489b-8012-8adcc0a3a9df" targetNamespace="http://schemas.microsoft.com/office/2006/metadata/properties" ma:root="true" ma:fieldsID="d6d0c4f258068b58eaf29883723ee4c4" ns2:_="" ns3:_="">
    <xsd:import namespace="bb3909dd-4714-4dbb-883f-a1e00d4cd4b0"/>
    <xsd:import namespace="ca007781-8933-489b-8012-8adcc0a3a9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909dd-4714-4dbb-883f-a1e00d4cd4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07781-8933-489b-8012-8adcc0a3a9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0577961d-2b90-416a-a398-cc7495e2e2f7}" ma:internalName="TaxCatchAll" ma:showField="CatchAllData" ma:web="ca007781-8933-489b-8012-8adcc0a3a9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007781-8933-489b-8012-8adcc0a3a9d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D02D45-CB6C-47A6-80FD-7F3E5AA83618}"/>
</file>

<file path=customXml/itemProps2.xml><?xml version="1.0" encoding="utf-8"?>
<ds:datastoreItem xmlns:ds="http://schemas.openxmlformats.org/officeDocument/2006/customXml" ds:itemID="{1E852F0A-3E16-4173-A4F9-EA81F8C236F2}">
  <ds:schemaRefs>
    <ds:schemaRef ds:uri="http://schemas.microsoft.com/office/2006/documentManagement/types"/>
    <ds:schemaRef ds:uri="c6bc709f-863b-49b4-8d11-9df04d7d8c8d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c6cdbaf4-18b0-44f6-b873-cf97097531c9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119BB3-2FC8-4847-A704-5AF06B2B0F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983</Words>
  <Application>Microsoft Office PowerPoint</Application>
  <PresentationFormat>Widescreen</PresentationFormat>
  <Paragraphs>229</Paragraphs>
  <Slides>19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5" baseType="lpstr">
      <vt:lpstr>Arial</vt:lpstr>
      <vt:lpstr>Arial</vt:lpstr>
      <vt:lpstr>Calibri</vt:lpstr>
      <vt:lpstr>Times</vt:lpstr>
      <vt:lpstr>Wingdings</vt:lpstr>
      <vt:lpstr>SDU</vt:lpstr>
      <vt:lpstr>Waste management and a circular plastic system  Henrik Wenzel, SDU Life Cycle Engineering   </vt:lpstr>
      <vt:lpstr>Waste management and a circular plastic system   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2023-11-08T22:50:04Z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{"635690283596553901:635949333201709347":[],"635690283596553901:635950090982861791":[],"635690283596553901:635950219794989669":[]}</vt:lpwstr>
  </property>
  <property fmtid="{D5CDD505-2E9C-101B-9397-08002B2CF9AE}" pid="3" name="CustomerId">
    <vt:lpwstr>sdu</vt:lpwstr>
  </property>
  <property fmtid="{D5CDD505-2E9C-101B-9397-08002B2CF9AE}" pid="4" name="TemplateId">
    <vt:lpwstr>636020171092827048</vt:lpwstr>
  </property>
  <property fmtid="{D5CDD505-2E9C-101B-9397-08002B2CF9AE}" pid="5" name="UserProfileId">
    <vt:lpwstr>636105632496992783</vt:lpwstr>
  </property>
  <property fmtid="{D5CDD505-2E9C-101B-9397-08002B2CF9AE}" pid="6" name="ContentTypeId">
    <vt:lpwstr>0x010100705BEAF5D872DA499823F797437E7341</vt:lpwstr>
  </property>
</Properties>
</file>