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2" r:id="rId2"/>
    <p:sldMasterId id="2147483670" r:id="rId3"/>
  </p:sldMasterIdLst>
  <p:notesMasterIdLst>
    <p:notesMasterId r:id="rId20"/>
  </p:notesMasterIdLst>
  <p:handoutMasterIdLst>
    <p:handoutMasterId r:id="rId21"/>
  </p:handoutMasterIdLst>
  <p:sldIdLst>
    <p:sldId id="256" r:id="rId4"/>
    <p:sldId id="267" r:id="rId5"/>
    <p:sldId id="268" r:id="rId6"/>
    <p:sldId id="269" r:id="rId7"/>
    <p:sldId id="270" r:id="rId8"/>
    <p:sldId id="280" r:id="rId9"/>
    <p:sldId id="275" r:id="rId10"/>
    <p:sldId id="281" r:id="rId11"/>
    <p:sldId id="276" r:id="rId12"/>
    <p:sldId id="274" r:id="rId13"/>
    <p:sldId id="271" r:id="rId14"/>
    <p:sldId id="272" r:id="rId15"/>
    <p:sldId id="277" r:id="rId16"/>
    <p:sldId id="278" r:id="rId17"/>
    <p:sldId id="273" r:id="rId18"/>
    <p:sldId id="279" r:id="rId19"/>
  </p:sldIdLst>
  <p:sldSz cx="9144000" cy="6858000" type="screen4x3"/>
  <p:notesSz cx="6669088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566">
          <p15:clr>
            <a:srgbClr val="A4A3A4"/>
          </p15:clr>
        </p15:guide>
        <p15:guide id="3" pos="2880">
          <p15:clr>
            <a:srgbClr val="A4A3A4"/>
          </p15:clr>
        </p15:guide>
        <p15:guide id="4" pos="53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08" y="378"/>
      </p:cViewPr>
      <p:guideLst>
        <p:guide orient="horz" pos="2160"/>
        <p:guide orient="horz" pos="3566"/>
        <p:guide pos="2880"/>
        <p:guide pos="53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F3A75-8939-4FCB-813E-56EF558EFE31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DB679-8270-439D-B98E-4578AD848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91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642D62A-E7E9-49BF-A421-22FC7AF40D87}" type="datetimeFigureOut">
              <a:rPr lang="sv-SE"/>
              <a:pPr>
                <a:defRPr/>
              </a:pPr>
              <a:t>2024-03-01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489791C-0E92-4FEF-A2E3-E901CCF8968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2161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89791C-0E92-4FEF-A2E3-E901CCF89687}" type="slidenum">
              <a:rPr lang="sv-SE" smtClean="0"/>
              <a:pPr>
                <a:defRPr/>
              </a:pPr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3991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U_PPT_eld"/>
          <p:cNvPicPr>
            <a:picLocks noChangeAspect="1" noChangeArrowheads="1"/>
          </p:cNvPicPr>
          <p:nvPr userDrawn="1"/>
        </p:nvPicPr>
        <p:blipFill>
          <a:blip r:embed="rId2" cstate="print"/>
          <a:srcRect l="4988" t="-362"/>
          <a:stretch>
            <a:fillRect/>
          </a:stretch>
        </p:blipFill>
        <p:spPr bwMode="auto">
          <a:xfrm>
            <a:off x="0" y="1573213"/>
            <a:ext cx="7258050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3C9EB-2D9C-426E-8E41-45791FC88C0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1A42D-A7B2-400B-8A5B-7371F1D40A1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039D8-B970-4877-86DC-62968D4C8B1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C48C7-8FBF-46D5-99C0-C4C16717AD0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02F89-F9D1-4A42-8E0F-B0A0F97BBB4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FACB-F9C2-4393-9AA1-82B175754EF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U_PPT_olivkvist"/>
          <p:cNvPicPr>
            <a:picLocks noChangeAspect="1" noChangeArrowheads="1"/>
          </p:cNvPicPr>
          <p:nvPr userDrawn="1"/>
        </p:nvPicPr>
        <p:blipFill>
          <a:blip r:embed="rId2" cstate="print"/>
          <a:srcRect l="1746"/>
          <a:stretch>
            <a:fillRect/>
          </a:stretch>
        </p:blipFill>
        <p:spPr bwMode="auto">
          <a:xfrm>
            <a:off x="1588" y="317500"/>
            <a:ext cx="6881812" cy="654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611D8-BA29-4010-8088-CF2B6948B3E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D1E22-5F68-47BB-A0CC-FCFF0E556CB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E116D-3152-422B-8F92-03D8AC1D01A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B73B4-BA7F-4270-8847-71EF633267A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D15FE-C9CD-450A-A2CE-E3331CAE947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872A2-D19E-4D70-A21B-C0285E77FC2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753A4-F13C-4F83-8089-B5045B91CEF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D45D9-B930-4B14-A06A-DF56658F957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9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7600" y="1310400"/>
            <a:ext cx="3898800" cy="43164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89812-BB05-40A7-8189-9D24EDB20E9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588" indent="-1588">
              <a:lnSpc>
                <a:spcPts val="2600"/>
              </a:lnSpc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489A6-A7ED-40C5-B87E-86F9A1D6066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97600" y="388800"/>
            <a:ext cx="4690800" cy="795600"/>
          </a:xfrm>
        </p:spPr>
        <p:txBody>
          <a:bodyPr anchor="t"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97600" y="1310400"/>
            <a:ext cx="4690800" cy="43164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487852" y="388800"/>
            <a:ext cx="3060000" cy="5238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92B7-BE22-4907-B8ED-CB49A2EAAF9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7600" y="1310400"/>
            <a:ext cx="7948800" cy="43164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F6725-6F34-4AF6-AA8A-B55465886EE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A329C-D1C5-48CE-9037-1579AA74820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U_PPT_kron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82750"/>
            <a:ext cx="5595938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7600" y="2437200"/>
            <a:ext cx="6631200" cy="1425600"/>
          </a:xfrm>
        </p:spPr>
        <p:txBody>
          <a:bodyPr lIns="72000" tIns="36000" rIns="72000" bIns="36000" anchor="ctr">
            <a:normAutofit/>
          </a:bodyPr>
          <a:lstStyle>
            <a:lvl1pPr algn="l">
              <a:defRPr sz="4400" b="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7600" y="3859200"/>
            <a:ext cx="6631200" cy="1166400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spcBef>
                <a:spcPts val="480"/>
              </a:spcBef>
              <a:buNone/>
              <a:defRPr sz="200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CCDE6-66AE-4821-9C8F-5CA11AEF851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30A6D-1010-4FE4-8C89-4389E96F4D5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596900" y="388938"/>
            <a:ext cx="7950200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596900" y="1309688"/>
            <a:ext cx="7950200" cy="431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6900" y="6386513"/>
            <a:ext cx="1123950" cy="280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3713" y="6386513"/>
            <a:ext cx="4492625" cy="28098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788" y="6386513"/>
            <a:ext cx="1425575" cy="280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1D7C11D1-BCCF-496F-B68F-59317CD3711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1031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fontAlgn="base">
        <a:lnSpc>
          <a:spcPts val="2900"/>
        </a:lnSpc>
        <a:spcBef>
          <a:spcPct val="20000"/>
        </a:spcBef>
        <a:spcAft>
          <a:spcPct val="0"/>
        </a:spcAft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596900" y="388938"/>
            <a:ext cx="7950200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2051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596900" y="1309688"/>
            <a:ext cx="7950200" cy="431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6900" y="6386513"/>
            <a:ext cx="1123950" cy="280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3713" y="6386513"/>
            <a:ext cx="4492625" cy="28098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788" y="6386513"/>
            <a:ext cx="1425575" cy="280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07C12CDE-762F-4D87-BDDC-3520817E3F9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2055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fontAlgn="base">
        <a:lnSpc>
          <a:spcPts val="2900"/>
        </a:lnSpc>
        <a:spcBef>
          <a:spcPct val="20000"/>
        </a:spcBef>
        <a:spcAft>
          <a:spcPct val="0"/>
        </a:spcAft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596900" y="388938"/>
            <a:ext cx="7950200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3075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596900" y="1309688"/>
            <a:ext cx="7950200" cy="431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96900" y="6386513"/>
            <a:ext cx="1123950" cy="280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763713" y="6386513"/>
            <a:ext cx="4492625" cy="28098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r>
              <a:rPr lang="sv-SE"/>
              <a:t>/Per-Olof Wickman, IÄD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300788" y="6386513"/>
            <a:ext cx="1425575" cy="280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fld id="{D9362ABC-F5D5-4145-8CFB-3988F46C218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3079" name="Picture 15" descr="SU_logo_32mm_300dpi_SVENSK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54950" y="5718175"/>
            <a:ext cx="103187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6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fontAlgn="base">
        <a:lnSpc>
          <a:spcPts val="2900"/>
        </a:lnSpc>
        <a:spcBef>
          <a:spcPct val="20000"/>
        </a:spcBef>
        <a:spcAft>
          <a:spcPct val="0"/>
        </a:spcAft>
        <a:buSzPct val="93000"/>
        <a:buFont typeface="Verdana" pitchFamily="34" charset="0"/>
        <a:buChar char="●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kolar.se/pedagogisk-inspiration/sortiment/amnen/fysik/optik-ljus/optisk-ban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ubrik 1"/>
          <p:cNvSpPr>
            <a:spLocks noGrp="1"/>
          </p:cNvSpPr>
          <p:nvPr>
            <p:ph type="ctrTitle"/>
          </p:nvPr>
        </p:nvSpPr>
        <p:spPr>
          <a:xfrm>
            <a:off x="596900" y="1628775"/>
            <a:ext cx="6632575" cy="2233613"/>
          </a:xfrm>
        </p:spPr>
        <p:txBody>
          <a:bodyPr>
            <a:normAutofit/>
          </a:bodyPr>
          <a:lstStyle/>
          <a:p>
            <a:r>
              <a:rPr lang="da-DK" sz="3200" dirty="0">
                <a:effectLst/>
              </a:rPr>
              <a:t>Æstetik, smag og meningsdannelse under undervisning og læring i naturvidenskab</a:t>
            </a:r>
            <a:endParaRPr lang="sv-SE" sz="3200" dirty="0"/>
          </a:p>
        </p:txBody>
      </p:sp>
      <p:sp>
        <p:nvSpPr>
          <p:cNvPr id="7171" name="Underrubrik 2"/>
          <p:cNvSpPr>
            <a:spLocks noGrp="1"/>
          </p:cNvSpPr>
          <p:nvPr>
            <p:ph type="subTitle" idx="1"/>
          </p:nvPr>
        </p:nvSpPr>
        <p:spPr>
          <a:xfrm>
            <a:off x="596900" y="4005262"/>
            <a:ext cx="6632575" cy="1800001"/>
          </a:xfrm>
        </p:spPr>
        <p:txBody>
          <a:bodyPr>
            <a:normAutofit/>
          </a:bodyPr>
          <a:lstStyle/>
          <a:p>
            <a:pPr>
              <a:spcBef>
                <a:spcPts val="475"/>
              </a:spcBef>
            </a:pPr>
            <a:r>
              <a:rPr lang="sv-SE" sz="1600" i="1" dirty="0"/>
              <a:t>Per-Olof Wickman, </a:t>
            </a:r>
            <a:r>
              <a:rPr lang="sv-SE" sz="1600" dirty="0"/>
              <a:t>Institutionen för ämnesdidaktik, Stockholms universitet</a:t>
            </a:r>
          </a:p>
          <a:p>
            <a:pPr>
              <a:spcBef>
                <a:spcPts val="475"/>
              </a:spcBef>
            </a:pPr>
            <a:r>
              <a:rPr lang="sv-SE" sz="1600" dirty="0"/>
              <a:t>Webinar 2024-03-06 </a:t>
            </a:r>
            <a:r>
              <a:rPr lang="sv-SE" sz="1600" dirty="0" err="1"/>
              <a:t>Syddansk</a:t>
            </a:r>
            <a:r>
              <a:rPr lang="sv-SE" sz="1600" dirty="0"/>
              <a:t> Universitet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F2661C-51A2-7A9F-3F61-19B542671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9CC6AC-87F4-605D-C97C-960DAE5B1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000" dirty="0"/>
              <a:t>2. </a:t>
            </a:r>
            <a:r>
              <a:rPr lang="sv-SE" sz="2000" dirty="0">
                <a:solidFill>
                  <a:schemeClr val="accent1"/>
                </a:solidFill>
              </a:rPr>
              <a:t>Smak</a:t>
            </a:r>
            <a:r>
              <a:rPr lang="sv-SE" sz="2000" dirty="0"/>
              <a:t> för att studera vilken roll estetik spelar i undervisning i naturvetenskap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C0189F7-DBCB-429D-AE9D-B2620473B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/>
              <a:t>Arbetar eleverna mot det naturvetenskapliga syftet (</a:t>
            </a:r>
            <a:r>
              <a:rPr lang="sv-SE" sz="1600" dirty="0" err="1"/>
              <a:t>formålet</a:t>
            </a:r>
            <a:r>
              <a:rPr lang="sv-SE" sz="1600" dirty="0"/>
              <a:t>) med undervisningen?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/>
              <a:t>Inkluderar och exkluderar eleverna objekt i form av sätt att tala, sätt att handla och sätt att vara som gynnar lärande gentemot det naturvetenskapliga syftet för undervisningen?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/>
              <a:t>Värderar eleverna dessa objekt estetiskt på ett sätt som orienterar dem mot det naturvetenskapliga syftet med undervisningen?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/>
              <a:t>Ges elevernas egna erfarenheter (</a:t>
            </a:r>
            <a:r>
              <a:rPr lang="sv-SE" sz="1600" dirty="0" err="1"/>
              <a:t>erfaringer</a:t>
            </a:r>
            <a:r>
              <a:rPr lang="sv-SE" sz="1600" dirty="0"/>
              <a:t>) och smak plats och blir kontinuerliga (</a:t>
            </a:r>
            <a:r>
              <a:rPr lang="sv-SE" sz="1600" dirty="0" err="1"/>
              <a:t>sammenhængende</a:t>
            </a:r>
            <a:r>
              <a:rPr lang="sv-SE" sz="1600" dirty="0"/>
              <a:t>) med det naturvetenskapliga syftet med undervisningen?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v-SE" sz="1600" dirty="0"/>
              <a:t>Utvecklar eleverna en smak för naturvetenskap som är relevant bortom (</a:t>
            </a:r>
            <a:r>
              <a:rPr lang="sv-SE" sz="1600" dirty="0" err="1"/>
              <a:t>ud</a:t>
            </a:r>
            <a:r>
              <a:rPr lang="sv-SE" sz="1600" dirty="0"/>
              <a:t> over) klassrummet?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5B0E67-30F2-EF85-A7CC-014226A41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2535C1-169B-4D22-D48F-085AD9A7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/Per-Olof Wickman, IÄD</a:t>
            </a:r>
          </a:p>
        </p:txBody>
      </p:sp>
    </p:spTree>
    <p:extLst>
      <p:ext uri="{BB962C8B-B14F-4D97-AF65-F5344CB8AC3E}">
        <p14:creationId xmlns:p14="http://schemas.microsoft.com/office/powerpoint/2010/main" val="2148083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BF0192-63B4-2FA1-6A94-67D620E43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vi vet om intresse skolans olika stadier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C78984-2A45-1217-C99B-9A20A0973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Val till gymnasiet naturvetenskapliga program</a:t>
            </a:r>
          </a:p>
          <a:p>
            <a:r>
              <a:rPr lang="sv-SE" dirty="0"/>
              <a:t>Hur intresse förändras från mellanstadiet (år 4-6) till högstadiet (år 7-9)</a:t>
            </a:r>
          </a:p>
          <a:p>
            <a:r>
              <a:rPr lang="sv-SE" dirty="0"/>
              <a:t>Att hitta lärare som avviker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1E42593-1AF8-ECBA-FA8D-9E2A9AE2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FF0791-6FD5-3163-1CAB-418DF2B8F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/Per-Olof Wickman, IÄD</a:t>
            </a:r>
          </a:p>
        </p:txBody>
      </p:sp>
      <p:pic>
        <p:nvPicPr>
          <p:cNvPr id="6" name="Platshållare för innehåll 5" descr="Figur 4.jpg">
            <a:extLst>
              <a:ext uri="{FF2B5EF4-FFF2-40B4-BE49-F238E27FC236}">
                <a16:creationId xmlns:a16="http://schemas.microsoft.com/office/drawing/2014/main" id="{2990959D-5B5A-FDA0-31E1-1AC5C7008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30" y="3072483"/>
            <a:ext cx="3673589" cy="3314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9232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08E31B-C435-FD95-0D65-0EBE4FF30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 studie av en lärare år 9: en undersökning om elektriska kretsar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0612DF-0663-6914-3D22-CD1430C97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sv-SE" sz="1400" dirty="0"/>
              <a:t>Ge syftet med aktiviteten. Följ upp att eleverna kan handla utifrån syftet.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sv-SE" sz="1400" dirty="0"/>
              <a:t>När eleverna inte kan komma vidare, fråga eleverna om vad de gjort och vad konsekvenserna blev i relation till syftena. Kan ni göra på fler sätt (</a:t>
            </a:r>
            <a:r>
              <a:rPr lang="sv-SE" sz="1400" dirty="0" err="1"/>
              <a:t>måder</a:t>
            </a:r>
            <a:r>
              <a:rPr lang="sv-SE" sz="1400" dirty="0"/>
              <a:t>)? Stöd elevernas resonemang utifrån syftena istället för rätt (</a:t>
            </a:r>
            <a:r>
              <a:rPr lang="sv-SE" sz="1400" dirty="0" err="1"/>
              <a:t>rigtig</a:t>
            </a:r>
            <a:r>
              <a:rPr lang="sv-SE" sz="1400" dirty="0"/>
              <a:t>) svar.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sv-SE" sz="1400" dirty="0"/>
              <a:t>Innan du lämnar (</a:t>
            </a:r>
            <a:r>
              <a:rPr lang="sv-SE" sz="1400" dirty="0" err="1"/>
              <a:t>forlader</a:t>
            </a:r>
            <a:r>
              <a:rPr lang="sv-SE" sz="1400" dirty="0"/>
              <a:t>) eleverna, säkerställ (</a:t>
            </a:r>
            <a:r>
              <a:rPr lang="sv-SE" sz="1400" dirty="0" err="1"/>
              <a:t>sikre</a:t>
            </a:r>
            <a:r>
              <a:rPr lang="sv-SE" sz="1400" dirty="0"/>
              <a:t>) att de kan fortsätta utifrån sina kunskaper.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sv-SE" sz="1400" dirty="0"/>
              <a:t>Låt elevernas smak komma fram och bli kontinuerlig med de naturvetenskapliga syftena. Relatera inte elevernas problem med till deras brister (mangel) utan till det som är svårt i uppgiften. Negativa estetiska omdömen ska gälla konsekvenser av handlingar och material, inte eleverna.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sv-SE" sz="1400" dirty="0"/>
              <a:t>Uppmärksamma elevernas estetik när de arbetar och försäkra (</a:t>
            </a:r>
            <a:r>
              <a:rPr lang="sv-SE" sz="1400" dirty="0" err="1"/>
              <a:t>sikre</a:t>
            </a:r>
            <a:r>
              <a:rPr lang="sv-SE" sz="1400" dirty="0"/>
              <a:t>) att de gäller naturvetenskapliga objekt och syften.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sv-SE" sz="1400" dirty="0"/>
              <a:t>När uppgiften är genomförd, kontrollera att eleverna är nöjda (tillfreds) så att stegen 1-5 leder dem till en estetisk känsla av fullbordan (</a:t>
            </a:r>
            <a:r>
              <a:rPr lang="sv-SE" sz="1400" dirty="0" err="1"/>
              <a:t>færdiggørelse</a:t>
            </a:r>
            <a:r>
              <a:rPr lang="sv-SE" sz="1400" dirty="0"/>
              <a:t>).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sv-SE" sz="1400" dirty="0"/>
              <a:t>För att 1-6 ska vara möjlig krävs en öppen (</a:t>
            </a:r>
            <a:r>
              <a:rPr lang="sv-SE" sz="1400" dirty="0" err="1"/>
              <a:t>åben</a:t>
            </a:r>
            <a:r>
              <a:rPr lang="sv-SE" sz="1400" dirty="0"/>
              <a:t>) undersökning (</a:t>
            </a:r>
            <a:r>
              <a:rPr lang="sv-SE" sz="1400" dirty="0" err="1"/>
              <a:t>inquiry</a:t>
            </a:r>
            <a:r>
              <a:rPr lang="sv-SE" sz="1400" dirty="0"/>
              <a:t>), där de objekt eleverna urskiljer (</a:t>
            </a:r>
            <a:r>
              <a:rPr lang="sv-SE" sz="1400" dirty="0" err="1"/>
              <a:t>skelner</a:t>
            </a:r>
            <a:r>
              <a:rPr lang="sv-SE" sz="1400" dirty="0"/>
              <a:t>) kan förhandlas i relation till syften.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sv-SE" sz="140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C1F15F7-5AC1-0C7F-990A-6A81966E2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3F5BBB-1922-6A23-F21A-061359C34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/Per-Olof Wickman, IÄD</a:t>
            </a:r>
          </a:p>
        </p:txBody>
      </p:sp>
    </p:spTree>
    <p:extLst>
      <p:ext uri="{BB962C8B-B14F-4D97-AF65-F5344CB8AC3E}">
        <p14:creationId xmlns:p14="http://schemas.microsoft.com/office/powerpoint/2010/main" val="2856147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C47E70-5CB3-D5DA-4428-91516EB51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Slutsats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158AEE-EA11-1252-21B3-E4E6ABA91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Avgörande är:</a:t>
            </a:r>
          </a:p>
          <a:p>
            <a:pPr lvl="1"/>
            <a:r>
              <a:rPr lang="sv-SE" dirty="0"/>
              <a:t>Att börja i elevernas erfarenheter och som skapar ett fält av förväntningar och känsla av fullkomnande </a:t>
            </a:r>
          </a:p>
          <a:p>
            <a:pPr lvl="1"/>
            <a:r>
              <a:rPr lang="da-DK" dirty="0"/>
              <a:t>Udgangspunkt i elevernes erfaringer og det skaber et forventningsfelt og en følelse af realisering</a:t>
            </a:r>
            <a:endParaRPr lang="sv-SE" dirty="0"/>
          </a:p>
          <a:p>
            <a:pPr lvl="1"/>
            <a:endParaRPr lang="sv-SE" dirty="0"/>
          </a:p>
          <a:p>
            <a:pPr lvl="1"/>
            <a:r>
              <a:rPr lang="sv-SE" dirty="0"/>
              <a:t>Att objekten som smak utvecklas för är naturvetenskapliga</a:t>
            </a:r>
          </a:p>
          <a:p>
            <a:pPr lvl="1"/>
            <a:r>
              <a:rPr lang="da-DK" dirty="0"/>
              <a:t>At de objekt, som smagen udvikler sig til, er naturvidenskabelige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558DC3B-BAE3-FAA3-9DF6-0E0D05852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CA52594-19EA-FEC3-C297-993AEB9B5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/Per-Olof Wickman, IÄD</a:t>
            </a:r>
          </a:p>
        </p:txBody>
      </p:sp>
    </p:spTree>
    <p:extLst>
      <p:ext uri="{BB962C8B-B14F-4D97-AF65-F5344CB8AC3E}">
        <p14:creationId xmlns:p14="http://schemas.microsoft.com/office/powerpoint/2010/main" val="97922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6EDE87-1CE9-4EC7-CB94-58ED93559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Organiserande syften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C649727-CA27-D909-7226-23E10B98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7BDABE-9E6E-0289-1EB7-A869DBAFF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/Per-Olof Wickman, IÄD</a:t>
            </a:r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D3EC9CFC-782B-D48B-9B0A-5A5F294208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63" y="1309688"/>
            <a:ext cx="7254474" cy="43164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0534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95D3BC-1B76-9F78-70D0-4071C6F17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Undersökande arbete i låg- och mellanstadiet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FB4F31B-913B-511F-DBF7-9824A01C5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08DBCF-B749-0DDF-B4A5-B8CDDF196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/Per-Olof Wickman, IÄD</a:t>
            </a:r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27FF5A4F-B002-E4BB-5042-68339A0E62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3389" y="1810312"/>
            <a:ext cx="7497221" cy="331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921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2A513E-9895-8132-EA61-09D3A567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Några referenser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1D251B-0567-724D-04E3-0A89533CC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200" dirty="0">
                <a:ea typeface="ＭＳ Ｐゴシック" panose="020B0600070205080204" pitchFamily="34" charset="-128"/>
              </a:rPr>
              <a:t>Wickman, P.-O. (2006). Aesthetic Experience in Science Education:  Learning and Meaning-Making as Situated Talk and Action. Mahwah, New Jersey: Lawrence Erlbaum Associates.</a:t>
            </a:r>
            <a:endParaRPr lang="en-US" altLang="sv-SE" sz="1200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</a:pPr>
            <a:r>
              <a:rPr lang="en-US" altLang="sv-SE" sz="1200" dirty="0">
                <a:ea typeface="ＭＳ Ｐゴシック" panose="020B0600070205080204" pitchFamily="34" charset="-128"/>
              </a:rPr>
              <a:t>Jakobson, B. &amp; Wickman, P.-O. (2008) The roles of aesthetic experience in elementary school science. R</a:t>
            </a:r>
            <a:r>
              <a:rPr lang="en-US" altLang="sv-SE" sz="1200" i="1" dirty="0">
                <a:ea typeface="ＭＳ Ｐゴシック" panose="020B0600070205080204" pitchFamily="34" charset="-128"/>
              </a:rPr>
              <a:t>esearch in Science Education 38</a:t>
            </a:r>
            <a:r>
              <a:rPr lang="en-US" altLang="sv-SE" sz="1200" dirty="0">
                <a:ea typeface="ＭＳ Ｐゴシック" panose="020B0600070205080204" pitchFamily="34" charset="-128"/>
              </a:rPr>
              <a:t>, 45-65.</a:t>
            </a:r>
            <a:endParaRPr lang="fr-FR" altLang="sv-SE" sz="1200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</a:pPr>
            <a:r>
              <a:rPr lang="fr-FR" altLang="sv-SE" sz="1200" dirty="0">
                <a:ea typeface="ＭＳ Ｐゴシック" panose="020B0600070205080204" pitchFamily="34" charset="-128"/>
              </a:rPr>
              <a:t>Johansson, A.-M. &amp; Wickman, P.-O. (2011) A </a:t>
            </a:r>
            <a:r>
              <a:rPr lang="fr-FR" altLang="sv-SE" sz="1200" dirty="0" err="1">
                <a:ea typeface="ＭＳ Ｐゴシック" panose="020B0600070205080204" pitchFamily="34" charset="-128"/>
              </a:rPr>
              <a:t>pragmatist</a:t>
            </a:r>
            <a:r>
              <a:rPr lang="fr-FR" altLang="sv-SE" sz="1200" dirty="0">
                <a:ea typeface="ＭＳ Ｐゴシック" panose="020B0600070205080204" pitchFamily="34" charset="-128"/>
              </a:rPr>
              <a:t> </a:t>
            </a:r>
            <a:r>
              <a:rPr lang="fr-FR" altLang="sv-SE" sz="1200" dirty="0" err="1">
                <a:ea typeface="ＭＳ Ｐゴシック" panose="020B0600070205080204" pitchFamily="34" charset="-128"/>
              </a:rPr>
              <a:t>approach</a:t>
            </a:r>
            <a:r>
              <a:rPr lang="fr-FR" altLang="sv-SE" sz="1200" dirty="0">
                <a:ea typeface="ＭＳ Ｐゴシック" panose="020B0600070205080204" pitchFamily="34" charset="-128"/>
              </a:rPr>
              <a:t> to </a:t>
            </a:r>
            <a:r>
              <a:rPr lang="fr-FR" altLang="sv-SE" sz="1200" dirty="0" err="1">
                <a:ea typeface="ＭＳ Ｐゴシック" panose="020B0600070205080204" pitchFamily="34" charset="-128"/>
              </a:rPr>
              <a:t>learning</a:t>
            </a:r>
            <a:r>
              <a:rPr lang="fr-FR" altLang="sv-SE" sz="1200" dirty="0">
                <a:ea typeface="ＭＳ Ｐゴシック" panose="020B0600070205080204" pitchFamily="34" charset="-128"/>
              </a:rPr>
              <a:t> progressions. In Hudson, B. &amp; Meyer, M. A. (</a:t>
            </a:r>
            <a:r>
              <a:rPr lang="fr-FR" altLang="sv-SE" sz="1200" dirty="0" err="1">
                <a:ea typeface="ＭＳ Ｐゴシック" panose="020B0600070205080204" pitchFamily="34" charset="-128"/>
              </a:rPr>
              <a:t>Eds</a:t>
            </a:r>
            <a:r>
              <a:rPr lang="fr-FR" altLang="sv-SE" sz="1200" dirty="0">
                <a:ea typeface="ＭＳ Ｐゴシック" panose="020B0600070205080204" pitchFamily="34" charset="-128"/>
              </a:rPr>
              <a:t>.) </a:t>
            </a:r>
            <a:r>
              <a:rPr lang="fr-FR" altLang="sv-SE" sz="1200" i="1" dirty="0">
                <a:ea typeface="ＭＳ Ｐゴシック" panose="020B0600070205080204" pitchFamily="34" charset="-128"/>
              </a:rPr>
              <a:t>Beyond Fragmentation: </a:t>
            </a:r>
            <a:r>
              <a:rPr lang="fr-FR" altLang="sv-SE" sz="1200" i="1" dirty="0" err="1">
                <a:ea typeface="ＭＳ Ｐゴシック" panose="020B0600070205080204" pitchFamily="34" charset="-128"/>
              </a:rPr>
              <a:t>Didactics</a:t>
            </a:r>
            <a:r>
              <a:rPr lang="fr-FR" altLang="sv-SE" sz="1200" i="1" dirty="0">
                <a:ea typeface="ＭＳ Ｐゴシック" panose="020B0600070205080204" pitchFamily="34" charset="-128"/>
              </a:rPr>
              <a:t>, Learning, and </a:t>
            </a:r>
            <a:r>
              <a:rPr lang="fr-FR" altLang="sv-SE" sz="1200" i="1" dirty="0" err="1">
                <a:ea typeface="ＭＳ Ｐゴシック" panose="020B0600070205080204" pitchFamily="34" charset="-128"/>
              </a:rPr>
              <a:t>Teaching</a:t>
            </a:r>
            <a:r>
              <a:rPr lang="fr-FR" altLang="sv-SE" sz="1200" i="1" dirty="0">
                <a:ea typeface="ＭＳ Ｐゴシック" panose="020B0600070205080204" pitchFamily="34" charset="-128"/>
              </a:rPr>
              <a:t> in Europe</a:t>
            </a:r>
            <a:r>
              <a:rPr lang="fr-FR" altLang="sv-SE" sz="1200" dirty="0">
                <a:ea typeface="ＭＳ Ｐゴシック" panose="020B0600070205080204" pitchFamily="34" charset="-128"/>
              </a:rPr>
              <a:t>, pp. 47-59. Leverkusen, Germany, Barbara </a:t>
            </a:r>
            <a:r>
              <a:rPr lang="fr-FR" altLang="sv-SE" sz="1200" dirty="0" err="1">
                <a:ea typeface="ＭＳ Ｐゴシック" panose="020B0600070205080204" pitchFamily="34" charset="-128"/>
              </a:rPr>
              <a:t>Budrich</a:t>
            </a:r>
            <a:r>
              <a:rPr lang="fr-FR" altLang="sv-SE" sz="1200" dirty="0">
                <a:ea typeface="ＭＳ Ｐゴシック" panose="020B0600070205080204" pitchFamily="34" charset="-128"/>
              </a:rPr>
              <a:t> Publishers</a:t>
            </a:r>
          </a:p>
          <a:p>
            <a:pPr>
              <a:lnSpc>
                <a:spcPct val="100000"/>
              </a:lnSpc>
            </a:pPr>
            <a:r>
              <a:rPr lang="en-US" altLang="sv-SE" sz="1200" dirty="0">
                <a:ea typeface="ＭＳ Ｐゴシック" panose="020B0600070205080204" pitchFamily="34" charset="-128"/>
              </a:rPr>
              <a:t>Anderhag, P., Wickman, P.-O. &amp; Hamza, K. M. (2015). Signs of taste for science: a methodology for studying the constitution of interest in the science classroom. </a:t>
            </a:r>
            <a:r>
              <a:rPr lang="en-US" altLang="sv-SE" sz="1200" i="1" dirty="0">
                <a:ea typeface="ＭＳ Ｐゴシック" panose="020B0600070205080204" pitchFamily="34" charset="-128"/>
              </a:rPr>
              <a:t>Cultural Studies of Science Education, 10</a:t>
            </a:r>
            <a:r>
              <a:rPr lang="en-US" altLang="sv-SE" sz="1200" dirty="0">
                <a:ea typeface="ＭＳ Ｐゴシック" panose="020B0600070205080204" pitchFamily="34" charset="-128"/>
              </a:rPr>
              <a:t>(2), 339–368.</a:t>
            </a:r>
          </a:p>
          <a:p>
            <a:pPr>
              <a:lnSpc>
                <a:spcPct val="100000"/>
              </a:lnSpc>
            </a:pPr>
            <a:r>
              <a:rPr lang="en-US" altLang="sv-SE" sz="1200" dirty="0">
                <a:ea typeface="ＭＳ Ｐゴシック" panose="020B0600070205080204" pitchFamily="34" charset="-128"/>
              </a:rPr>
              <a:t>Anderhag, P., Hamza, K. M. &amp; Wickman, P.-O. (2014). What can a Teacher do to Support Students' Interest in Science? A Study of the Constitution of Taste in a Science Classroom. </a:t>
            </a:r>
            <a:r>
              <a:rPr lang="en-US" altLang="sv-SE" sz="1200" i="1" dirty="0">
                <a:ea typeface="ＭＳ Ｐゴシック" panose="020B0600070205080204" pitchFamily="34" charset="-128"/>
              </a:rPr>
              <a:t>Research in Science Education, 45</a:t>
            </a:r>
            <a:r>
              <a:rPr lang="en-US" altLang="sv-SE" sz="1200" dirty="0">
                <a:ea typeface="ＭＳ Ｐゴシック" panose="020B0600070205080204" pitchFamily="34" charset="-128"/>
              </a:rPr>
              <a:t>(5), 749-784</a:t>
            </a:r>
            <a:r>
              <a:rPr lang="en-US" altLang="sv-SE" sz="1200" i="1" dirty="0">
                <a:ea typeface="ＭＳ Ｐゴシック" panose="020B0600070205080204" pitchFamily="34" charset="-128"/>
              </a:rPr>
              <a:t>.</a:t>
            </a:r>
            <a:endParaRPr lang="en-US" altLang="sv-SE" sz="1200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</a:pPr>
            <a:r>
              <a:rPr lang="en-US" altLang="sv-SE" sz="1200" dirty="0">
                <a:ea typeface="ＭＳ Ｐゴシック" panose="020B0600070205080204" pitchFamily="34" charset="-128"/>
              </a:rPr>
              <a:t>Wickman, P.-O., Prain, V. &amp; Tytler, R. (2022). Aesthetics, affect, and making meaning in science education: An introduction. </a:t>
            </a:r>
            <a:r>
              <a:rPr lang="en-US" altLang="sv-SE" sz="1200" i="1" dirty="0">
                <a:ea typeface="ＭＳ Ｐゴシック" panose="020B0600070205080204" pitchFamily="34" charset="-128"/>
              </a:rPr>
              <a:t>International Journal of Science Education, 44</a:t>
            </a:r>
            <a:r>
              <a:rPr lang="en-US" altLang="sv-SE" sz="1200" dirty="0">
                <a:ea typeface="ＭＳ Ｐゴシック" panose="020B0600070205080204" pitchFamily="34" charset="-128"/>
              </a:rPr>
              <a:t>(5), 717–734.</a:t>
            </a:r>
          </a:p>
          <a:p>
            <a:pPr>
              <a:lnSpc>
                <a:spcPct val="100000"/>
              </a:lnSpc>
            </a:pPr>
            <a:r>
              <a:rPr lang="en-US" altLang="sv-SE" sz="1200" dirty="0">
                <a:ea typeface="ＭＳ Ｐゴシック" panose="020B0600070205080204" pitchFamily="34" charset="-128"/>
              </a:rPr>
              <a:t>Hannigan, S., Wickman, P.-O., Ferguson, J. P., Prain, V. &amp; Tytler, R. (2022). The role of aesthetics in learning science in an art-science lesson. </a:t>
            </a:r>
            <a:r>
              <a:rPr lang="en-US" altLang="sv-SE" sz="1200" i="1" dirty="0">
                <a:ea typeface="ＭＳ Ｐゴシック" panose="020B0600070205080204" pitchFamily="34" charset="-128"/>
              </a:rPr>
              <a:t>International Journal of Science Education, 44</a:t>
            </a:r>
            <a:r>
              <a:rPr lang="en-US" altLang="sv-SE" sz="1200" dirty="0">
                <a:ea typeface="ＭＳ Ｐゴシック" panose="020B0600070205080204" pitchFamily="34" charset="-128"/>
              </a:rPr>
              <a:t>(5), 797–814.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0D6CC1A-FD57-C741-38C1-5E816B797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A6E0D2C-D7BD-E54F-DA1C-9A356BB36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/Per-Olof Wickman, IÄD</a:t>
            </a:r>
          </a:p>
        </p:txBody>
      </p:sp>
    </p:spTree>
    <p:extLst>
      <p:ext uri="{BB962C8B-B14F-4D97-AF65-F5344CB8AC3E}">
        <p14:creationId xmlns:p14="http://schemas.microsoft.com/office/powerpoint/2010/main" val="826965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är estetik?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Estetik som konst och design</a:t>
            </a:r>
          </a:p>
          <a:p>
            <a:r>
              <a:rPr lang="sv-SE" dirty="0"/>
              <a:t>Estetik som estetiska upplevelser</a:t>
            </a:r>
          </a:p>
          <a:p>
            <a:pPr lvl="1"/>
            <a:r>
              <a:rPr lang="sv-SE" dirty="0"/>
              <a:t>Känslor (</a:t>
            </a:r>
            <a:r>
              <a:rPr lang="sv-SE" dirty="0" err="1"/>
              <a:t>følelser</a:t>
            </a:r>
            <a:r>
              <a:rPr lang="sv-SE" dirty="0"/>
              <a:t>)</a:t>
            </a:r>
          </a:p>
          <a:p>
            <a:pPr lvl="1"/>
            <a:r>
              <a:rPr lang="sv-SE" dirty="0"/>
              <a:t>Skönhet</a:t>
            </a:r>
          </a:p>
          <a:p>
            <a:pPr lvl="1"/>
            <a:r>
              <a:rPr lang="sv-SE" dirty="0"/>
              <a:t>Estetiska omdömen (</a:t>
            </a:r>
            <a:r>
              <a:rPr lang="sv-SE" dirty="0" err="1"/>
              <a:t>anmeldelse</a:t>
            </a:r>
            <a:r>
              <a:rPr lang="sv-SE" dirty="0"/>
              <a:t>)</a:t>
            </a:r>
          </a:p>
          <a:p>
            <a:pPr lvl="1"/>
            <a:r>
              <a:rPr lang="sv-SE" dirty="0"/>
              <a:t>Smak</a:t>
            </a:r>
          </a:p>
          <a:p>
            <a:r>
              <a:rPr lang="sv-SE" dirty="0"/>
              <a:t>All mänsklig verksamhet är estetisk</a:t>
            </a:r>
          </a:p>
          <a:p>
            <a:r>
              <a:rPr lang="sv-SE" dirty="0"/>
              <a:t>Naturvetenskapen har sin estetik</a:t>
            </a:r>
          </a:p>
          <a:p>
            <a:r>
              <a:rPr lang="sv-SE" dirty="0"/>
              <a:t>Vi lär oss en smak genom fostran och utbildning (</a:t>
            </a:r>
            <a:r>
              <a:rPr lang="sv-SE" dirty="0" err="1"/>
              <a:t>opdragelse</a:t>
            </a:r>
            <a:r>
              <a:rPr lang="sv-SE" dirty="0"/>
              <a:t> og </a:t>
            </a:r>
            <a:r>
              <a:rPr lang="sv-SE" dirty="0" err="1"/>
              <a:t>uddannelse</a:t>
            </a:r>
            <a:r>
              <a:rPr lang="sv-SE" dirty="0"/>
              <a:t>)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/Per-Olof Wickman, IÄD</a:t>
            </a:r>
          </a:p>
        </p:txBody>
      </p:sp>
    </p:spTree>
    <p:extLst>
      <p:ext uri="{BB962C8B-B14F-4D97-AF65-F5344CB8AC3E}">
        <p14:creationId xmlns:p14="http://schemas.microsoft.com/office/powerpoint/2010/main" val="196533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B56BC4-3734-6C91-E25B-5894CD2AB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estetik?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346FA1-ABE7-28C0-06B2-7E82312C6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Fokus inte bara på vad vi känner, utan också på hur vi lär oss om vad som är skönt och fult (</a:t>
            </a:r>
            <a:r>
              <a:rPr lang="sv-SE" dirty="0" err="1"/>
              <a:t>grim</a:t>
            </a:r>
            <a:r>
              <a:rPr lang="sv-SE" dirty="0"/>
              <a:t>) hos olika objekt</a:t>
            </a:r>
          </a:p>
          <a:p>
            <a:r>
              <a:rPr lang="sv-SE" dirty="0"/>
              <a:t>Vi kan studera det som estetiska omdömen om olika objekt</a:t>
            </a:r>
          </a:p>
          <a:p>
            <a:r>
              <a:rPr lang="sv-SE" dirty="0"/>
              <a:t>Vad riktas smaken mot (</a:t>
            </a:r>
            <a:r>
              <a:rPr lang="sv-SE" dirty="0" err="1"/>
              <a:t>orienteret</a:t>
            </a:r>
            <a:r>
              <a:rPr lang="sv-SE" dirty="0"/>
              <a:t> mod)?</a:t>
            </a:r>
          </a:p>
          <a:p>
            <a:r>
              <a:rPr lang="sv-SE" dirty="0"/>
              <a:t>Smak och kunskap (viden)</a:t>
            </a:r>
          </a:p>
          <a:p>
            <a:r>
              <a:rPr lang="sv-SE" dirty="0"/>
              <a:t>Smak – intresse för naturvetenskap </a:t>
            </a:r>
          </a:p>
          <a:p>
            <a:r>
              <a:rPr lang="sv-SE" dirty="0"/>
              <a:t>Det blir en kommunikativ relation som lärare kan </a:t>
            </a:r>
          </a:p>
          <a:p>
            <a:pPr lvl="1"/>
            <a:r>
              <a:rPr lang="sv-SE" dirty="0"/>
              <a:t>se, följa och uppmuntra (</a:t>
            </a:r>
            <a:r>
              <a:rPr lang="sv-SE" dirty="0" err="1"/>
              <a:t>tilskynde</a:t>
            </a:r>
            <a:r>
              <a:rPr lang="sv-SE" dirty="0"/>
              <a:t>) utvecklingen av smak</a:t>
            </a:r>
          </a:p>
          <a:p>
            <a:pPr lvl="1"/>
            <a:r>
              <a:rPr lang="sv-SE" dirty="0"/>
              <a:t>skapa en undervisning där elevernas smak görs synlig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7E75F2A-FE87-B18D-A088-FADF2FB44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6CE436-C0DF-95C3-87B8-6C4422DA8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/Per-Olof Wickman, IÄD</a:t>
            </a:r>
          </a:p>
        </p:txBody>
      </p:sp>
    </p:spTree>
    <p:extLst>
      <p:ext uri="{BB962C8B-B14F-4D97-AF65-F5344CB8AC3E}">
        <p14:creationId xmlns:p14="http://schemas.microsoft.com/office/powerpoint/2010/main" val="4258550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4B02B5-B25C-E6E6-834B-C0B0E3E85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Didaktisk modellering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CAB805E-8B14-2E25-4BA7-6210B791A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Skapa didaktiska modeller och verktyg </a:t>
            </a:r>
          </a:p>
          <a:p>
            <a:r>
              <a:rPr lang="sv-SE" dirty="0"/>
              <a:t>Hjälper lärare att planera, genomföra (</a:t>
            </a:r>
            <a:r>
              <a:rPr lang="sv-SE" dirty="0" err="1"/>
              <a:t>udføre</a:t>
            </a:r>
            <a:r>
              <a:rPr lang="sv-SE" dirty="0"/>
              <a:t>) och utvärdera (</a:t>
            </a:r>
            <a:r>
              <a:rPr lang="sv-SE" dirty="0" err="1"/>
              <a:t>vurdere</a:t>
            </a:r>
            <a:r>
              <a:rPr lang="sv-SE" dirty="0"/>
              <a:t>) undervisning</a:t>
            </a:r>
          </a:p>
          <a:p>
            <a:r>
              <a:rPr lang="sv-SE" dirty="0"/>
              <a:t>Ger redskap för didaktisk analys och design</a:t>
            </a:r>
          </a:p>
          <a:p>
            <a:r>
              <a:rPr lang="sv-SE" dirty="0"/>
              <a:t>Viktigt att begreppen (koncept) och verktygen i de didaktiska modellerna</a:t>
            </a:r>
          </a:p>
          <a:p>
            <a:pPr lvl="1"/>
            <a:r>
              <a:rPr lang="sv-SE" dirty="0"/>
              <a:t>hjälper lärare att välja metod och innehåll i undervisningen</a:t>
            </a:r>
          </a:p>
          <a:p>
            <a:pPr lvl="1"/>
            <a:r>
              <a:rPr lang="sv-SE" dirty="0"/>
              <a:t>hjälper lärare att förklara varför dessa val (</a:t>
            </a:r>
            <a:r>
              <a:rPr lang="sv-SE" dirty="0" err="1"/>
              <a:t>valg</a:t>
            </a:r>
            <a:r>
              <a:rPr lang="sv-SE" dirty="0"/>
              <a:t>)</a:t>
            </a:r>
          </a:p>
          <a:p>
            <a:r>
              <a:rPr lang="sv-SE" dirty="0"/>
              <a:t>Extrahera, mangla och exemplifiera</a:t>
            </a:r>
          </a:p>
          <a:p>
            <a:r>
              <a:rPr lang="sv-SE" dirty="0"/>
              <a:t>Presentera två exempel som rör estetik och smak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827AFB-131E-F398-8ED2-AC7736B02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346ECA-F87D-E79A-E56A-F4D6E664A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/Per-Olof Wickman, IÄD</a:t>
            </a:r>
          </a:p>
        </p:txBody>
      </p:sp>
    </p:spTree>
    <p:extLst>
      <p:ext uri="{BB962C8B-B14F-4D97-AF65-F5344CB8AC3E}">
        <p14:creationId xmlns:p14="http://schemas.microsoft.com/office/powerpoint/2010/main" val="42190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1DB5D2-1135-86F5-66B8-A4B3E94A1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000" dirty="0"/>
              <a:t>1. </a:t>
            </a:r>
            <a:r>
              <a:rPr lang="sv-SE" sz="1800" dirty="0">
                <a:solidFill>
                  <a:schemeClr val="accent1"/>
                </a:solidFill>
              </a:rPr>
              <a:t>Estetiska omdömen</a:t>
            </a:r>
            <a:r>
              <a:rPr lang="sv-SE" sz="1800" dirty="0"/>
              <a:t> för att studera vilken roll estetik spelar i undervisning i naturvetenskap (Wickman, 2006)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4A97A1-AAF2-5A58-C346-9BB81CBDA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buFont typeface="Verdana" panose="020B0604030504040204" pitchFamily="34" charset="0"/>
              <a:buNone/>
              <a:defRPr/>
            </a:pPr>
            <a:r>
              <a:rPr lang="en-US" sz="1800" dirty="0"/>
              <a:t>Teacher: So it’s pretty easy to find the hydrochloric acid, and there’s nothing that competes with its acidity, so to say. Now consider that it’s nine-</a:t>
            </a:r>
            <a:r>
              <a:rPr lang="en-US" sz="1800" dirty="0" err="1"/>
              <a:t>molaric</a:t>
            </a:r>
            <a:r>
              <a:rPr lang="en-US" sz="1800" dirty="0"/>
              <a:t> so that, maybe it’s so strong that it </a:t>
            </a:r>
            <a:r>
              <a:rPr lang="en-US" sz="1800" i="1" dirty="0"/>
              <a:t>takes the indicator paper away</a:t>
            </a:r>
            <a:r>
              <a:rPr lang="en-US" sz="1800" dirty="0"/>
              <a:t> so you won’t get any color. So please solve it when you eventually find it, because it has a pungent smell also. Yes that was a tip.</a:t>
            </a:r>
            <a:r>
              <a:rPr lang="sv-SE" sz="1800" dirty="0"/>
              <a:t> </a:t>
            </a:r>
          </a:p>
          <a:p>
            <a:pPr eaLnBrk="1" hangingPunct="1">
              <a:lnSpc>
                <a:spcPct val="100000"/>
              </a:lnSpc>
              <a:buFont typeface="Verdana" panose="020B0604030504040204" pitchFamily="34" charset="0"/>
              <a:buNone/>
              <a:defRPr/>
            </a:pPr>
            <a:r>
              <a:rPr lang="sv-SE" sz="1800" dirty="0"/>
              <a:t>[…]</a:t>
            </a:r>
            <a:endParaRPr lang="en-US" sz="1800" dirty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dirty="0"/>
              <a:t>Teacher: How can you tell which one’s hydrochloric acid and which one’s sulfuric acid then?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dirty="0"/>
              <a:t>Eva: Yes but so shouldn’t you… yes but hey couldn’t you see the difference, the hydrochloric acid is of molarity nine right and the sulfuric acid is of molarity two right?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dirty="0"/>
              <a:t>Teacher: Yeah. Did you smell? Did you feel anything like… you can sense chlorine from the hydrochloric acid.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dirty="0"/>
              <a:t>Elisabeth: Chlorine.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dirty="0"/>
              <a:t>Eva: But we did that, didn’t we?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dirty="0"/>
              <a:t>Elisabeth: We did that for sure, chlorine and most acidic.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0C6EB8F-590C-31FB-DC79-5C27F4B1B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A9A383-F27D-D73C-5F0D-8C4963648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/Per-Olof Wickman, IÄD</a:t>
            </a:r>
          </a:p>
        </p:txBody>
      </p:sp>
    </p:spTree>
    <p:extLst>
      <p:ext uri="{BB962C8B-B14F-4D97-AF65-F5344CB8AC3E}">
        <p14:creationId xmlns:p14="http://schemas.microsoft.com/office/powerpoint/2010/main" val="3419738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064DAF-6972-9149-CBFF-BC721F96C5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D7E720-CFEA-8AB1-0248-C6966BE84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000" dirty="0"/>
              <a:t>1. </a:t>
            </a:r>
            <a:r>
              <a:rPr lang="sv-SE" sz="1800" dirty="0">
                <a:solidFill>
                  <a:schemeClr val="accent1"/>
                </a:solidFill>
              </a:rPr>
              <a:t>Estetiska omdömen</a:t>
            </a:r>
            <a:r>
              <a:rPr lang="sv-SE" sz="1800" dirty="0"/>
              <a:t> för att studera vilken roll estetik spelar i undervisning i naturvetenskap (Wickman, 2006)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C16BB0-926B-C02B-272E-2FC822AC1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Teacher: </a:t>
            </a:r>
            <a:r>
              <a:rPr lang="en-US" altLang="sv-SE" sz="1800" b="1" dirty="0">
                <a:ea typeface="ＭＳ Ｐゴシック" panose="020B0600070205080204" pitchFamily="34" charset="-128"/>
              </a:rPr>
              <a:t>Wonderful, wonderful</a:t>
            </a:r>
            <a:r>
              <a:rPr lang="en-US" altLang="sv-SE" sz="1800" dirty="0">
                <a:ea typeface="ＭＳ Ｐゴシック" panose="020B0600070205080204" pitchFamily="34" charset="-128"/>
              </a:rPr>
              <a:t>. So you got, you got a response from the nine </a:t>
            </a:r>
            <a:r>
              <a:rPr lang="en-US" altLang="sv-SE" sz="1800" dirty="0" err="1">
                <a:ea typeface="ＭＳ Ｐゴシック" panose="020B0600070205080204" pitchFamily="34" charset="-128"/>
              </a:rPr>
              <a:t>molaric</a:t>
            </a:r>
            <a:r>
              <a:rPr lang="en-US" altLang="sv-SE" sz="1800" dirty="0">
                <a:ea typeface="ＭＳ Ｐゴシック" panose="020B0600070205080204" pitchFamily="34" charset="-128"/>
              </a:rPr>
              <a:t> one?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Elisabeth: It does take it; it’s spreading all here ...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Eva: It does take the paper as we say.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Elisabeth: It does take the paper.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Teacher: That’s what I say exactly yeah.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Fatima: It’s really spreading.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Teacher: It can be difficult to get a response.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Fatima: Just being close like: </a:t>
            </a:r>
            <a:r>
              <a:rPr lang="en-US" altLang="sv-SE" sz="1800" b="1" dirty="0" err="1">
                <a:ea typeface="ＭＳ Ｐゴシック" panose="020B0600070205080204" pitchFamily="34" charset="-128"/>
              </a:rPr>
              <a:t>ohhh</a:t>
            </a:r>
            <a:r>
              <a:rPr lang="en-US" altLang="sv-SE" sz="1800" dirty="0">
                <a:ea typeface="ＭＳ Ｐゴシック" panose="020B0600070205080204" pitchFamily="34" charset="-128"/>
              </a:rPr>
              <a:t>.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Teacher: It should have decolored the paper if it is …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Eva: It’s getting so </a:t>
            </a:r>
            <a:r>
              <a:rPr lang="en-US" altLang="sv-SE" sz="1800" b="1" dirty="0">
                <a:ea typeface="ＭＳ Ｐゴシック" panose="020B0600070205080204" pitchFamily="34" charset="-128"/>
              </a:rPr>
              <a:t>nice</a:t>
            </a:r>
            <a:r>
              <a:rPr lang="en-US" altLang="sv-SE" sz="1800" dirty="0">
                <a:ea typeface="ＭＳ Ｐゴシック" panose="020B0600070205080204" pitchFamily="34" charset="-128"/>
              </a:rPr>
              <a:t>.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Elisabeth: It’s </a:t>
            </a:r>
            <a:r>
              <a:rPr lang="en-US" altLang="sv-SE" sz="1800" b="1" dirty="0">
                <a:ea typeface="ＭＳ Ｐゴシック" panose="020B0600070205080204" pitchFamily="34" charset="-128"/>
              </a:rPr>
              <a:t>cute</a:t>
            </a:r>
            <a:r>
              <a:rPr lang="en-US" altLang="sv-SE" sz="1800" dirty="0">
                <a:ea typeface="ＭＳ Ｐゴシック" panose="020B0600070205080204" pitchFamily="34" charset="-128"/>
              </a:rPr>
              <a:t>, isn’t it?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Eva: Yes. It looks </a:t>
            </a:r>
            <a:r>
              <a:rPr lang="en-US" altLang="sv-SE" sz="1800" b="1" dirty="0">
                <a:ea typeface="ＭＳ Ｐゴシック" panose="020B0600070205080204" pitchFamily="34" charset="-128"/>
              </a:rPr>
              <a:t>so</a:t>
            </a:r>
            <a:r>
              <a:rPr lang="en-US" altLang="sv-SE" sz="1800" i="1" dirty="0">
                <a:ea typeface="ＭＳ Ｐゴシック" panose="020B0600070205080204" pitchFamily="34" charset="-128"/>
              </a:rPr>
              <a:t> </a:t>
            </a:r>
            <a:r>
              <a:rPr lang="en-US" altLang="sv-SE" sz="1800" b="1" dirty="0">
                <a:ea typeface="ＭＳ Ｐゴシック" panose="020B0600070205080204" pitchFamily="34" charset="-128"/>
              </a:rPr>
              <a:t>nice</a:t>
            </a:r>
            <a:r>
              <a:rPr lang="en-US" altLang="sv-SE" sz="1800" dirty="0">
                <a:ea typeface="ＭＳ Ｐゴシック" panose="020B0600070205080204" pitchFamily="34" charset="-128"/>
              </a:rPr>
              <a:t>.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Elisabeth: Let’s say that’s that. We know it. We have decided so.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Eva: Let’s say that eight is hydrochloric acid.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59A2ABD-2202-48D1-CE0B-1EAD28D5F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BB0E64-32FC-1278-FF85-7DED94E80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/Per-Olof Wickman, IÄD</a:t>
            </a:r>
          </a:p>
        </p:txBody>
      </p:sp>
    </p:spTree>
    <p:extLst>
      <p:ext uri="{BB962C8B-B14F-4D97-AF65-F5344CB8AC3E}">
        <p14:creationId xmlns:p14="http://schemas.microsoft.com/office/powerpoint/2010/main" val="3998096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36BF7-F2D1-23F5-B5EA-BAD425B778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AA22DB-31BE-22B2-5B1E-35817BC8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900" y="388938"/>
            <a:ext cx="7950200" cy="842962"/>
          </a:xfrm>
        </p:spPr>
        <p:txBody>
          <a:bodyPr/>
          <a:lstStyle/>
          <a:p>
            <a:r>
              <a:rPr lang="sv-SE" sz="1600" dirty="0"/>
              <a:t>1. </a:t>
            </a:r>
            <a:r>
              <a:rPr lang="sv-SE" sz="1600" dirty="0">
                <a:solidFill>
                  <a:schemeClr val="accent1"/>
                </a:solidFill>
              </a:rPr>
              <a:t>Estetiska omdömen</a:t>
            </a:r>
            <a:r>
              <a:rPr lang="sv-SE" sz="1600" dirty="0"/>
              <a:t> för att studera vilken roll estetik spelar i undervisning i naturvetenskap (Säljö &amp; Bergqvist, 1997)</a:t>
            </a:r>
            <a:br>
              <a:rPr lang="sv-SE" sz="1800" dirty="0"/>
            </a:br>
            <a:r>
              <a:rPr lang="sv-SE" sz="1000" dirty="0">
                <a:hlinkClick r:id="rId2"/>
              </a:rPr>
              <a:t>https://www.lekolar.se/pedagogisk-inspiration/sortiment/amnen/fysik/optik-ljus/optisk-bank/</a:t>
            </a:r>
            <a:r>
              <a:rPr lang="sv-SE" sz="1000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61D23E-323C-D2B9-1B11-B9769C679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900" y="1556792"/>
            <a:ext cx="7950200" cy="4069308"/>
          </a:xfrm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/>
              <a:t>Anita: This will be </a:t>
            </a:r>
            <a:r>
              <a:rPr lang="en-US" sz="1600" b="1" dirty="0"/>
              <a:t>real fun</a:t>
            </a:r>
            <a:endParaRPr lang="en-US" sz="1600" dirty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/>
              <a:t>Inga: Check this, </a:t>
            </a:r>
            <a:r>
              <a:rPr lang="en-US" sz="1600" b="1" dirty="0"/>
              <a:t>real cool</a:t>
            </a:r>
            <a:r>
              <a:rPr lang="en-US" sz="1600" dirty="0"/>
              <a:t>! (Looking at the dispersion of the the [sic] light source as it passes through the glass prism)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/>
              <a:t>Anita: </a:t>
            </a:r>
            <a:r>
              <a:rPr lang="en-US" sz="1600" dirty="0" err="1"/>
              <a:t>Yees</a:t>
            </a:r>
            <a:r>
              <a:rPr lang="en-US" sz="1600" dirty="0"/>
              <a:t>!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/>
              <a:t>Eva, Anita: </a:t>
            </a:r>
            <a:r>
              <a:rPr lang="en-US" sz="1600" b="1" dirty="0"/>
              <a:t>Wow</a:t>
            </a:r>
            <a:r>
              <a:rPr lang="en-US" sz="1600" dirty="0"/>
              <a:t>… </a:t>
            </a:r>
            <a:r>
              <a:rPr lang="en-US" sz="1600" b="1" dirty="0"/>
              <a:t>Wow</a:t>
            </a:r>
            <a:endParaRPr lang="en-US" sz="1600" dirty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/>
              <a:t>Anita: </a:t>
            </a:r>
            <a:r>
              <a:rPr lang="en-US" sz="1600" dirty="0" err="1"/>
              <a:t>Discolights</a:t>
            </a:r>
            <a:endParaRPr lang="en-US" sz="1600" dirty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/>
              <a:t>Inga: Yes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/>
              <a:t>Anita: The blue one is </a:t>
            </a:r>
            <a:r>
              <a:rPr lang="en-US" sz="1600" b="1" dirty="0"/>
              <a:t>the nicest</a:t>
            </a:r>
            <a:endParaRPr lang="en-US" sz="1600" dirty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/>
              <a:t>Eva: But what are we supposed to use this one for? (Points to a mirror)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/>
              <a:t>Anita: You probably give an angle to the light in some way</a:t>
            </a:r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/>
              <a:t>Anita: Check this, what a </a:t>
            </a:r>
            <a:r>
              <a:rPr lang="en-US" sz="1600" b="1" dirty="0"/>
              <a:t>nice</a:t>
            </a:r>
            <a:r>
              <a:rPr lang="en-US" sz="1600" dirty="0"/>
              <a:t> light that this [is]!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600" dirty="0">
                <a:ea typeface="ＭＳ Ｐゴシック" panose="020B0600070205080204" pitchFamily="34" charset="-128"/>
              </a:rPr>
              <a:t>Eva: Nothing is happening it seems to me. What is this then? (Reports that “nothing” is visibly happening, although the light is refracted)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600" dirty="0">
                <a:ea typeface="ＭＳ Ｐゴシック" panose="020B0600070205080204" pitchFamily="34" charset="-128"/>
              </a:rPr>
              <a:t>Anita: Yes, that’s right, that’s what we’re supposed to do. You should point the light onto here. And then you would see how the light is reflected.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2BA1B97-1BAA-B66B-53EC-ABB16D80C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8E4BF5F-7307-1D87-EFAB-C213918D5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/Per-Olof Wickman, IÄD</a:t>
            </a:r>
          </a:p>
        </p:txBody>
      </p:sp>
    </p:spTree>
    <p:extLst>
      <p:ext uri="{BB962C8B-B14F-4D97-AF65-F5344CB8AC3E}">
        <p14:creationId xmlns:p14="http://schemas.microsoft.com/office/powerpoint/2010/main" val="1077383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073A25-0159-36E0-7EE7-286F683B59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698DB7-CFB4-E521-40F1-A6FB73503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000" dirty="0"/>
              <a:t>1. </a:t>
            </a:r>
            <a:r>
              <a:rPr lang="sv-SE" sz="1800" dirty="0">
                <a:solidFill>
                  <a:schemeClr val="accent1"/>
                </a:solidFill>
              </a:rPr>
              <a:t>Estetiska omdömen</a:t>
            </a:r>
            <a:r>
              <a:rPr lang="sv-SE" sz="1800" dirty="0"/>
              <a:t> för att studera vilken roll estetik spelar i undervisning i naturvetenskap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02B8AD8-25FD-B61B-3C32-88E06BB3C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Inga: This was </a:t>
            </a:r>
            <a:r>
              <a:rPr lang="en-US" altLang="sv-SE" sz="1800" b="1" dirty="0">
                <a:ea typeface="ＭＳ Ｐゴシック" panose="020B0600070205080204" pitchFamily="34" charset="-128"/>
              </a:rPr>
              <a:t>really boring</a:t>
            </a:r>
            <a:endParaRPr lang="en-US" altLang="sv-SE" sz="1800" dirty="0">
              <a:ea typeface="ＭＳ Ｐゴシック" panose="020B0600070205080204" pitchFamily="34" charset="-128"/>
            </a:endParaRP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Anita: No, I don’t get it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Eva: Me neither. But that’s </a:t>
            </a:r>
            <a:r>
              <a:rPr lang="en-US" altLang="sv-SE" sz="1800" b="1" dirty="0">
                <a:ea typeface="ＭＳ Ｐゴシック" panose="020B0600070205080204" pitchFamily="34" charset="-128"/>
              </a:rPr>
              <a:t>nothing to worry about</a:t>
            </a:r>
            <a:endParaRPr lang="en-US" altLang="sv-SE" sz="1800" dirty="0">
              <a:ea typeface="ＭＳ Ｐゴシック" panose="020B0600070205080204" pitchFamily="34" charset="-128"/>
            </a:endParaRP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Inga: What are you supposed to do with that thing then? (One of the prisms)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Inga: What a </a:t>
            </a:r>
            <a:r>
              <a:rPr lang="en-US" altLang="sv-SE" sz="1800" b="1" dirty="0">
                <a:ea typeface="ＭＳ Ｐゴシック" panose="020B0600070205080204" pitchFamily="34" charset="-128"/>
              </a:rPr>
              <a:t>cool</a:t>
            </a:r>
            <a:r>
              <a:rPr lang="en-US" altLang="sv-SE" sz="1800" dirty="0">
                <a:ea typeface="ＭＳ Ｐゴシック" panose="020B0600070205080204" pitchFamily="34" charset="-128"/>
              </a:rPr>
              <a:t> light!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[…]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Anita: It’s </a:t>
            </a:r>
            <a:r>
              <a:rPr lang="en-US" altLang="sv-SE" sz="1800" b="1" dirty="0">
                <a:ea typeface="ＭＳ Ｐゴシック" panose="020B0600070205080204" pitchFamily="34" charset="-128"/>
              </a:rPr>
              <a:t>no fun</a:t>
            </a:r>
            <a:r>
              <a:rPr lang="en-US" altLang="sv-SE" sz="1800" dirty="0">
                <a:ea typeface="ＭＳ Ｐゴシック" panose="020B0600070205080204" pitchFamily="34" charset="-128"/>
              </a:rPr>
              <a:t> Anders [the teacher]. Nothing’s happening!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Eva: Nothing’s happening here. Either we are stupid or it’s…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Teacher: What are you doing, then?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Eva: Nothing.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Inga: Nothing.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Teacher: I see. You’re doing nothing. Well, then nothing will happen.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Eva: Oh, yes! We’re doing lots of things. Yes, indeed, we’re doing lots of things but still nothing is happening.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Inga: We’re finding masses of these things to do and…</a:t>
            </a:r>
          </a:p>
          <a:p>
            <a:pPr marL="571500" indent="-5715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sv-SE" sz="1800" dirty="0">
                <a:ea typeface="ＭＳ Ｐゴシック" panose="020B0600070205080204" pitchFamily="34" charset="-128"/>
              </a:rPr>
              <a:t>Eva: We don’t know what it’s for!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BC286AF-198F-8C19-E68D-1537ACC41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2C8010D-B640-0E03-5DAB-A2D8F2347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/Per-Olof Wickman, IÄD</a:t>
            </a:r>
          </a:p>
        </p:txBody>
      </p:sp>
    </p:spTree>
    <p:extLst>
      <p:ext uri="{BB962C8B-B14F-4D97-AF65-F5344CB8AC3E}">
        <p14:creationId xmlns:p14="http://schemas.microsoft.com/office/powerpoint/2010/main" val="1320992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694056-AB76-62CE-A214-D6541A26A5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B51D01-B8C4-9DCC-15FF-F4359A814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000" dirty="0"/>
              <a:t>1. </a:t>
            </a:r>
            <a:r>
              <a:rPr lang="sv-SE" sz="1800" dirty="0">
                <a:solidFill>
                  <a:schemeClr val="accent1"/>
                </a:solidFill>
              </a:rPr>
              <a:t>Estetiska omdömen</a:t>
            </a:r>
            <a:r>
              <a:rPr lang="sv-SE" sz="1800" dirty="0"/>
              <a:t> för att studera vilken roll estetik spelar i undervisning i naturvetenskap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84152C3-C100-664D-DFC2-F76E71272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Verdana" panose="020B0604030504040204" pitchFamily="34" charset="0"/>
              <a:buNone/>
              <a:defRPr/>
            </a:pPr>
            <a:r>
              <a:rPr lang="en-US" altLang="sv-SE" sz="1600" dirty="0"/>
              <a:t>Teacher: Aha. Did you decide on one more lamp or? </a:t>
            </a:r>
            <a:endParaRPr lang="sv-SE" altLang="sv-SE" sz="1600" dirty="0"/>
          </a:p>
          <a:p>
            <a:pPr>
              <a:lnSpc>
                <a:spcPct val="100000"/>
              </a:lnSpc>
              <a:buFont typeface="Verdana" panose="020B0604030504040204" pitchFamily="34" charset="0"/>
              <a:buNone/>
              <a:defRPr/>
            </a:pPr>
            <a:r>
              <a:rPr lang="en-US" altLang="sv-SE" sz="1600" dirty="0"/>
              <a:t>Nicolai: Well...shall we take another lamp? </a:t>
            </a:r>
            <a:endParaRPr lang="sv-SE" altLang="sv-SE" sz="1600" dirty="0"/>
          </a:p>
          <a:p>
            <a:pPr>
              <a:lnSpc>
                <a:spcPct val="100000"/>
              </a:lnSpc>
              <a:buFont typeface="Verdana" panose="020B0604030504040204" pitchFamily="34" charset="0"/>
              <a:buNone/>
              <a:defRPr/>
            </a:pPr>
            <a:r>
              <a:rPr lang="en-US" altLang="sv-SE" sz="1600" dirty="0"/>
              <a:t>Joachim: It should go up here. </a:t>
            </a:r>
            <a:endParaRPr lang="sv-SE" altLang="sv-SE" sz="1600" dirty="0"/>
          </a:p>
          <a:p>
            <a:pPr>
              <a:lnSpc>
                <a:spcPct val="100000"/>
              </a:lnSpc>
              <a:buFont typeface="Verdana" panose="020B0604030504040204" pitchFamily="34" charset="0"/>
              <a:buNone/>
              <a:defRPr/>
            </a:pPr>
            <a:r>
              <a:rPr lang="en-US" altLang="sv-SE" sz="1600" dirty="0"/>
              <a:t>Nicolai: Yeah. </a:t>
            </a:r>
            <a:endParaRPr lang="sv-SE" altLang="sv-SE" sz="1600" dirty="0"/>
          </a:p>
          <a:p>
            <a:pPr>
              <a:lnSpc>
                <a:spcPct val="100000"/>
              </a:lnSpc>
              <a:buFont typeface="Verdana" panose="020B0604030504040204" pitchFamily="34" charset="0"/>
              <a:buNone/>
              <a:defRPr/>
            </a:pPr>
            <a:r>
              <a:rPr lang="en-US" altLang="sv-SE" sz="1600" dirty="0"/>
              <a:t>Teacher: Shouldn’t you have a lamp down here? </a:t>
            </a:r>
            <a:endParaRPr lang="sv-SE" altLang="sv-SE" sz="1600" dirty="0"/>
          </a:p>
          <a:p>
            <a:pPr>
              <a:lnSpc>
                <a:spcPct val="100000"/>
              </a:lnSpc>
              <a:buFont typeface="Verdana" panose="020B0604030504040204" pitchFamily="34" charset="0"/>
              <a:buNone/>
              <a:defRPr/>
            </a:pPr>
            <a:r>
              <a:rPr lang="en-US" altLang="sv-SE" sz="1600" dirty="0"/>
              <a:t>Nicolai: No, look, no look. It doesn’t work as well, for sure. </a:t>
            </a:r>
            <a:endParaRPr lang="sv-SE" altLang="sv-SE" sz="1600" dirty="0"/>
          </a:p>
          <a:p>
            <a:pPr>
              <a:lnSpc>
                <a:spcPct val="100000"/>
              </a:lnSpc>
              <a:buFont typeface="Verdana" panose="020B0604030504040204" pitchFamily="34" charset="0"/>
              <a:buNone/>
              <a:defRPr/>
            </a:pPr>
            <a:r>
              <a:rPr lang="en-US" altLang="sv-SE" sz="1600" dirty="0"/>
              <a:t>Teacher: How can you get that lamp to light? </a:t>
            </a:r>
            <a:endParaRPr lang="sv-SE" altLang="sv-SE" sz="1600" dirty="0"/>
          </a:p>
          <a:p>
            <a:pPr>
              <a:lnSpc>
                <a:spcPct val="100000"/>
              </a:lnSpc>
              <a:buFont typeface="Verdana" panose="020B0604030504040204" pitchFamily="34" charset="0"/>
              <a:buNone/>
              <a:defRPr/>
            </a:pPr>
            <a:r>
              <a:rPr lang="en-US" altLang="sv-SE" sz="1600" dirty="0"/>
              <a:t>Nicolai: But that’s no good since it doesn’t... it won’t be as </a:t>
            </a:r>
            <a:r>
              <a:rPr lang="en-US" altLang="sv-SE" sz="1600" b="1" i="1" dirty="0"/>
              <a:t>cozy</a:t>
            </a:r>
            <a:r>
              <a:rPr lang="en-US" altLang="sv-SE" sz="1600" dirty="0"/>
              <a:t> then. </a:t>
            </a:r>
            <a:endParaRPr lang="sv-SE" altLang="sv-SE" sz="1600" dirty="0"/>
          </a:p>
          <a:p>
            <a:pPr>
              <a:lnSpc>
                <a:spcPct val="100000"/>
              </a:lnSpc>
              <a:buFont typeface="Verdana" panose="020B0604030504040204" pitchFamily="34" charset="0"/>
              <a:buNone/>
            </a:pPr>
            <a:r>
              <a:rPr lang="en-US" altLang="sv-SE" sz="1600" dirty="0">
                <a:ea typeface="ＭＳ Ｐゴシック" panose="020B0600070205080204" pitchFamily="34" charset="-128"/>
              </a:rPr>
              <a:t>Teacher: You mean when someone peeks in? </a:t>
            </a:r>
            <a:endParaRPr lang="sv-SE" altLang="sv-SE" sz="1600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buFont typeface="Verdana" panose="020B0604030504040204" pitchFamily="34" charset="0"/>
              <a:buNone/>
            </a:pPr>
            <a:r>
              <a:rPr lang="en-US" altLang="sv-SE" sz="1600" dirty="0">
                <a:ea typeface="ＭＳ Ｐゴシック" panose="020B0600070205080204" pitchFamily="34" charset="-128"/>
              </a:rPr>
              <a:t>Nicolai: Yeah. </a:t>
            </a:r>
            <a:endParaRPr lang="sv-SE" altLang="sv-SE" sz="1600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buFont typeface="Verdana" panose="020B0604030504040204" pitchFamily="34" charset="0"/>
              <a:buNone/>
            </a:pPr>
            <a:r>
              <a:rPr lang="en-US" altLang="sv-SE" sz="1600" dirty="0">
                <a:ea typeface="ＭＳ Ｐゴシック" panose="020B0600070205080204" pitchFamily="34" charset="-128"/>
              </a:rPr>
              <a:t>Teacher: But someone can. You can make a window here maybe. Cover it here. </a:t>
            </a:r>
            <a:endParaRPr lang="sv-SE" altLang="sv-SE" sz="1600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buFont typeface="Verdana" panose="020B0604030504040204" pitchFamily="34" charset="0"/>
              <a:buNone/>
            </a:pPr>
            <a:r>
              <a:rPr lang="en-US" altLang="sv-SE" sz="1600" dirty="0">
                <a:ea typeface="ＭＳ Ｐゴシック" panose="020B0600070205080204" pitchFamily="34" charset="-128"/>
              </a:rPr>
              <a:t>Nicolai: But then you can’t </a:t>
            </a:r>
            <a:r>
              <a:rPr lang="en-US" altLang="sv-SE" sz="1600" b="1" i="1" dirty="0">
                <a:ea typeface="ＭＳ Ｐゴシック" panose="020B0600070205080204" pitchFamily="34" charset="-128"/>
              </a:rPr>
              <a:t>be</a:t>
            </a:r>
            <a:r>
              <a:rPr lang="en-US" altLang="sv-SE" sz="1600" dirty="0">
                <a:ea typeface="ＭＳ Ｐゴシック" panose="020B0600070205080204" pitchFamily="34" charset="-128"/>
              </a:rPr>
              <a:t> </a:t>
            </a:r>
            <a:r>
              <a:rPr lang="en-US" altLang="sv-SE" sz="1600" b="1" i="1" dirty="0">
                <a:ea typeface="ＭＳ Ｐゴシック" panose="020B0600070205080204" pitchFamily="34" charset="-128"/>
              </a:rPr>
              <a:t>tinkering</a:t>
            </a:r>
            <a:r>
              <a:rPr lang="en-US" altLang="sv-SE" sz="1600" dirty="0">
                <a:ea typeface="ＭＳ Ｐゴシック" panose="020B0600070205080204" pitchFamily="34" charset="-128"/>
              </a:rPr>
              <a:t>.</a:t>
            </a:r>
            <a:endParaRPr lang="sv-SE" altLang="sv-SE" sz="1600" dirty="0">
              <a:ea typeface="ＭＳ Ｐゴシック" panose="020B0600070205080204" pitchFamily="34" charset="-128"/>
            </a:endParaRPr>
          </a:p>
          <a:p>
            <a:pPr>
              <a:lnSpc>
                <a:spcPct val="100000"/>
              </a:lnSpc>
              <a:buFont typeface="Verdana" panose="020B0604030504040204" pitchFamily="34" charset="0"/>
              <a:buNone/>
            </a:pPr>
            <a:r>
              <a:rPr lang="en-US" altLang="sv-SE" sz="1600" dirty="0">
                <a:ea typeface="ＭＳ Ｐゴシック" panose="020B0600070205080204" pitchFamily="34" charset="-128"/>
              </a:rPr>
              <a:t>Teacher: No, that’s true, you can’t. </a:t>
            </a:r>
          </a:p>
          <a:p>
            <a:pPr>
              <a:lnSpc>
                <a:spcPct val="100000"/>
              </a:lnSpc>
              <a:buNone/>
            </a:pPr>
            <a:r>
              <a:rPr lang="en-US" altLang="sv-SE" sz="1600" dirty="0">
                <a:ea typeface="ＭＳ Ｐゴシック" panose="020B0600070205080204" pitchFamily="34" charset="-128"/>
              </a:rPr>
              <a:t>Nicolai: But then you got to finish this. You can put some LEGO guys there and then you cover here and then you make… And then there is</a:t>
            </a:r>
          </a:p>
          <a:p>
            <a:pPr>
              <a:lnSpc>
                <a:spcPct val="100000"/>
              </a:lnSpc>
              <a:spcBef>
                <a:spcPts val="100"/>
              </a:spcBef>
              <a:buNone/>
            </a:pPr>
            <a:r>
              <a:rPr lang="en-US" altLang="sv-SE" sz="1600" dirty="0">
                <a:ea typeface="ＭＳ Ｐゴシック" panose="020B0600070205080204" pitchFamily="34" charset="-128"/>
              </a:rPr>
              <a:t>	one who’s taking a bath here a little.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FF1AC25-DFC6-E162-1C13-905DE7968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2024-03-06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91266A1-2775-CDB7-148E-AD35262C8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/Per-Olof Wickman, IÄD</a:t>
            </a:r>
          </a:p>
        </p:txBody>
      </p:sp>
    </p:spTree>
    <p:extLst>
      <p:ext uri="{BB962C8B-B14F-4D97-AF65-F5344CB8AC3E}">
        <p14:creationId xmlns:p14="http://schemas.microsoft.com/office/powerpoint/2010/main" val="2783146360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mall_forskning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U Forskning Kronor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U Forskning Olivkvist">
  <a:themeElements>
    <a:clrScheme name="SU">
      <a:dk1>
        <a:srgbClr val="002F5F"/>
      </a:dk1>
      <a:lt1>
        <a:srgbClr val="FFFFFF"/>
      </a:lt1>
      <a:dk2>
        <a:srgbClr val="002F5F"/>
      </a:dk2>
      <a:lt2>
        <a:srgbClr val="808080"/>
      </a:lt2>
      <a:accent1>
        <a:srgbClr val="A3A86B"/>
      </a:accent1>
      <a:accent2>
        <a:srgbClr val="ACDEE6"/>
      </a:accent2>
      <a:accent3>
        <a:srgbClr val="9BB2CE"/>
      </a:accent3>
      <a:accent4>
        <a:srgbClr val="D95E00"/>
      </a:accent4>
      <a:accent5>
        <a:srgbClr val="DADCC3"/>
      </a:accent5>
      <a:accent6>
        <a:srgbClr val="FF9B4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powerpoint-mall_forskning</Template>
  <TotalTime>791</TotalTime>
  <Words>2019</Words>
  <Application>Microsoft Office PowerPoint</Application>
  <PresentationFormat>Bildspel på skärmen (4:3)</PresentationFormat>
  <Paragraphs>166</Paragraphs>
  <Slides>16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16</vt:i4>
      </vt:variant>
    </vt:vector>
  </HeadingPairs>
  <TitlesOfParts>
    <vt:vector size="24" baseType="lpstr">
      <vt:lpstr>MS PGothic</vt:lpstr>
      <vt:lpstr>Arial</vt:lpstr>
      <vt:lpstr>Calibri</vt:lpstr>
      <vt:lpstr>Verdana</vt:lpstr>
      <vt:lpstr>Wingdings</vt:lpstr>
      <vt:lpstr>powerpoint-mall_forskning</vt:lpstr>
      <vt:lpstr>SU Forskning Kronor</vt:lpstr>
      <vt:lpstr>SU Forskning Olivkvist</vt:lpstr>
      <vt:lpstr>Æstetik, smag og meningsdannelse under undervisning og læring i naturvidenskab</vt:lpstr>
      <vt:lpstr>Vad är estetik?</vt:lpstr>
      <vt:lpstr>Varför estetik?</vt:lpstr>
      <vt:lpstr>Didaktisk modellering</vt:lpstr>
      <vt:lpstr>1. Estetiska omdömen för att studera vilken roll estetik spelar i undervisning i naturvetenskap (Wickman, 2006)</vt:lpstr>
      <vt:lpstr>1. Estetiska omdömen för att studera vilken roll estetik spelar i undervisning i naturvetenskap (Wickman, 2006)</vt:lpstr>
      <vt:lpstr>1. Estetiska omdömen för att studera vilken roll estetik spelar i undervisning i naturvetenskap (Säljö &amp; Bergqvist, 1997) https://www.lekolar.se/pedagogisk-inspiration/sortiment/amnen/fysik/optik-ljus/optisk-bank/ </vt:lpstr>
      <vt:lpstr>1. Estetiska omdömen för att studera vilken roll estetik spelar i undervisning i naturvetenskap</vt:lpstr>
      <vt:lpstr>1. Estetiska omdömen för att studera vilken roll estetik spelar i undervisning i naturvetenskap</vt:lpstr>
      <vt:lpstr>2. Smak för att studera vilken roll estetik spelar i undervisning i naturvetenskap</vt:lpstr>
      <vt:lpstr>Vad vi vet om intresse skolans olika stadier</vt:lpstr>
      <vt:lpstr>En studie av en lärare år 9: en undersökning om elektriska kretsar</vt:lpstr>
      <vt:lpstr>Slutsats</vt:lpstr>
      <vt:lpstr>Organiserande syften</vt:lpstr>
      <vt:lpstr>Undersökande arbete i låg- och mellanstadiet</vt:lpstr>
      <vt:lpstr>Några referenser</vt:lpstr>
    </vt:vector>
  </TitlesOfParts>
  <Company>Stockholms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Relationen mellan forskning och undervisning i didaktik</dc:title>
  <dc:creator>perwic</dc:creator>
  <cp:lastModifiedBy>Per-Olof Wickman</cp:lastModifiedBy>
  <cp:revision>80</cp:revision>
  <cp:lastPrinted>2015-01-28T15:03:09Z</cp:lastPrinted>
  <dcterms:created xsi:type="dcterms:W3CDTF">2013-05-27T11:42:51Z</dcterms:created>
  <dcterms:modified xsi:type="dcterms:W3CDTF">2024-03-01T14:57:34Z</dcterms:modified>
</cp:coreProperties>
</file>