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21386800" cy="30243463"/>
  <p:notesSz cx="29459238" cy="41987788"/>
  <p:defaultTextStyle>
    <a:defPPr>
      <a:defRPr lang="da-DK"/>
    </a:defPPr>
    <a:lvl1pPr marL="0" algn="l" defTabSz="2949343" rtl="0" eaLnBrk="1" latinLnBrk="0" hangingPunct="1">
      <a:defRPr sz="5900" kern="1200">
        <a:solidFill>
          <a:schemeClr val="tx1"/>
        </a:solidFill>
        <a:latin typeface="+mn-lt"/>
        <a:ea typeface="+mn-ea"/>
        <a:cs typeface="+mn-cs"/>
      </a:defRPr>
    </a:lvl1pPr>
    <a:lvl2pPr marL="1474673" algn="l" defTabSz="2949343" rtl="0" eaLnBrk="1" latinLnBrk="0" hangingPunct="1">
      <a:defRPr sz="5900" kern="1200">
        <a:solidFill>
          <a:schemeClr val="tx1"/>
        </a:solidFill>
        <a:latin typeface="+mn-lt"/>
        <a:ea typeface="+mn-ea"/>
        <a:cs typeface="+mn-cs"/>
      </a:defRPr>
    </a:lvl2pPr>
    <a:lvl3pPr marL="2949343" algn="l" defTabSz="2949343" rtl="0" eaLnBrk="1" latinLnBrk="0" hangingPunct="1">
      <a:defRPr sz="5900" kern="1200">
        <a:solidFill>
          <a:schemeClr val="tx1"/>
        </a:solidFill>
        <a:latin typeface="+mn-lt"/>
        <a:ea typeface="+mn-ea"/>
        <a:cs typeface="+mn-cs"/>
      </a:defRPr>
    </a:lvl3pPr>
    <a:lvl4pPr marL="4424016" algn="l" defTabSz="2949343" rtl="0" eaLnBrk="1" latinLnBrk="0" hangingPunct="1">
      <a:defRPr sz="5900" kern="1200">
        <a:solidFill>
          <a:schemeClr val="tx1"/>
        </a:solidFill>
        <a:latin typeface="+mn-lt"/>
        <a:ea typeface="+mn-ea"/>
        <a:cs typeface="+mn-cs"/>
      </a:defRPr>
    </a:lvl4pPr>
    <a:lvl5pPr marL="5898689" algn="l" defTabSz="2949343" rtl="0" eaLnBrk="1" latinLnBrk="0" hangingPunct="1">
      <a:defRPr sz="5900" kern="1200">
        <a:solidFill>
          <a:schemeClr val="tx1"/>
        </a:solidFill>
        <a:latin typeface="+mn-lt"/>
        <a:ea typeface="+mn-ea"/>
        <a:cs typeface="+mn-cs"/>
      </a:defRPr>
    </a:lvl5pPr>
    <a:lvl6pPr marL="7373361" algn="l" defTabSz="2949343" rtl="0" eaLnBrk="1" latinLnBrk="0" hangingPunct="1">
      <a:defRPr sz="5900" kern="1200">
        <a:solidFill>
          <a:schemeClr val="tx1"/>
        </a:solidFill>
        <a:latin typeface="+mn-lt"/>
        <a:ea typeface="+mn-ea"/>
        <a:cs typeface="+mn-cs"/>
      </a:defRPr>
    </a:lvl6pPr>
    <a:lvl7pPr marL="8848031" algn="l" defTabSz="2949343" rtl="0" eaLnBrk="1" latinLnBrk="0" hangingPunct="1">
      <a:defRPr sz="5900" kern="1200">
        <a:solidFill>
          <a:schemeClr val="tx1"/>
        </a:solidFill>
        <a:latin typeface="+mn-lt"/>
        <a:ea typeface="+mn-ea"/>
        <a:cs typeface="+mn-cs"/>
      </a:defRPr>
    </a:lvl7pPr>
    <a:lvl8pPr marL="10322704" algn="l" defTabSz="2949343" rtl="0" eaLnBrk="1" latinLnBrk="0" hangingPunct="1">
      <a:defRPr sz="5900" kern="1200">
        <a:solidFill>
          <a:schemeClr val="tx1"/>
        </a:solidFill>
        <a:latin typeface="+mn-lt"/>
        <a:ea typeface="+mn-ea"/>
        <a:cs typeface="+mn-cs"/>
      </a:defRPr>
    </a:lvl8pPr>
    <a:lvl9pPr marL="11797377" algn="l" defTabSz="2949343" rtl="0" eaLnBrk="1" latinLnBrk="0" hangingPunct="1">
      <a:defRPr sz="5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B4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413" y="1613"/>
      </p:cViewPr>
      <p:guideLst>
        <p:guide orient="horz" pos="9526"/>
        <p:guide pos="673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1604010" y="9395079"/>
            <a:ext cx="18178780" cy="6482741"/>
          </a:xfrm>
        </p:spPr>
        <p:txBody>
          <a:bodyPr/>
          <a:lstStyle/>
          <a:p>
            <a:r>
              <a:rPr lang="da-DK" smtClean="0"/>
              <a:t>Klik for at redigere i master</a:t>
            </a:r>
            <a:endParaRPr lang="da-DK"/>
          </a:p>
        </p:txBody>
      </p:sp>
      <p:sp>
        <p:nvSpPr>
          <p:cNvPr id="3" name="Undertitel 2"/>
          <p:cNvSpPr>
            <a:spLocks noGrp="1"/>
          </p:cNvSpPr>
          <p:nvPr>
            <p:ph type="subTitle" idx="1"/>
          </p:nvPr>
        </p:nvSpPr>
        <p:spPr>
          <a:xfrm>
            <a:off x="3208020" y="17137964"/>
            <a:ext cx="14970760" cy="7728884"/>
          </a:xfrm>
        </p:spPr>
        <p:txBody>
          <a:bodyPr/>
          <a:lstStyle>
            <a:lvl1pPr marL="0" indent="0" algn="ctr">
              <a:buNone/>
              <a:defRPr>
                <a:solidFill>
                  <a:schemeClr val="tx1">
                    <a:tint val="75000"/>
                  </a:schemeClr>
                </a:solidFill>
              </a:defRPr>
            </a:lvl1pPr>
            <a:lvl2pPr marL="1474673" indent="0" algn="ctr">
              <a:buNone/>
              <a:defRPr>
                <a:solidFill>
                  <a:schemeClr val="tx1">
                    <a:tint val="75000"/>
                  </a:schemeClr>
                </a:solidFill>
              </a:defRPr>
            </a:lvl2pPr>
            <a:lvl3pPr marL="2949343" indent="0" algn="ctr">
              <a:buNone/>
              <a:defRPr>
                <a:solidFill>
                  <a:schemeClr val="tx1">
                    <a:tint val="75000"/>
                  </a:schemeClr>
                </a:solidFill>
              </a:defRPr>
            </a:lvl3pPr>
            <a:lvl4pPr marL="4424016" indent="0" algn="ctr">
              <a:buNone/>
              <a:defRPr>
                <a:solidFill>
                  <a:schemeClr val="tx1">
                    <a:tint val="75000"/>
                  </a:schemeClr>
                </a:solidFill>
              </a:defRPr>
            </a:lvl4pPr>
            <a:lvl5pPr marL="5898689" indent="0" algn="ctr">
              <a:buNone/>
              <a:defRPr>
                <a:solidFill>
                  <a:schemeClr val="tx1">
                    <a:tint val="75000"/>
                  </a:schemeClr>
                </a:solidFill>
              </a:defRPr>
            </a:lvl5pPr>
            <a:lvl6pPr marL="7373361" indent="0" algn="ctr">
              <a:buNone/>
              <a:defRPr>
                <a:solidFill>
                  <a:schemeClr val="tx1">
                    <a:tint val="75000"/>
                  </a:schemeClr>
                </a:solidFill>
              </a:defRPr>
            </a:lvl6pPr>
            <a:lvl7pPr marL="8848031" indent="0" algn="ctr">
              <a:buNone/>
              <a:defRPr>
                <a:solidFill>
                  <a:schemeClr val="tx1">
                    <a:tint val="75000"/>
                  </a:schemeClr>
                </a:solidFill>
              </a:defRPr>
            </a:lvl7pPr>
            <a:lvl8pPr marL="10322704" indent="0" algn="ctr">
              <a:buNone/>
              <a:defRPr>
                <a:solidFill>
                  <a:schemeClr val="tx1">
                    <a:tint val="75000"/>
                  </a:schemeClr>
                </a:solidFill>
              </a:defRPr>
            </a:lvl8pPr>
            <a:lvl9pPr marL="11797377"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2570605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201175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36264737" y="5341615"/>
            <a:ext cx="11254060" cy="113798027"/>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2502556" y="5341615"/>
            <a:ext cx="33405736" cy="113798027"/>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318652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191672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689411" y="19434228"/>
            <a:ext cx="18178780" cy="6006689"/>
          </a:xfrm>
        </p:spPr>
        <p:txBody>
          <a:bodyPr anchor="t"/>
          <a:lstStyle>
            <a:lvl1pPr algn="l">
              <a:defRPr sz="12900" b="1" cap="all"/>
            </a:lvl1pPr>
          </a:lstStyle>
          <a:p>
            <a:r>
              <a:rPr lang="da-DK" smtClean="0"/>
              <a:t>Klik for at redigere i master</a:t>
            </a:r>
            <a:endParaRPr lang="da-DK"/>
          </a:p>
        </p:txBody>
      </p:sp>
      <p:sp>
        <p:nvSpPr>
          <p:cNvPr id="3" name="Pladsholder til tekst 2"/>
          <p:cNvSpPr>
            <a:spLocks noGrp="1"/>
          </p:cNvSpPr>
          <p:nvPr>
            <p:ph type="body" idx="1"/>
          </p:nvPr>
        </p:nvSpPr>
        <p:spPr>
          <a:xfrm>
            <a:off x="1689411" y="12818473"/>
            <a:ext cx="18178780" cy="6615756"/>
          </a:xfrm>
        </p:spPr>
        <p:txBody>
          <a:bodyPr anchor="b"/>
          <a:lstStyle>
            <a:lvl1pPr marL="0" indent="0">
              <a:buNone/>
              <a:defRPr sz="6500">
                <a:solidFill>
                  <a:schemeClr val="tx1">
                    <a:tint val="75000"/>
                  </a:schemeClr>
                </a:solidFill>
              </a:defRPr>
            </a:lvl1pPr>
            <a:lvl2pPr marL="1474673" indent="0">
              <a:buNone/>
              <a:defRPr sz="5900">
                <a:solidFill>
                  <a:schemeClr val="tx1">
                    <a:tint val="75000"/>
                  </a:schemeClr>
                </a:solidFill>
              </a:defRPr>
            </a:lvl2pPr>
            <a:lvl3pPr marL="2949343" indent="0">
              <a:buNone/>
              <a:defRPr sz="5200">
                <a:solidFill>
                  <a:schemeClr val="tx1">
                    <a:tint val="75000"/>
                  </a:schemeClr>
                </a:solidFill>
              </a:defRPr>
            </a:lvl3pPr>
            <a:lvl4pPr marL="4424016" indent="0">
              <a:buNone/>
              <a:defRPr sz="4600">
                <a:solidFill>
                  <a:schemeClr val="tx1">
                    <a:tint val="75000"/>
                  </a:schemeClr>
                </a:solidFill>
              </a:defRPr>
            </a:lvl4pPr>
            <a:lvl5pPr marL="5898689" indent="0">
              <a:buNone/>
              <a:defRPr sz="4600">
                <a:solidFill>
                  <a:schemeClr val="tx1">
                    <a:tint val="75000"/>
                  </a:schemeClr>
                </a:solidFill>
              </a:defRPr>
            </a:lvl5pPr>
            <a:lvl6pPr marL="7373361" indent="0">
              <a:buNone/>
              <a:defRPr sz="4600">
                <a:solidFill>
                  <a:schemeClr val="tx1">
                    <a:tint val="75000"/>
                  </a:schemeClr>
                </a:solidFill>
              </a:defRPr>
            </a:lvl6pPr>
            <a:lvl7pPr marL="8848031" indent="0">
              <a:buNone/>
              <a:defRPr sz="4600">
                <a:solidFill>
                  <a:schemeClr val="tx1">
                    <a:tint val="75000"/>
                  </a:schemeClr>
                </a:solidFill>
              </a:defRPr>
            </a:lvl7pPr>
            <a:lvl8pPr marL="10322704" indent="0">
              <a:buNone/>
              <a:defRPr sz="4600">
                <a:solidFill>
                  <a:schemeClr val="tx1">
                    <a:tint val="75000"/>
                  </a:schemeClr>
                </a:solidFill>
              </a:defRPr>
            </a:lvl8pPr>
            <a:lvl9pPr marL="11797377" indent="0">
              <a:buNone/>
              <a:defRPr sz="4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305960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2502554" y="31118568"/>
            <a:ext cx="22329899" cy="88021077"/>
          </a:xfrm>
        </p:spPr>
        <p:txBody>
          <a:bodyPr/>
          <a:lstStyle>
            <a:lvl1pPr>
              <a:defRPr sz="8900"/>
            </a:lvl1pPr>
            <a:lvl2pPr>
              <a:defRPr sz="7700"/>
            </a:lvl2pPr>
            <a:lvl3pPr>
              <a:defRPr sz="6500"/>
            </a:lvl3pPr>
            <a:lvl4pPr>
              <a:defRPr sz="5900"/>
            </a:lvl4pPr>
            <a:lvl5pPr>
              <a:defRPr sz="5900"/>
            </a:lvl5pPr>
            <a:lvl6pPr>
              <a:defRPr sz="5900"/>
            </a:lvl6pPr>
            <a:lvl7pPr>
              <a:defRPr sz="5900"/>
            </a:lvl7pPr>
            <a:lvl8pPr>
              <a:defRPr sz="5900"/>
            </a:lvl8pPr>
            <a:lvl9pPr>
              <a:defRPr sz="59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25188899" y="31118568"/>
            <a:ext cx="22329899" cy="88021077"/>
          </a:xfrm>
        </p:spPr>
        <p:txBody>
          <a:bodyPr/>
          <a:lstStyle>
            <a:lvl1pPr>
              <a:defRPr sz="8900"/>
            </a:lvl1pPr>
            <a:lvl2pPr>
              <a:defRPr sz="7700"/>
            </a:lvl2pPr>
            <a:lvl3pPr>
              <a:defRPr sz="6500"/>
            </a:lvl3pPr>
            <a:lvl4pPr>
              <a:defRPr sz="5900"/>
            </a:lvl4pPr>
            <a:lvl5pPr>
              <a:defRPr sz="5900"/>
            </a:lvl5pPr>
            <a:lvl6pPr>
              <a:defRPr sz="5900"/>
            </a:lvl6pPr>
            <a:lvl7pPr>
              <a:defRPr sz="5900"/>
            </a:lvl7pPr>
            <a:lvl8pPr>
              <a:defRPr sz="5900"/>
            </a:lvl8pPr>
            <a:lvl9pPr>
              <a:defRPr sz="59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335445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1069340" y="1211143"/>
            <a:ext cx="19248120" cy="5040577"/>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1069341" y="6769777"/>
            <a:ext cx="9449551" cy="2821322"/>
          </a:xfrm>
        </p:spPr>
        <p:txBody>
          <a:bodyPr anchor="b"/>
          <a:lstStyle>
            <a:lvl1pPr marL="0" indent="0">
              <a:buNone/>
              <a:defRPr sz="7700" b="1"/>
            </a:lvl1pPr>
            <a:lvl2pPr marL="1474673" indent="0">
              <a:buNone/>
              <a:defRPr sz="6500" b="1"/>
            </a:lvl2pPr>
            <a:lvl3pPr marL="2949343" indent="0">
              <a:buNone/>
              <a:defRPr sz="5900" b="1"/>
            </a:lvl3pPr>
            <a:lvl4pPr marL="4424016" indent="0">
              <a:buNone/>
              <a:defRPr sz="5200" b="1"/>
            </a:lvl4pPr>
            <a:lvl5pPr marL="5898689" indent="0">
              <a:buNone/>
              <a:defRPr sz="5200" b="1"/>
            </a:lvl5pPr>
            <a:lvl6pPr marL="7373361" indent="0">
              <a:buNone/>
              <a:defRPr sz="5200" b="1"/>
            </a:lvl6pPr>
            <a:lvl7pPr marL="8848031" indent="0">
              <a:buNone/>
              <a:defRPr sz="5200" b="1"/>
            </a:lvl7pPr>
            <a:lvl8pPr marL="10322704" indent="0">
              <a:buNone/>
              <a:defRPr sz="5200" b="1"/>
            </a:lvl8pPr>
            <a:lvl9pPr marL="11797377" indent="0">
              <a:buNone/>
              <a:defRPr sz="5200" b="1"/>
            </a:lvl9pPr>
          </a:lstStyle>
          <a:p>
            <a:pPr lvl="0"/>
            <a:r>
              <a:rPr lang="da-DK" smtClean="0"/>
              <a:t>Klik for at redigere i master</a:t>
            </a:r>
          </a:p>
        </p:txBody>
      </p:sp>
      <p:sp>
        <p:nvSpPr>
          <p:cNvPr id="4" name="Pladsholder til indhold 3"/>
          <p:cNvSpPr>
            <a:spLocks noGrp="1"/>
          </p:cNvSpPr>
          <p:nvPr>
            <p:ph sz="half" idx="2"/>
          </p:nvPr>
        </p:nvSpPr>
        <p:spPr>
          <a:xfrm>
            <a:off x="1069341" y="9591098"/>
            <a:ext cx="9449551" cy="17424997"/>
          </a:xfrm>
        </p:spPr>
        <p:txBody>
          <a:bodyPr/>
          <a:lstStyle>
            <a:lvl1pPr>
              <a:defRPr sz="77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10864200" y="6769777"/>
            <a:ext cx="9453262" cy="2821322"/>
          </a:xfrm>
        </p:spPr>
        <p:txBody>
          <a:bodyPr anchor="b"/>
          <a:lstStyle>
            <a:lvl1pPr marL="0" indent="0">
              <a:buNone/>
              <a:defRPr sz="7700" b="1"/>
            </a:lvl1pPr>
            <a:lvl2pPr marL="1474673" indent="0">
              <a:buNone/>
              <a:defRPr sz="6500" b="1"/>
            </a:lvl2pPr>
            <a:lvl3pPr marL="2949343" indent="0">
              <a:buNone/>
              <a:defRPr sz="5900" b="1"/>
            </a:lvl3pPr>
            <a:lvl4pPr marL="4424016" indent="0">
              <a:buNone/>
              <a:defRPr sz="5200" b="1"/>
            </a:lvl4pPr>
            <a:lvl5pPr marL="5898689" indent="0">
              <a:buNone/>
              <a:defRPr sz="5200" b="1"/>
            </a:lvl5pPr>
            <a:lvl6pPr marL="7373361" indent="0">
              <a:buNone/>
              <a:defRPr sz="5200" b="1"/>
            </a:lvl6pPr>
            <a:lvl7pPr marL="8848031" indent="0">
              <a:buNone/>
              <a:defRPr sz="5200" b="1"/>
            </a:lvl7pPr>
            <a:lvl8pPr marL="10322704" indent="0">
              <a:buNone/>
              <a:defRPr sz="5200" b="1"/>
            </a:lvl8pPr>
            <a:lvl9pPr marL="11797377" indent="0">
              <a:buNone/>
              <a:defRPr sz="5200" b="1"/>
            </a:lvl9pPr>
          </a:lstStyle>
          <a:p>
            <a:pPr lvl="0"/>
            <a:r>
              <a:rPr lang="da-DK" smtClean="0"/>
              <a:t>Klik for at redigere i master</a:t>
            </a:r>
          </a:p>
        </p:txBody>
      </p:sp>
      <p:sp>
        <p:nvSpPr>
          <p:cNvPr id="6" name="Pladsholder til indhold 5"/>
          <p:cNvSpPr>
            <a:spLocks noGrp="1"/>
          </p:cNvSpPr>
          <p:nvPr>
            <p:ph sz="quarter" idx="4"/>
          </p:nvPr>
        </p:nvSpPr>
        <p:spPr>
          <a:xfrm>
            <a:off x="10864200" y="9591098"/>
            <a:ext cx="9453262" cy="17424997"/>
          </a:xfrm>
        </p:spPr>
        <p:txBody>
          <a:bodyPr/>
          <a:lstStyle>
            <a:lvl1pPr>
              <a:defRPr sz="77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2946642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264028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253483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069341" y="1204141"/>
            <a:ext cx="7036111" cy="5124588"/>
          </a:xfrm>
        </p:spPr>
        <p:txBody>
          <a:bodyPr anchor="b"/>
          <a:lstStyle>
            <a:lvl1pPr algn="l">
              <a:defRPr sz="6500" b="1"/>
            </a:lvl1pPr>
          </a:lstStyle>
          <a:p>
            <a:r>
              <a:rPr lang="da-DK" smtClean="0"/>
              <a:t>Klik for at redigere i master</a:t>
            </a:r>
            <a:endParaRPr lang="da-DK"/>
          </a:p>
        </p:txBody>
      </p:sp>
      <p:sp>
        <p:nvSpPr>
          <p:cNvPr id="3" name="Pladsholder til indhold 2"/>
          <p:cNvSpPr>
            <a:spLocks noGrp="1"/>
          </p:cNvSpPr>
          <p:nvPr>
            <p:ph idx="1"/>
          </p:nvPr>
        </p:nvSpPr>
        <p:spPr>
          <a:xfrm>
            <a:off x="8361646" y="1204141"/>
            <a:ext cx="11955814" cy="25811959"/>
          </a:xfrm>
        </p:spPr>
        <p:txBody>
          <a:bodyPr/>
          <a:lstStyle>
            <a:lvl1pPr>
              <a:defRPr sz="10200"/>
            </a:lvl1pPr>
            <a:lvl2pPr>
              <a:defRPr sz="8900"/>
            </a:lvl2pPr>
            <a:lvl3pPr>
              <a:defRPr sz="7700"/>
            </a:lvl3pPr>
            <a:lvl4pPr>
              <a:defRPr sz="6500"/>
            </a:lvl4pPr>
            <a:lvl5pPr>
              <a:defRPr sz="6500"/>
            </a:lvl5pPr>
            <a:lvl6pPr>
              <a:defRPr sz="6500"/>
            </a:lvl6pPr>
            <a:lvl7pPr>
              <a:defRPr sz="6500"/>
            </a:lvl7pPr>
            <a:lvl8pPr>
              <a:defRPr sz="6500"/>
            </a:lvl8pPr>
            <a:lvl9pPr>
              <a:defRPr sz="65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1069341" y="6328727"/>
            <a:ext cx="7036111" cy="20687371"/>
          </a:xfrm>
        </p:spPr>
        <p:txBody>
          <a:bodyPr/>
          <a:lstStyle>
            <a:lvl1pPr marL="0" indent="0">
              <a:buNone/>
              <a:defRPr sz="4600"/>
            </a:lvl1pPr>
            <a:lvl2pPr marL="1474673" indent="0">
              <a:buNone/>
              <a:defRPr sz="4000"/>
            </a:lvl2pPr>
            <a:lvl3pPr marL="2949343" indent="0">
              <a:buNone/>
              <a:defRPr sz="3100"/>
            </a:lvl3pPr>
            <a:lvl4pPr marL="4424016" indent="0">
              <a:buNone/>
              <a:defRPr sz="2800"/>
            </a:lvl4pPr>
            <a:lvl5pPr marL="5898689" indent="0">
              <a:buNone/>
              <a:defRPr sz="2800"/>
            </a:lvl5pPr>
            <a:lvl6pPr marL="7373361" indent="0">
              <a:buNone/>
              <a:defRPr sz="2800"/>
            </a:lvl6pPr>
            <a:lvl7pPr marL="8848031" indent="0">
              <a:buNone/>
              <a:defRPr sz="2800"/>
            </a:lvl7pPr>
            <a:lvl8pPr marL="10322704" indent="0">
              <a:buNone/>
              <a:defRPr sz="2800"/>
            </a:lvl8pPr>
            <a:lvl9pPr marL="11797377" indent="0">
              <a:buNone/>
              <a:defRPr sz="28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323920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191962" y="21170425"/>
            <a:ext cx="12832080" cy="2499287"/>
          </a:xfrm>
        </p:spPr>
        <p:txBody>
          <a:bodyPr anchor="b"/>
          <a:lstStyle>
            <a:lvl1pPr algn="l">
              <a:defRPr sz="6500" b="1"/>
            </a:lvl1pPr>
          </a:lstStyle>
          <a:p>
            <a:r>
              <a:rPr lang="da-DK" smtClean="0"/>
              <a:t>Klik for at redigere i master</a:t>
            </a:r>
            <a:endParaRPr lang="da-DK"/>
          </a:p>
        </p:txBody>
      </p:sp>
      <p:sp>
        <p:nvSpPr>
          <p:cNvPr id="3" name="Pladsholder til billede 2"/>
          <p:cNvSpPr>
            <a:spLocks noGrp="1"/>
          </p:cNvSpPr>
          <p:nvPr>
            <p:ph type="pic" idx="1"/>
          </p:nvPr>
        </p:nvSpPr>
        <p:spPr>
          <a:xfrm>
            <a:off x="4191962" y="2702308"/>
            <a:ext cx="12832080" cy="18146078"/>
          </a:xfrm>
        </p:spPr>
        <p:txBody>
          <a:bodyPr/>
          <a:lstStyle>
            <a:lvl1pPr marL="0" indent="0">
              <a:buNone/>
              <a:defRPr sz="10200"/>
            </a:lvl1pPr>
            <a:lvl2pPr marL="1474673" indent="0">
              <a:buNone/>
              <a:defRPr sz="8900"/>
            </a:lvl2pPr>
            <a:lvl3pPr marL="2949343" indent="0">
              <a:buNone/>
              <a:defRPr sz="7700"/>
            </a:lvl3pPr>
            <a:lvl4pPr marL="4424016" indent="0">
              <a:buNone/>
              <a:defRPr sz="6500"/>
            </a:lvl4pPr>
            <a:lvl5pPr marL="5898689" indent="0">
              <a:buNone/>
              <a:defRPr sz="6500"/>
            </a:lvl5pPr>
            <a:lvl6pPr marL="7373361" indent="0">
              <a:buNone/>
              <a:defRPr sz="6500"/>
            </a:lvl6pPr>
            <a:lvl7pPr marL="8848031" indent="0">
              <a:buNone/>
              <a:defRPr sz="6500"/>
            </a:lvl7pPr>
            <a:lvl8pPr marL="10322704" indent="0">
              <a:buNone/>
              <a:defRPr sz="6500"/>
            </a:lvl8pPr>
            <a:lvl9pPr marL="11797377" indent="0">
              <a:buNone/>
              <a:defRPr sz="6500"/>
            </a:lvl9pPr>
          </a:lstStyle>
          <a:p>
            <a:endParaRPr lang="da-DK"/>
          </a:p>
        </p:txBody>
      </p:sp>
      <p:sp>
        <p:nvSpPr>
          <p:cNvPr id="4" name="Pladsholder til tekst 3"/>
          <p:cNvSpPr>
            <a:spLocks noGrp="1"/>
          </p:cNvSpPr>
          <p:nvPr>
            <p:ph type="body" sz="half" idx="2"/>
          </p:nvPr>
        </p:nvSpPr>
        <p:spPr>
          <a:xfrm>
            <a:off x="4191962" y="23669714"/>
            <a:ext cx="12832080" cy="3549403"/>
          </a:xfrm>
        </p:spPr>
        <p:txBody>
          <a:bodyPr/>
          <a:lstStyle>
            <a:lvl1pPr marL="0" indent="0">
              <a:buNone/>
              <a:defRPr sz="4600"/>
            </a:lvl1pPr>
            <a:lvl2pPr marL="1474673" indent="0">
              <a:buNone/>
              <a:defRPr sz="4000"/>
            </a:lvl2pPr>
            <a:lvl3pPr marL="2949343" indent="0">
              <a:buNone/>
              <a:defRPr sz="3100"/>
            </a:lvl3pPr>
            <a:lvl4pPr marL="4424016" indent="0">
              <a:buNone/>
              <a:defRPr sz="2800"/>
            </a:lvl4pPr>
            <a:lvl5pPr marL="5898689" indent="0">
              <a:buNone/>
              <a:defRPr sz="2800"/>
            </a:lvl5pPr>
            <a:lvl6pPr marL="7373361" indent="0">
              <a:buNone/>
              <a:defRPr sz="2800"/>
            </a:lvl6pPr>
            <a:lvl7pPr marL="8848031" indent="0">
              <a:buNone/>
              <a:defRPr sz="2800"/>
            </a:lvl7pPr>
            <a:lvl8pPr marL="10322704" indent="0">
              <a:buNone/>
              <a:defRPr sz="2800"/>
            </a:lvl8pPr>
            <a:lvl9pPr marL="11797377" indent="0">
              <a:buNone/>
              <a:defRPr sz="28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103BE0B-24DB-4C5C-90CA-C08911B6832C}" type="datetimeFigureOut">
              <a:rPr lang="da-DK" smtClean="0"/>
              <a:pPr/>
              <a:t>03-02-2014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20495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1069340" y="1211143"/>
            <a:ext cx="19248120" cy="5040577"/>
          </a:xfrm>
          <a:prstGeom prst="rect">
            <a:avLst/>
          </a:prstGeom>
        </p:spPr>
        <p:txBody>
          <a:bodyPr vert="horz" lIns="294934" tIns="147467" rIns="294934" bIns="147467"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1069340" y="7056811"/>
            <a:ext cx="19248120" cy="19959287"/>
          </a:xfrm>
          <a:prstGeom prst="rect">
            <a:avLst/>
          </a:prstGeom>
        </p:spPr>
        <p:txBody>
          <a:bodyPr vert="horz" lIns="294934" tIns="147467" rIns="294934" bIns="147467"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1069340" y="28031213"/>
            <a:ext cx="4990253" cy="1610185"/>
          </a:xfrm>
          <a:prstGeom prst="rect">
            <a:avLst/>
          </a:prstGeom>
        </p:spPr>
        <p:txBody>
          <a:bodyPr vert="horz" lIns="294934" tIns="147467" rIns="294934" bIns="147467" rtlCol="0" anchor="ctr"/>
          <a:lstStyle>
            <a:lvl1pPr algn="l">
              <a:defRPr sz="4000">
                <a:solidFill>
                  <a:schemeClr val="tx1">
                    <a:tint val="75000"/>
                  </a:schemeClr>
                </a:solidFill>
              </a:defRPr>
            </a:lvl1pPr>
          </a:lstStyle>
          <a:p>
            <a:fld id="{B103BE0B-24DB-4C5C-90CA-C08911B6832C}" type="datetimeFigureOut">
              <a:rPr lang="da-DK" smtClean="0"/>
              <a:pPr/>
              <a:t>03-02-2014</a:t>
            </a:fld>
            <a:endParaRPr lang="da-DK"/>
          </a:p>
        </p:txBody>
      </p:sp>
      <p:sp>
        <p:nvSpPr>
          <p:cNvPr id="5" name="Pladsholder til sidefod 4"/>
          <p:cNvSpPr>
            <a:spLocks noGrp="1"/>
          </p:cNvSpPr>
          <p:nvPr>
            <p:ph type="ftr" sz="quarter" idx="3"/>
          </p:nvPr>
        </p:nvSpPr>
        <p:spPr>
          <a:xfrm>
            <a:off x="7307157" y="28031213"/>
            <a:ext cx="6772487" cy="1610185"/>
          </a:xfrm>
          <a:prstGeom prst="rect">
            <a:avLst/>
          </a:prstGeom>
        </p:spPr>
        <p:txBody>
          <a:bodyPr vert="horz" lIns="294934" tIns="147467" rIns="294934" bIns="147467" rtlCol="0" anchor="ctr"/>
          <a:lstStyle>
            <a:lvl1pPr algn="ctr">
              <a:defRPr sz="40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5327207" y="28031213"/>
            <a:ext cx="4990253" cy="1610185"/>
          </a:xfrm>
          <a:prstGeom prst="rect">
            <a:avLst/>
          </a:prstGeom>
        </p:spPr>
        <p:txBody>
          <a:bodyPr vert="horz" lIns="294934" tIns="147467" rIns="294934" bIns="147467" rtlCol="0" anchor="ctr"/>
          <a:lstStyle>
            <a:lvl1pPr algn="r">
              <a:defRPr sz="4000">
                <a:solidFill>
                  <a:schemeClr val="tx1">
                    <a:tint val="75000"/>
                  </a:schemeClr>
                </a:solidFill>
              </a:defRPr>
            </a:lvl1pPr>
          </a:lstStyle>
          <a:p>
            <a:fld id="{ECE26667-8ED5-483D-956B-03CB59DC2A27}" type="slidenum">
              <a:rPr lang="da-DK" smtClean="0"/>
              <a:pPr/>
              <a:t>‹nr.›</a:t>
            </a:fld>
            <a:endParaRPr lang="da-DK"/>
          </a:p>
        </p:txBody>
      </p:sp>
    </p:spTree>
    <p:extLst>
      <p:ext uri="{BB962C8B-B14F-4D97-AF65-F5344CB8AC3E}">
        <p14:creationId xmlns:p14="http://schemas.microsoft.com/office/powerpoint/2010/main" xmlns="" val="1347641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49343" rtl="0" eaLnBrk="1" latinLnBrk="0" hangingPunct="1">
        <a:spcBef>
          <a:spcPct val="0"/>
        </a:spcBef>
        <a:buNone/>
        <a:defRPr sz="14200" kern="1200">
          <a:solidFill>
            <a:schemeClr val="tx1"/>
          </a:solidFill>
          <a:latin typeface="+mj-lt"/>
          <a:ea typeface="+mj-ea"/>
          <a:cs typeface="+mj-cs"/>
        </a:defRPr>
      </a:lvl1pPr>
    </p:titleStyle>
    <p:bodyStyle>
      <a:lvl1pPr marL="1106005" indent="-1106005" algn="l" defTabSz="2949343" rtl="0" eaLnBrk="1" latinLnBrk="0" hangingPunct="1">
        <a:spcBef>
          <a:spcPct val="20000"/>
        </a:spcBef>
        <a:buFont typeface="Arial" panose="020B0604020202020204" pitchFamily="34" charset="0"/>
        <a:buChar char="•"/>
        <a:defRPr sz="10200" kern="1200">
          <a:solidFill>
            <a:schemeClr val="tx1"/>
          </a:solidFill>
          <a:latin typeface="+mn-lt"/>
          <a:ea typeface="+mn-ea"/>
          <a:cs typeface="+mn-cs"/>
        </a:defRPr>
      </a:lvl1pPr>
      <a:lvl2pPr marL="2396343" indent="-921670" algn="l" defTabSz="2949343" rtl="0" eaLnBrk="1" latinLnBrk="0" hangingPunct="1">
        <a:spcBef>
          <a:spcPct val="20000"/>
        </a:spcBef>
        <a:buFont typeface="Arial" panose="020B0604020202020204" pitchFamily="34" charset="0"/>
        <a:buChar char="–"/>
        <a:defRPr sz="8900" kern="1200">
          <a:solidFill>
            <a:schemeClr val="tx1"/>
          </a:solidFill>
          <a:latin typeface="+mn-lt"/>
          <a:ea typeface="+mn-ea"/>
          <a:cs typeface="+mn-cs"/>
        </a:defRPr>
      </a:lvl2pPr>
      <a:lvl3pPr marL="3686681" indent="-737335" algn="l" defTabSz="294934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1351" indent="-737335" algn="l" defTabSz="294934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36024" indent="-737335" algn="l" defTabSz="294934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0696" indent="-737335" algn="l" defTabSz="294934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85369" indent="-737335" algn="l" defTabSz="294934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60042" indent="-737335" algn="l" defTabSz="294934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34712" indent="-737335" algn="l" defTabSz="294934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da-DK"/>
      </a:defPPr>
      <a:lvl1pPr marL="0" algn="l" defTabSz="2949343" rtl="0" eaLnBrk="1" latinLnBrk="0" hangingPunct="1">
        <a:defRPr sz="5900" kern="1200">
          <a:solidFill>
            <a:schemeClr val="tx1"/>
          </a:solidFill>
          <a:latin typeface="+mn-lt"/>
          <a:ea typeface="+mn-ea"/>
          <a:cs typeface="+mn-cs"/>
        </a:defRPr>
      </a:lvl1pPr>
      <a:lvl2pPr marL="1474673" algn="l" defTabSz="2949343" rtl="0" eaLnBrk="1" latinLnBrk="0" hangingPunct="1">
        <a:defRPr sz="5900" kern="1200">
          <a:solidFill>
            <a:schemeClr val="tx1"/>
          </a:solidFill>
          <a:latin typeface="+mn-lt"/>
          <a:ea typeface="+mn-ea"/>
          <a:cs typeface="+mn-cs"/>
        </a:defRPr>
      </a:lvl2pPr>
      <a:lvl3pPr marL="2949343" algn="l" defTabSz="2949343" rtl="0" eaLnBrk="1" latinLnBrk="0" hangingPunct="1">
        <a:defRPr sz="5900" kern="1200">
          <a:solidFill>
            <a:schemeClr val="tx1"/>
          </a:solidFill>
          <a:latin typeface="+mn-lt"/>
          <a:ea typeface="+mn-ea"/>
          <a:cs typeface="+mn-cs"/>
        </a:defRPr>
      </a:lvl3pPr>
      <a:lvl4pPr marL="4424016" algn="l" defTabSz="2949343" rtl="0" eaLnBrk="1" latinLnBrk="0" hangingPunct="1">
        <a:defRPr sz="5900" kern="1200">
          <a:solidFill>
            <a:schemeClr val="tx1"/>
          </a:solidFill>
          <a:latin typeface="+mn-lt"/>
          <a:ea typeface="+mn-ea"/>
          <a:cs typeface="+mn-cs"/>
        </a:defRPr>
      </a:lvl4pPr>
      <a:lvl5pPr marL="5898689" algn="l" defTabSz="2949343" rtl="0" eaLnBrk="1" latinLnBrk="0" hangingPunct="1">
        <a:defRPr sz="5900" kern="1200">
          <a:solidFill>
            <a:schemeClr val="tx1"/>
          </a:solidFill>
          <a:latin typeface="+mn-lt"/>
          <a:ea typeface="+mn-ea"/>
          <a:cs typeface="+mn-cs"/>
        </a:defRPr>
      </a:lvl5pPr>
      <a:lvl6pPr marL="7373361" algn="l" defTabSz="2949343" rtl="0" eaLnBrk="1" latinLnBrk="0" hangingPunct="1">
        <a:defRPr sz="5900" kern="1200">
          <a:solidFill>
            <a:schemeClr val="tx1"/>
          </a:solidFill>
          <a:latin typeface="+mn-lt"/>
          <a:ea typeface="+mn-ea"/>
          <a:cs typeface="+mn-cs"/>
        </a:defRPr>
      </a:lvl6pPr>
      <a:lvl7pPr marL="8848031" algn="l" defTabSz="2949343" rtl="0" eaLnBrk="1" latinLnBrk="0" hangingPunct="1">
        <a:defRPr sz="5900" kern="1200">
          <a:solidFill>
            <a:schemeClr val="tx1"/>
          </a:solidFill>
          <a:latin typeface="+mn-lt"/>
          <a:ea typeface="+mn-ea"/>
          <a:cs typeface="+mn-cs"/>
        </a:defRPr>
      </a:lvl7pPr>
      <a:lvl8pPr marL="10322704" algn="l" defTabSz="2949343" rtl="0" eaLnBrk="1" latinLnBrk="0" hangingPunct="1">
        <a:defRPr sz="5900" kern="1200">
          <a:solidFill>
            <a:schemeClr val="tx1"/>
          </a:solidFill>
          <a:latin typeface="+mn-lt"/>
          <a:ea typeface="+mn-ea"/>
          <a:cs typeface="+mn-cs"/>
        </a:defRPr>
      </a:lvl8pPr>
      <a:lvl9pPr marL="11797377" algn="l" defTabSz="2949343"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led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717736" y="27428454"/>
            <a:ext cx="6336705" cy="1806847"/>
          </a:xfrm>
          <a:prstGeom prst="rect">
            <a:avLst/>
          </a:prstGeom>
        </p:spPr>
      </p:pic>
      <p:pic>
        <p:nvPicPr>
          <p:cNvPr id="15" name="Billede 14" descr="SDU_logo_Logo sort engelsk"/>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32361" y="27003051"/>
            <a:ext cx="6082006" cy="2386177"/>
          </a:xfrm>
          <a:prstGeom prst="rect">
            <a:avLst/>
          </a:prstGeom>
          <a:noFill/>
          <a:ln>
            <a:noFill/>
          </a:ln>
        </p:spPr>
      </p:pic>
      <p:sp>
        <p:nvSpPr>
          <p:cNvPr id="18" name="Tekstboks 17"/>
          <p:cNvSpPr txBox="1"/>
          <p:nvPr/>
        </p:nvSpPr>
        <p:spPr>
          <a:xfrm>
            <a:off x="1404368" y="1407593"/>
            <a:ext cx="17569952" cy="1938966"/>
          </a:xfrm>
          <a:prstGeom prst="rect">
            <a:avLst/>
          </a:prstGeom>
          <a:noFill/>
        </p:spPr>
        <p:txBody>
          <a:bodyPr wrap="square" lIns="91412" tIns="45707" rIns="91412" bIns="45707" rtlCol="0">
            <a:spAutoFit/>
          </a:bodyPr>
          <a:lstStyle/>
          <a:p>
            <a:r>
              <a:rPr lang="en-US" sz="12000" b="1" smtClean="0">
                <a:solidFill>
                  <a:schemeClr val="tx1">
                    <a:lumMod val="85000"/>
                    <a:lumOff val="15000"/>
                  </a:schemeClr>
                </a:solidFill>
              </a:rPr>
              <a:t>Technology in SME’s</a:t>
            </a:r>
            <a:endParaRPr lang="en-US" sz="12000" b="1">
              <a:solidFill>
                <a:schemeClr val="tx1">
                  <a:lumMod val="85000"/>
                  <a:lumOff val="15000"/>
                </a:schemeClr>
              </a:solidFill>
            </a:endParaRPr>
          </a:p>
        </p:txBody>
      </p:sp>
      <p:sp>
        <p:nvSpPr>
          <p:cNvPr id="19" name="Tekstboks 18"/>
          <p:cNvSpPr txBox="1"/>
          <p:nvPr/>
        </p:nvSpPr>
        <p:spPr>
          <a:xfrm>
            <a:off x="8821191" y="3929614"/>
            <a:ext cx="11089234" cy="655299"/>
          </a:xfrm>
          <a:prstGeom prst="rect">
            <a:avLst/>
          </a:prstGeom>
          <a:noFill/>
        </p:spPr>
        <p:txBody>
          <a:bodyPr wrap="square" lIns="91412" tIns="45707" rIns="91412" bIns="45707" rtlCol="0">
            <a:spAutoFit/>
          </a:bodyPr>
          <a:lstStyle/>
          <a:p>
            <a:pPr algn="r"/>
            <a:r>
              <a:rPr lang="da-DK" sz="3700" b="1" dirty="0" smtClean="0">
                <a:solidFill>
                  <a:schemeClr val="tx1">
                    <a:lumMod val="65000"/>
                    <a:lumOff val="35000"/>
                  </a:schemeClr>
                </a:solidFill>
              </a:rPr>
              <a:t>Henrik Blichfeldt|   </a:t>
            </a:r>
            <a:r>
              <a:rPr lang="da-DK" sz="3700" b="1" dirty="0" err="1" smtClean="0">
                <a:solidFill>
                  <a:schemeClr val="tx1">
                    <a:lumMod val="65000"/>
                    <a:lumOff val="35000"/>
                  </a:schemeClr>
                </a:solidFill>
              </a:rPr>
              <a:t>hbl@iti.sdu.dk</a:t>
            </a:r>
            <a:endParaRPr lang="da-DK" sz="9900" b="1" dirty="0">
              <a:solidFill>
                <a:schemeClr val="tx1">
                  <a:lumMod val="65000"/>
                  <a:lumOff val="35000"/>
                </a:schemeClr>
              </a:solidFill>
            </a:endParaRPr>
          </a:p>
        </p:txBody>
      </p:sp>
      <p:sp>
        <p:nvSpPr>
          <p:cNvPr id="21" name="Tekstboks 20"/>
          <p:cNvSpPr txBox="1"/>
          <p:nvPr/>
        </p:nvSpPr>
        <p:spPr>
          <a:xfrm>
            <a:off x="1476375" y="864149"/>
            <a:ext cx="11089234" cy="655299"/>
          </a:xfrm>
          <a:prstGeom prst="rect">
            <a:avLst/>
          </a:prstGeom>
          <a:noFill/>
        </p:spPr>
        <p:txBody>
          <a:bodyPr wrap="square" lIns="91412" tIns="45707" rIns="91412" bIns="45707" rtlCol="0">
            <a:spAutoFit/>
          </a:bodyPr>
          <a:lstStyle/>
          <a:p>
            <a:r>
              <a:rPr lang="da-DK" sz="3700" b="1" dirty="0" err="1">
                <a:solidFill>
                  <a:schemeClr val="tx1">
                    <a:lumMod val="65000"/>
                    <a:lumOff val="35000"/>
                  </a:schemeClr>
                </a:solidFill>
              </a:rPr>
              <a:t>PhD</a:t>
            </a:r>
            <a:r>
              <a:rPr lang="da-DK" sz="3700" b="1" dirty="0">
                <a:solidFill>
                  <a:schemeClr val="tx1">
                    <a:lumMod val="65000"/>
                    <a:lumOff val="35000"/>
                  </a:schemeClr>
                </a:solidFill>
              </a:rPr>
              <a:t> </a:t>
            </a:r>
            <a:r>
              <a:rPr lang="da-DK" sz="3700" b="1" dirty="0" smtClean="0">
                <a:solidFill>
                  <a:schemeClr val="tx1">
                    <a:lumMod val="65000"/>
                    <a:lumOff val="35000"/>
                  </a:schemeClr>
                </a:solidFill>
              </a:rPr>
              <a:t>Project </a:t>
            </a:r>
            <a:endParaRPr lang="da-DK" sz="9900" b="1" dirty="0">
              <a:solidFill>
                <a:schemeClr val="tx1">
                  <a:lumMod val="65000"/>
                  <a:lumOff val="35000"/>
                </a:schemeClr>
              </a:solidFill>
            </a:endParaRPr>
          </a:p>
        </p:txBody>
      </p:sp>
      <p:cxnSp>
        <p:nvCxnSpPr>
          <p:cNvPr id="16" name="Lige forbindelse 15"/>
          <p:cNvCxnSpPr/>
          <p:nvPr/>
        </p:nvCxnSpPr>
        <p:spPr>
          <a:xfrm>
            <a:off x="-36215" y="3639840"/>
            <a:ext cx="21386800" cy="0"/>
          </a:xfrm>
          <a:prstGeom prst="line">
            <a:avLst/>
          </a:prstGeom>
          <a:ln w="177800">
            <a:solidFill>
              <a:srgbClr val="1D8B48"/>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a:off x="0" y="26498995"/>
            <a:ext cx="21386800" cy="0"/>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Rektangel 23"/>
          <p:cNvSpPr/>
          <p:nvPr/>
        </p:nvSpPr>
        <p:spPr>
          <a:xfrm>
            <a:off x="1028700" y="4159747"/>
            <a:ext cx="11391900" cy="2354464"/>
          </a:xfrm>
          <a:prstGeom prst="rect">
            <a:avLst/>
          </a:prstGeom>
        </p:spPr>
        <p:txBody>
          <a:bodyPr wrap="square" lIns="91412" tIns="45707" rIns="91412" bIns="45707">
            <a:spAutoFit/>
          </a:bodyPr>
          <a:lstStyle/>
          <a:p>
            <a:r>
              <a:rPr lang="en-US" sz="5400" dirty="0" smtClean="0">
                <a:solidFill>
                  <a:schemeClr val="tx1">
                    <a:lumMod val="65000"/>
                    <a:lumOff val="35000"/>
                  </a:schemeClr>
                </a:solidFill>
              </a:rPr>
              <a:t>S</a:t>
            </a:r>
            <a:r>
              <a:rPr lang="en-US" sz="3100" dirty="0" smtClean="0">
                <a:solidFill>
                  <a:schemeClr val="tx1">
                    <a:lumMod val="65000"/>
                    <a:lumOff val="35000"/>
                  </a:schemeClr>
                </a:solidFill>
              </a:rPr>
              <a:t>ME’s has got a large impact on European economy (23 million SME’s provide 75 million jobs and represents 99% of all enterprises in the EU) and technology has been proclaimed to be one of the sources for the European SME’s to both survive and maintain jobs within the EU.   </a:t>
            </a:r>
            <a:endParaRPr lang="da-DK" sz="3100" dirty="0">
              <a:solidFill>
                <a:schemeClr val="tx1">
                  <a:lumMod val="65000"/>
                  <a:lumOff val="35000"/>
                </a:schemeClr>
              </a:solidFill>
            </a:endParaRPr>
          </a:p>
        </p:txBody>
      </p:sp>
      <p:pic>
        <p:nvPicPr>
          <p:cNvPr id="1027" name="Picture 3"/>
          <p:cNvPicPr>
            <a:picLocks noChangeAspect="1" noChangeArrowheads="1"/>
          </p:cNvPicPr>
          <p:nvPr/>
        </p:nvPicPr>
        <p:blipFill>
          <a:blip r:embed="rId4" cstate="print"/>
          <a:srcRect/>
          <a:stretch>
            <a:fillRect/>
          </a:stretch>
        </p:blipFill>
        <p:spPr bwMode="auto">
          <a:xfrm>
            <a:off x="10095632" y="24008080"/>
            <a:ext cx="5724285" cy="1135981"/>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clrChange>
              <a:clrFrom>
                <a:srgbClr val="FFFFFF"/>
              </a:clrFrom>
              <a:clrTo>
                <a:srgbClr val="FFFFFF">
                  <a:alpha val="0"/>
                </a:srgbClr>
              </a:clrTo>
            </a:clrChange>
          </a:blip>
          <a:srcRect t="50128" r="49666"/>
          <a:stretch>
            <a:fillRect/>
          </a:stretch>
        </p:blipFill>
        <p:spPr bwMode="auto">
          <a:xfrm rot="5400000">
            <a:off x="320228" y="3905250"/>
            <a:ext cx="1108522" cy="1076325"/>
          </a:xfrm>
          <a:prstGeom prst="rect">
            <a:avLst/>
          </a:prstGeom>
          <a:noFill/>
          <a:ln w="9525">
            <a:noFill/>
            <a:miter lim="800000"/>
            <a:headEnd/>
            <a:tailEnd/>
          </a:ln>
        </p:spPr>
      </p:pic>
      <p:pic>
        <p:nvPicPr>
          <p:cNvPr id="39" name="Picture 4"/>
          <p:cNvPicPr>
            <a:picLocks noChangeAspect="1" noChangeArrowheads="1"/>
          </p:cNvPicPr>
          <p:nvPr/>
        </p:nvPicPr>
        <p:blipFill>
          <a:blip r:embed="rId5" cstate="print">
            <a:clrChange>
              <a:clrFrom>
                <a:srgbClr val="FFFFFF"/>
              </a:clrFrom>
              <a:clrTo>
                <a:srgbClr val="FFFFFF">
                  <a:alpha val="0"/>
                </a:srgbClr>
              </a:clrTo>
            </a:clrChange>
          </a:blip>
          <a:srcRect t="50128" r="49666"/>
          <a:stretch>
            <a:fillRect/>
          </a:stretch>
        </p:blipFill>
        <p:spPr bwMode="auto">
          <a:xfrm flipH="1">
            <a:off x="11635928" y="6000750"/>
            <a:ext cx="1108522" cy="1076325"/>
          </a:xfrm>
          <a:prstGeom prst="rect">
            <a:avLst/>
          </a:prstGeom>
          <a:noFill/>
          <a:ln w="9525">
            <a:noFill/>
            <a:miter lim="800000"/>
            <a:headEnd/>
            <a:tailEnd/>
          </a:ln>
        </p:spPr>
      </p:pic>
      <p:sp>
        <p:nvSpPr>
          <p:cNvPr id="61" name="Rektangel 60"/>
          <p:cNvSpPr/>
          <p:nvPr/>
        </p:nvSpPr>
        <p:spPr>
          <a:xfrm>
            <a:off x="10077450" y="18515355"/>
            <a:ext cx="10755630" cy="5216786"/>
          </a:xfrm>
          <a:prstGeom prst="rect">
            <a:avLst/>
          </a:prstGeom>
        </p:spPr>
        <p:txBody>
          <a:bodyPr wrap="square" lIns="91412" tIns="45707" rIns="91412" bIns="45707">
            <a:spAutoFit/>
          </a:bodyPr>
          <a:lstStyle/>
          <a:p>
            <a:r>
              <a:rPr lang="en-US" sz="5400" dirty="0" smtClean="0">
                <a:solidFill>
                  <a:schemeClr val="tx1">
                    <a:lumMod val="65000"/>
                    <a:lumOff val="35000"/>
                  </a:schemeClr>
                </a:solidFill>
              </a:rPr>
              <a:t>I</a:t>
            </a:r>
            <a:r>
              <a:rPr lang="en-US" sz="3100" dirty="0" smtClean="0">
                <a:solidFill>
                  <a:schemeClr val="tx1">
                    <a:lumMod val="65000"/>
                    <a:lumOff val="35000"/>
                  </a:schemeClr>
                </a:solidFill>
              </a:rPr>
              <a:t>nvestigating the potential of building competitive advantage in SME’s through implementing technologies complementing the manufacturing system and SME profile. </a:t>
            </a:r>
          </a:p>
          <a:p>
            <a:endParaRPr lang="en-US" sz="3100" dirty="0" smtClean="0">
              <a:solidFill>
                <a:schemeClr val="tx1">
                  <a:lumMod val="65000"/>
                  <a:lumOff val="35000"/>
                </a:schemeClr>
              </a:solidFill>
            </a:endParaRPr>
          </a:p>
          <a:p>
            <a:r>
              <a:rPr lang="en-US" sz="3100" dirty="0" smtClean="0">
                <a:solidFill>
                  <a:schemeClr val="tx1">
                    <a:lumMod val="65000"/>
                    <a:lumOff val="35000"/>
                  </a:schemeClr>
                </a:solidFill>
              </a:rPr>
              <a:t>The PhD is aligned with several of the work packages in the MADE initiative. </a:t>
            </a:r>
          </a:p>
          <a:p>
            <a:endParaRPr lang="en-US" sz="3100" dirty="0" smtClean="0">
              <a:solidFill>
                <a:schemeClr val="tx1">
                  <a:lumMod val="65000"/>
                  <a:lumOff val="35000"/>
                </a:schemeClr>
              </a:solidFill>
            </a:endParaRPr>
          </a:p>
          <a:p>
            <a:r>
              <a:rPr lang="en-US" sz="3100" dirty="0" smtClean="0">
                <a:solidFill>
                  <a:schemeClr val="tx1">
                    <a:lumMod val="65000"/>
                    <a:lumOff val="35000"/>
                  </a:schemeClr>
                </a:solidFill>
              </a:rPr>
              <a:t>Cooperation's with SME’s are organized through the </a:t>
            </a:r>
            <a:r>
              <a:rPr lang="en-US" sz="3100" dirty="0" err="1" smtClean="0">
                <a:solidFill>
                  <a:schemeClr val="tx1">
                    <a:lumMod val="65000"/>
                    <a:lumOff val="35000"/>
                  </a:schemeClr>
                </a:solidFill>
              </a:rPr>
              <a:t>AutoSyd</a:t>
            </a:r>
            <a:r>
              <a:rPr lang="en-US" sz="3100" dirty="0" smtClean="0">
                <a:solidFill>
                  <a:schemeClr val="tx1">
                    <a:lumMod val="65000"/>
                    <a:lumOff val="35000"/>
                  </a:schemeClr>
                </a:solidFill>
              </a:rPr>
              <a:t> project and SAFIR project under the leadership of Region of Southern Denmark (</a:t>
            </a:r>
            <a:r>
              <a:rPr lang="en-US" sz="3100" dirty="0" err="1" smtClean="0">
                <a:solidFill>
                  <a:schemeClr val="tx1">
                    <a:lumMod val="65000"/>
                    <a:lumOff val="35000"/>
                  </a:schemeClr>
                </a:solidFill>
              </a:rPr>
              <a:t>Vækst</a:t>
            </a:r>
            <a:r>
              <a:rPr lang="en-US" sz="3100" dirty="0" smtClean="0">
                <a:solidFill>
                  <a:schemeClr val="tx1">
                    <a:lumMod val="65000"/>
                    <a:lumOff val="35000"/>
                  </a:schemeClr>
                </a:solidFill>
              </a:rPr>
              <a:t> forum). </a:t>
            </a:r>
            <a:endParaRPr lang="en-US" sz="3100" dirty="0">
              <a:solidFill>
                <a:schemeClr val="tx1">
                  <a:lumMod val="65000"/>
                  <a:lumOff val="35000"/>
                </a:schemeClr>
              </a:solidFill>
            </a:endParaRPr>
          </a:p>
        </p:txBody>
      </p:sp>
      <p:grpSp>
        <p:nvGrpSpPr>
          <p:cNvPr id="89" name="Gruppe 88"/>
          <p:cNvGrpSpPr/>
          <p:nvPr/>
        </p:nvGrpSpPr>
        <p:grpSpPr>
          <a:xfrm>
            <a:off x="11964765" y="7207274"/>
            <a:ext cx="8967375" cy="5324099"/>
            <a:chOff x="11964765" y="8182634"/>
            <a:chExt cx="8967375" cy="5324099"/>
          </a:xfrm>
        </p:grpSpPr>
        <p:grpSp>
          <p:nvGrpSpPr>
            <p:cNvPr id="54" name="Gruppe 53"/>
            <p:cNvGrpSpPr/>
            <p:nvPr/>
          </p:nvGrpSpPr>
          <p:grpSpPr>
            <a:xfrm>
              <a:off x="15159534" y="8635653"/>
              <a:ext cx="648072" cy="648072"/>
              <a:chOff x="7310934" y="11759853"/>
              <a:chExt cx="648072" cy="648072"/>
            </a:xfrm>
          </p:grpSpPr>
          <p:sp>
            <p:nvSpPr>
              <p:cNvPr id="25" name="Ellipse 24"/>
              <p:cNvSpPr>
                <a:spLocks noChangeAspect="1"/>
              </p:cNvSpPr>
              <p:nvPr/>
            </p:nvSpPr>
            <p:spPr>
              <a:xfrm>
                <a:off x="7310934" y="11759853"/>
                <a:ext cx="648072" cy="648072"/>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ktangel 32"/>
              <p:cNvSpPr/>
              <p:nvPr/>
            </p:nvSpPr>
            <p:spPr>
              <a:xfrm>
                <a:off x="7454950" y="11759853"/>
                <a:ext cx="504056" cy="576064"/>
              </a:xfrm>
              <a:prstGeom prst="rect">
                <a:avLst/>
              </a:prstGeom>
              <a:ln>
                <a:noFill/>
              </a:ln>
            </p:spPr>
            <p:txBody>
              <a:bodyPr wrap="square" lIns="91412" tIns="45707" rIns="91412" bIns="45707">
                <a:spAutoFit/>
              </a:bodyPr>
              <a:lstStyle/>
              <a:p>
                <a:r>
                  <a:rPr lang="en-US" sz="3100" b="1" dirty="0" smtClean="0">
                    <a:solidFill>
                      <a:schemeClr val="bg1"/>
                    </a:solidFill>
                  </a:rPr>
                  <a:t>1</a:t>
                </a:r>
                <a:endParaRPr lang="en-US" sz="3100" b="1" dirty="0">
                  <a:solidFill>
                    <a:schemeClr val="bg1"/>
                  </a:solidFill>
                </a:endParaRPr>
              </a:p>
            </p:txBody>
          </p:sp>
        </p:grpSp>
        <p:grpSp>
          <p:nvGrpSpPr>
            <p:cNvPr id="85" name="Gruppe 84"/>
            <p:cNvGrpSpPr/>
            <p:nvPr/>
          </p:nvGrpSpPr>
          <p:grpSpPr>
            <a:xfrm>
              <a:off x="11964765" y="8182634"/>
              <a:ext cx="8967375" cy="5324099"/>
              <a:chOff x="11964765" y="8243594"/>
              <a:chExt cx="8967375" cy="5324099"/>
            </a:xfrm>
          </p:grpSpPr>
          <p:grpSp>
            <p:nvGrpSpPr>
              <p:cNvPr id="79" name="Gruppe 78"/>
              <p:cNvGrpSpPr/>
              <p:nvPr/>
            </p:nvGrpSpPr>
            <p:grpSpPr>
              <a:xfrm>
                <a:off x="11964765" y="9148998"/>
                <a:ext cx="4830637" cy="4418695"/>
                <a:chOff x="11964765" y="9148998"/>
                <a:chExt cx="4830637" cy="4418695"/>
              </a:xfrm>
            </p:grpSpPr>
            <p:sp>
              <p:nvSpPr>
                <p:cNvPr id="22" name="Ellipse 21"/>
                <p:cNvSpPr>
                  <a:spLocks noChangeAspect="1"/>
                </p:cNvSpPr>
                <p:nvPr/>
              </p:nvSpPr>
              <p:spPr>
                <a:xfrm>
                  <a:off x="12359640" y="10484059"/>
                  <a:ext cx="119474" cy="119474"/>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uppe 61"/>
                <p:cNvGrpSpPr/>
                <p:nvPr/>
              </p:nvGrpSpPr>
              <p:grpSpPr>
                <a:xfrm>
                  <a:off x="11964765" y="9148998"/>
                  <a:ext cx="4830637" cy="4418695"/>
                  <a:chOff x="11964765" y="9148998"/>
                  <a:chExt cx="4830637" cy="4418695"/>
                </a:xfrm>
              </p:grpSpPr>
              <p:sp>
                <p:nvSpPr>
                  <p:cNvPr id="11" name="Ellipse 10"/>
                  <p:cNvSpPr>
                    <a:spLocks noChangeAspect="1"/>
                  </p:cNvSpPr>
                  <p:nvPr/>
                </p:nvSpPr>
                <p:spPr>
                  <a:xfrm>
                    <a:off x="12474922" y="9247213"/>
                    <a:ext cx="4320480" cy="4320480"/>
                  </a:xfrm>
                  <a:prstGeom prst="ellipse">
                    <a:avLst/>
                  </a:prstGeom>
                  <a:no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kstboks 40"/>
                  <p:cNvSpPr txBox="1"/>
                  <p:nvPr/>
                </p:nvSpPr>
                <p:spPr>
                  <a:xfrm rot="19080000">
                    <a:off x="11964765" y="9148998"/>
                    <a:ext cx="1933576" cy="830970"/>
                  </a:xfrm>
                  <a:prstGeom prst="rect">
                    <a:avLst/>
                  </a:prstGeom>
                  <a:noFill/>
                </p:spPr>
                <p:txBody>
                  <a:bodyPr wrap="square" lIns="91412" tIns="45707" rIns="91412" bIns="45707" rtlCol="0">
                    <a:spAutoFit/>
                  </a:bodyPr>
                  <a:lstStyle/>
                  <a:p>
                    <a:pPr algn="ctr"/>
                    <a:r>
                      <a:rPr lang="da-DK" sz="4800" b="1" dirty="0" err="1" smtClean="0">
                        <a:solidFill>
                          <a:schemeClr val="tx1">
                            <a:lumMod val="65000"/>
                            <a:lumOff val="35000"/>
                          </a:schemeClr>
                        </a:solidFill>
                      </a:rPr>
                      <a:t>SME’s</a:t>
                    </a:r>
                    <a:endParaRPr lang="da-DK" sz="4800" b="1" dirty="0">
                      <a:solidFill>
                        <a:schemeClr val="tx1">
                          <a:lumMod val="65000"/>
                          <a:lumOff val="35000"/>
                        </a:schemeClr>
                      </a:solidFill>
                    </a:endParaRPr>
                  </a:p>
                </p:txBody>
              </p:sp>
              <p:pic>
                <p:nvPicPr>
                  <p:cNvPr id="1029" name="Picture 5"/>
                  <p:cNvPicPr>
                    <a:picLocks noChangeAspect="1" noChangeArrowheads="1"/>
                  </p:cNvPicPr>
                  <p:nvPr/>
                </p:nvPicPr>
                <p:blipFill>
                  <a:blip r:embed="rId6" cstate="print"/>
                  <a:srcRect/>
                  <a:stretch>
                    <a:fillRect/>
                  </a:stretch>
                </p:blipFill>
                <p:spPr bwMode="auto">
                  <a:xfrm>
                    <a:off x="13247910" y="10071008"/>
                    <a:ext cx="2724150" cy="2687549"/>
                  </a:xfrm>
                  <a:prstGeom prst="rect">
                    <a:avLst/>
                  </a:prstGeom>
                  <a:noFill/>
                  <a:ln w="9525">
                    <a:noFill/>
                    <a:miter lim="800000"/>
                    <a:headEnd/>
                    <a:tailEnd/>
                  </a:ln>
                </p:spPr>
              </p:pic>
            </p:grpSp>
          </p:grpSp>
          <p:sp>
            <p:nvSpPr>
              <p:cNvPr id="64" name="Rektangel 63"/>
              <p:cNvSpPr/>
              <p:nvPr/>
            </p:nvSpPr>
            <p:spPr>
              <a:xfrm>
                <a:off x="17025550" y="8243594"/>
                <a:ext cx="3906590" cy="3785625"/>
              </a:xfrm>
              <a:prstGeom prst="rect">
                <a:avLst/>
              </a:prstGeom>
            </p:spPr>
            <p:txBody>
              <a:bodyPr wrap="square" lIns="91412" tIns="45707" rIns="91412" bIns="45707">
                <a:spAutoFit/>
              </a:bodyPr>
              <a:lstStyle/>
              <a:p>
                <a:r>
                  <a:rPr lang="en-US" sz="5400" dirty="0" smtClean="0">
                    <a:solidFill>
                      <a:schemeClr val="tx1">
                        <a:lumMod val="65000"/>
                        <a:lumOff val="35000"/>
                      </a:schemeClr>
                    </a:solidFill>
                  </a:rPr>
                  <a:t>I</a:t>
                </a:r>
                <a:r>
                  <a:rPr lang="en-US" sz="3100" dirty="0" smtClean="0">
                    <a:solidFill>
                      <a:schemeClr val="tx1">
                        <a:lumMod val="65000"/>
                        <a:lumOff val="35000"/>
                      </a:schemeClr>
                    </a:solidFill>
                  </a:rPr>
                  <a:t>nvestigation of SME’s in order to profile, categorize and create focus on what will built competitive advantage (CA) for manufacturing SME’s. </a:t>
                </a:r>
                <a:endParaRPr lang="en-US" sz="3100" dirty="0">
                  <a:solidFill>
                    <a:schemeClr val="tx1">
                      <a:lumMod val="65000"/>
                      <a:lumOff val="35000"/>
                    </a:schemeClr>
                  </a:solidFill>
                </a:endParaRPr>
              </a:p>
            </p:txBody>
          </p:sp>
        </p:grpSp>
      </p:grpSp>
      <p:pic>
        <p:nvPicPr>
          <p:cNvPr id="72" name="Billede 71" descr="Autosyd logo.png"/>
          <p:cNvPicPr>
            <a:picLocks noChangeAspect="1"/>
          </p:cNvPicPr>
          <p:nvPr/>
        </p:nvPicPr>
        <p:blipFill>
          <a:blip r:embed="rId7" cstate="print">
            <a:clrChange>
              <a:clrFrom>
                <a:srgbClr val="FFFFFF"/>
              </a:clrFrom>
              <a:clrTo>
                <a:srgbClr val="FFFFFF">
                  <a:alpha val="0"/>
                </a:srgbClr>
              </a:clrTo>
            </a:clrChange>
          </a:blip>
          <a:stretch>
            <a:fillRect/>
          </a:stretch>
        </p:blipFill>
        <p:spPr>
          <a:xfrm>
            <a:off x="16379190" y="25136951"/>
            <a:ext cx="2621280" cy="1310640"/>
          </a:xfrm>
          <a:prstGeom prst="rect">
            <a:avLst/>
          </a:prstGeom>
        </p:spPr>
      </p:pic>
      <p:pic>
        <p:nvPicPr>
          <p:cNvPr id="73" name="Billede 72" descr="Region SYDDK logo, UK.jpg"/>
          <p:cNvPicPr>
            <a:picLocks noChangeAspect="1"/>
          </p:cNvPicPr>
          <p:nvPr/>
        </p:nvPicPr>
        <p:blipFill>
          <a:blip r:embed="rId8" cstate="print">
            <a:clrChange>
              <a:clrFrom>
                <a:srgbClr val="FFFFFF"/>
              </a:clrFrom>
              <a:clrTo>
                <a:srgbClr val="FFFFFF">
                  <a:alpha val="0"/>
                </a:srgbClr>
              </a:clrTo>
            </a:clrChange>
          </a:blip>
          <a:stretch>
            <a:fillRect/>
          </a:stretch>
        </p:blipFill>
        <p:spPr>
          <a:xfrm>
            <a:off x="17190860" y="23368262"/>
            <a:ext cx="2716390" cy="1940279"/>
          </a:xfrm>
          <a:prstGeom prst="rect">
            <a:avLst/>
          </a:prstGeom>
        </p:spPr>
      </p:pic>
      <p:sp>
        <p:nvSpPr>
          <p:cNvPr id="74" name="Tekstboks 73"/>
          <p:cNvSpPr txBox="1"/>
          <p:nvPr/>
        </p:nvSpPr>
        <p:spPr>
          <a:xfrm>
            <a:off x="19122390" y="25222200"/>
            <a:ext cx="1623524" cy="830997"/>
          </a:xfrm>
          <a:prstGeom prst="rect">
            <a:avLst/>
          </a:prstGeom>
          <a:noFill/>
        </p:spPr>
        <p:txBody>
          <a:bodyPr wrap="square" rtlCol="0">
            <a:spAutoFit/>
          </a:bodyPr>
          <a:lstStyle/>
          <a:p>
            <a:r>
              <a:rPr lang="en-US" sz="4800" b="1" dirty="0" smtClean="0">
                <a:solidFill>
                  <a:srgbClr val="FF0000"/>
                </a:solidFill>
              </a:rPr>
              <a:t>SAFIR</a:t>
            </a:r>
            <a:endParaRPr lang="en-US" sz="4800" b="1" dirty="0">
              <a:solidFill>
                <a:srgbClr val="FF0000"/>
              </a:solidFill>
            </a:endParaRPr>
          </a:p>
        </p:txBody>
      </p:sp>
      <p:grpSp>
        <p:nvGrpSpPr>
          <p:cNvPr id="42" name="Gruppe 41"/>
          <p:cNvGrpSpPr/>
          <p:nvPr/>
        </p:nvGrpSpPr>
        <p:grpSpPr>
          <a:xfrm>
            <a:off x="4453434" y="11889393"/>
            <a:ext cx="648072" cy="648072"/>
            <a:chOff x="7310934" y="11759853"/>
            <a:chExt cx="648072" cy="648072"/>
          </a:xfrm>
        </p:grpSpPr>
        <p:sp>
          <p:nvSpPr>
            <p:cNvPr id="43" name="Ellipse 42"/>
            <p:cNvSpPr>
              <a:spLocks noChangeAspect="1"/>
            </p:cNvSpPr>
            <p:nvPr/>
          </p:nvSpPr>
          <p:spPr>
            <a:xfrm>
              <a:off x="7310934" y="11759853"/>
              <a:ext cx="648072" cy="648072"/>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ktangel 43"/>
            <p:cNvSpPr/>
            <p:nvPr/>
          </p:nvSpPr>
          <p:spPr>
            <a:xfrm>
              <a:off x="7454950" y="11759853"/>
              <a:ext cx="504056" cy="576064"/>
            </a:xfrm>
            <a:prstGeom prst="rect">
              <a:avLst/>
            </a:prstGeom>
            <a:ln>
              <a:noFill/>
            </a:ln>
          </p:spPr>
          <p:txBody>
            <a:bodyPr wrap="square" lIns="91412" tIns="45707" rIns="91412" bIns="45707">
              <a:spAutoFit/>
            </a:bodyPr>
            <a:lstStyle/>
            <a:p>
              <a:r>
                <a:rPr lang="en-US" sz="3100" b="1" dirty="0" smtClean="0">
                  <a:solidFill>
                    <a:schemeClr val="bg1"/>
                  </a:solidFill>
                </a:rPr>
                <a:t>2</a:t>
              </a:r>
              <a:endParaRPr lang="en-US" sz="3100" b="1" dirty="0">
                <a:solidFill>
                  <a:schemeClr val="bg1"/>
                </a:solidFill>
              </a:endParaRPr>
            </a:p>
          </p:txBody>
        </p:sp>
      </p:grpSp>
      <p:grpSp>
        <p:nvGrpSpPr>
          <p:cNvPr id="86" name="Gruppe 85"/>
          <p:cNvGrpSpPr/>
          <p:nvPr/>
        </p:nvGrpSpPr>
        <p:grpSpPr>
          <a:xfrm>
            <a:off x="438150" y="7937000"/>
            <a:ext cx="8240192" cy="7224843"/>
            <a:chOff x="438150" y="8973320"/>
            <a:chExt cx="8240192" cy="7224843"/>
          </a:xfrm>
        </p:grpSpPr>
        <p:sp>
          <p:nvSpPr>
            <p:cNvPr id="63" name="Rektangel 62"/>
            <p:cNvSpPr/>
            <p:nvPr/>
          </p:nvSpPr>
          <p:spPr>
            <a:xfrm>
              <a:off x="438150" y="11935484"/>
              <a:ext cx="4362450" cy="4262679"/>
            </a:xfrm>
            <a:prstGeom prst="rect">
              <a:avLst/>
            </a:prstGeom>
          </p:spPr>
          <p:txBody>
            <a:bodyPr wrap="square" lIns="91412" tIns="45707" rIns="91412" bIns="45707">
              <a:spAutoFit/>
            </a:bodyPr>
            <a:lstStyle/>
            <a:p>
              <a:r>
                <a:rPr lang="en-US" sz="5400" dirty="0" smtClean="0">
                  <a:solidFill>
                    <a:schemeClr val="tx1">
                      <a:lumMod val="65000"/>
                      <a:lumOff val="35000"/>
                    </a:schemeClr>
                  </a:solidFill>
                </a:rPr>
                <a:t>R</a:t>
              </a:r>
              <a:r>
                <a:rPr lang="en-US" sz="3100" dirty="0" smtClean="0">
                  <a:solidFill>
                    <a:schemeClr val="tx1">
                      <a:lumMod val="65000"/>
                      <a:lumOff val="35000"/>
                    </a:schemeClr>
                  </a:solidFill>
                </a:rPr>
                <a:t>eviewing  and aligning known manufacturing systems with both manufacturing and technology outputs. Furthermore creating a conceptual profile of selected levers.</a:t>
              </a:r>
              <a:endParaRPr lang="en-US" sz="3100" dirty="0">
                <a:solidFill>
                  <a:schemeClr val="tx1">
                    <a:lumMod val="65000"/>
                    <a:lumOff val="35000"/>
                  </a:schemeClr>
                </a:solidFill>
              </a:endParaRPr>
            </a:p>
          </p:txBody>
        </p:sp>
        <p:grpSp>
          <p:nvGrpSpPr>
            <p:cNvPr id="78" name="Gruppe 77"/>
            <p:cNvGrpSpPr/>
            <p:nvPr/>
          </p:nvGrpSpPr>
          <p:grpSpPr>
            <a:xfrm>
              <a:off x="3147740" y="8973320"/>
              <a:ext cx="5530602" cy="4494509"/>
              <a:chOff x="3147740" y="8973320"/>
              <a:chExt cx="5530602" cy="4494509"/>
            </a:xfrm>
          </p:grpSpPr>
          <p:grpSp>
            <p:nvGrpSpPr>
              <p:cNvPr id="60" name="Gruppe 59"/>
              <p:cNvGrpSpPr/>
              <p:nvPr/>
            </p:nvGrpSpPr>
            <p:grpSpPr>
              <a:xfrm>
                <a:off x="3147740" y="8973320"/>
                <a:ext cx="5530602" cy="4494509"/>
                <a:chOff x="3147740" y="8973320"/>
                <a:chExt cx="5530602" cy="4494509"/>
              </a:xfrm>
            </p:grpSpPr>
            <p:sp>
              <p:nvSpPr>
                <p:cNvPr id="13" name="Ellipse 12"/>
                <p:cNvSpPr>
                  <a:spLocks noChangeAspect="1"/>
                </p:cNvSpPr>
                <p:nvPr/>
              </p:nvSpPr>
              <p:spPr>
                <a:xfrm>
                  <a:off x="4357862" y="9147349"/>
                  <a:ext cx="4320480" cy="4320480"/>
                </a:xfrm>
                <a:prstGeom prst="ellipse">
                  <a:avLst/>
                </a:prstGeom>
                <a:no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2"/>
                <p:cNvPicPr>
                  <a:picLocks noChangeAspect="1" noChangeArrowheads="1"/>
                </p:cNvPicPr>
                <p:nvPr/>
              </p:nvPicPr>
              <p:blipFill>
                <a:blip r:embed="rId9" cstate="print">
                  <a:clrChange>
                    <a:clrFrom>
                      <a:srgbClr val="FFFFFF"/>
                    </a:clrFrom>
                    <a:clrTo>
                      <a:srgbClr val="FFFFFF">
                        <a:alpha val="0"/>
                      </a:srgbClr>
                    </a:clrTo>
                  </a:clrChange>
                </a:blip>
                <a:srcRect t="531" r="53201" b="1262"/>
                <a:stretch>
                  <a:fillRect/>
                </a:stretch>
              </p:blipFill>
              <p:spPr bwMode="auto">
                <a:xfrm>
                  <a:off x="4822142" y="9895113"/>
                  <a:ext cx="3067279" cy="2991309"/>
                </a:xfrm>
                <a:prstGeom prst="rect">
                  <a:avLst/>
                </a:prstGeom>
                <a:noFill/>
                <a:ln w="9525">
                  <a:noFill/>
                  <a:miter lim="800000"/>
                  <a:headEnd/>
                  <a:tailEnd/>
                </a:ln>
              </p:spPr>
            </p:pic>
            <p:sp>
              <p:nvSpPr>
                <p:cNvPr id="50" name="Tekstboks 49"/>
                <p:cNvSpPr txBox="1"/>
                <p:nvPr/>
              </p:nvSpPr>
              <p:spPr>
                <a:xfrm rot="19082828">
                  <a:off x="3147740" y="8973320"/>
                  <a:ext cx="3950152" cy="1569634"/>
                </a:xfrm>
                <a:prstGeom prst="rect">
                  <a:avLst/>
                </a:prstGeom>
                <a:noFill/>
              </p:spPr>
              <p:txBody>
                <a:bodyPr wrap="square" lIns="91412" tIns="45707" rIns="91412" bIns="45707" rtlCol="0">
                  <a:spAutoFit/>
                </a:bodyPr>
                <a:lstStyle/>
                <a:p>
                  <a:pPr algn="ctr"/>
                  <a:r>
                    <a:rPr lang="en-US" sz="4800" b="1" dirty="0" smtClean="0">
                      <a:solidFill>
                        <a:schemeClr val="tx1">
                          <a:lumMod val="65000"/>
                          <a:lumOff val="35000"/>
                        </a:schemeClr>
                      </a:solidFill>
                    </a:rPr>
                    <a:t>Manufacturing systems</a:t>
                  </a:r>
                  <a:endParaRPr lang="en-US" sz="4800" b="1" dirty="0">
                    <a:solidFill>
                      <a:schemeClr val="tx1">
                        <a:lumMod val="65000"/>
                        <a:lumOff val="35000"/>
                      </a:schemeClr>
                    </a:solidFill>
                  </a:endParaRPr>
                </a:p>
              </p:txBody>
            </p:sp>
          </p:grpSp>
          <p:sp>
            <p:nvSpPr>
              <p:cNvPr id="75" name="Ellipse 74"/>
              <p:cNvSpPr>
                <a:spLocks noChangeAspect="1"/>
              </p:cNvSpPr>
              <p:nvPr/>
            </p:nvSpPr>
            <p:spPr>
              <a:xfrm>
                <a:off x="4114800" y="10758379"/>
                <a:ext cx="119474" cy="119474"/>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0" name="Gruppe 89"/>
          <p:cNvGrpSpPr/>
          <p:nvPr/>
        </p:nvGrpSpPr>
        <p:grpSpPr>
          <a:xfrm>
            <a:off x="6881540" y="12078234"/>
            <a:ext cx="13946460" cy="6057925"/>
            <a:chOff x="6881540" y="12078234"/>
            <a:chExt cx="13946460" cy="6057925"/>
          </a:xfrm>
        </p:grpSpPr>
        <p:sp>
          <p:nvSpPr>
            <p:cNvPr id="56" name="Rektangel 55"/>
            <p:cNvSpPr/>
            <p:nvPr/>
          </p:nvSpPr>
          <p:spPr>
            <a:xfrm>
              <a:off x="12943770" y="13873480"/>
              <a:ext cx="7884230" cy="4262679"/>
            </a:xfrm>
            <a:prstGeom prst="rect">
              <a:avLst/>
            </a:prstGeom>
          </p:spPr>
          <p:txBody>
            <a:bodyPr wrap="square" lIns="91412" tIns="45707" rIns="91412" bIns="45707">
              <a:spAutoFit/>
            </a:bodyPr>
            <a:lstStyle/>
            <a:p>
              <a:r>
                <a:rPr lang="en-US" sz="5400" dirty="0" smtClean="0">
                  <a:solidFill>
                    <a:schemeClr val="tx1">
                      <a:lumMod val="65000"/>
                      <a:lumOff val="35000"/>
                    </a:schemeClr>
                  </a:solidFill>
                </a:rPr>
                <a:t>T</a:t>
              </a:r>
              <a:r>
                <a:rPr lang="en-US" sz="3100" dirty="0" smtClean="0">
                  <a:solidFill>
                    <a:schemeClr val="tx1">
                      <a:lumMod val="65000"/>
                      <a:lumOff val="35000"/>
                    </a:schemeClr>
                  </a:solidFill>
                </a:rPr>
                <a:t>he aim of this PhD is to build a framework, supporting SME’s in selecting technologies and automation solutions, that can strengthen their competitive position, both currently and in future. Such decisions has to be built on the premises in which the SME operate, combined with the system in which they ‘value add’ their products. </a:t>
              </a:r>
              <a:endParaRPr lang="en-US" sz="3100" dirty="0">
                <a:solidFill>
                  <a:schemeClr val="tx1">
                    <a:lumMod val="65000"/>
                    <a:lumOff val="35000"/>
                  </a:schemeClr>
                </a:solidFill>
              </a:endParaRPr>
            </a:p>
          </p:txBody>
        </p:sp>
        <p:grpSp>
          <p:nvGrpSpPr>
            <p:cNvPr id="80" name="Gruppe 79"/>
            <p:cNvGrpSpPr/>
            <p:nvPr/>
          </p:nvGrpSpPr>
          <p:grpSpPr>
            <a:xfrm>
              <a:off x="6881540" y="12078234"/>
              <a:ext cx="6457186" cy="4488985"/>
              <a:chOff x="6881540" y="13114554"/>
              <a:chExt cx="6457186" cy="4488985"/>
            </a:xfrm>
          </p:grpSpPr>
          <p:sp>
            <p:nvSpPr>
              <p:cNvPr id="10" name="Ellipse 9"/>
              <p:cNvSpPr>
                <a:spLocks noChangeAspect="1"/>
              </p:cNvSpPr>
              <p:nvPr/>
            </p:nvSpPr>
            <p:spPr>
              <a:xfrm>
                <a:off x="8415040" y="13283059"/>
                <a:ext cx="4320480" cy="4320480"/>
              </a:xfrm>
              <a:prstGeom prst="ellipse">
                <a:avLst/>
              </a:prstGeom>
              <a:no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kstboks 58"/>
              <p:cNvSpPr txBox="1"/>
              <p:nvPr/>
            </p:nvSpPr>
            <p:spPr>
              <a:xfrm rot="19082828">
                <a:off x="6881540" y="13114554"/>
                <a:ext cx="3950152" cy="830970"/>
              </a:xfrm>
              <a:prstGeom prst="rect">
                <a:avLst/>
              </a:prstGeom>
              <a:noFill/>
            </p:spPr>
            <p:txBody>
              <a:bodyPr wrap="square" lIns="91412" tIns="45707" rIns="91412" bIns="45707" rtlCol="0">
                <a:spAutoFit/>
              </a:bodyPr>
              <a:lstStyle/>
              <a:p>
                <a:pPr algn="ctr"/>
                <a:r>
                  <a:rPr lang="en-US" sz="4800" b="1" dirty="0" smtClean="0">
                    <a:solidFill>
                      <a:schemeClr val="tx1">
                        <a:lumMod val="65000"/>
                        <a:lumOff val="35000"/>
                      </a:schemeClr>
                    </a:solidFill>
                  </a:rPr>
                  <a:t>Framework</a:t>
                </a:r>
                <a:endParaRPr lang="en-US" sz="4800" b="1" dirty="0">
                  <a:solidFill>
                    <a:schemeClr val="tx1">
                      <a:lumMod val="65000"/>
                      <a:lumOff val="35000"/>
                    </a:schemeClr>
                  </a:solidFill>
                </a:endParaRPr>
              </a:p>
            </p:txBody>
          </p:sp>
          <p:grpSp>
            <p:nvGrpSpPr>
              <p:cNvPr id="66" name="Gruppe 65"/>
              <p:cNvGrpSpPr/>
              <p:nvPr/>
            </p:nvGrpSpPr>
            <p:grpSpPr>
              <a:xfrm>
                <a:off x="12690654" y="14183013"/>
                <a:ext cx="648072" cy="648072"/>
                <a:chOff x="7310934" y="11759853"/>
                <a:chExt cx="648072" cy="648072"/>
              </a:xfrm>
            </p:grpSpPr>
            <p:sp>
              <p:nvSpPr>
                <p:cNvPr id="67" name="Ellipse 66"/>
                <p:cNvSpPr>
                  <a:spLocks noChangeAspect="1"/>
                </p:cNvSpPr>
                <p:nvPr/>
              </p:nvSpPr>
              <p:spPr>
                <a:xfrm>
                  <a:off x="7310934" y="11759853"/>
                  <a:ext cx="648072" cy="648072"/>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ktangel 67"/>
                <p:cNvSpPr/>
                <p:nvPr/>
              </p:nvSpPr>
              <p:spPr>
                <a:xfrm>
                  <a:off x="7454950" y="11759853"/>
                  <a:ext cx="504056" cy="569360"/>
                </a:xfrm>
                <a:prstGeom prst="rect">
                  <a:avLst/>
                </a:prstGeom>
                <a:ln>
                  <a:noFill/>
                </a:ln>
              </p:spPr>
              <p:txBody>
                <a:bodyPr wrap="square" lIns="91412" tIns="45707" rIns="91412" bIns="45707">
                  <a:spAutoFit/>
                </a:bodyPr>
                <a:lstStyle/>
                <a:p>
                  <a:r>
                    <a:rPr lang="en-US" sz="3100" b="1" dirty="0" smtClean="0">
                      <a:solidFill>
                        <a:schemeClr val="bg1"/>
                      </a:solidFill>
                    </a:rPr>
                    <a:t>4</a:t>
                  </a:r>
                  <a:endParaRPr lang="en-US" sz="3100" b="1" dirty="0">
                    <a:solidFill>
                      <a:schemeClr val="bg1"/>
                    </a:solidFill>
                  </a:endParaRPr>
                </a:p>
              </p:txBody>
            </p:sp>
          </p:grpSp>
          <p:pic>
            <p:nvPicPr>
              <p:cNvPr id="2" name="Picture 2" descr="M:\Ph.D\Billeder\untitled.png"/>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9800546" y="14371320"/>
                <a:ext cx="2670386" cy="2529839"/>
              </a:xfrm>
              <a:prstGeom prst="rect">
                <a:avLst/>
              </a:prstGeom>
              <a:noFill/>
            </p:spPr>
          </p:pic>
          <p:pic>
            <p:nvPicPr>
              <p:cNvPr id="70" name="Billede 69" descr="imagesCAA1ZFMV.jpg"/>
              <p:cNvPicPr>
                <a:picLocks noChangeAspect="1"/>
              </p:cNvPicPr>
              <p:nvPr/>
            </p:nvPicPr>
            <p:blipFill>
              <a:blip r:embed="rId11" cstate="print">
                <a:clrChange>
                  <a:clrFrom>
                    <a:srgbClr val="FFFFFF"/>
                  </a:clrFrom>
                  <a:clrTo>
                    <a:srgbClr val="FFFFFF">
                      <a:alpha val="0"/>
                    </a:srgbClr>
                  </a:clrTo>
                </a:clrChange>
              </a:blip>
              <a:stretch>
                <a:fillRect/>
              </a:stretch>
            </p:blipFill>
            <p:spPr>
              <a:xfrm>
                <a:off x="8293100" y="13731240"/>
                <a:ext cx="2491169" cy="3325839"/>
              </a:xfrm>
              <a:prstGeom prst="rect">
                <a:avLst/>
              </a:prstGeom>
            </p:spPr>
          </p:pic>
          <p:sp>
            <p:nvSpPr>
              <p:cNvPr id="76" name="Ellipse 75"/>
              <p:cNvSpPr>
                <a:spLocks noChangeAspect="1"/>
              </p:cNvSpPr>
              <p:nvPr/>
            </p:nvSpPr>
            <p:spPr>
              <a:xfrm>
                <a:off x="8214360" y="14766499"/>
                <a:ext cx="119474" cy="119474"/>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uppe 86"/>
          <p:cNvGrpSpPr/>
          <p:nvPr/>
        </p:nvGrpSpPr>
        <p:grpSpPr>
          <a:xfrm>
            <a:off x="764470" y="16351459"/>
            <a:ext cx="9333661" cy="6899014"/>
            <a:chOff x="764470" y="17326819"/>
            <a:chExt cx="9333661" cy="6899014"/>
          </a:xfrm>
        </p:grpSpPr>
        <p:grpSp>
          <p:nvGrpSpPr>
            <p:cNvPr id="51" name="Gruppe 50"/>
            <p:cNvGrpSpPr/>
            <p:nvPr/>
          </p:nvGrpSpPr>
          <p:grpSpPr>
            <a:xfrm>
              <a:off x="3653334" y="19532253"/>
              <a:ext cx="648072" cy="648072"/>
              <a:chOff x="7310934" y="11759853"/>
              <a:chExt cx="648072" cy="648072"/>
            </a:xfrm>
          </p:grpSpPr>
          <p:sp>
            <p:nvSpPr>
              <p:cNvPr id="52" name="Ellipse 51"/>
              <p:cNvSpPr>
                <a:spLocks noChangeAspect="1"/>
              </p:cNvSpPr>
              <p:nvPr/>
            </p:nvSpPr>
            <p:spPr>
              <a:xfrm>
                <a:off x="7310934" y="11759853"/>
                <a:ext cx="648072" cy="648072"/>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ktangel 52"/>
              <p:cNvSpPr/>
              <p:nvPr/>
            </p:nvSpPr>
            <p:spPr>
              <a:xfrm>
                <a:off x="7454950" y="11759853"/>
                <a:ext cx="504056" cy="576064"/>
              </a:xfrm>
              <a:prstGeom prst="rect">
                <a:avLst/>
              </a:prstGeom>
              <a:ln>
                <a:noFill/>
              </a:ln>
            </p:spPr>
            <p:txBody>
              <a:bodyPr wrap="square" lIns="91412" tIns="45707" rIns="91412" bIns="45707">
                <a:spAutoFit/>
              </a:bodyPr>
              <a:lstStyle/>
              <a:p>
                <a:r>
                  <a:rPr lang="en-US" sz="3100" b="1" dirty="0" smtClean="0">
                    <a:solidFill>
                      <a:schemeClr val="bg1"/>
                    </a:solidFill>
                  </a:rPr>
                  <a:t>3</a:t>
                </a:r>
                <a:endParaRPr lang="en-US" sz="3100" b="1" dirty="0">
                  <a:solidFill>
                    <a:schemeClr val="bg1"/>
                  </a:solidFill>
                </a:endParaRPr>
              </a:p>
            </p:txBody>
          </p:sp>
        </p:grpSp>
        <p:grpSp>
          <p:nvGrpSpPr>
            <p:cNvPr id="83" name="Gruppe 82"/>
            <p:cNvGrpSpPr/>
            <p:nvPr/>
          </p:nvGrpSpPr>
          <p:grpSpPr>
            <a:xfrm>
              <a:off x="764470" y="17326819"/>
              <a:ext cx="9333661" cy="6899014"/>
              <a:chOff x="764470" y="17387779"/>
              <a:chExt cx="9333661" cy="6899014"/>
            </a:xfrm>
          </p:grpSpPr>
          <p:sp>
            <p:nvSpPr>
              <p:cNvPr id="23" name="Rektangel 22"/>
              <p:cNvSpPr/>
              <p:nvPr/>
            </p:nvSpPr>
            <p:spPr>
              <a:xfrm>
                <a:off x="764470" y="20024114"/>
                <a:ext cx="3906590" cy="4262679"/>
              </a:xfrm>
              <a:prstGeom prst="rect">
                <a:avLst/>
              </a:prstGeom>
            </p:spPr>
            <p:txBody>
              <a:bodyPr wrap="square" lIns="91412" tIns="45707" rIns="91412" bIns="45707">
                <a:spAutoFit/>
              </a:bodyPr>
              <a:lstStyle/>
              <a:p>
                <a:r>
                  <a:rPr lang="en-US" sz="5400" dirty="0" smtClean="0">
                    <a:solidFill>
                      <a:schemeClr val="tx1">
                        <a:lumMod val="65000"/>
                        <a:lumOff val="35000"/>
                      </a:schemeClr>
                    </a:solidFill>
                  </a:rPr>
                  <a:t>I</a:t>
                </a:r>
                <a:r>
                  <a:rPr lang="en-US" sz="3100" dirty="0" smtClean="0">
                    <a:solidFill>
                      <a:schemeClr val="tx1">
                        <a:lumMod val="65000"/>
                        <a:lumOff val="35000"/>
                      </a:schemeClr>
                    </a:solidFill>
                  </a:rPr>
                  <a:t>nvestigation of hard technologies and automation, from both a strategic and tactical perspective. Linking technology outputs to sources of competitive advantage.</a:t>
                </a:r>
                <a:endParaRPr lang="en-US" sz="3100" dirty="0">
                  <a:solidFill>
                    <a:schemeClr val="tx1">
                      <a:lumMod val="65000"/>
                      <a:lumOff val="35000"/>
                    </a:schemeClr>
                  </a:solidFill>
                </a:endParaRPr>
              </a:p>
            </p:txBody>
          </p:sp>
          <p:grpSp>
            <p:nvGrpSpPr>
              <p:cNvPr id="81" name="Gruppe 80"/>
              <p:cNvGrpSpPr/>
              <p:nvPr/>
            </p:nvGrpSpPr>
            <p:grpSpPr>
              <a:xfrm>
                <a:off x="3321505" y="17387779"/>
                <a:ext cx="6776626" cy="4643515"/>
                <a:chOff x="3321505" y="17387779"/>
                <a:chExt cx="6776626" cy="4643515"/>
              </a:xfrm>
            </p:grpSpPr>
            <p:grpSp>
              <p:nvGrpSpPr>
                <p:cNvPr id="58" name="Gruppe 57"/>
                <p:cNvGrpSpPr/>
                <p:nvPr/>
              </p:nvGrpSpPr>
              <p:grpSpPr>
                <a:xfrm>
                  <a:off x="3321505" y="17574541"/>
                  <a:ext cx="6776626" cy="4456753"/>
                  <a:chOff x="3321505" y="17574541"/>
                  <a:chExt cx="6776626" cy="4456753"/>
                </a:xfrm>
              </p:grpSpPr>
              <p:pic>
                <p:nvPicPr>
                  <p:cNvPr id="46" name="Picture 6"/>
                  <p:cNvPicPr>
                    <a:picLocks noChangeAspect="1" noChangeArrowheads="1"/>
                  </p:cNvPicPr>
                  <p:nvPr/>
                </p:nvPicPr>
                <p:blipFill>
                  <a:blip r:embed="rId12" cstate="print">
                    <a:clrChange>
                      <a:clrFrom>
                        <a:srgbClr val="FFFFFF"/>
                      </a:clrFrom>
                      <a:clrTo>
                        <a:srgbClr val="FFFFFF">
                          <a:alpha val="0"/>
                        </a:srgbClr>
                      </a:clrTo>
                    </a:clrChange>
                  </a:blip>
                  <a:srcRect l="2640" r="38702" b="92417"/>
                  <a:stretch>
                    <a:fillRect/>
                  </a:stretch>
                </p:blipFill>
                <p:spPr bwMode="auto">
                  <a:xfrm rot="16200000">
                    <a:off x="3897085" y="19662095"/>
                    <a:ext cx="2177143" cy="264205"/>
                  </a:xfrm>
                  <a:prstGeom prst="rect">
                    <a:avLst/>
                  </a:prstGeom>
                  <a:noFill/>
                  <a:ln w="9525">
                    <a:noFill/>
                    <a:miter lim="800000"/>
                    <a:headEnd/>
                    <a:tailEnd/>
                  </a:ln>
                </p:spPr>
              </p:pic>
              <p:sp>
                <p:nvSpPr>
                  <p:cNvPr id="12" name="Ellipse 11"/>
                  <p:cNvSpPr>
                    <a:spLocks noChangeAspect="1"/>
                  </p:cNvSpPr>
                  <p:nvPr/>
                </p:nvSpPr>
                <p:spPr>
                  <a:xfrm>
                    <a:off x="4424884" y="17653421"/>
                    <a:ext cx="4320480" cy="4320480"/>
                  </a:xfrm>
                  <a:prstGeom prst="ellipse">
                    <a:avLst/>
                  </a:prstGeom>
                  <a:no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uppe 47"/>
                  <p:cNvGrpSpPr/>
                  <p:nvPr/>
                </p:nvGrpSpPr>
                <p:grpSpPr>
                  <a:xfrm>
                    <a:off x="5127171" y="18282557"/>
                    <a:ext cx="3572781" cy="3448731"/>
                    <a:chOff x="10646229" y="18004971"/>
                    <a:chExt cx="3572781" cy="3448731"/>
                  </a:xfrm>
                </p:grpSpPr>
                <p:pic>
                  <p:nvPicPr>
                    <p:cNvPr id="1030" name="Picture 6"/>
                    <p:cNvPicPr>
                      <a:picLocks noChangeAspect="1" noChangeArrowheads="1"/>
                    </p:cNvPicPr>
                    <p:nvPr/>
                  </p:nvPicPr>
                  <p:blipFill>
                    <a:blip r:embed="rId12" cstate="print">
                      <a:clrChange>
                        <a:clrFrom>
                          <a:srgbClr val="FFFFFF"/>
                        </a:clrFrom>
                        <a:clrTo>
                          <a:srgbClr val="FFFFFF">
                            <a:alpha val="0"/>
                          </a:srgbClr>
                        </a:clrTo>
                      </a:clrChange>
                    </a:blip>
                    <a:srcRect l="3739" t="2896"/>
                    <a:stretch>
                      <a:fillRect/>
                    </a:stretch>
                  </p:blipFill>
                  <p:spPr bwMode="auto">
                    <a:xfrm>
                      <a:off x="10646229" y="18070286"/>
                      <a:ext cx="3572781" cy="3383416"/>
                    </a:xfrm>
                    <a:prstGeom prst="rect">
                      <a:avLst/>
                    </a:prstGeom>
                    <a:noFill/>
                    <a:ln w="9525">
                      <a:noFill/>
                      <a:miter lim="800000"/>
                      <a:headEnd/>
                      <a:tailEnd/>
                    </a:ln>
                  </p:spPr>
                </p:pic>
                <p:sp>
                  <p:nvSpPr>
                    <p:cNvPr id="47" name="Rektangel 46"/>
                    <p:cNvSpPr/>
                    <p:nvPr/>
                  </p:nvSpPr>
                  <p:spPr>
                    <a:xfrm>
                      <a:off x="10700657" y="18004971"/>
                      <a:ext cx="1883229" cy="195943"/>
                    </a:xfrm>
                    <a:prstGeom prst="rect">
                      <a:avLst/>
                    </a:prstGeom>
                    <a:solidFill>
                      <a:schemeClr val="bg1"/>
                    </a:solidFill>
                    <a:ln w="165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kstboks 48"/>
                  <p:cNvSpPr txBox="1"/>
                  <p:nvPr/>
                </p:nvSpPr>
                <p:spPr>
                  <a:xfrm rot="19062099">
                    <a:off x="3321505" y="17574541"/>
                    <a:ext cx="3068407" cy="830970"/>
                  </a:xfrm>
                  <a:prstGeom prst="rect">
                    <a:avLst/>
                  </a:prstGeom>
                  <a:noFill/>
                </p:spPr>
                <p:txBody>
                  <a:bodyPr wrap="square" lIns="91412" tIns="45707" rIns="91412" bIns="45707" rtlCol="0">
                    <a:spAutoFit/>
                  </a:bodyPr>
                  <a:lstStyle/>
                  <a:p>
                    <a:pPr algn="ctr"/>
                    <a:r>
                      <a:rPr lang="en-US" sz="4800" b="1" dirty="0" smtClean="0">
                        <a:solidFill>
                          <a:schemeClr val="tx1">
                            <a:lumMod val="65000"/>
                            <a:lumOff val="35000"/>
                          </a:schemeClr>
                        </a:solidFill>
                      </a:rPr>
                      <a:t>Technology</a:t>
                    </a:r>
                    <a:endParaRPr lang="en-US" sz="4800" b="1" dirty="0">
                      <a:solidFill>
                        <a:schemeClr val="tx1">
                          <a:lumMod val="65000"/>
                          <a:lumOff val="35000"/>
                        </a:schemeClr>
                      </a:solidFill>
                    </a:endParaRPr>
                  </a:p>
                </p:txBody>
              </p:sp>
              <p:sp>
                <p:nvSpPr>
                  <p:cNvPr id="57" name="Tekstboks 56"/>
                  <p:cNvSpPr txBox="1"/>
                  <p:nvPr/>
                </p:nvSpPr>
                <p:spPr>
                  <a:xfrm rot="19062099">
                    <a:off x="6708718" y="21200324"/>
                    <a:ext cx="3389413" cy="830970"/>
                  </a:xfrm>
                  <a:prstGeom prst="rect">
                    <a:avLst/>
                  </a:prstGeom>
                  <a:noFill/>
                </p:spPr>
                <p:txBody>
                  <a:bodyPr wrap="square" lIns="91412" tIns="45707" rIns="91412" bIns="45707" rtlCol="0">
                    <a:spAutoFit/>
                  </a:bodyPr>
                  <a:lstStyle/>
                  <a:p>
                    <a:pPr algn="ctr"/>
                    <a:r>
                      <a:rPr lang="en-US" sz="4800" b="1" dirty="0" smtClean="0">
                        <a:solidFill>
                          <a:schemeClr val="tx1">
                            <a:lumMod val="65000"/>
                            <a:lumOff val="35000"/>
                          </a:schemeClr>
                        </a:solidFill>
                      </a:rPr>
                      <a:t>Automation</a:t>
                    </a:r>
                    <a:endParaRPr lang="en-US" sz="4800" b="1" dirty="0">
                      <a:solidFill>
                        <a:schemeClr val="tx1">
                          <a:lumMod val="65000"/>
                          <a:lumOff val="35000"/>
                        </a:schemeClr>
                      </a:solidFill>
                    </a:endParaRPr>
                  </a:p>
                </p:txBody>
              </p:sp>
            </p:grpSp>
            <p:sp>
              <p:nvSpPr>
                <p:cNvPr id="77" name="Ellipse 76"/>
                <p:cNvSpPr>
                  <a:spLocks noChangeAspect="1"/>
                </p:cNvSpPr>
                <p:nvPr/>
              </p:nvSpPr>
              <p:spPr>
                <a:xfrm>
                  <a:off x="6263640" y="17387779"/>
                  <a:ext cx="119474" cy="119474"/>
                </a:xfrm>
                <a:prstGeom prst="ellipse">
                  <a:avLst/>
                </a:prstGeom>
                <a:solidFill>
                  <a:srgbClr val="1D8B48"/>
                </a:solidFill>
                <a:ln w="177800">
                  <a:solidFill>
                    <a:srgbClr val="1D8B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pic>
        <p:nvPicPr>
          <p:cNvPr id="91" name="Picture 4"/>
          <p:cNvPicPr>
            <a:picLocks noChangeAspect="1" noChangeArrowheads="1"/>
          </p:cNvPicPr>
          <p:nvPr/>
        </p:nvPicPr>
        <p:blipFill>
          <a:blip r:embed="rId5" cstate="print">
            <a:clrChange>
              <a:clrFrom>
                <a:srgbClr val="FFFFFF"/>
              </a:clrFrom>
              <a:clrTo>
                <a:srgbClr val="FFFFFF">
                  <a:alpha val="0"/>
                </a:srgbClr>
              </a:clrTo>
            </a:clrChange>
          </a:blip>
          <a:srcRect t="50128" r="49666"/>
          <a:stretch>
            <a:fillRect/>
          </a:stretch>
        </p:blipFill>
        <p:spPr bwMode="auto">
          <a:xfrm rot="5400000">
            <a:off x="9597578" y="18230851"/>
            <a:ext cx="1108522" cy="1076325"/>
          </a:xfrm>
          <a:prstGeom prst="rect">
            <a:avLst/>
          </a:prstGeom>
          <a:noFill/>
          <a:ln w="9525">
            <a:noFill/>
            <a:miter lim="800000"/>
            <a:headEnd/>
            <a:tailEnd/>
          </a:ln>
        </p:spPr>
      </p:pic>
      <p:pic>
        <p:nvPicPr>
          <p:cNvPr id="92" name="Picture 4"/>
          <p:cNvPicPr>
            <a:picLocks noChangeAspect="1" noChangeArrowheads="1"/>
          </p:cNvPicPr>
          <p:nvPr/>
        </p:nvPicPr>
        <p:blipFill>
          <a:blip r:embed="rId5" cstate="print">
            <a:clrChange>
              <a:clrFrom>
                <a:srgbClr val="FFFFFF"/>
              </a:clrFrom>
              <a:clrTo>
                <a:srgbClr val="FFFFFF">
                  <a:alpha val="0"/>
                </a:srgbClr>
              </a:clrTo>
            </a:clrChange>
          </a:blip>
          <a:srcRect t="50128" r="49666"/>
          <a:stretch>
            <a:fillRect/>
          </a:stretch>
        </p:blipFill>
        <p:spPr bwMode="auto">
          <a:xfrm rot="10800000">
            <a:off x="19878240" y="18180051"/>
            <a:ext cx="1108522" cy="1076325"/>
          </a:xfrm>
          <a:prstGeom prst="rect">
            <a:avLst/>
          </a:prstGeom>
          <a:noFill/>
          <a:ln w="9525">
            <a:noFill/>
            <a:miter lim="800000"/>
            <a:headEnd/>
            <a:tailEnd/>
          </a:ln>
        </p:spPr>
      </p:pic>
      <p:pic>
        <p:nvPicPr>
          <p:cNvPr id="93" name="Picture 4"/>
          <p:cNvPicPr>
            <a:picLocks noChangeAspect="1" noChangeArrowheads="1"/>
          </p:cNvPicPr>
          <p:nvPr/>
        </p:nvPicPr>
        <p:blipFill>
          <a:blip r:embed="rId5" cstate="print">
            <a:clrChange>
              <a:clrFrom>
                <a:srgbClr val="FFFFFF"/>
              </a:clrFrom>
              <a:clrTo>
                <a:srgbClr val="FFFFFF">
                  <a:alpha val="0"/>
                </a:srgbClr>
              </a:clrTo>
            </a:clrChange>
          </a:blip>
          <a:srcRect t="50128" r="49666"/>
          <a:stretch>
            <a:fillRect/>
          </a:stretch>
        </p:blipFill>
        <p:spPr bwMode="auto">
          <a:xfrm>
            <a:off x="9648378" y="25203152"/>
            <a:ext cx="1108522" cy="1076325"/>
          </a:xfrm>
          <a:prstGeom prst="rect">
            <a:avLst/>
          </a:prstGeom>
          <a:noFill/>
          <a:ln w="9525">
            <a:noFill/>
            <a:miter lim="800000"/>
            <a:headEnd/>
            <a:tailEnd/>
          </a:ln>
        </p:spPr>
      </p:pic>
    </p:spTree>
    <p:extLst>
      <p:ext uri="{BB962C8B-B14F-4D97-AF65-F5344CB8AC3E}">
        <p14:creationId xmlns:p14="http://schemas.microsoft.com/office/powerpoint/2010/main" xmlns="" val="735663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65100">
          <a:solidFill>
            <a:srgbClr val="1D8B48"/>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470</TotalTime>
  <Words>265</Words>
  <Application>Microsoft Office PowerPoint</Application>
  <PresentationFormat>Brugerdefineret</PresentationFormat>
  <Paragraphs>23</Paragraphs>
  <Slides>1</Slides>
  <Notes>0</Notes>
  <HiddenSlides>0</HiddenSlides>
  <MMClips>0</MMClips>
  <ScaleCrop>false</ScaleCrop>
  <HeadingPairs>
    <vt:vector size="4" baseType="variant">
      <vt:variant>
        <vt:lpstr>Tema</vt:lpstr>
      </vt:variant>
      <vt:variant>
        <vt:i4>1</vt:i4>
      </vt:variant>
      <vt:variant>
        <vt:lpstr>Diastitler</vt:lpstr>
      </vt:variant>
      <vt:variant>
        <vt:i4>1</vt:i4>
      </vt:variant>
    </vt:vector>
  </HeadingPairs>
  <TitlesOfParts>
    <vt:vector size="2" baseType="lpstr">
      <vt:lpstr>Kontortema</vt:lpstr>
      <vt:lpstr>Dias nummer 1</vt:lpstr>
    </vt:vector>
  </TitlesOfParts>
  <Company>Syddansk Unversitet - University of Southern Denmark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Marianne H. Frederiksen</dc:creator>
  <cp:lastModifiedBy>Henrik Blichfeldt</cp:lastModifiedBy>
  <cp:revision>51</cp:revision>
  <cp:lastPrinted>2014-01-23T11:41:59Z</cp:lastPrinted>
  <dcterms:created xsi:type="dcterms:W3CDTF">2014-01-23T10:39:55Z</dcterms:created>
  <dcterms:modified xsi:type="dcterms:W3CDTF">2014-02-02T23:43:01Z</dcterms:modified>
</cp:coreProperties>
</file>