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484"/>
    <a:srgbClr val="8D2419"/>
    <a:srgbClr val="823C23"/>
    <a:srgbClr val="B4C6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DC6DE-7E0D-4846-A37B-3B61F8F17204}" type="datetimeFigureOut">
              <a:rPr lang="en-GB" smtClean="0"/>
              <a:t>29/10/2014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9E21-A741-40CC-99BE-6D242F7637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588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DC6DE-7E0D-4846-A37B-3B61F8F17204}" type="datetimeFigureOut">
              <a:rPr lang="en-GB" smtClean="0"/>
              <a:t>29/10/2014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9E21-A741-40CC-99BE-6D242F7637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864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DC6DE-7E0D-4846-A37B-3B61F8F17204}" type="datetimeFigureOut">
              <a:rPr lang="en-GB" smtClean="0"/>
              <a:t>29/10/2014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9E21-A741-40CC-99BE-6D242F7637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748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DC6DE-7E0D-4846-A37B-3B61F8F17204}" type="datetimeFigureOut">
              <a:rPr lang="en-GB" smtClean="0"/>
              <a:t>29/10/2014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9E21-A741-40CC-99BE-6D242F7637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475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DC6DE-7E0D-4846-A37B-3B61F8F17204}" type="datetimeFigureOut">
              <a:rPr lang="en-GB" smtClean="0"/>
              <a:t>29/10/2014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9E21-A741-40CC-99BE-6D242F7637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307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DC6DE-7E0D-4846-A37B-3B61F8F17204}" type="datetimeFigureOut">
              <a:rPr lang="en-GB" smtClean="0"/>
              <a:t>29/10/2014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9E21-A741-40CC-99BE-6D242F7637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329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DC6DE-7E0D-4846-A37B-3B61F8F17204}" type="datetimeFigureOut">
              <a:rPr lang="en-GB" smtClean="0"/>
              <a:t>29/10/2014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9E21-A741-40CC-99BE-6D242F7637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2501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DC6DE-7E0D-4846-A37B-3B61F8F17204}" type="datetimeFigureOut">
              <a:rPr lang="en-GB" smtClean="0"/>
              <a:t>29/10/2014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9E21-A741-40CC-99BE-6D242F7637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539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DC6DE-7E0D-4846-A37B-3B61F8F17204}" type="datetimeFigureOut">
              <a:rPr lang="en-GB" smtClean="0"/>
              <a:t>29/10/2014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9E21-A741-40CC-99BE-6D242F7637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057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DC6DE-7E0D-4846-A37B-3B61F8F17204}" type="datetimeFigureOut">
              <a:rPr lang="en-GB" smtClean="0"/>
              <a:t>29/10/2014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9E21-A741-40CC-99BE-6D242F7637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7496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DC6DE-7E0D-4846-A37B-3B61F8F17204}" type="datetimeFigureOut">
              <a:rPr lang="en-GB" smtClean="0"/>
              <a:t>29/10/2014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B9E21-A741-40CC-99BE-6D242F7637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76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DC6DE-7E0D-4846-A37B-3B61F8F17204}" type="datetimeFigureOut">
              <a:rPr lang="en-GB" smtClean="0"/>
              <a:t>29/10/2014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B9E21-A741-40CC-99BE-6D242F7637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693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11" Type="http://schemas.openxmlformats.org/officeDocument/2006/relationships/image" Target="../media/image9.jpeg"/><Relationship Id="rId5" Type="http://schemas.openxmlformats.org/officeDocument/2006/relationships/image" Target="../media/image4.gif"/><Relationship Id="rId10" Type="http://schemas.openxmlformats.org/officeDocument/2006/relationships/hyperlink" Target="obstacle.avi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112"/>
          <p:cNvSpPr/>
          <p:nvPr/>
        </p:nvSpPr>
        <p:spPr>
          <a:xfrm>
            <a:off x="0" y="1752654"/>
            <a:ext cx="12931053" cy="6068625"/>
          </a:xfrm>
          <a:prstGeom prst="rect">
            <a:avLst/>
          </a:prstGeom>
          <a:gradFill>
            <a:gsLst>
              <a:gs pos="100000">
                <a:srgbClr val="B4C618"/>
              </a:gs>
              <a:gs pos="13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60804" y="3865917"/>
            <a:ext cx="6402729" cy="1505675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TextBox 70"/>
          <p:cNvSpPr txBox="1"/>
          <p:nvPr/>
        </p:nvSpPr>
        <p:spPr>
          <a:xfrm>
            <a:off x="6550107" y="1657393"/>
            <a:ext cx="5609151" cy="4836532"/>
          </a:xfrm>
          <a:prstGeom prst="rect">
            <a:avLst/>
          </a:prstGeom>
          <a:ln w="19050"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20" name="Left Arrow 19"/>
          <p:cNvSpPr/>
          <p:nvPr/>
        </p:nvSpPr>
        <p:spPr>
          <a:xfrm rot="10265515">
            <a:off x="2758136" y="2023783"/>
            <a:ext cx="4501541" cy="470063"/>
          </a:xfrm>
          <a:prstGeom prst="leftArrow">
            <a:avLst/>
          </a:prstGeom>
          <a:solidFill>
            <a:srgbClr val="0044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Down Arrow 109"/>
          <p:cNvSpPr/>
          <p:nvPr/>
        </p:nvSpPr>
        <p:spPr bwMode="auto">
          <a:xfrm rot="689997">
            <a:off x="2434945" y="2685811"/>
            <a:ext cx="372906" cy="1165883"/>
          </a:xfrm>
          <a:prstGeom prst="downArrow">
            <a:avLst/>
          </a:prstGeom>
          <a:solidFill>
            <a:srgbClr val="004484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3200" rIns="90000" bIns="432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11319"/>
          <a:stretch/>
        </p:blipFill>
        <p:spPr>
          <a:xfrm>
            <a:off x="3080825" y="-1141"/>
            <a:ext cx="5838825" cy="1199457"/>
          </a:xfrm>
          <a:prstGeom prst="rect">
            <a:avLst/>
          </a:prstGeom>
          <a:noFill/>
        </p:spPr>
      </p:pic>
      <p:sp>
        <p:nvSpPr>
          <p:cNvPr id="74" name="Oval 73"/>
          <p:cNvSpPr/>
          <p:nvPr/>
        </p:nvSpPr>
        <p:spPr>
          <a:xfrm>
            <a:off x="375664" y="1595082"/>
            <a:ext cx="1763578" cy="1688900"/>
          </a:xfrm>
          <a:prstGeom prst="ellipse">
            <a:avLst/>
          </a:prstGeom>
          <a:solidFill>
            <a:srgbClr val="B4C6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75" name="Rectangle 74"/>
          <p:cNvSpPr/>
          <p:nvPr/>
        </p:nvSpPr>
        <p:spPr>
          <a:xfrm>
            <a:off x="1034597" y="1769373"/>
            <a:ext cx="1065685" cy="40780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1100" dirty="0">
                <a:ln w="0"/>
              </a:rPr>
              <a:t>Processing Power</a:t>
            </a:r>
          </a:p>
        </p:txBody>
      </p:sp>
      <p:sp>
        <p:nvSpPr>
          <p:cNvPr id="76" name="Rectangle 75"/>
          <p:cNvSpPr/>
          <p:nvPr/>
        </p:nvSpPr>
        <p:spPr>
          <a:xfrm rot="5400000">
            <a:off x="998506" y="1373155"/>
            <a:ext cx="307777" cy="787937"/>
          </a:xfrm>
          <a:prstGeom prst="rect">
            <a:avLst/>
          </a:prstGeom>
          <a:noFill/>
        </p:spPr>
        <p:txBody>
          <a:bodyPr vert="vert270" wrap="square" lIns="68580" tIns="34290" rIns="68580" bIns="34290" anchor="ctr" anchorCtr="0">
            <a:spAutoFit/>
          </a:bodyPr>
          <a:lstStyle/>
          <a:p>
            <a:pPr algn="ctr"/>
            <a:r>
              <a:rPr lang="en-US" sz="1100" dirty="0">
                <a:ln w="0"/>
              </a:rPr>
              <a:t>Bandwidth</a:t>
            </a:r>
          </a:p>
        </p:txBody>
      </p:sp>
      <p:sp>
        <p:nvSpPr>
          <p:cNvPr id="77" name="Rectangle 76"/>
          <p:cNvSpPr/>
          <p:nvPr/>
        </p:nvSpPr>
        <p:spPr>
          <a:xfrm rot="20633001">
            <a:off x="379654" y="2104545"/>
            <a:ext cx="668170" cy="23852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1100" dirty="0">
                <a:ln w="0"/>
              </a:rPr>
              <a:t>Latency</a:t>
            </a:r>
          </a:p>
        </p:txBody>
      </p:sp>
      <p:sp>
        <p:nvSpPr>
          <p:cNvPr id="78" name="Rectangle 77"/>
          <p:cNvSpPr/>
          <p:nvPr/>
        </p:nvSpPr>
        <p:spPr>
          <a:xfrm rot="20938493">
            <a:off x="436950" y="2355509"/>
            <a:ext cx="1063554" cy="23852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1100" dirty="0">
                <a:ln w="0"/>
              </a:rPr>
              <a:t>Communication</a:t>
            </a:r>
          </a:p>
        </p:txBody>
      </p:sp>
      <p:sp>
        <p:nvSpPr>
          <p:cNvPr id="79" name="Rectangle 78"/>
          <p:cNvSpPr/>
          <p:nvPr/>
        </p:nvSpPr>
        <p:spPr>
          <a:xfrm rot="668763">
            <a:off x="455845" y="2771430"/>
            <a:ext cx="1516449" cy="40780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1100" dirty="0">
                <a:ln w="0"/>
              </a:rPr>
              <a:t>Distributed VS Centralized</a:t>
            </a:r>
          </a:p>
        </p:txBody>
      </p:sp>
      <p:sp>
        <p:nvSpPr>
          <p:cNvPr id="80" name="Rectangle 79"/>
          <p:cNvSpPr/>
          <p:nvPr/>
        </p:nvSpPr>
        <p:spPr>
          <a:xfrm rot="894710">
            <a:off x="892735" y="2092757"/>
            <a:ext cx="977085" cy="23852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1100" dirty="0">
                <a:ln w="0"/>
              </a:rPr>
              <a:t>Real-Time</a:t>
            </a:r>
          </a:p>
        </p:txBody>
      </p:sp>
      <p:sp>
        <p:nvSpPr>
          <p:cNvPr id="81" name="Rectangle 80"/>
          <p:cNvSpPr/>
          <p:nvPr/>
        </p:nvSpPr>
        <p:spPr>
          <a:xfrm rot="244400">
            <a:off x="1087012" y="2547852"/>
            <a:ext cx="701026" cy="23852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1100" dirty="0">
                <a:ln w="0"/>
              </a:rPr>
              <a:t>Control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858701" y="1592640"/>
            <a:ext cx="2047807" cy="1718939"/>
            <a:chOff x="2842452" y="1152711"/>
            <a:chExt cx="2571884" cy="2158852"/>
          </a:xfrm>
        </p:grpSpPr>
        <p:sp>
          <p:nvSpPr>
            <p:cNvPr id="82" name="Oval 81"/>
            <p:cNvSpPr/>
            <p:nvPr/>
          </p:nvSpPr>
          <p:spPr>
            <a:xfrm>
              <a:off x="3110541" y="1152711"/>
              <a:ext cx="2254311" cy="215885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84" name="Rectangle 83"/>
            <p:cNvSpPr/>
            <p:nvPr/>
          </p:nvSpPr>
          <p:spPr>
            <a:xfrm rot="20298260">
              <a:off x="2842452" y="1552674"/>
              <a:ext cx="2032173" cy="29957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1100" dirty="0">
                  <a:ln w="0"/>
                </a:rPr>
                <a:t>Environmental Conditions</a:t>
              </a: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3712520" y="1812322"/>
              <a:ext cx="892674" cy="29957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1100" dirty="0">
                  <a:ln w="0"/>
                </a:rPr>
                <a:t>IEC 61508</a:t>
              </a:r>
            </a:p>
          </p:txBody>
        </p:sp>
        <p:sp>
          <p:nvSpPr>
            <p:cNvPr id="86" name="Rectangle 85"/>
            <p:cNvSpPr/>
            <p:nvPr/>
          </p:nvSpPr>
          <p:spPr>
            <a:xfrm rot="6573600">
              <a:off x="4583202" y="1365483"/>
              <a:ext cx="386544" cy="821807"/>
            </a:xfrm>
            <a:prstGeom prst="rect">
              <a:avLst/>
            </a:prstGeom>
            <a:noFill/>
            <a:ln>
              <a:noFill/>
            </a:ln>
          </p:spPr>
          <p:txBody>
            <a:bodyPr vert="vert270" wrap="none" lIns="68580" tIns="34290" rIns="68580" bIns="34290" anchor="ctr" anchorCtr="0">
              <a:spAutoFit/>
            </a:bodyPr>
            <a:lstStyle/>
            <a:p>
              <a:pPr algn="ctr"/>
              <a:r>
                <a:rPr lang="en-US" sz="1100" dirty="0">
                  <a:ln w="0"/>
                </a:rPr>
                <a:t>ISO 26262</a:t>
              </a:r>
            </a:p>
          </p:txBody>
        </p:sp>
        <p:sp>
          <p:nvSpPr>
            <p:cNvPr id="87" name="Rectangle 86"/>
            <p:cNvSpPr/>
            <p:nvPr/>
          </p:nvSpPr>
          <p:spPr>
            <a:xfrm rot="188265">
              <a:off x="3396985" y="2862188"/>
              <a:ext cx="1506713" cy="29957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1100" dirty="0">
                  <a:ln w="0"/>
                </a:rPr>
                <a:t>Fault Containment</a:t>
              </a:r>
            </a:p>
          </p:txBody>
        </p:sp>
        <p:sp>
          <p:nvSpPr>
            <p:cNvPr id="88" name="Rectangle 87"/>
            <p:cNvSpPr/>
            <p:nvPr/>
          </p:nvSpPr>
          <p:spPr>
            <a:xfrm rot="20938493">
              <a:off x="3521635" y="2155116"/>
              <a:ext cx="908780" cy="29957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1100" dirty="0">
                  <a:ln w="0"/>
                </a:rPr>
                <a:t>ISO 13849</a:t>
              </a:r>
            </a:p>
          </p:txBody>
        </p:sp>
        <p:sp>
          <p:nvSpPr>
            <p:cNvPr id="89" name="Rectangle 88"/>
            <p:cNvSpPr/>
            <p:nvPr/>
          </p:nvSpPr>
          <p:spPr>
            <a:xfrm rot="668763">
              <a:off x="3212127" y="2586910"/>
              <a:ext cx="1931510" cy="29957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1100" dirty="0">
                  <a:ln w="0"/>
                </a:rPr>
                <a:t>Development Procedure</a:t>
              </a:r>
            </a:p>
          </p:txBody>
        </p:sp>
        <p:sp>
          <p:nvSpPr>
            <p:cNvPr id="90" name="Rectangle 89"/>
            <p:cNvSpPr/>
            <p:nvPr/>
          </p:nvSpPr>
          <p:spPr>
            <a:xfrm rot="764650">
              <a:off x="4444113" y="2018909"/>
              <a:ext cx="908780" cy="29957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1100" dirty="0">
                  <a:ln w="0"/>
                </a:rPr>
                <a:t>ISO 25119</a:t>
              </a:r>
            </a:p>
          </p:txBody>
        </p:sp>
        <p:sp>
          <p:nvSpPr>
            <p:cNvPr id="91" name="Rectangle 90"/>
            <p:cNvSpPr/>
            <p:nvPr/>
          </p:nvSpPr>
          <p:spPr>
            <a:xfrm rot="21124192">
              <a:off x="3970032" y="2319483"/>
              <a:ext cx="1444304" cy="29957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1100" dirty="0">
                  <a:ln w="0"/>
                </a:rPr>
                <a:t>Fault Propagation</a:t>
              </a:r>
            </a:p>
          </p:txBody>
        </p:sp>
      </p:grpSp>
      <p:sp>
        <p:nvSpPr>
          <p:cNvPr id="92" name="Oval 91"/>
          <p:cNvSpPr/>
          <p:nvPr/>
        </p:nvSpPr>
        <p:spPr>
          <a:xfrm>
            <a:off x="1641212" y="1679545"/>
            <a:ext cx="1979703" cy="1895872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56000">
                <a:srgbClr val="B4C618"/>
              </a:gs>
            </a:gsLst>
            <a:lin ang="10800000" scaled="1"/>
            <a:tileRect/>
          </a:gradFill>
          <a:ln w="57150">
            <a:solidFill>
              <a:srgbClr val="004484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93" name="Rectangle 92"/>
          <p:cNvSpPr/>
          <p:nvPr/>
        </p:nvSpPr>
        <p:spPr>
          <a:xfrm>
            <a:off x="1644343" y="1833288"/>
            <a:ext cx="1990163" cy="173124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1200" b="1" dirty="0">
                <a:ln w="0"/>
              </a:rPr>
              <a:t>Optimal </a:t>
            </a:r>
            <a:r>
              <a:rPr lang="en-US" sz="1200" b="1" dirty="0" smtClean="0">
                <a:ln w="0"/>
              </a:rPr>
              <a:t>Configuration</a:t>
            </a:r>
          </a:p>
          <a:p>
            <a:pPr algn="ctr"/>
            <a:r>
              <a:rPr lang="en-US" sz="1200" dirty="0" smtClean="0">
                <a:ln w="0"/>
              </a:rPr>
              <a:t>Automatic generation and </a:t>
            </a:r>
          </a:p>
          <a:p>
            <a:pPr algn="ctr"/>
            <a:r>
              <a:rPr lang="en-US" sz="1200" dirty="0" smtClean="0">
                <a:ln w="0"/>
              </a:rPr>
              <a:t>Certification of new sensors.</a:t>
            </a:r>
          </a:p>
          <a:p>
            <a:pPr algn="ctr"/>
            <a:r>
              <a:rPr lang="en-US" sz="1200" dirty="0" smtClean="0">
                <a:ln w="0"/>
              </a:rPr>
              <a:t>Adhering to ISO25119, regarding development of HW and SW. </a:t>
            </a:r>
            <a:r>
              <a:rPr lang="en-US" sz="1200" dirty="0">
                <a:ln w="0"/>
              </a:rPr>
              <a:t>E</a:t>
            </a:r>
            <a:r>
              <a:rPr lang="en-US" sz="1200" dirty="0" smtClean="0">
                <a:ln w="0"/>
              </a:rPr>
              <a:t>nabling safe communication between sensors and processing system.</a:t>
            </a:r>
            <a:endParaRPr lang="en-US" sz="1200" dirty="0">
              <a:ln w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466247" y="1885715"/>
            <a:ext cx="709666" cy="23852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1100" dirty="0" smtClean="0">
                <a:ln w="0"/>
              </a:rPr>
              <a:t>Interface</a:t>
            </a:r>
            <a:endParaRPr lang="en-US" sz="1100" dirty="0">
              <a:ln w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0075" y="3872969"/>
            <a:ext cx="4101761" cy="1444217"/>
            <a:chOff x="24135" y="3854418"/>
            <a:chExt cx="7320967" cy="267262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135" y="4433685"/>
              <a:ext cx="7320967" cy="2093355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114666" y="3854418"/>
              <a:ext cx="3867200" cy="6834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Obstacle Detection: </a:t>
              </a:r>
              <a:endParaRPr lang="en-US" dirty="0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9400" y="27911"/>
            <a:ext cx="1752600" cy="1581150"/>
          </a:xfrm>
          <a:prstGeom prst="rect">
            <a:avLst/>
          </a:prstGeom>
        </p:spPr>
      </p:pic>
      <p:pic>
        <p:nvPicPr>
          <p:cNvPr id="1026" name="Picture 2" descr="http://www.t-systems.de/news-media/product-talks/1206674_1/blobBigBinary/website-claas-im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15" b="29896"/>
          <a:stretch/>
        </p:blipFill>
        <p:spPr bwMode="auto">
          <a:xfrm>
            <a:off x="322740" y="419955"/>
            <a:ext cx="1914525" cy="409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TextBox 104"/>
          <p:cNvSpPr txBox="1"/>
          <p:nvPr/>
        </p:nvSpPr>
        <p:spPr>
          <a:xfrm>
            <a:off x="100075" y="5447216"/>
            <a:ext cx="6363458" cy="1384995"/>
          </a:xfrm>
          <a:prstGeom prst="rect">
            <a:avLst/>
          </a:prstGeom>
          <a:ln w="19050"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Design </a:t>
            </a:r>
            <a:r>
              <a:rPr lang="en-US" sz="1200" dirty="0" smtClean="0"/>
              <a:t>and development of  </a:t>
            </a:r>
            <a:r>
              <a:rPr lang="en-US" sz="1200" dirty="0"/>
              <a:t>h</a:t>
            </a:r>
            <a:r>
              <a:rPr lang="en-US" sz="1200" dirty="0" smtClean="0"/>
              <a:t>ardware </a:t>
            </a:r>
            <a:r>
              <a:rPr lang="en-US" sz="1200" dirty="0"/>
              <a:t>and software adhering to international safety </a:t>
            </a:r>
            <a:r>
              <a:rPr lang="en-US" sz="1200" dirty="0" smtClean="0"/>
              <a:t>standards.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Method for Automatic </a:t>
            </a:r>
            <a:r>
              <a:rPr lang="en-US" sz="1200" dirty="0"/>
              <a:t>integration of sensory data into safety critical </a:t>
            </a:r>
            <a:r>
              <a:rPr lang="en-US" sz="1200" dirty="0" smtClean="0"/>
              <a:t>systems, </a:t>
            </a:r>
            <a:r>
              <a:rPr lang="en-US" sz="1200" dirty="0"/>
              <a:t>using automatic program </a:t>
            </a:r>
            <a:r>
              <a:rPr lang="en-US" sz="1200" dirty="0" smtClean="0"/>
              <a:t>generation, thereby </a:t>
            </a:r>
            <a:r>
              <a:rPr lang="en-US" sz="1200" dirty="0"/>
              <a:t>easing integration and verification of sensors and software.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Investigation of the ability of sensor-fusion </a:t>
            </a:r>
            <a:r>
              <a:rPr lang="en-US" sz="1200" dirty="0"/>
              <a:t>to support safe operation of agricultural robots, by improving </a:t>
            </a:r>
            <a:r>
              <a:rPr lang="en-US" sz="1200" dirty="0" smtClean="0"/>
              <a:t>detection, handling and assessment of obstacles.</a:t>
            </a:r>
            <a:endParaRPr lang="en-US" sz="1200" dirty="0"/>
          </a:p>
        </p:txBody>
      </p:sp>
      <p:sp>
        <p:nvSpPr>
          <p:cNvPr id="66" name="Rectangle 11"/>
          <p:cNvSpPr>
            <a:spLocks noChangeArrowheads="1"/>
          </p:cNvSpPr>
          <p:nvPr/>
        </p:nvSpPr>
        <p:spPr bwMode="gray">
          <a:xfrm>
            <a:off x="10975529" y="3256689"/>
            <a:ext cx="1370443" cy="28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B3C618"/>
              </a:buClr>
              <a:buFont typeface="Wingdings" panose="05000000000000000000" pitchFamily="2" charset="2"/>
              <a:buNone/>
            </a:pPr>
            <a:r>
              <a:rPr lang="en-US" altLang="en-US" sz="1200" b="0" dirty="0" smtClean="0"/>
              <a:t>Difficult Terrain</a:t>
            </a:r>
            <a:endParaRPr lang="en-US" altLang="en-US" sz="1200" b="0" dirty="0"/>
          </a:p>
        </p:txBody>
      </p:sp>
      <p:sp>
        <p:nvSpPr>
          <p:cNvPr id="70" name="TextBox 69"/>
          <p:cNvSpPr txBox="1"/>
          <p:nvPr/>
        </p:nvSpPr>
        <p:spPr>
          <a:xfrm>
            <a:off x="7576447" y="1684249"/>
            <a:ext cx="3602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Obstacle Detection and Handling</a:t>
            </a:r>
            <a:endParaRPr lang="en-US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7894" y="2021252"/>
            <a:ext cx="2641809" cy="911371"/>
          </a:xfrm>
          <a:prstGeom prst="rect">
            <a:avLst/>
          </a:prstGeom>
        </p:spPr>
      </p:pic>
      <p:sp>
        <p:nvSpPr>
          <p:cNvPr id="47" name="Rectangle 4"/>
          <p:cNvSpPr>
            <a:spLocks noChangeArrowheads="1"/>
          </p:cNvSpPr>
          <p:nvPr/>
        </p:nvSpPr>
        <p:spPr bwMode="gray">
          <a:xfrm>
            <a:off x="8170656" y="3239706"/>
            <a:ext cx="1693138" cy="28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B3C618"/>
              </a:buClr>
              <a:buFont typeface="Wingdings" panose="05000000000000000000" pitchFamily="2" charset="2"/>
              <a:buNone/>
            </a:pPr>
            <a:r>
              <a:rPr lang="en-US" altLang="en-US" sz="1200" b="0" dirty="0" smtClean="0"/>
              <a:t>Negative obstacles</a:t>
            </a:r>
            <a:endParaRPr lang="en-US" altLang="en-US" sz="1200" b="0" dirty="0"/>
          </a:p>
        </p:txBody>
      </p:sp>
      <p:pic>
        <p:nvPicPr>
          <p:cNvPr id="48" name="Picture 5" descr="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1450" y="3551028"/>
            <a:ext cx="1360941" cy="84038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6" descr="P1000799LargeWebview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75"/>
          <a:stretch>
            <a:fillRect/>
          </a:stretch>
        </p:blipFill>
        <p:spPr bwMode="auto">
          <a:xfrm>
            <a:off x="6695453" y="3550491"/>
            <a:ext cx="1689672" cy="84001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Rectangle 7"/>
          <p:cNvSpPr>
            <a:spLocks noChangeArrowheads="1"/>
          </p:cNvSpPr>
          <p:nvPr/>
        </p:nvSpPr>
        <p:spPr bwMode="gray">
          <a:xfrm>
            <a:off x="6748662" y="3253851"/>
            <a:ext cx="1488263" cy="28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B3C618"/>
              </a:buClr>
              <a:buFont typeface="Wingdings" panose="05000000000000000000" pitchFamily="2" charset="2"/>
              <a:buNone/>
            </a:pPr>
            <a:r>
              <a:rPr lang="en-US" altLang="en-US" sz="1200" b="0" dirty="0" smtClean="0"/>
              <a:t>Positive obstacles</a:t>
            </a:r>
            <a:endParaRPr lang="en-US" altLang="en-US" sz="1200" b="0" dirty="0"/>
          </a:p>
        </p:txBody>
      </p:sp>
      <p:pic>
        <p:nvPicPr>
          <p:cNvPr id="51" name="Picture 9" descr="JoF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594" y="3553835"/>
            <a:ext cx="1678714" cy="83667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0">
            <a:hlinkClick r:id="rId10" action="ppaction://hlinkfile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8997" y="3551028"/>
            <a:ext cx="1375187" cy="83948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ectangle 11"/>
          <p:cNvSpPr>
            <a:spLocks noChangeArrowheads="1"/>
          </p:cNvSpPr>
          <p:nvPr/>
        </p:nvSpPr>
        <p:spPr bwMode="gray">
          <a:xfrm>
            <a:off x="9663964" y="3250549"/>
            <a:ext cx="1370443" cy="28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B3C618"/>
              </a:buClr>
              <a:buFont typeface="Wingdings" panose="05000000000000000000" pitchFamily="2" charset="2"/>
              <a:buNone/>
            </a:pPr>
            <a:r>
              <a:rPr lang="en-US" altLang="en-US" sz="1200" b="0" dirty="0" smtClean="0"/>
              <a:t>Moving obstacles</a:t>
            </a:r>
            <a:endParaRPr lang="en-US" altLang="en-US" sz="1200" b="0" dirty="0"/>
          </a:p>
        </p:txBody>
      </p:sp>
      <p:pic>
        <p:nvPicPr>
          <p:cNvPr id="54" name="Picture 12" descr="crash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73" t="35245" b="14362"/>
          <a:stretch>
            <a:fillRect/>
          </a:stretch>
        </p:blipFill>
        <p:spPr bwMode="auto">
          <a:xfrm>
            <a:off x="11533104" y="3551028"/>
            <a:ext cx="450850" cy="44634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Oval 13"/>
          <p:cNvSpPr>
            <a:spLocks noChangeArrowheads="1"/>
          </p:cNvSpPr>
          <p:nvPr/>
        </p:nvSpPr>
        <p:spPr bwMode="auto">
          <a:xfrm>
            <a:off x="10382705" y="3729269"/>
            <a:ext cx="361649" cy="591468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/>
          </a:p>
        </p:txBody>
      </p:sp>
      <p:pic>
        <p:nvPicPr>
          <p:cNvPr id="56" name="Picture 20" descr="1292-L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118" y="5015873"/>
            <a:ext cx="2108172" cy="132098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AutoShape 21"/>
          <p:cNvSpPr>
            <a:spLocks noChangeAspect="1" noChangeArrowheads="1"/>
          </p:cNvSpPr>
          <p:nvPr/>
        </p:nvSpPr>
        <p:spPr bwMode="auto">
          <a:xfrm rot="5400000">
            <a:off x="9474145" y="4910893"/>
            <a:ext cx="461670" cy="924104"/>
          </a:xfrm>
          <a:prstGeom prst="parallelogram">
            <a:avLst>
              <a:gd name="adj" fmla="val 24685"/>
            </a:avLst>
          </a:prstGeom>
          <a:solidFill>
            <a:srgbClr val="FF0000">
              <a:alpha val="3098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/>
          </a:p>
        </p:txBody>
      </p:sp>
      <p:pic>
        <p:nvPicPr>
          <p:cNvPr id="59" name="Picture 25" descr="400px-Circle-style-warni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3745" y="5246707"/>
            <a:ext cx="229933" cy="249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Freeform 27"/>
          <p:cNvSpPr>
            <a:spLocks noChangeAspect="1"/>
          </p:cNvSpPr>
          <p:nvPr/>
        </p:nvSpPr>
        <p:spPr bwMode="auto">
          <a:xfrm>
            <a:off x="8105366" y="5228674"/>
            <a:ext cx="959408" cy="369332"/>
          </a:xfrm>
          <a:custGeom>
            <a:avLst/>
            <a:gdLst>
              <a:gd name="T0" fmla="*/ 0 w 696"/>
              <a:gd name="T1" fmla="*/ 641350 h 264"/>
              <a:gd name="T2" fmla="*/ 771744 w 696"/>
              <a:gd name="T3" fmla="*/ 393556 h 264"/>
              <a:gd name="T4" fmla="*/ 1237703 w 696"/>
              <a:gd name="T5" fmla="*/ 204066 h 264"/>
              <a:gd name="T6" fmla="*/ 1689100 w 696"/>
              <a:gd name="T7" fmla="*/ 0 h 26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96" h="264">
                <a:moveTo>
                  <a:pt x="0" y="264"/>
                </a:moveTo>
                <a:cubicBezTo>
                  <a:pt x="53" y="247"/>
                  <a:pt x="233" y="192"/>
                  <a:pt x="318" y="162"/>
                </a:cubicBezTo>
                <a:cubicBezTo>
                  <a:pt x="403" y="132"/>
                  <a:pt x="447" y="111"/>
                  <a:pt x="510" y="84"/>
                </a:cubicBezTo>
                <a:cubicBezTo>
                  <a:pt x="573" y="57"/>
                  <a:pt x="657" y="18"/>
                  <a:pt x="696" y="0"/>
                </a:cubicBezTo>
              </a:path>
            </a:pathLst>
          </a:custGeom>
          <a:noFill/>
          <a:ln w="19050" cap="flat" cmpd="sng">
            <a:solidFill>
              <a:srgbClr val="FF0000"/>
            </a:solidFill>
            <a:prstDash val="sysDot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62" name="Rectangle 19"/>
          <p:cNvSpPr>
            <a:spLocks noChangeArrowheads="1"/>
          </p:cNvSpPr>
          <p:nvPr/>
        </p:nvSpPr>
        <p:spPr bwMode="gray">
          <a:xfrm>
            <a:off x="9186382" y="5858405"/>
            <a:ext cx="1001908" cy="211748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B3C618"/>
              </a:buClr>
              <a:buFont typeface="Wingdings" panose="05000000000000000000" pitchFamily="2" charset="2"/>
              <a:buNone/>
            </a:pPr>
            <a:r>
              <a:rPr lang="en-US" altLang="en-US" sz="1200" dirty="0" smtClean="0"/>
              <a:t>Camera view</a:t>
            </a:r>
            <a:endParaRPr lang="en-US" altLang="en-US" sz="1200" b="0" dirty="0" smtClean="0"/>
          </a:p>
          <a:p>
            <a:pPr eaLnBrk="1" hangingPunct="1">
              <a:spcBef>
                <a:spcPct val="50000"/>
              </a:spcBef>
              <a:buClr>
                <a:srgbClr val="B3C618"/>
              </a:buClr>
              <a:buFont typeface="Wingdings" panose="05000000000000000000" pitchFamily="2" charset="2"/>
              <a:buChar char="§"/>
            </a:pPr>
            <a:endParaRPr lang="en-US" altLang="en-US" sz="1600" b="0" dirty="0"/>
          </a:p>
        </p:txBody>
      </p:sp>
      <p:sp>
        <p:nvSpPr>
          <p:cNvPr id="65" name="Right Brace 64"/>
          <p:cNvSpPr/>
          <p:nvPr/>
        </p:nvSpPr>
        <p:spPr>
          <a:xfrm rot="16200000">
            <a:off x="9149917" y="417226"/>
            <a:ext cx="395834" cy="5483552"/>
          </a:xfrm>
          <a:prstGeom prst="rightBrace">
            <a:avLst/>
          </a:prstGeom>
          <a:ln>
            <a:solidFill>
              <a:srgbClr val="0044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Freeform 26"/>
          <p:cNvSpPr>
            <a:spLocks noChangeAspect="1"/>
          </p:cNvSpPr>
          <p:nvPr/>
        </p:nvSpPr>
        <p:spPr bwMode="auto">
          <a:xfrm>
            <a:off x="9053893" y="5203727"/>
            <a:ext cx="82102" cy="1101610"/>
          </a:xfrm>
          <a:custGeom>
            <a:avLst/>
            <a:gdLst>
              <a:gd name="T0" fmla="*/ 76200 w 31"/>
              <a:gd name="T1" fmla="*/ 0 h 834"/>
              <a:gd name="T2" fmla="*/ 9832 w 31"/>
              <a:gd name="T3" fmla="*/ 510056 h 834"/>
              <a:gd name="T4" fmla="*/ 9832 w 31"/>
              <a:gd name="T5" fmla="*/ 1165842 h 834"/>
              <a:gd name="T6" fmla="*/ 19665 w 31"/>
              <a:gd name="T7" fmla="*/ 2025650 h 834"/>
              <a:gd name="T8" fmla="*/ 0 60000 65536"/>
              <a:gd name="T9" fmla="*/ 0 60000 65536"/>
              <a:gd name="T10" fmla="*/ 0 60000 65536"/>
              <a:gd name="T11" fmla="*/ 0 60000 65536"/>
              <a:gd name="connsiteX0" fmla="*/ 9362 w 9362"/>
              <a:gd name="connsiteY0" fmla="*/ 0 h 6473"/>
              <a:gd name="connsiteX1" fmla="*/ 652 w 9362"/>
              <a:gd name="connsiteY1" fmla="*/ 2518 h 6473"/>
              <a:gd name="connsiteX2" fmla="*/ 652 w 9362"/>
              <a:gd name="connsiteY2" fmla="*/ 5755 h 6473"/>
              <a:gd name="connsiteX3" fmla="*/ 1943 w 9362"/>
              <a:gd name="connsiteY3" fmla="*/ 6473 h 6473"/>
              <a:gd name="connsiteX0" fmla="*/ 9523 w 9523"/>
              <a:gd name="connsiteY0" fmla="*/ 0 h 10000"/>
              <a:gd name="connsiteX1" fmla="*/ 219 w 9523"/>
              <a:gd name="connsiteY1" fmla="*/ 3890 h 10000"/>
              <a:gd name="connsiteX2" fmla="*/ 2889 w 9523"/>
              <a:gd name="connsiteY2" fmla="*/ 6131 h 10000"/>
              <a:gd name="connsiteX3" fmla="*/ 1598 w 9523"/>
              <a:gd name="connsiteY3" fmla="*/ 10000 h 10000"/>
              <a:gd name="connsiteX0" fmla="*/ 11383 w 11383"/>
              <a:gd name="connsiteY0" fmla="*/ 0 h 10000"/>
              <a:gd name="connsiteX1" fmla="*/ 1613 w 11383"/>
              <a:gd name="connsiteY1" fmla="*/ 3890 h 10000"/>
              <a:gd name="connsiteX2" fmla="*/ 211 w 11383"/>
              <a:gd name="connsiteY2" fmla="*/ 5913 h 10000"/>
              <a:gd name="connsiteX3" fmla="*/ 3061 w 11383"/>
              <a:gd name="connsiteY3" fmla="*/ 10000 h 10000"/>
              <a:gd name="connsiteX0" fmla="*/ 11195 w 11195"/>
              <a:gd name="connsiteY0" fmla="*/ 0 h 10000"/>
              <a:gd name="connsiteX1" fmla="*/ 5631 w 11195"/>
              <a:gd name="connsiteY1" fmla="*/ 2655 h 10000"/>
              <a:gd name="connsiteX2" fmla="*/ 23 w 11195"/>
              <a:gd name="connsiteY2" fmla="*/ 5913 h 10000"/>
              <a:gd name="connsiteX3" fmla="*/ 2873 w 11195"/>
              <a:gd name="connsiteY3" fmla="*/ 10000 h 10000"/>
              <a:gd name="connsiteX0" fmla="*/ 11236 w 11236"/>
              <a:gd name="connsiteY0" fmla="*/ 0 h 8474"/>
              <a:gd name="connsiteX1" fmla="*/ 5672 w 11236"/>
              <a:gd name="connsiteY1" fmla="*/ 2655 h 8474"/>
              <a:gd name="connsiteX2" fmla="*/ 64 w 11236"/>
              <a:gd name="connsiteY2" fmla="*/ 5913 h 8474"/>
              <a:gd name="connsiteX3" fmla="*/ 110 w 11236"/>
              <a:gd name="connsiteY3" fmla="*/ 8474 h 8474"/>
              <a:gd name="connsiteX0" fmla="*/ 9963 w 9963"/>
              <a:gd name="connsiteY0" fmla="*/ 0 h 10000"/>
              <a:gd name="connsiteX1" fmla="*/ 5011 w 9963"/>
              <a:gd name="connsiteY1" fmla="*/ 3133 h 10000"/>
              <a:gd name="connsiteX2" fmla="*/ 20 w 9963"/>
              <a:gd name="connsiteY2" fmla="*/ 6978 h 10000"/>
              <a:gd name="connsiteX3" fmla="*/ 61 w 9963"/>
              <a:gd name="connsiteY3" fmla="*/ 10000 h 10000"/>
              <a:gd name="connsiteX0" fmla="*/ 13696 w 13696"/>
              <a:gd name="connsiteY0" fmla="*/ 0 h 9743"/>
              <a:gd name="connsiteX1" fmla="*/ 8726 w 13696"/>
              <a:gd name="connsiteY1" fmla="*/ 3133 h 9743"/>
              <a:gd name="connsiteX2" fmla="*/ 3716 w 13696"/>
              <a:gd name="connsiteY2" fmla="*/ 6978 h 9743"/>
              <a:gd name="connsiteX3" fmla="*/ 0 w 13696"/>
              <a:gd name="connsiteY3" fmla="*/ 9743 h 9743"/>
              <a:gd name="connsiteX0" fmla="*/ 7302 w 7302"/>
              <a:gd name="connsiteY0" fmla="*/ 0 h 10176"/>
              <a:gd name="connsiteX1" fmla="*/ 3673 w 7302"/>
              <a:gd name="connsiteY1" fmla="*/ 3216 h 10176"/>
              <a:gd name="connsiteX2" fmla="*/ 15 w 7302"/>
              <a:gd name="connsiteY2" fmla="*/ 7162 h 10176"/>
              <a:gd name="connsiteX3" fmla="*/ 5532 w 7302"/>
              <a:gd name="connsiteY3" fmla="*/ 10176 h 10176"/>
              <a:gd name="connsiteX0" fmla="*/ 10000 w 10000"/>
              <a:gd name="connsiteY0" fmla="*/ 0 h 10000"/>
              <a:gd name="connsiteX1" fmla="*/ 5030 w 10000"/>
              <a:gd name="connsiteY1" fmla="*/ 3160 h 10000"/>
              <a:gd name="connsiteX2" fmla="*/ 21 w 10000"/>
              <a:gd name="connsiteY2" fmla="*/ 7038 h 10000"/>
              <a:gd name="connsiteX3" fmla="*/ 7576 w 10000"/>
              <a:gd name="connsiteY3" fmla="*/ 10000 h 10000"/>
              <a:gd name="connsiteX0" fmla="*/ 10795 w 10795"/>
              <a:gd name="connsiteY0" fmla="*/ 0 h 10000"/>
              <a:gd name="connsiteX1" fmla="*/ 816 w 10795"/>
              <a:gd name="connsiteY1" fmla="*/ 3074 h 10000"/>
              <a:gd name="connsiteX2" fmla="*/ 816 w 10795"/>
              <a:gd name="connsiteY2" fmla="*/ 7038 h 10000"/>
              <a:gd name="connsiteX3" fmla="*/ 8371 w 10795"/>
              <a:gd name="connsiteY3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95" h="10000">
                <a:moveTo>
                  <a:pt x="10795" y="0"/>
                </a:moveTo>
                <a:cubicBezTo>
                  <a:pt x="9502" y="772"/>
                  <a:pt x="2479" y="1902"/>
                  <a:pt x="816" y="3074"/>
                </a:cubicBezTo>
                <a:cubicBezTo>
                  <a:pt x="-848" y="4246"/>
                  <a:pt x="492" y="4744"/>
                  <a:pt x="816" y="7038"/>
                </a:cubicBezTo>
                <a:cubicBezTo>
                  <a:pt x="1139" y="9331"/>
                  <a:pt x="6795" y="8456"/>
                  <a:pt x="8371" y="10000"/>
                </a:cubicBezTo>
              </a:path>
            </a:pathLst>
          </a:custGeom>
          <a:noFill/>
          <a:ln w="19050" cap="flat" cmpd="sng">
            <a:solidFill>
              <a:srgbClr val="FF0000"/>
            </a:solidFill>
            <a:prstDash val="sysDot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61" name="TextBox 60"/>
          <p:cNvSpPr txBox="1"/>
          <p:nvPr/>
        </p:nvSpPr>
        <p:spPr>
          <a:xfrm>
            <a:off x="10216622" y="4406215"/>
            <a:ext cx="20480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Fusion of data from different sensors, to detect obstacles, enabling safe operation in the field.	</a:t>
            </a:r>
            <a:endParaRPr lang="en-US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4115527" y="3828319"/>
            <a:ext cx="2458717" cy="1785104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Design of safety-critical hardware for obstacle detection along with  appropriate communication infrastructure.</a:t>
            </a:r>
            <a:br>
              <a:rPr lang="en-US" sz="1100" dirty="0" smtClean="0"/>
            </a:br>
            <a:endParaRPr lang="en-US" sz="1100" dirty="0" smtClean="0"/>
          </a:p>
          <a:p>
            <a:r>
              <a:rPr lang="en-US" sz="1100" dirty="0" smtClean="0"/>
              <a:t>Model-Driven Software Development will enable safe integration of sensors, and facilitate implementation of sensor fusion. 	</a:t>
            </a:r>
          </a:p>
          <a:p>
            <a:endParaRPr lang="en-US" sz="1100" dirty="0"/>
          </a:p>
        </p:txBody>
      </p:sp>
      <p:grpSp>
        <p:nvGrpSpPr>
          <p:cNvPr id="7" name="Group 6"/>
          <p:cNvGrpSpPr/>
          <p:nvPr/>
        </p:nvGrpSpPr>
        <p:grpSpPr>
          <a:xfrm>
            <a:off x="999697" y="809893"/>
            <a:ext cx="3142613" cy="779953"/>
            <a:chOff x="1224765" y="842207"/>
            <a:chExt cx="2924007" cy="779953"/>
          </a:xfrm>
        </p:grpSpPr>
        <p:sp>
          <p:nvSpPr>
            <p:cNvPr id="73" name="Subtitle 2"/>
            <p:cNvSpPr txBox="1">
              <a:spLocks/>
            </p:cNvSpPr>
            <p:nvPr/>
          </p:nvSpPr>
          <p:spPr>
            <a:xfrm>
              <a:off x="1224765" y="1251450"/>
              <a:ext cx="1053619" cy="370710"/>
            </a:xfrm>
            <a:prstGeom prst="rect">
              <a:avLst/>
            </a:prstGeom>
            <a:ln w="12700">
              <a:solidFill>
                <a:srgbClr val="00B0F0"/>
              </a:solidFill>
            </a:ln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 smtClean="0"/>
                <a:t>Functional</a:t>
              </a:r>
              <a:br>
                <a:rPr lang="en-US" sz="1200" dirty="0" smtClean="0"/>
              </a:br>
              <a:r>
                <a:rPr lang="en-US" sz="1200" dirty="0" smtClean="0"/>
                <a:t>Requirement</a:t>
              </a:r>
              <a:endParaRPr lang="en-US" sz="1200" dirty="0"/>
            </a:p>
          </p:txBody>
        </p:sp>
        <p:sp>
          <p:nvSpPr>
            <p:cNvPr id="83" name="Subtitle 2"/>
            <p:cNvSpPr txBox="1">
              <a:spLocks/>
            </p:cNvSpPr>
            <p:nvPr/>
          </p:nvSpPr>
          <p:spPr>
            <a:xfrm>
              <a:off x="2934673" y="1246801"/>
              <a:ext cx="1214099" cy="365191"/>
            </a:xfrm>
            <a:prstGeom prst="rect">
              <a:avLst/>
            </a:prstGeom>
            <a:ln w="12700">
              <a:solidFill>
                <a:srgbClr val="00B0F0"/>
              </a:solidFill>
            </a:ln>
          </p:spPr>
          <p:txBody>
            <a:bodyPr vert="horz" lIns="68580" tIns="34290" rIns="68580" bIns="3429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 smtClean="0"/>
                <a:t>ISO Safety</a:t>
              </a:r>
              <a:br>
                <a:rPr lang="en-US" sz="1200" dirty="0" smtClean="0"/>
              </a:br>
              <a:r>
                <a:rPr lang="en-US" sz="1200" dirty="0" smtClean="0"/>
                <a:t>Functional Safety</a:t>
              </a:r>
              <a:endParaRPr lang="en-US" sz="1200" dirty="0"/>
            </a:p>
          </p:txBody>
        </p:sp>
        <p:sp>
          <p:nvSpPr>
            <p:cNvPr id="72" name="Subtitle 2"/>
            <p:cNvSpPr txBox="1">
              <a:spLocks/>
            </p:cNvSpPr>
            <p:nvPr/>
          </p:nvSpPr>
          <p:spPr>
            <a:xfrm>
              <a:off x="1847199" y="842207"/>
              <a:ext cx="1548398" cy="215513"/>
            </a:xfrm>
            <a:prstGeom prst="rect">
              <a:avLst/>
            </a:prstGeom>
            <a:ln w="12700">
              <a:solidFill>
                <a:srgbClr val="00B0F0"/>
              </a:solidFill>
            </a:ln>
          </p:spPr>
          <p:txBody>
            <a:bodyPr vert="horz" lIns="91440" tIns="45720" rIns="91440" bIns="45720" rtlCol="0">
              <a:normAutofit fontScale="92500" lnSpcReduction="20000"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 smtClean="0"/>
                <a:t>Project Requirements</a:t>
              </a:r>
              <a:endParaRPr lang="en-US" sz="1200" dirty="0"/>
            </a:p>
          </p:txBody>
        </p:sp>
        <p:cxnSp>
          <p:nvCxnSpPr>
            <p:cNvPr id="12" name="Straight Arrow Connector 11"/>
            <p:cNvCxnSpPr>
              <a:stCxn id="72" idx="2"/>
              <a:endCxn id="83" idx="1"/>
            </p:cNvCxnSpPr>
            <p:nvPr/>
          </p:nvCxnSpPr>
          <p:spPr>
            <a:xfrm>
              <a:off x="2621398" y="1057720"/>
              <a:ext cx="313275" cy="371677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72" idx="2"/>
              <a:endCxn id="73" idx="3"/>
            </p:cNvCxnSpPr>
            <p:nvPr/>
          </p:nvCxnSpPr>
          <p:spPr>
            <a:xfrm flipH="1">
              <a:off x="2278384" y="1057720"/>
              <a:ext cx="343014" cy="379085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Subtitle 2"/>
          <p:cNvSpPr txBox="1">
            <a:spLocks/>
          </p:cNvSpPr>
          <p:nvPr/>
        </p:nvSpPr>
        <p:spPr>
          <a:xfrm>
            <a:off x="4712321" y="1105128"/>
            <a:ext cx="2647852" cy="370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Johann Thor </a:t>
            </a:r>
            <a:r>
              <a:rPr lang="en-US" sz="1200" dirty="0" err="1" smtClean="0"/>
              <a:t>Ingibergsson</a:t>
            </a:r>
            <a:r>
              <a:rPr lang="en-US" sz="1200" dirty="0" smtClean="0"/>
              <a:t> </a:t>
            </a:r>
            <a:r>
              <a:rPr lang="en-US" sz="1200" dirty="0" err="1" smtClean="0"/>
              <a:t>Mogensen</a:t>
            </a:r>
            <a:endParaRPr lang="en-US" sz="1200" dirty="0"/>
          </a:p>
        </p:txBody>
      </p:sp>
      <p:sp>
        <p:nvSpPr>
          <p:cNvPr id="19" name="Down Arrow 18"/>
          <p:cNvSpPr/>
          <p:nvPr/>
        </p:nvSpPr>
        <p:spPr>
          <a:xfrm>
            <a:off x="7884657" y="4428349"/>
            <a:ext cx="2559955" cy="480222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TextBox 63"/>
          <p:cNvSpPr txBox="1"/>
          <p:nvPr/>
        </p:nvSpPr>
        <p:spPr>
          <a:xfrm>
            <a:off x="8609836" y="4408021"/>
            <a:ext cx="1022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Perception:</a:t>
            </a:r>
          </a:p>
          <a:p>
            <a:endParaRPr lang="en-US" sz="1400" dirty="0"/>
          </a:p>
        </p:txBody>
      </p:sp>
      <p:sp>
        <p:nvSpPr>
          <p:cNvPr id="21" name="Oval Callout 20"/>
          <p:cNvSpPr/>
          <p:nvPr/>
        </p:nvSpPr>
        <p:spPr>
          <a:xfrm rot="4105132">
            <a:off x="10177094" y="5219920"/>
            <a:ext cx="681579" cy="617907"/>
          </a:xfrm>
          <a:prstGeom prst="wedgeEllipseCallout">
            <a:avLst/>
          </a:prstGeom>
          <a:solidFill>
            <a:srgbClr val="8D2419"/>
          </a:solidFill>
          <a:ln>
            <a:solidFill>
              <a:srgbClr val="8D24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 24"/>
          <p:cNvSpPr>
            <a:spLocks noChangeAspect="1" noChangeArrowheads="1"/>
          </p:cNvSpPr>
          <p:nvPr/>
        </p:nvSpPr>
        <p:spPr bwMode="gray">
          <a:xfrm>
            <a:off x="10175311" y="5237212"/>
            <a:ext cx="678873" cy="564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B3C618"/>
              </a:buClr>
              <a:buFont typeface="Wingdings" panose="05000000000000000000" pitchFamily="2" charset="2"/>
              <a:buNone/>
            </a:pPr>
            <a:r>
              <a:rPr lang="en-US" altLang="en-US" sz="1200" b="0" dirty="0" smtClean="0"/>
              <a:t>Safety Critical</a:t>
            </a:r>
            <a:br>
              <a:rPr lang="en-US" altLang="en-US" sz="1200" b="0" dirty="0" smtClean="0"/>
            </a:br>
            <a:r>
              <a:rPr lang="en-US" altLang="en-US" sz="1200" b="0" dirty="0" smtClean="0"/>
              <a:t>Zone</a:t>
            </a:r>
            <a:endParaRPr lang="en-US" altLang="en-US" sz="1200" b="0" dirty="0"/>
          </a:p>
        </p:txBody>
      </p:sp>
      <p:cxnSp>
        <p:nvCxnSpPr>
          <p:cNvPr id="23" name="Straight Arrow Connector 22"/>
          <p:cNvCxnSpPr>
            <a:stCxn id="19" idx="1"/>
            <a:endCxn id="3" idx="3"/>
          </p:cNvCxnSpPr>
          <p:nvPr/>
        </p:nvCxnSpPr>
        <p:spPr>
          <a:xfrm flipH="1" flipV="1">
            <a:off x="6463533" y="4618755"/>
            <a:ext cx="1421124" cy="49705"/>
          </a:xfrm>
          <a:prstGeom prst="straightConnector1">
            <a:avLst/>
          </a:prstGeom>
          <a:ln w="38100">
            <a:solidFill>
              <a:srgbClr val="7030A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84217" y="5459773"/>
            <a:ext cx="1770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Project Proposal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10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632</TotalTime>
  <Words>184</Words>
  <Application>Microsoft Office PowerPoint</Application>
  <PresentationFormat>Widescreen</PresentationFormat>
  <Paragraphs>42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Office Theme</vt:lpstr>
      <vt:lpstr>PowerPoint Presentation</vt:lpstr>
    </vt:vector>
  </TitlesOfParts>
  <Company>CLAAS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Ingibergsson, Johann</dc:creator>
  <cp:lastModifiedBy>Ingibergsson, Johann</cp:lastModifiedBy>
  <cp:revision>31</cp:revision>
  <dcterms:created xsi:type="dcterms:W3CDTF">2014-10-09T11:40:54Z</dcterms:created>
  <dcterms:modified xsi:type="dcterms:W3CDTF">2014-10-29T08:18:01Z</dcterms:modified>
</cp:coreProperties>
</file>