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52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EC793-A570-4EC6-818D-2343F5EA0EBC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F3DAA-0E72-4CC6-BDCB-9A087CF925C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349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sz="1000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1680D4-7D8D-46D6-99A3-82F3D8338842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0110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5074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150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603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369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5673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305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23163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5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16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175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705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22D21-64BA-4BDE-8623-C1EB75D45430}" type="datetimeFigureOut">
              <a:rPr lang="da-DK" smtClean="0"/>
              <a:t>28-03-2017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55CE0-7977-4BC0-823D-2916C479948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387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fm.dk/forskning-og-innovation/samspil-mellem-viden-og-innovation/fa-hjaelp-til-kommercialisering/innovationsmiljoer" TargetMode="External"/><Relationship Id="rId13" Type="http://schemas.openxmlformats.org/officeDocument/2006/relationships/hyperlink" Target="http://eustrukturfonde.dk/" TargetMode="External"/><Relationship Id="rId3" Type="http://schemas.openxmlformats.org/officeDocument/2006/relationships/hyperlink" Target="http://dg.dk/" TargetMode="External"/><Relationship Id="rId7" Type="http://schemas.openxmlformats.org/officeDocument/2006/relationships/hyperlink" Target="http://www.vf.dk/" TargetMode="External"/><Relationship Id="rId12" Type="http://schemas.openxmlformats.org/officeDocument/2006/relationships/hyperlink" Target="http://www.fm.dk/nyheder/pressemeddelelser/2014/11/aftale-om-finanslov-2015/" TargetMode="External"/><Relationship Id="rId17" Type="http://schemas.openxmlformats.org/officeDocument/2006/relationships/hyperlink" Target="http://www.innovationseeds.eu/Virtual_Library/Knowledge/TLR_Scale.kl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veluxfonden.dk/C12576AB0041A865/0/4C05C456014EDFD5C1256E9F00371B87?OpenDocumen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aturerhverv.dk/tilskud-selvbetjening/tilskudsguide/groent-udviklings-og-demonstrationsprogram-gudp/" TargetMode="External"/><Relationship Id="rId11" Type="http://schemas.openxmlformats.org/officeDocument/2006/relationships/hyperlink" Target="http://ufm.dk/forskning-og-innovation/samspil-mellem-viden-og-innovation/klynger-og-innovationsnetvaerk" TargetMode="External"/><Relationship Id="rId5" Type="http://schemas.openxmlformats.org/officeDocument/2006/relationships/hyperlink" Target="http://innovationsfonden.dk/da" TargetMode="External"/><Relationship Id="rId15" Type="http://schemas.openxmlformats.org/officeDocument/2006/relationships/hyperlink" Target="http://www.lundbeckfonden.com/" TargetMode="External"/><Relationship Id="rId10" Type="http://schemas.openxmlformats.org/officeDocument/2006/relationships/hyperlink" Target="https://erhvervsstyrelsen.dk/vaeksthusene" TargetMode="External"/><Relationship Id="rId4" Type="http://schemas.openxmlformats.org/officeDocument/2006/relationships/hyperlink" Target="http://ufm.dk/forskning-og-innovation/rad-og-udvalg/det-frie-forskningsrad" TargetMode="External"/><Relationship Id="rId9" Type="http://schemas.openxmlformats.org/officeDocument/2006/relationships/hyperlink" Target="http://www.regioner.dk/regional+udvikling/v%C3%A6kstfora+og+erhvervsfremme/hvad+er+regionale+v%C3%A6kstfora" TargetMode="External"/><Relationship Id="rId14" Type="http://schemas.openxmlformats.org/officeDocument/2006/relationships/hyperlink" Target="http://www.novonordiskfonden.dk/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94270" y="-375274"/>
            <a:ext cx="11263184" cy="1017838"/>
          </a:xfrm>
        </p:spPr>
        <p:txBody>
          <a:bodyPr>
            <a:noAutofit/>
          </a:bodyPr>
          <a:lstStyle/>
          <a:p>
            <a:r>
              <a:rPr lang="da-DK" sz="3000" b="1" dirty="0"/>
              <a:t>Nationale og regionale midler til F&amp;I og erhvervsfremme, 2017, mio. kr.</a:t>
            </a:r>
          </a:p>
        </p:txBody>
      </p:sp>
      <p:grpSp>
        <p:nvGrpSpPr>
          <p:cNvPr id="20" name="Gruppe 19"/>
          <p:cNvGrpSpPr/>
          <p:nvPr/>
        </p:nvGrpSpPr>
        <p:grpSpPr>
          <a:xfrm>
            <a:off x="2783632" y="836711"/>
            <a:ext cx="7704856" cy="252029"/>
            <a:chOff x="1259632" y="836711"/>
            <a:chExt cx="7704856" cy="252029"/>
          </a:xfrm>
        </p:grpSpPr>
        <p:sp>
          <p:nvSpPr>
            <p:cNvPr id="3" name="Rektangel 2"/>
            <p:cNvSpPr/>
            <p:nvPr/>
          </p:nvSpPr>
          <p:spPr>
            <a:xfrm>
              <a:off x="1259632" y="836712"/>
              <a:ext cx="2376264" cy="25202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/>
                <a:t>Science / Public Funding </a:t>
              </a:r>
            </a:p>
          </p:txBody>
        </p:sp>
        <p:sp>
          <p:nvSpPr>
            <p:cNvPr id="4" name="Rektangel 3"/>
            <p:cNvSpPr/>
            <p:nvPr/>
          </p:nvSpPr>
          <p:spPr>
            <a:xfrm>
              <a:off x="6732240" y="836711"/>
              <a:ext cx="2232248" cy="25202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a-DK" sz="1400" dirty="0"/>
                <a:t>Business / Private Funding </a:t>
              </a:r>
            </a:p>
          </p:txBody>
        </p:sp>
      </p:grpSp>
      <p:cxnSp>
        <p:nvCxnSpPr>
          <p:cNvPr id="161" name="Lige forbindelse 160"/>
          <p:cNvCxnSpPr/>
          <p:nvPr/>
        </p:nvCxnSpPr>
        <p:spPr>
          <a:xfrm>
            <a:off x="8768691" y="34896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kstboks 139">
            <a:hlinkClick r:id="rId3"/>
          </p:cNvPr>
          <p:cNvSpPr txBox="1"/>
          <p:nvPr/>
        </p:nvSpPr>
        <p:spPr>
          <a:xfrm>
            <a:off x="2774624" y="1772817"/>
            <a:ext cx="2169249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Grundforskningsfonden</a:t>
            </a:r>
          </a:p>
        </p:txBody>
      </p:sp>
      <p:sp>
        <p:nvSpPr>
          <p:cNvPr id="93" name="Tekstboks 92">
            <a:hlinkClick r:id="rId4"/>
          </p:cNvPr>
          <p:cNvSpPr txBox="1"/>
          <p:nvPr/>
        </p:nvSpPr>
        <p:spPr>
          <a:xfrm>
            <a:off x="3719736" y="2121824"/>
            <a:ext cx="2016224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Den Frie Forskningsfond</a:t>
            </a:r>
          </a:p>
        </p:txBody>
      </p:sp>
      <p:sp>
        <p:nvSpPr>
          <p:cNvPr id="102" name="Tekstboks 101">
            <a:hlinkClick r:id="rId5"/>
          </p:cNvPr>
          <p:cNvSpPr txBox="1"/>
          <p:nvPr/>
        </p:nvSpPr>
        <p:spPr>
          <a:xfrm>
            <a:off x="4491074" y="2492897"/>
            <a:ext cx="5976052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Danmarks Innovationsfond</a:t>
            </a:r>
          </a:p>
        </p:txBody>
      </p:sp>
      <p:sp>
        <p:nvSpPr>
          <p:cNvPr id="122" name="Tekstboks 121">
            <a:hlinkClick r:id="rId6"/>
          </p:cNvPr>
          <p:cNvSpPr txBox="1"/>
          <p:nvPr/>
        </p:nvSpPr>
        <p:spPr>
          <a:xfrm>
            <a:off x="6023992" y="3817894"/>
            <a:ext cx="2736304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GUDP, EUDP, MUDP </a:t>
            </a:r>
          </a:p>
        </p:txBody>
      </p:sp>
      <p:sp>
        <p:nvSpPr>
          <p:cNvPr id="150" name="Tekstboks 149">
            <a:hlinkClick r:id="rId7"/>
          </p:cNvPr>
          <p:cNvSpPr txBox="1"/>
          <p:nvPr/>
        </p:nvSpPr>
        <p:spPr>
          <a:xfrm>
            <a:off x="7949159" y="4311904"/>
            <a:ext cx="2227743" cy="276999"/>
          </a:xfrm>
          <a:prstGeom prst="rect">
            <a:avLst/>
          </a:prstGeom>
          <a:solidFill>
            <a:srgbClr val="33CCCC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Vækstfonden og privat </a:t>
            </a:r>
            <a:r>
              <a:rPr lang="da-DK" sz="1200" b="1" dirty="0" err="1"/>
              <a:t>pre-seed</a:t>
            </a:r>
            <a:r>
              <a:rPr lang="da-DK" sz="1200" b="1" dirty="0"/>
              <a:t> </a:t>
            </a:r>
          </a:p>
        </p:txBody>
      </p:sp>
      <p:sp>
        <p:nvSpPr>
          <p:cNvPr id="153" name="Tekstboks 152">
            <a:hlinkClick r:id="rId8"/>
          </p:cNvPr>
          <p:cNvSpPr txBox="1"/>
          <p:nvPr/>
        </p:nvSpPr>
        <p:spPr>
          <a:xfrm>
            <a:off x="7680177" y="4792594"/>
            <a:ext cx="2227743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Innovationsmiljøer </a:t>
            </a:r>
          </a:p>
        </p:txBody>
      </p:sp>
      <p:sp>
        <p:nvSpPr>
          <p:cNvPr id="155" name="Tekstboks 154"/>
          <p:cNvSpPr txBox="1"/>
          <p:nvPr/>
        </p:nvSpPr>
        <p:spPr>
          <a:xfrm>
            <a:off x="2711624" y="4653137"/>
            <a:ext cx="3168352" cy="646331"/>
          </a:xfrm>
          <a:prstGeom prst="rect">
            <a:avLst/>
          </a:prstGeom>
          <a:solidFill>
            <a:srgbClr val="33CCCC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Private fonde</a:t>
            </a:r>
          </a:p>
          <a:p>
            <a:pPr algn="ctr"/>
            <a:r>
              <a:rPr lang="da-DK" sz="1200" b="1" dirty="0"/>
              <a:t> </a:t>
            </a:r>
          </a:p>
          <a:p>
            <a:pPr algn="ctr"/>
            <a:endParaRPr lang="da-DK" sz="1200" b="1" dirty="0"/>
          </a:p>
        </p:txBody>
      </p:sp>
      <p:sp>
        <p:nvSpPr>
          <p:cNvPr id="156" name="Tekstboks 155">
            <a:hlinkClick r:id="rId9"/>
          </p:cNvPr>
          <p:cNvSpPr txBox="1"/>
          <p:nvPr/>
        </p:nvSpPr>
        <p:spPr>
          <a:xfrm>
            <a:off x="6744072" y="5585049"/>
            <a:ext cx="2869332" cy="27699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>
                <a:solidFill>
                  <a:schemeClr val="bg1"/>
                </a:solidFill>
              </a:rPr>
              <a:t>Regioner (vækstfora) og kommuner </a:t>
            </a:r>
          </a:p>
        </p:txBody>
      </p:sp>
      <p:sp>
        <p:nvSpPr>
          <p:cNvPr id="160" name="Tekstboks 159">
            <a:hlinkClick r:id="rId10"/>
          </p:cNvPr>
          <p:cNvSpPr txBox="1"/>
          <p:nvPr/>
        </p:nvSpPr>
        <p:spPr>
          <a:xfrm>
            <a:off x="7032105" y="5211217"/>
            <a:ext cx="2869333" cy="27699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>
                <a:solidFill>
                  <a:schemeClr val="bg1"/>
                </a:solidFill>
              </a:rPr>
              <a:t>Væksthusene</a:t>
            </a:r>
          </a:p>
        </p:txBody>
      </p:sp>
      <p:sp>
        <p:nvSpPr>
          <p:cNvPr id="162" name="Tekstboks 161">
            <a:hlinkClick r:id="rId11"/>
          </p:cNvPr>
          <p:cNvSpPr txBox="1"/>
          <p:nvPr/>
        </p:nvSpPr>
        <p:spPr>
          <a:xfrm>
            <a:off x="6744073" y="6392362"/>
            <a:ext cx="2869333" cy="27699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>
                <a:solidFill>
                  <a:schemeClr val="bg1"/>
                </a:solidFill>
              </a:rPr>
              <a:t>Klynger og Innovationsnetværk </a:t>
            </a:r>
          </a:p>
        </p:txBody>
      </p:sp>
      <p:sp>
        <p:nvSpPr>
          <p:cNvPr id="163" name="Tekstboks 162"/>
          <p:cNvSpPr txBox="1"/>
          <p:nvPr/>
        </p:nvSpPr>
        <p:spPr>
          <a:xfrm>
            <a:off x="2783633" y="1196752"/>
            <a:ext cx="1707443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/>
              <a:t>Invention</a:t>
            </a:r>
          </a:p>
        </p:txBody>
      </p:sp>
      <p:sp>
        <p:nvSpPr>
          <p:cNvPr id="169" name="Tekstboks 168"/>
          <p:cNvSpPr txBox="1"/>
          <p:nvPr/>
        </p:nvSpPr>
        <p:spPr>
          <a:xfrm>
            <a:off x="4491076" y="1196752"/>
            <a:ext cx="1707443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Concept validation</a:t>
            </a:r>
          </a:p>
        </p:txBody>
      </p:sp>
      <p:sp>
        <p:nvSpPr>
          <p:cNvPr id="170" name="Tekstboks 169"/>
          <p:cNvSpPr txBox="1"/>
          <p:nvPr/>
        </p:nvSpPr>
        <p:spPr>
          <a:xfrm>
            <a:off x="6198518" y="1196752"/>
            <a:ext cx="853722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Prototyping</a:t>
            </a:r>
          </a:p>
        </p:txBody>
      </p:sp>
      <p:sp>
        <p:nvSpPr>
          <p:cNvPr id="171" name="Tekstboks 170"/>
          <p:cNvSpPr txBox="1"/>
          <p:nvPr/>
        </p:nvSpPr>
        <p:spPr>
          <a:xfrm>
            <a:off x="7052241" y="1196752"/>
            <a:ext cx="1707443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Pilot prod. and demonstration</a:t>
            </a:r>
          </a:p>
        </p:txBody>
      </p:sp>
      <p:sp>
        <p:nvSpPr>
          <p:cNvPr id="172" name="Tekstboks 171"/>
          <p:cNvSpPr txBox="1"/>
          <p:nvPr/>
        </p:nvSpPr>
        <p:spPr>
          <a:xfrm>
            <a:off x="9613404" y="1196752"/>
            <a:ext cx="853722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Expansion</a:t>
            </a:r>
          </a:p>
        </p:txBody>
      </p:sp>
      <p:sp>
        <p:nvSpPr>
          <p:cNvPr id="173" name="Tekstboks 172"/>
          <p:cNvSpPr txBox="1"/>
          <p:nvPr/>
        </p:nvSpPr>
        <p:spPr>
          <a:xfrm>
            <a:off x="8759683" y="1196752"/>
            <a:ext cx="853722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Market intro</a:t>
            </a:r>
          </a:p>
        </p:txBody>
      </p:sp>
      <p:sp>
        <p:nvSpPr>
          <p:cNvPr id="174" name="Tekstboks 173"/>
          <p:cNvSpPr txBox="1"/>
          <p:nvPr/>
        </p:nvSpPr>
        <p:spPr>
          <a:xfrm>
            <a:off x="2783633" y="1485364"/>
            <a:ext cx="1944216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/>
              <a:t>Grundforskning</a:t>
            </a:r>
          </a:p>
        </p:txBody>
      </p:sp>
      <p:sp>
        <p:nvSpPr>
          <p:cNvPr id="175" name="Tekstboks 174"/>
          <p:cNvSpPr txBox="1"/>
          <p:nvPr/>
        </p:nvSpPr>
        <p:spPr>
          <a:xfrm>
            <a:off x="4727850" y="1485364"/>
            <a:ext cx="1728190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/>
              <a:t>Strategisk forskning</a:t>
            </a:r>
          </a:p>
        </p:txBody>
      </p:sp>
      <p:sp>
        <p:nvSpPr>
          <p:cNvPr id="177" name="Tekstboks 176"/>
          <p:cNvSpPr txBox="1"/>
          <p:nvPr/>
        </p:nvSpPr>
        <p:spPr>
          <a:xfrm>
            <a:off x="6456040" y="1485364"/>
            <a:ext cx="1512168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800" dirty="0"/>
              <a:t>Udvikling</a:t>
            </a:r>
          </a:p>
        </p:txBody>
      </p:sp>
      <p:sp>
        <p:nvSpPr>
          <p:cNvPr id="178" name="Tekstboks 177"/>
          <p:cNvSpPr txBox="1"/>
          <p:nvPr/>
        </p:nvSpPr>
        <p:spPr>
          <a:xfrm>
            <a:off x="9158592" y="1485364"/>
            <a:ext cx="1308534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 err="1"/>
              <a:t>Markedsmodning</a:t>
            </a:r>
            <a:endParaRPr lang="en-GB" sz="800" dirty="0"/>
          </a:p>
        </p:txBody>
      </p:sp>
      <p:sp>
        <p:nvSpPr>
          <p:cNvPr id="179" name="Tekstboks 178"/>
          <p:cNvSpPr txBox="1"/>
          <p:nvPr/>
        </p:nvSpPr>
        <p:spPr>
          <a:xfrm>
            <a:off x="7968208" y="1485364"/>
            <a:ext cx="1190384" cy="21544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Demonstration</a:t>
            </a:r>
          </a:p>
        </p:txBody>
      </p:sp>
      <p:sp>
        <p:nvSpPr>
          <p:cNvPr id="180" name="Tekstboks 179"/>
          <p:cNvSpPr txBox="1"/>
          <p:nvPr/>
        </p:nvSpPr>
        <p:spPr>
          <a:xfrm>
            <a:off x="5159896" y="2986287"/>
            <a:ext cx="3600401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Anden forskning, GTS og forskningsinfrastruktur</a:t>
            </a:r>
          </a:p>
        </p:txBody>
      </p:sp>
      <p:sp>
        <p:nvSpPr>
          <p:cNvPr id="181" name="Tekstboks 180"/>
          <p:cNvSpPr txBox="1"/>
          <p:nvPr/>
        </p:nvSpPr>
        <p:spPr>
          <a:xfrm>
            <a:off x="2711625" y="5585049"/>
            <a:ext cx="3924129" cy="27699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>
                <a:solidFill>
                  <a:schemeClr val="bg1"/>
                </a:solidFill>
              </a:rPr>
              <a:t>Forskning via regioner og kommuner (sundhed)  </a:t>
            </a:r>
          </a:p>
        </p:txBody>
      </p:sp>
      <p:sp>
        <p:nvSpPr>
          <p:cNvPr id="36" name="Tekstboks 35">
            <a:hlinkClick r:id="rId12"/>
          </p:cNvPr>
          <p:cNvSpPr txBox="1"/>
          <p:nvPr/>
        </p:nvSpPr>
        <p:spPr>
          <a:xfrm>
            <a:off x="94303" y="5437410"/>
            <a:ext cx="1161137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Finanslov</a:t>
            </a:r>
          </a:p>
        </p:txBody>
      </p:sp>
      <p:sp>
        <p:nvSpPr>
          <p:cNvPr id="37" name="Tekstboks 36"/>
          <p:cNvSpPr txBox="1"/>
          <p:nvPr/>
        </p:nvSpPr>
        <p:spPr>
          <a:xfrm>
            <a:off x="103311" y="5797450"/>
            <a:ext cx="1152128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EU-midler</a:t>
            </a:r>
          </a:p>
        </p:txBody>
      </p:sp>
      <p:sp>
        <p:nvSpPr>
          <p:cNvPr id="38" name="Tekstboks 37"/>
          <p:cNvSpPr txBox="1"/>
          <p:nvPr/>
        </p:nvSpPr>
        <p:spPr>
          <a:xfrm>
            <a:off x="103311" y="6157490"/>
            <a:ext cx="1152128" cy="276999"/>
          </a:xfrm>
          <a:prstGeom prst="rect">
            <a:avLst/>
          </a:prstGeom>
          <a:solidFill>
            <a:srgbClr val="33CCCC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Privat midler</a:t>
            </a:r>
          </a:p>
        </p:txBody>
      </p:sp>
      <p:sp>
        <p:nvSpPr>
          <p:cNvPr id="39" name="Tekstboks 38"/>
          <p:cNvSpPr txBox="1"/>
          <p:nvPr/>
        </p:nvSpPr>
        <p:spPr>
          <a:xfrm>
            <a:off x="103311" y="6517530"/>
            <a:ext cx="1152128" cy="27699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 err="1">
                <a:solidFill>
                  <a:schemeClr val="bg1"/>
                </a:solidFill>
              </a:rPr>
              <a:t>Reg</a:t>
            </a:r>
            <a:r>
              <a:rPr lang="da-DK" sz="1200" b="1" dirty="0">
                <a:solidFill>
                  <a:schemeClr val="bg1"/>
                </a:solidFill>
              </a:rPr>
              <a:t>./</a:t>
            </a:r>
            <a:r>
              <a:rPr lang="da-DK" sz="1200" b="1" dirty="0" err="1">
                <a:solidFill>
                  <a:schemeClr val="bg1"/>
                </a:solidFill>
              </a:rPr>
              <a:t>komm</a:t>
            </a:r>
            <a:r>
              <a:rPr lang="da-DK" sz="1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1" name="Tekstboks 40">
            <a:hlinkClick r:id="rId13"/>
          </p:cNvPr>
          <p:cNvSpPr txBox="1"/>
          <p:nvPr/>
        </p:nvSpPr>
        <p:spPr>
          <a:xfrm>
            <a:off x="6744072" y="6006922"/>
            <a:ext cx="2869332" cy="27699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EU Strukturfonde, alt inklusiv </a:t>
            </a:r>
          </a:p>
        </p:txBody>
      </p:sp>
      <p:sp>
        <p:nvSpPr>
          <p:cNvPr id="42" name="Tekstboks 41">
            <a:hlinkClick r:id="rId14"/>
          </p:cNvPr>
          <p:cNvSpPr txBox="1"/>
          <p:nvPr/>
        </p:nvSpPr>
        <p:spPr>
          <a:xfrm>
            <a:off x="2783632" y="4910972"/>
            <a:ext cx="648072" cy="24622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chemeClr val="bg1"/>
                </a:solidFill>
              </a:rPr>
              <a:t>NOVO</a:t>
            </a:r>
          </a:p>
        </p:txBody>
      </p:sp>
      <p:sp>
        <p:nvSpPr>
          <p:cNvPr id="43" name="Tekstboks 42">
            <a:hlinkClick r:id="rId15"/>
          </p:cNvPr>
          <p:cNvSpPr txBox="1"/>
          <p:nvPr/>
        </p:nvSpPr>
        <p:spPr>
          <a:xfrm>
            <a:off x="3503712" y="4910972"/>
            <a:ext cx="720080" cy="24622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chemeClr val="bg1"/>
                </a:solidFill>
              </a:rPr>
              <a:t>Lundbeck</a:t>
            </a:r>
          </a:p>
        </p:txBody>
      </p:sp>
      <p:sp>
        <p:nvSpPr>
          <p:cNvPr id="45" name="Tekstboks 44">
            <a:hlinkClick r:id="rId16"/>
          </p:cNvPr>
          <p:cNvSpPr txBox="1"/>
          <p:nvPr/>
        </p:nvSpPr>
        <p:spPr>
          <a:xfrm>
            <a:off x="4367808" y="4905686"/>
            <a:ext cx="648072" cy="24622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 err="1">
                <a:solidFill>
                  <a:schemeClr val="bg1"/>
                </a:solidFill>
              </a:rPr>
              <a:t>Velux</a:t>
            </a:r>
            <a:endParaRPr lang="da-DK" sz="1000" b="1" dirty="0">
              <a:solidFill>
                <a:schemeClr val="bg1"/>
              </a:solidFill>
            </a:endParaRPr>
          </a:p>
        </p:txBody>
      </p:sp>
      <p:sp>
        <p:nvSpPr>
          <p:cNvPr id="46" name="Tekstboks 45"/>
          <p:cNvSpPr txBox="1"/>
          <p:nvPr/>
        </p:nvSpPr>
        <p:spPr>
          <a:xfrm>
            <a:off x="5087888" y="4910972"/>
            <a:ext cx="648072" cy="24622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000" b="1" dirty="0">
                <a:solidFill>
                  <a:schemeClr val="bg1"/>
                </a:solidFill>
              </a:rPr>
              <a:t>Andre</a:t>
            </a:r>
          </a:p>
        </p:txBody>
      </p:sp>
      <p:sp>
        <p:nvSpPr>
          <p:cNvPr id="47" name="Tekstboks 46">
            <a:hlinkClick r:id="rId17"/>
          </p:cNvPr>
          <p:cNvSpPr txBox="1"/>
          <p:nvPr/>
        </p:nvSpPr>
        <p:spPr>
          <a:xfrm>
            <a:off x="1559496" y="1124744"/>
            <a:ext cx="875084" cy="600164"/>
          </a:xfrm>
          <a:prstGeom prst="rect">
            <a:avLst/>
          </a:prstGeom>
          <a:solidFill>
            <a:srgbClr val="33CCCC">
              <a:alpha val="25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100" b="1" dirty="0"/>
              <a:t>Technology Readiness Levels (TRL) </a:t>
            </a:r>
          </a:p>
        </p:txBody>
      </p:sp>
      <p:sp>
        <p:nvSpPr>
          <p:cNvPr id="48" name="Højrepil 47"/>
          <p:cNvSpPr/>
          <p:nvPr/>
        </p:nvSpPr>
        <p:spPr>
          <a:xfrm>
            <a:off x="2500110" y="1325960"/>
            <a:ext cx="274513" cy="2308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9" name="Ellipse 42"/>
          <p:cNvSpPr/>
          <p:nvPr/>
        </p:nvSpPr>
        <p:spPr>
          <a:xfrm>
            <a:off x="1865869" y="1914927"/>
            <a:ext cx="940887" cy="63680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448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" name="Ellipse 46"/>
          <p:cNvSpPr/>
          <p:nvPr/>
        </p:nvSpPr>
        <p:spPr>
          <a:xfrm>
            <a:off x="1847528" y="5516738"/>
            <a:ext cx="796158" cy="41282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3072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2" name="Ellipse 48"/>
          <p:cNvSpPr/>
          <p:nvPr/>
        </p:nvSpPr>
        <p:spPr>
          <a:xfrm>
            <a:off x="9698528" y="6271054"/>
            <a:ext cx="650324" cy="46577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100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4" name="Ellipse 50"/>
          <p:cNvSpPr/>
          <p:nvPr/>
        </p:nvSpPr>
        <p:spPr>
          <a:xfrm>
            <a:off x="8829286" y="2843295"/>
            <a:ext cx="784118" cy="60893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1494</a:t>
            </a:r>
          </a:p>
        </p:txBody>
      </p:sp>
      <p:sp>
        <p:nvSpPr>
          <p:cNvPr id="56" name="Ellipse 52"/>
          <p:cNvSpPr/>
          <p:nvPr/>
        </p:nvSpPr>
        <p:spPr>
          <a:xfrm>
            <a:off x="5800814" y="1895347"/>
            <a:ext cx="655226" cy="51427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958</a:t>
            </a:r>
          </a:p>
        </p:txBody>
      </p:sp>
      <p:sp>
        <p:nvSpPr>
          <p:cNvPr id="57" name="Ellipse 53"/>
          <p:cNvSpPr/>
          <p:nvPr/>
        </p:nvSpPr>
        <p:spPr>
          <a:xfrm>
            <a:off x="9448111" y="1809249"/>
            <a:ext cx="826606" cy="63571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1214</a:t>
            </a:r>
          </a:p>
        </p:txBody>
      </p:sp>
      <p:sp>
        <p:nvSpPr>
          <p:cNvPr id="58" name="Ellipse 54"/>
          <p:cNvSpPr/>
          <p:nvPr/>
        </p:nvSpPr>
        <p:spPr>
          <a:xfrm>
            <a:off x="8828632" y="3655916"/>
            <a:ext cx="650323" cy="51508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675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9" name="Ellipse 47"/>
          <p:cNvSpPr/>
          <p:nvPr/>
        </p:nvSpPr>
        <p:spPr>
          <a:xfrm>
            <a:off x="6198518" y="4846113"/>
            <a:ext cx="797903" cy="53120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100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0" name="Ellipse 41"/>
          <p:cNvSpPr/>
          <p:nvPr/>
        </p:nvSpPr>
        <p:spPr>
          <a:xfrm>
            <a:off x="9794702" y="5449763"/>
            <a:ext cx="804989" cy="64451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950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Ellipse 44"/>
          <p:cNvSpPr/>
          <p:nvPr/>
        </p:nvSpPr>
        <p:spPr>
          <a:xfrm>
            <a:off x="7014955" y="4350317"/>
            <a:ext cx="660953" cy="58575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225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2" name="Ellipse 58"/>
          <p:cNvSpPr/>
          <p:nvPr/>
        </p:nvSpPr>
        <p:spPr>
          <a:xfrm>
            <a:off x="6005458" y="5954276"/>
            <a:ext cx="676098" cy="43808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585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3" name="Ellipse 43"/>
          <p:cNvSpPr/>
          <p:nvPr/>
        </p:nvSpPr>
        <p:spPr>
          <a:xfrm>
            <a:off x="1847528" y="4821369"/>
            <a:ext cx="777844" cy="52292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3000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4" name="Tekstboks 179"/>
          <p:cNvSpPr txBox="1"/>
          <p:nvPr/>
        </p:nvSpPr>
        <p:spPr>
          <a:xfrm>
            <a:off x="5143500" y="3405387"/>
            <a:ext cx="3635847" cy="27699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pPr algn="ctr"/>
            <a:r>
              <a:rPr lang="da-DK" sz="1200" b="1" dirty="0"/>
              <a:t>Øvrige ministerier, myndighedsbetjening mv. </a:t>
            </a:r>
          </a:p>
        </p:txBody>
      </p:sp>
      <p:sp>
        <p:nvSpPr>
          <p:cNvPr id="65" name="Ellipse 50"/>
          <p:cNvSpPr/>
          <p:nvPr/>
        </p:nvSpPr>
        <p:spPr>
          <a:xfrm>
            <a:off x="4306330" y="3264588"/>
            <a:ext cx="794610" cy="62439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>
                <a:solidFill>
                  <a:schemeClr val="tx1"/>
                </a:solidFill>
              </a:rPr>
              <a:t>2152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29175" y="5344297"/>
            <a:ext cx="1317711" cy="15137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66" name="Rectangle 29"/>
          <p:cNvSpPr/>
          <p:nvPr/>
        </p:nvSpPr>
        <p:spPr>
          <a:xfrm>
            <a:off x="109500" y="93837"/>
            <a:ext cx="526873" cy="49311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585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2" grpId="0" animBg="1"/>
      <p:bldP spid="54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9795</TotalTime>
  <Words>128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Nationale og regionale midler til F&amp;I og erhvervsfremme, 2017, mio. kr.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E. Frandsen</dc:creator>
  <cp:lastModifiedBy>Trine Bergman</cp:lastModifiedBy>
  <cp:revision>104</cp:revision>
  <cp:lastPrinted>2017-02-27T07:19:23Z</cp:lastPrinted>
  <dcterms:created xsi:type="dcterms:W3CDTF">2017-02-17T08:47:21Z</dcterms:created>
  <dcterms:modified xsi:type="dcterms:W3CDTF">2017-03-28T11:28:24Z</dcterms:modified>
</cp:coreProperties>
</file>