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5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EC793-A570-4EC6-818D-2343F5EA0EBC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F3DAA-0E72-4CC6-BDCB-9A087CF92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349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0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680D4-7D8D-46D6-99A3-82F3D8338842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4776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507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150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603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69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673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305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316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5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16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175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705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387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programmes/horizon2020/en/h2020-section/smart-green-and-integrated-transport" TargetMode="External"/><Relationship Id="rId13" Type="http://schemas.openxmlformats.org/officeDocument/2006/relationships/hyperlink" Target="http://ec.europa.eu/enterprise/initiatives/cosme/index_en.htm" TargetMode="External"/><Relationship Id="rId18" Type="http://schemas.openxmlformats.org/officeDocument/2006/relationships/hyperlink" Target="http://ec.europa.eu/programmes/horizon2020/en/h2020-section/future-and-emerging-technologies" TargetMode="External"/><Relationship Id="rId26" Type="http://schemas.openxmlformats.org/officeDocument/2006/relationships/hyperlink" Target="http://ec.europa.eu/programmes/horizon2020/en/h2020-section/industrial-leadership" TargetMode="External"/><Relationship Id="rId39" Type="http://schemas.openxmlformats.org/officeDocument/2006/relationships/hyperlink" Target="http://ec.europa.eu/programmes/horizon2020/en/area/partnerships-industry-and-member-states" TargetMode="External"/><Relationship Id="rId3" Type="http://schemas.openxmlformats.org/officeDocument/2006/relationships/hyperlink" Target="http://eit.europa.eu/" TargetMode="External"/><Relationship Id="rId21" Type="http://schemas.openxmlformats.org/officeDocument/2006/relationships/hyperlink" Target="http://ec.europa.eu/programmes/horizon2020/en/h2020-section/marie-sklodowska-curie-actions" TargetMode="External"/><Relationship Id="rId34" Type="http://schemas.openxmlformats.org/officeDocument/2006/relationships/hyperlink" Target="http://ec.europa.eu/programmes/horizon2020/en/h2020-section/fast-track-innovation-pilot-2015-2016" TargetMode="External"/><Relationship Id="rId7" Type="http://schemas.openxmlformats.org/officeDocument/2006/relationships/hyperlink" Target="http://ec.europa.eu/programmes/horizon2020/en/h2020-section/health-demographic-change-and-wellbeing" TargetMode="External"/><Relationship Id="rId12" Type="http://schemas.openxmlformats.org/officeDocument/2006/relationships/hyperlink" Target="http://ec.europa.eu/programmes/horizon2020/en/h2020-section/secure-societies-%E2%80%93-protecting-freedom-and-security-europe-and-its-citizens" TargetMode="External"/><Relationship Id="rId17" Type="http://schemas.openxmlformats.org/officeDocument/2006/relationships/hyperlink" Target="http://ec.europa.eu/programmes/horizon2020/en/h2020-section/euratom" TargetMode="External"/><Relationship Id="rId25" Type="http://schemas.openxmlformats.org/officeDocument/2006/relationships/hyperlink" Target="http://www.cost.eu/" TargetMode="External"/><Relationship Id="rId33" Type="http://schemas.openxmlformats.org/officeDocument/2006/relationships/hyperlink" Target="http://ec.europa.eu/programmes/horizon2020/en/h2020-section/sme-instrument" TargetMode="External"/><Relationship Id="rId38" Type="http://schemas.openxmlformats.org/officeDocument/2006/relationships/hyperlink" Target="http://ec.europa.eu/research/jti/index_en.cfm?pg=home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ec.europa.eu/jrc/" TargetMode="External"/><Relationship Id="rId20" Type="http://schemas.openxmlformats.org/officeDocument/2006/relationships/hyperlink" Target="http://ec.europa.eu/programmes/horizon2020/en/h2020-section/european-research-infrastructures-including-e-infrastructures" TargetMode="External"/><Relationship Id="rId29" Type="http://schemas.openxmlformats.org/officeDocument/2006/relationships/hyperlink" Target="http://ec.europa.eu/programmes/horizon2020/en/h2020-section/space" TargetMode="External"/><Relationship Id="rId41" Type="http://schemas.openxmlformats.org/officeDocument/2006/relationships/hyperlink" Target="http://www.innovationseeds.eu/Virtual_Library/Knowledge/TLR_Scale.k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c.europa.eu/programmes/horizon2020/en/h2020-section/food-security-sustainable-agriculture-and-forestry-marine-maritime-and-inland-water" TargetMode="External"/><Relationship Id="rId11" Type="http://schemas.openxmlformats.org/officeDocument/2006/relationships/hyperlink" Target="http://ec.europa.eu/programmes/horizon2020/en/h2020-section/europe-changing-world-inclusive-innovative-and-reflective-societies" TargetMode="External"/><Relationship Id="rId24" Type="http://schemas.openxmlformats.org/officeDocument/2006/relationships/hyperlink" Target="http://www.eurekanetwork.org/home" TargetMode="External"/><Relationship Id="rId32" Type="http://schemas.openxmlformats.org/officeDocument/2006/relationships/hyperlink" Target="http://ec.europa.eu/programmes/horizon2020/en/h2020-section/eurostars-programme" TargetMode="External"/><Relationship Id="rId37" Type="http://schemas.openxmlformats.org/officeDocument/2006/relationships/hyperlink" Target="http://cordis.europa.eu/technology-platforms/home_en.html" TargetMode="External"/><Relationship Id="rId40" Type="http://schemas.openxmlformats.org/officeDocument/2006/relationships/hyperlink" Target="http://ec.europa.eu/research/innovation-union/index_en.cfm?pg=eip" TargetMode="External"/><Relationship Id="rId5" Type="http://schemas.openxmlformats.org/officeDocument/2006/relationships/hyperlink" Target="http://ec.europa.eu/programmes/horizon2020/en/h2020-section/societal-challenges" TargetMode="External"/><Relationship Id="rId15" Type="http://schemas.openxmlformats.org/officeDocument/2006/relationships/hyperlink" Target="http://ec.europa.eu/programmes/horizon2020/en/h2020-section/science-and-society" TargetMode="External"/><Relationship Id="rId23" Type="http://schemas.openxmlformats.org/officeDocument/2006/relationships/hyperlink" Target="http://ec.europa.eu/research/era/art-185-in-horizon-2020_en.htm" TargetMode="External"/><Relationship Id="rId28" Type="http://schemas.openxmlformats.org/officeDocument/2006/relationships/hyperlink" Target="http://ec.europa.eu/programmes/horizon2020/en/h2020-section/information-and-communication-technologies" TargetMode="External"/><Relationship Id="rId36" Type="http://schemas.openxmlformats.org/officeDocument/2006/relationships/hyperlink" Target="http://ec.europa.eu/research/era/joint-programming_en.html" TargetMode="External"/><Relationship Id="rId10" Type="http://schemas.openxmlformats.org/officeDocument/2006/relationships/hyperlink" Target="http://ec.europa.eu/programmes/horizon2020/en/h2020-section/climate-action-environment-resource-efficiency-and-raw-materials" TargetMode="External"/><Relationship Id="rId19" Type="http://schemas.openxmlformats.org/officeDocument/2006/relationships/hyperlink" Target="http://ec.europa.eu/programmes/horizon2020/en/h2020-section/european-research-council" TargetMode="External"/><Relationship Id="rId31" Type="http://schemas.openxmlformats.org/officeDocument/2006/relationships/hyperlink" Target="http://ec.europa.eu/programmes/horizon2020/en/h2020-section/innovation-smes" TargetMode="External"/><Relationship Id="rId4" Type="http://schemas.openxmlformats.org/officeDocument/2006/relationships/audio" Target="../media/audio1.wav"/><Relationship Id="rId9" Type="http://schemas.openxmlformats.org/officeDocument/2006/relationships/hyperlink" Target="http://ec.europa.eu/programmes/horizon2020/en/h2020-section/secure-clean-and-efficient-energy" TargetMode="External"/><Relationship Id="rId14" Type="http://schemas.openxmlformats.org/officeDocument/2006/relationships/hyperlink" Target="http://ec.europa.eu/programmes/horizon2020/en/h2020-section/spreading-excellence-and-widening-participation" TargetMode="External"/><Relationship Id="rId22" Type="http://schemas.openxmlformats.org/officeDocument/2006/relationships/hyperlink" Target="http://ec.europa.eu/programmes/horizon2020/en/h2020-section/excellent-science" TargetMode="External"/><Relationship Id="rId27" Type="http://schemas.openxmlformats.org/officeDocument/2006/relationships/hyperlink" Target="http://ec.europa.eu/programmes/horizon2020/en/h2020-section/nanotechnologies-advanced-materials-advanced-manufacturing-and-processing-and" TargetMode="External"/><Relationship Id="rId30" Type="http://schemas.openxmlformats.org/officeDocument/2006/relationships/hyperlink" Target="http://ec.europa.eu/programmes/horizon2020/en/h2020-section/access-risk-finance" TargetMode="External"/><Relationship Id="rId35" Type="http://schemas.openxmlformats.org/officeDocument/2006/relationships/hyperlink" Target="http://ec.europa.eu/research/era/era-net-in-horizon-2020_e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ktangel 88"/>
          <p:cNvSpPr/>
          <p:nvPr/>
        </p:nvSpPr>
        <p:spPr>
          <a:xfrm>
            <a:off x="1631503" y="6381328"/>
            <a:ext cx="8262924" cy="548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solidFill>
                  <a:schemeClr val="tx1"/>
                </a:solidFill>
              </a:rPr>
              <a:t>* Industry-led and EC independent org. where JTIs are means to implement the Strategic Research Agenda of a limited number of ETP’s </a:t>
            </a:r>
          </a:p>
          <a:p>
            <a:r>
              <a:rPr lang="en-US" sz="1100" dirty="0">
                <a:solidFill>
                  <a:schemeClr val="tx1"/>
                </a:solidFill>
              </a:rPr>
              <a:t>** Challenge driven partnerships focusing on societal benefits; streamlining, simplifying and coordinating existing instruments/initiatives</a:t>
            </a:r>
          </a:p>
          <a:p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17" name="Lige forbindelse 116"/>
          <p:cNvCxnSpPr/>
          <p:nvPr/>
        </p:nvCxnSpPr>
        <p:spPr>
          <a:xfrm>
            <a:off x="9912424" y="3429001"/>
            <a:ext cx="0" cy="246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/>
        </p:nvCxnSpPr>
        <p:spPr>
          <a:xfrm>
            <a:off x="8466770" y="3717032"/>
            <a:ext cx="5095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forbindelse 30"/>
          <p:cNvCxnSpPr/>
          <p:nvPr/>
        </p:nvCxnSpPr>
        <p:spPr>
          <a:xfrm>
            <a:off x="8443205" y="3429001"/>
            <a:ext cx="0" cy="246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pe 47"/>
          <p:cNvGrpSpPr/>
          <p:nvPr/>
        </p:nvGrpSpPr>
        <p:grpSpPr>
          <a:xfrm>
            <a:off x="479377" y="2245514"/>
            <a:ext cx="4500489" cy="3271718"/>
            <a:chOff x="-1044624" y="2245514"/>
            <a:chExt cx="4500489" cy="3271718"/>
          </a:xfrm>
        </p:grpSpPr>
        <p:cxnSp>
          <p:nvCxnSpPr>
            <p:cNvPr id="21" name="Lige forbindelse 20"/>
            <p:cNvCxnSpPr/>
            <p:nvPr/>
          </p:nvCxnSpPr>
          <p:spPr>
            <a:xfrm flipH="1">
              <a:off x="1052617" y="2245514"/>
              <a:ext cx="351031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ktangel 138"/>
            <p:cNvSpPr/>
            <p:nvPr/>
          </p:nvSpPr>
          <p:spPr>
            <a:xfrm>
              <a:off x="-1044624" y="4653136"/>
              <a:ext cx="4500489" cy="260648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Co-funded instruments </a:t>
              </a:r>
            </a:p>
          </p:txBody>
        </p:sp>
        <p:cxnSp>
          <p:nvCxnSpPr>
            <p:cNvPr id="24" name="Lige forbindelse 23"/>
            <p:cNvCxnSpPr/>
            <p:nvPr/>
          </p:nvCxnSpPr>
          <p:spPr>
            <a:xfrm>
              <a:off x="1052617" y="2245514"/>
              <a:ext cx="0" cy="327171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Lige pilforbindelse 25"/>
            <p:cNvCxnSpPr/>
            <p:nvPr/>
          </p:nvCxnSpPr>
          <p:spPr>
            <a:xfrm>
              <a:off x="1052617" y="5517232"/>
              <a:ext cx="279012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03512" y="-325850"/>
            <a:ext cx="8712969" cy="965969"/>
          </a:xfrm>
        </p:spPr>
        <p:txBody>
          <a:bodyPr>
            <a:noAutofit/>
          </a:bodyPr>
          <a:lstStyle/>
          <a:p>
            <a:r>
              <a:rPr lang="da-DK" sz="3000" b="1" dirty="0"/>
              <a:t>EU Funding for Research and Innovation</a:t>
            </a:r>
          </a:p>
        </p:txBody>
      </p:sp>
      <p:grpSp>
        <p:nvGrpSpPr>
          <p:cNvPr id="20" name="Gruppe 19"/>
          <p:cNvGrpSpPr/>
          <p:nvPr/>
        </p:nvGrpSpPr>
        <p:grpSpPr>
          <a:xfrm>
            <a:off x="2783632" y="836711"/>
            <a:ext cx="7704856" cy="252029"/>
            <a:chOff x="1259632" y="836711"/>
            <a:chExt cx="7704856" cy="252029"/>
          </a:xfrm>
        </p:grpSpPr>
        <p:sp>
          <p:nvSpPr>
            <p:cNvPr id="3" name="Rektangel 2"/>
            <p:cNvSpPr/>
            <p:nvPr/>
          </p:nvSpPr>
          <p:spPr>
            <a:xfrm>
              <a:off x="1259632" y="836712"/>
              <a:ext cx="2376264" cy="25202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/>
                <a:t>Science / Public Funding </a:t>
              </a:r>
            </a:p>
          </p:txBody>
        </p:sp>
        <p:sp>
          <p:nvSpPr>
            <p:cNvPr id="4" name="Rektangel 3"/>
            <p:cNvSpPr/>
            <p:nvPr/>
          </p:nvSpPr>
          <p:spPr>
            <a:xfrm>
              <a:off x="6732240" y="836711"/>
              <a:ext cx="2232248" cy="25202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/>
                <a:t>Business / Private Funding </a:t>
              </a:r>
            </a:p>
          </p:txBody>
        </p:sp>
      </p:grpSp>
      <p:sp>
        <p:nvSpPr>
          <p:cNvPr id="39" name="Tekstboks 38">
            <a:hlinkClick r:id="rId3"/>
          </p:cNvPr>
          <p:cNvSpPr txBox="1"/>
          <p:nvPr/>
        </p:nvSpPr>
        <p:spPr>
          <a:xfrm>
            <a:off x="4871864" y="6073552"/>
            <a:ext cx="5616625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/>
              <a:t>European </a:t>
            </a:r>
            <a:r>
              <a:rPr lang="en-US" sz="1400" b="1" dirty="0"/>
              <a:t>Institute</a:t>
            </a:r>
            <a:r>
              <a:rPr lang="da-DK" sz="1400" b="1" dirty="0"/>
              <a:t> of Technology (KIC) </a:t>
            </a:r>
          </a:p>
        </p:txBody>
      </p:sp>
      <p:cxnSp>
        <p:nvCxnSpPr>
          <p:cNvPr id="161" name="Lige forbindelse 160"/>
          <p:cNvCxnSpPr>
            <a:stCxn id="55" idx="3"/>
            <a:endCxn id="55" idx="3"/>
          </p:cNvCxnSpPr>
          <p:nvPr/>
        </p:nvCxnSpPr>
        <p:spPr>
          <a:xfrm>
            <a:off x="8112224" y="34301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boks 5"/>
          <p:cNvSpPr txBox="1"/>
          <p:nvPr/>
        </p:nvSpPr>
        <p:spPr>
          <a:xfrm>
            <a:off x="2783632" y="1484785"/>
            <a:ext cx="875084" cy="461665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800" dirty="0"/>
              <a:t>Basic </a:t>
            </a:r>
          </a:p>
          <a:p>
            <a:pPr algn="ctr"/>
            <a:r>
              <a:rPr lang="da-DK" sz="800" dirty="0"/>
              <a:t>Principles </a:t>
            </a:r>
          </a:p>
          <a:p>
            <a:pPr algn="ctr"/>
            <a:endParaRPr lang="da-DK" sz="800" dirty="0"/>
          </a:p>
        </p:txBody>
      </p:sp>
      <p:sp>
        <p:nvSpPr>
          <p:cNvPr id="91" name="Tekstboks 90"/>
          <p:cNvSpPr txBox="1"/>
          <p:nvPr/>
        </p:nvSpPr>
        <p:spPr>
          <a:xfrm>
            <a:off x="3637354" y="1484785"/>
            <a:ext cx="875084" cy="461665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Technology concept formulated  </a:t>
            </a:r>
          </a:p>
        </p:txBody>
      </p:sp>
      <p:sp>
        <p:nvSpPr>
          <p:cNvPr id="94" name="Tekstboks 93"/>
          <p:cNvSpPr txBox="1"/>
          <p:nvPr/>
        </p:nvSpPr>
        <p:spPr>
          <a:xfrm>
            <a:off x="4491075" y="1484785"/>
            <a:ext cx="875084" cy="461665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Experimental poof of </a:t>
            </a:r>
          </a:p>
          <a:p>
            <a:pPr algn="ctr"/>
            <a:r>
              <a:rPr lang="en-US" sz="800" dirty="0"/>
              <a:t>concept</a:t>
            </a:r>
          </a:p>
        </p:txBody>
      </p:sp>
      <p:sp>
        <p:nvSpPr>
          <p:cNvPr id="95" name="Tekstboks 94"/>
          <p:cNvSpPr txBox="1"/>
          <p:nvPr/>
        </p:nvSpPr>
        <p:spPr>
          <a:xfrm>
            <a:off x="5344797" y="1484785"/>
            <a:ext cx="875084" cy="461665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Technological validity </a:t>
            </a:r>
          </a:p>
          <a:p>
            <a:pPr algn="ctr"/>
            <a:r>
              <a:rPr lang="da-DK" sz="800" dirty="0"/>
              <a:t>in a lab </a:t>
            </a:r>
          </a:p>
        </p:txBody>
      </p:sp>
      <p:sp>
        <p:nvSpPr>
          <p:cNvPr id="97" name="Tekstboks 96"/>
          <p:cNvSpPr txBox="1"/>
          <p:nvPr/>
        </p:nvSpPr>
        <p:spPr>
          <a:xfrm>
            <a:off x="6198518" y="1484785"/>
            <a:ext cx="875084" cy="461665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Technology validated in relevant </a:t>
            </a:r>
            <a:r>
              <a:rPr lang="en-US" sz="800" dirty="0" err="1"/>
              <a:t>envir</a:t>
            </a:r>
            <a:r>
              <a:rPr lang="en-US" sz="800" dirty="0"/>
              <a:t>.  </a:t>
            </a:r>
          </a:p>
        </p:txBody>
      </p:sp>
      <p:sp>
        <p:nvSpPr>
          <p:cNvPr id="99" name="Tekstboks 98"/>
          <p:cNvSpPr txBox="1"/>
          <p:nvPr/>
        </p:nvSpPr>
        <p:spPr>
          <a:xfrm>
            <a:off x="7052240" y="1484785"/>
            <a:ext cx="875084" cy="461665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Technology demonstrated in relevant </a:t>
            </a:r>
            <a:r>
              <a:rPr lang="en-US" sz="800" dirty="0" err="1"/>
              <a:t>envir</a:t>
            </a:r>
            <a:r>
              <a:rPr lang="en-US" sz="800" dirty="0"/>
              <a:t>.   </a:t>
            </a:r>
          </a:p>
        </p:txBody>
      </p:sp>
      <p:sp>
        <p:nvSpPr>
          <p:cNvPr id="100" name="Tekstboks 99"/>
          <p:cNvSpPr txBox="1"/>
          <p:nvPr/>
        </p:nvSpPr>
        <p:spPr>
          <a:xfrm>
            <a:off x="7905961" y="1484785"/>
            <a:ext cx="875084" cy="461665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System proto-type demo in </a:t>
            </a:r>
            <a:r>
              <a:rPr lang="en-US" sz="800" dirty="0" err="1"/>
              <a:t>oper</a:t>
            </a:r>
            <a:r>
              <a:rPr lang="en-US" sz="800" dirty="0"/>
              <a:t>. </a:t>
            </a:r>
            <a:r>
              <a:rPr lang="en-US" sz="800" dirty="0" err="1"/>
              <a:t>envir</a:t>
            </a:r>
            <a:r>
              <a:rPr lang="en-US" sz="800" dirty="0"/>
              <a:t>.</a:t>
            </a:r>
          </a:p>
        </p:txBody>
      </p:sp>
      <p:sp>
        <p:nvSpPr>
          <p:cNvPr id="101" name="Tekstboks 100"/>
          <p:cNvSpPr txBox="1"/>
          <p:nvPr/>
        </p:nvSpPr>
        <p:spPr>
          <a:xfrm>
            <a:off x="8759683" y="1484785"/>
            <a:ext cx="875084" cy="461665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System completed and qualified</a:t>
            </a:r>
          </a:p>
        </p:txBody>
      </p:sp>
      <p:sp>
        <p:nvSpPr>
          <p:cNvPr id="107" name="Tekstboks 106"/>
          <p:cNvSpPr txBox="1"/>
          <p:nvPr/>
        </p:nvSpPr>
        <p:spPr>
          <a:xfrm>
            <a:off x="9613404" y="1484785"/>
            <a:ext cx="875084" cy="461665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Actual system proven in  </a:t>
            </a:r>
            <a:r>
              <a:rPr lang="en-US" sz="800" dirty="0" err="1"/>
              <a:t>ope</a:t>
            </a:r>
            <a:r>
              <a:rPr lang="en-US" sz="800" dirty="0"/>
              <a:t>-rational </a:t>
            </a:r>
            <a:r>
              <a:rPr lang="en-US" sz="800" dirty="0" err="1"/>
              <a:t>envir</a:t>
            </a:r>
            <a:r>
              <a:rPr lang="en-US" sz="800" dirty="0"/>
              <a:t>.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2783633" y="1196752"/>
            <a:ext cx="1707443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800" dirty="0"/>
              <a:t>Invention</a:t>
            </a:r>
          </a:p>
        </p:txBody>
      </p:sp>
      <p:sp>
        <p:nvSpPr>
          <p:cNvPr id="108" name="Tekstboks 107"/>
          <p:cNvSpPr txBox="1"/>
          <p:nvPr/>
        </p:nvSpPr>
        <p:spPr>
          <a:xfrm>
            <a:off x="4491076" y="1196752"/>
            <a:ext cx="1707443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Concept validation</a:t>
            </a:r>
          </a:p>
        </p:txBody>
      </p:sp>
      <p:sp>
        <p:nvSpPr>
          <p:cNvPr id="109" name="Tekstboks 108"/>
          <p:cNvSpPr txBox="1"/>
          <p:nvPr/>
        </p:nvSpPr>
        <p:spPr>
          <a:xfrm>
            <a:off x="6198518" y="1196752"/>
            <a:ext cx="853722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Prototyping</a:t>
            </a:r>
          </a:p>
        </p:txBody>
      </p:sp>
      <p:sp>
        <p:nvSpPr>
          <p:cNvPr id="110" name="Tekstboks 109"/>
          <p:cNvSpPr txBox="1"/>
          <p:nvPr/>
        </p:nvSpPr>
        <p:spPr>
          <a:xfrm>
            <a:off x="7052241" y="1196752"/>
            <a:ext cx="1707443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Pilot prod. and demonstration</a:t>
            </a:r>
          </a:p>
        </p:txBody>
      </p:sp>
      <p:sp>
        <p:nvSpPr>
          <p:cNvPr id="112" name="Tekstboks 111"/>
          <p:cNvSpPr txBox="1"/>
          <p:nvPr/>
        </p:nvSpPr>
        <p:spPr>
          <a:xfrm>
            <a:off x="9613404" y="1196752"/>
            <a:ext cx="853722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Expansion</a:t>
            </a:r>
          </a:p>
        </p:txBody>
      </p:sp>
      <p:sp>
        <p:nvSpPr>
          <p:cNvPr id="113" name="Tekstboks 112"/>
          <p:cNvSpPr txBox="1"/>
          <p:nvPr/>
        </p:nvSpPr>
        <p:spPr>
          <a:xfrm>
            <a:off x="8759683" y="1196752"/>
            <a:ext cx="853722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Market intro</a:t>
            </a:r>
          </a:p>
        </p:txBody>
      </p:sp>
      <p:sp>
        <p:nvSpPr>
          <p:cNvPr id="142" name="Tekstboks 141"/>
          <p:cNvSpPr txBox="1"/>
          <p:nvPr/>
        </p:nvSpPr>
        <p:spPr>
          <a:xfrm>
            <a:off x="3899756" y="4695528"/>
            <a:ext cx="4212468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</p:txBody>
      </p:sp>
      <p:sp>
        <p:nvSpPr>
          <p:cNvPr id="131" name="Tekstboks 130">
            <a:hlinkClick r:id="rId5">
              <a:snd r:embed="rId4" name="click.wav"/>
            </a:hlinkClick>
          </p:cNvPr>
          <p:cNvSpPr txBox="1"/>
          <p:nvPr/>
        </p:nvSpPr>
        <p:spPr>
          <a:xfrm>
            <a:off x="3899754" y="4253026"/>
            <a:ext cx="4212470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Societal Challenges</a:t>
            </a:r>
          </a:p>
        </p:txBody>
      </p:sp>
      <p:sp>
        <p:nvSpPr>
          <p:cNvPr id="133" name="Tekstboks 132">
            <a:hlinkClick r:id="rId6"/>
          </p:cNvPr>
          <p:cNvSpPr txBox="1"/>
          <p:nvPr/>
        </p:nvSpPr>
        <p:spPr>
          <a:xfrm>
            <a:off x="4727838" y="4797152"/>
            <a:ext cx="432059" cy="21544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800" b="1" dirty="0"/>
              <a:t>BIOE</a:t>
            </a:r>
          </a:p>
        </p:txBody>
      </p:sp>
      <p:sp>
        <p:nvSpPr>
          <p:cNvPr id="134" name="Tekstboks 133">
            <a:hlinkClick r:id="rId7"/>
          </p:cNvPr>
          <p:cNvSpPr txBox="1"/>
          <p:nvPr/>
        </p:nvSpPr>
        <p:spPr>
          <a:xfrm>
            <a:off x="4151763" y="4797152"/>
            <a:ext cx="432059" cy="21544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800" b="1" dirty="0"/>
              <a:t>HETH</a:t>
            </a:r>
          </a:p>
        </p:txBody>
      </p:sp>
      <p:sp>
        <p:nvSpPr>
          <p:cNvPr id="135" name="Tekstboks 134">
            <a:hlinkClick r:id="rId8"/>
          </p:cNvPr>
          <p:cNvSpPr txBox="1"/>
          <p:nvPr/>
        </p:nvSpPr>
        <p:spPr>
          <a:xfrm>
            <a:off x="5807958" y="4797152"/>
            <a:ext cx="432059" cy="21544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800" b="1" dirty="0"/>
              <a:t>TRP</a:t>
            </a:r>
          </a:p>
        </p:txBody>
      </p:sp>
      <p:sp>
        <p:nvSpPr>
          <p:cNvPr id="136" name="Tekstboks 135">
            <a:hlinkClick r:id="rId9"/>
          </p:cNvPr>
          <p:cNvSpPr txBox="1"/>
          <p:nvPr/>
        </p:nvSpPr>
        <p:spPr>
          <a:xfrm>
            <a:off x="5231894" y="4797152"/>
            <a:ext cx="432059" cy="21544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800" b="1" dirty="0"/>
              <a:t>ENGY</a:t>
            </a:r>
          </a:p>
        </p:txBody>
      </p:sp>
      <p:sp>
        <p:nvSpPr>
          <p:cNvPr id="137" name="Tekstboks 136">
            <a:hlinkClick r:id="rId10"/>
          </p:cNvPr>
          <p:cNvSpPr txBox="1"/>
          <p:nvPr/>
        </p:nvSpPr>
        <p:spPr>
          <a:xfrm>
            <a:off x="6384022" y="4797152"/>
            <a:ext cx="432059" cy="21544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800" b="1" dirty="0"/>
              <a:t>ENV</a:t>
            </a:r>
          </a:p>
        </p:txBody>
      </p:sp>
      <p:sp>
        <p:nvSpPr>
          <p:cNvPr id="138" name="Tekstboks 137">
            <a:hlinkClick r:id="rId11"/>
          </p:cNvPr>
          <p:cNvSpPr txBox="1"/>
          <p:nvPr/>
        </p:nvSpPr>
        <p:spPr>
          <a:xfrm>
            <a:off x="6960086" y="4797152"/>
            <a:ext cx="432059" cy="21544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800" b="1" dirty="0"/>
              <a:t>RSOC</a:t>
            </a:r>
          </a:p>
        </p:txBody>
      </p:sp>
      <p:sp>
        <p:nvSpPr>
          <p:cNvPr id="141" name="Tekstboks 140">
            <a:hlinkClick r:id="rId12"/>
          </p:cNvPr>
          <p:cNvSpPr txBox="1"/>
          <p:nvPr/>
        </p:nvSpPr>
        <p:spPr>
          <a:xfrm>
            <a:off x="7536150" y="4797152"/>
            <a:ext cx="432059" cy="21544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800" b="1" dirty="0"/>
              <a:t>SSOC</a:t>
            </a:r>
          </a:p>
        </p:txBody>
      </p:sp>
      <p:cxnSp>
        <p:nvCxnSpPr>
          <p:cNvPr id="10" name="Lige forbindelse 9"/>
          <p:cNvCxnSpPr/>
          <p:nvPr/>
        </p:nvCxnSpPr>
        <p:spPr>
          <a:xfrm>
            <a:off x="5879977" y="3717032"/>
            <a:ext cx="1962213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kstboks 144">
            <a:hlinkClick r:id="rId13"/>
          </p:cNvPr>
          <p:cNvSpPr txBox="1"/>
          <p:nvPr/>
        </p:nvSpPr>
        <p:spPr>
          <a:xfrm>
            <a:off x="8688289" y="3614828"/>
            <a:ext cx="585073" cy="246221"/>
          </a:xfrm>
          <a:prstGeom prst="rect">
            <a:avLst/>
          </a:prstGeom>
          <a:solidFill>
            <a:srgbClr val="0066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</a:rPr>
              <a:t>COSME</a:t>
            </a:r>
          </a:p>
        </p:txBody>
      </p:sp>
      <p:cxnSp>
        <p:nvCxnSpPr>
          <p:cNvPr id="14" name="Lige pilforbindelse 13"/>
          <p:cNvCxnSpPr/>
          <p:nvPr/>
        </p:nvCxnSpPr>
        <p:spPr>
          <a:xfrm flipV="1">
            <a:off x="2063552" y="3824754"/>
            <a:ext cx="0" cy="1044986"/>
          </a:xfrm>
          <a:prstGeom prst="straightConnector1">
            <a:avLst/>
          </a:prstGeom>
          <a:ln w="25400" cmpd="tri">
            <a:solidFill>
              <a:schemeClr val="tx1">
                <a:alpha val="8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kstboks 164">
            <a:hlinkClick r:id="rId14"/>
          </p:cNvPr>
          <p:cNvSpPr txBox="1"/>
          <p:nvPr/>
        </p:nvSpPr>
        <p:spPr>
          <a:xfrm>
            <a:off x="8616292" y="4797153"/>
            <a:ext cx="1872197" cy="43088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sz="1100" b="1" dirty="0"/>
              <a:t>Spreading Excellence and Widening Participation</a:t>
            </a:r>
          </a:p>
        </p:txBody>
      </p:sp>
      <p:sp>
        <p:nvSpPr>
          <p:cNvPr id="166" name="Tekstboks 165">
            <a:hlinkClick r:id="rId15"/>
          </p:cNvPr>
          <p:cNvSpPr txBox="1"/>
          <p:nvPr/>
        </p:nvSpPr>
        <p:spPr>
          <a:xfrm>
            <a:off x="8616292" y="5255622"/>
            <a:ext cx="1872197" cy="26161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sz="1100" b="1" dirty="0"/>
              <a:t>Science for and with Society</a:t>
            </a:r>
          </a:p>
        </p:txBody>
      </p:sp>
      <p:sp>
        <p:nvSpPr>
          <p:cNvPr id="167" name="Tekstboks 166">
            <a:hlinkClick r:id="rId16"/>
          </p:cNvPr>
          <p:cNvSpPr txBox="1"/>
          <p:nvPr/>
        </p:nvSpPr>
        <p:spPr>
          <a:xfrm>
            <a:off x="8616292" y="4509120"/>
            <a:ext cx="1872197" cy="26161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sz="1100" b="1" dirty="0"/>
              <a:t>Non-</a:t>
            </a:r>
            <a:r>
              <a:rPr lang="en-GB" sz="1100" b="1" dirty="0" err="1"/>
              <a:t>Nuc</a:t>
            </a:r>
            <a:r>
              <a:rPr lang="en-GB" sz="1100" b="1" dirty="0"/>
              <a:t>. direct JRC actions</a:t>
            </a:r>
          </a:p>
        </p:txBody>
      </p:sp>
      <p:sp>
        <p:nvSpPr>
          <p:cNvPr id="168" name="Tekstboks 167">
            <a:hlinkClick r:id="rId17"/>
          </p:cNvPr>
          <p:cNvSpPr txBox="1"/>
          <p:nvPr/>
        </p:nvSpPr>
        <p:spPr>
          <a:xfrm>
            <a:off x="8616292" y="5543654"/>
            <a:ext cx="1872197" cy="26161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sz="1100" b="1" dirty="0" err="1"/>
              <a:t>Euratom</a:t>
            </a:r>
            <a:endParaRPr lang="en-GB" sz="1100" b="1" dirty="0"/>
          </a:p>
        </p:txBody>
      </p:sp>
      <p:sp>
        <p:nvSpPr>
          <p:cNvPr id="5" name="Rektangel 4"/>
          <p:cNvSpPr/>
          <p:nvPr/>
        </p:nvSpPr>
        <p:spPr>
          <a:xfrm>
            <a:off x="2774623" y="2996952"/>
            <a:ext cx="1044116" cy="864096"/>
          </a:xfrm>
          <a:prstGeom prst="rect">
            <a:avLst/>
          </a:prstGeom>
          <a:solidFill>
            <a:srgbClr val="CC0000"/>
          </a:solidFill>
          <a:ln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Tekstboks 31">
            <a:hlinkClick r:id="rId18"/>
          </p:cNvPr>
          <p:cNvSpPr txBox="1"/>
          <p:nvPr/>
        </p:nvSpPr>
        <p:spPr>
          <a:xfrm>
            <a:off x="3359686" y="3047474"/>
            <a:ext cx="432059" cy="276999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>
                <a:solidFill>
                  <a:schemeClr val="bg1"/>
                </a:solidFill>
              </a:rPr>
              <a:t>FET</a:t>
            </a:r>
          </a:p>
        </p:txBody>
      </p:sp>
      <p:sp>
        <p:nvSpPr>
          <p:cNvPr id="157" name="Tekstboks 156">
            <a:hlinkClick r:id="rId19"/>
          </p:cNvPr>
          <p:cNvSpPr txBox="1"/>
          <p:nvPr/>
        </p:nvSpPr>
        <p:spPr>
          <a:xfrm>
            <a:off x="2855630" y="3047474"/>
            <a:ext cx="432059" cy="276999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>
                <a:solidFill>
                  <a:schemeClr val="bg1"/>
                </a:solidFill>
              </a:rPr>
              <a:t>ERC</a:t>
            </a:r>
          </a:p>
        </p:txBody>
      </p:sp>
      <p:sp>
        <p:nvSpPr>
          <p:cNvPr id="158" name="Tekstboks 157">
            <a:hlinkClick r:id="rId20"/>
          </p:cNvPr>
          <p:cNvSpPr txBox="1"/>
          <p:nvPr/>
        </p:nvSpPr>
        <p:spPr>
          <a:xfrm>
            <a:off x="3359686" y="3512041"/>
            <a:ext cx="432059" cy="276999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>
                <a:solidFill>
                  <a:schemeClr val="bg1"/>
                </a:solidFill>
              </a:rPr>
              <a:t>RI</a:t>
            </a:r>
          </a:p>
        </p:txBody>
      </p:sp>
      <p:sp>
        <p:nvSpPr>
          <p:cNvPr id="159" name="Tekstboks 158">
            <a:hlinkClick r:id="rId21"/>
          </p:cNvPr>
          <p:cNvSpPr txBox="1"/>
          <p:nvPr/>
        </p:nvSpPr>
        <p:spPr>
          <a:xfrm>
            <a:off x="2855630" y="3512041"/>
            <a:ext cx="432059" cy="276999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>
                <a:solidFill>
                  <a:schemeClr val="bg1"/>
                </a:solidFill>
              </a:rPr>
              <a:t>MC</a:t>
            </a:r>
          </a:p>
        </p:txBody>
      </p:sp>
      <p:sp>
        <p:nvSpPr>
          <p:cNvPr id="128" name="Rektangel 127">
            <a:hlinkClick r:id="rId22">
              <a:snd r:embed="rId4" name="click.wav"/>
            </a:hlinkClick>
          </p:cNvPr>
          <p:cNvSpPr/>
          <p:nvPr/>
        </p:nvSpPr>
        <p:spPr>
          <a:xfrm>
            <a:off x="2783632" y="2492896"/>
            <a:ext cx="1044116" cy="400110"/>
          </a:xfrm>
          <a:prstGeom prst="rect">
            <a:avLst/>
          </a:prstGeom>
          <a:solidFill>
            <a:srgbClr val="CC0000"/>
          </a:solidFill>
          <a:ln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/>
              <a:t>Excellent </a:t>
            </a:r>
          </a:p>
          <a:p>
            <a:pPr algn="ctr"/>
            <a:r>
              <a:rPr lang="da-DK" sz="1400" b="1" dirty="0"/>
              <a:t>Science</a:t>
            </a:r>
          </a:p>
        </p:txBody>
      </p:sp>
      <p:grpSp>
        <p:nvGrpSpPr>
          <p:cNvPr id="42" name="Gruppe 41"/>
          <p:cNvGrpSpPr/>
          <p:nvPr/>
        </p:nvGrpSpPr>
        <p:grpSpPr>
          <a:xfrm>
            <a:off x="2927648" y="4293096"/>
            <a:ext cx="720080" cy="864096"/>
            <a:chOff x="1331640" y="4005064"/>
            <a:chExt cx="720080" cy="864096"/>
          </a:xfrm>
        </p:grpSpPr>
        <p:sp>
          <p:nvSpPr>
            <p:cNvPr id="98" name="Tekstboks 97">
              <a:hlinkClick r:id="rId23"/>
            </p:cNvPr>
            <p:cNvSpPr txBox="1"/>
            <p:nvPr/>
          </p:nvSpPr>
          <p:spPr>
            <a:xfrm>
              <a:off x="1331640" y="4005064"/>
              <a:ext cx="720080" cy="24622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sysDash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/>
                <a:t>Art. 185</a:t>
              </a:r>
            </a:p>
          </p:txBody>
        </p:sp>
        <p:sp>
          <p:nvSpPr>
            <p:cNvPr id="103" name="Tekstboks 102">
              <a:hlinkClick r:id="rId24"/>
            </p:cNvPr>
            <p:cNvSpPr txBox="1"/>
            <p:nvPr/>
          </p:nvSpPr>
          <p:spPr>
            <a:xfrm>
              <a:off x="1331640" y="4319518"/>
              <a:ext cx="720080" cy="24622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sysDash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/>
                <a:t>EUREKA</a:t>
              </a:r>
            </a:p>
          </p:txBody>
        </p:sp>
        <p:sp>
          <p:nvSpPr>
            <p:cNvPr id="111" name="Tekstboks 110">
              <a:hlinkClick r:id="rId25"/>
            </p:cNvPr>
            <p:cNvSpPr txBox="1"/>
            <p:nvPr/>
          </p:nvSpPr>
          <p:spPr>
            <a:xfrm>
              <a:off x="1331640" y="4622939"/>
              <a:ext cx="720080" cy="24622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sysDash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/>
                <a:t>COST</a:t>
              </a:r>
            </a:p>
          </p:txBody>
        </p:sp>
      </p:grpSp>
      <p:sp>
        <p:nvSpPr>
          <p:cNvPr id="140" name="Tekstboks 139"/>
          <p:cNvSpPr txBox="1"/>
          <p:nvPr/>
        </p:nvSpPr>
        <p:spPr>
          <a:xfrm>
            <a:off x="2774623" y="2060849"/>
            <a:ext cx="7697689" cy="323165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</a:rPr>
              <a:t>National, Regional, Structural Funding, incl. Innovation Fund Denmark </a:t>
            </a:r>
          </a:p>
        </p:txBody>
      </p:sp>
      <p:sp>
        <p:nvSpPr>
          <p:cNvPr id="30" name="Tekstboks 29">
            <a:hlinkClick r:id="rId26">
              <a:snd r:embed="rId4" name="click.wav"/>
            </a:hlinkClick>
          </p:cNvPr>
          <p:cNvSpPr txBox="1"/>
          <p:nvPr/>
        </p:nvSpPr>
        <p:spPr>
          <a:xfrm>
            <a:off x="3899755" y="2492896"/>
            <a:ext cx="6567371" cy="400110"/>
          </a:xfrm>
          <a:prstGeom prst="rect">
            <a:avLst/>
          </a:prstGeom>
          <a:solidFill>
            <a:srgbClr val="0066CC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Industrial Leadership</a:t>
            </a:r>
          </a:p>
        </p:txBody>
      </p:sp>
      <p:sp>
        <p:nvSpPr>
          <p:cNvPr id="55" name="Tekstboks 54"/>
          <p:cNvSpPr txBox="1"/>
          <p:nvPr/>
        </p:nvSpPr>
        <p:spPr>
          <a:xfrm>
            <a:off x="3909868" y="2999274"/>
            <a:ext cx="4202357" cy="861774"/>
          </a:xfrm>
          <a:prstGeom prst="rect">
            <a:avLst/>
          </a:prstGeom>
          <a:solidFill>
            <a:srgbClr val="0066CC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14" name="Tekstboks 113">
            <a:hlinkClick r:id="rId27"/>
          </p:cNvPr>
          <p:cNvSpPr txBox="1"/>
          <p:nvPr/>
        </p:nvSpPr>
        <p:spPr>
          <a:xfrm>
            <a:off x="4799856" y="3287307"/>
            <a:ext cx="2429168" cy="246221"/>
          </a:xfrm>
          <a:prstGeom prst="rect">
            <a:avLst/>
          </a:prstGeom>
          <a:solidFill>
            <a:srgbClr val="0066CC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</a:rPr>
              <a:t>NT  /  AM  /  BT  /  AMP</a:t>
            </a:r>
          </a:p>
        </p:txBody>
      </p:sp>
      <p:sp>
        <p:nvSpPr>
          <p:cNvPr id="115" name="Tekstboks 114">
            <a:hlinkClick r:id="rId28"/>
          </p:cNvPr>
          <p:cNvSpPr txBox="1"/>
          <p:nvPr/>
        </p:nvSpPr>
        <p:spPr>
          <a:xfrm>
            <a:off x="4151784" y="3287307"/>
            <a:ext cx="484952" cy="246221"/>
          </a:xfrm>
          <a:prstGeom prst="rect">
            <a:avLst/>
          </a:prstGeom>
          <a:solidFill>
            <a:srgbClr val="0066CC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</a:rPr>
              <a:t>ICT</a:t>
            </a:r>
          </a:p>
        </p:txBody>
      </p:sp>
      <p:sp>
        <p:nvSpPr>
          <p:cNvPr id="125" name="Tekstboks 124">
            <a:hlinkClick r:id="rId29"/>
          </p:cNvPr>
          <p:cNvSpPr txBox="1"/>
          <p:nvPr/>
        </p:nvSpPr>
        <p:spPr>
          <a:xfrm>
            <a:off x="7392144" y="3287307"/>
            <a:ext cx="484952" cy="246221"/>
          </a:xfrm>
          <a:prstGeom prst="rect">
            <a:avLst/>
          </a:prstGeom>
          <a:solidFill>
            <a:srgbClr val="0066CC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</a:rPr>
              <a:t>SPC</a:t>
            </a:r>
          </a:p>
        </p:txBody>
      </p:sp>
      <p:sp>
        <p:nvSpPr>
          <p:cNvPr id="81" name="Tekstboks 80">
            <a:hlinkClick r:id="rId30"/>
          </p:cNvPr>
          <p:cNvSpPr txBox="1"/>
          <p:nvPr/>
        </p:nvSpPr>
        <p:spPr>
          <a:xfrm>
            <a:off x="8256241" y="2996953"/>
            <a:ext cx="2207581" cy="246221"/>
          </a:xfrm>
          <a:prstGeom prst="rect">
            <a:avLst/>
          </a:prstGeom>
          <a:solidFill>
            <a:srgbClr val="0066CC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Access to Risk Capital</a:t>
            </a:r>
          </a:p>
        </p:txBody>
      </p:sp>
      <p:grpSp>
        <p:nvGrpSpPr>
          <p:cNvPr id="43" name="Gruppe 42"/>
          <p:cNvGrpSpPr/>
          <p:nvPr/>
        </p:nvGrpSpPr>
        <p:grpSpPr>
          <a:xfrm>
            <a:off x="1415481" y="3284985"/>
            <a:ext cx="1224137" cy="2616101"/>
            <a:chOff x="-108520" y="3284984"/>
            <a:chExt cx="1224137" cy="2616101"/>
          </a:xfrm>
        </p:grpSpPr>
        <p:sp>
          <p:nvSpPr>
            <p:cNvPr id="164" name="Tekstboks 163"/>
            <p:cNvSpPr txBox="1"/>
            <p:nvPr/>
          </p:nvSpPr>
          <p:spPr>
            <a:xfrm>
              <a:off x="-108520" y="3284984"/>
              <a:ext cx="1224137" cy="2616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600" b="1" dirty="0"/>
                <a:t>The Call</a:t>
              </a:r>
            </a:p>
            <a:p>
              <a:pPr algn="ctr"/>
              <a:r>
                <a:rPr lang="da-DK" sz="1000" b="1" dirty="0"/>
                <a:t>(1-3 Years) </a:t>
              </a:r>
            </a:p>
            <a:p>
              <a:endParaRPr lang="da-DK" sz="1200" b="1" dirty="0"/>
            </a:p>
            <a:p>
              <a:pPr algn="ctr"/>
              <a:endParaRPr lang="en-US" sz="1400" b="1" dirty="0"/>
            </a:p>
            <a:p>
              <a:pPr algn="ctr"/>
              <a:endParaRPr lang="en-US" sz="1400" b="1" dirty="0"/>
            </a:p>
            <a:p>
              <a:pPr algn="ctr"/>
              <a:endParaRPr lang="en-US" sz="1400" b="1" dirty="0"/>
            </a:p>
            <a:p>
              <a:pPr algn="ctr"/>
              <a:endParaRPr lang="en-US" sz="1400" b="1" dirty="0"/>
            </a:p>
            <a:p>
              <a:pPr algn="ctr"/>
              <a:endParaRPr lang="en-US" sz="1400" b="1" dirty="0"/>
            </a:p>
            <a:p>
              <a:pPr algn="ctr"/>
              <a:endParaRPr lang="en-US" sz="1400" b="1" dirty="0"/>
            </a:p>
            <a:p>
              <a:pPr algn="ctr"/>
              <a:r>
                <a:rPr lang="en-US" sz="1200" b="1" dirty="0"/>
                <a:t>Partnerships</a:t>
              </a:r>
            </a:p>
            <a:p>
              <a:pPr algn="ctr"/>
              <a:r>
                <a:rPr lang="en-US" sz="1200" b="1" dirty="0"/>
                <a:t>Coordination</a:t>
              </a:r>
            </a:p>
            <a:p>
              <a:pPr algn="ctr"/>
              <a:r>
                <a:rPr lang="en-US" sz="1200" b="1" dirty="0"/>
                <a:t>Idea / Needs</a:t>
              </a:r>
            </a:p>
          </p:txBody>
        </p:sp>
        <p:sp>
          <p:nvSpPr>
            <p:cNvPr id="41" name="Tekstboks 40"/>
            <p:cNvSpPr txBox="1"/>
            <p:nvPr/>
          </p:nvSpPr>
          <p:spPr>
            <a:xfrm>
              <a:off x="251520" y="3789040"/>
              <a:ext cx="64807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000" dirty="0"/>
                <a:t>C          A</a:t>
              </a:r>
            </a:p>
            <a:p>
              <a:r>
                <a:rPr lang="da-DK" sz="1000" dirty="0"/>
                <a:t>o          d</a:t>
              </a:r>
            </a:p>
            <a:p>
              <a:r>
                <a:rPr lang="da-DK" sz="1000" dirty="0"/>
                <a:t>n          v</a:t>
              </a:r>
            </a:p>
            <a:p>
              <a:r>
                <a:rPr lang="da-DK" sz="1000" dirty="0"/>
                <a:t>t           o</a:t>
              </a:r>
            </a:p>
            <a:p>
              <a:r>
                <a:rPr lang="da-DK" sz="1000" dirty="0"/>
                <a:t>e          c</a:t>
              </a:r>
            </a:p>
            <a:p>
              <a:r>
                <a:rPr lang="da-DK" sz="1000" dirty="0"/>
                <a:t>n          a</a:t>
              </a:r>
            </a:p>
            <a:p>
              <a:r>
                <a:rPr lang="da-DK" sz="1000" dirty="0"/>
                <a:t>t           c</a:t>
              </a:r>
            </a:p>
            <a:p>
              <a:r>
                <a:rPr lang="da-DK" sz="1000" dirty="0"/>
                <a:t>            y </a:t>
              </a:r>
            </a:p>
          </p:txBody>
        </p:sp>
      </p:grpSp>
      <p:sp>
        <p:nvSpPr>
          <p:cNvPr id="90" name="Tekstboks 89">
            <a:hlinkClick r:id="rId31"/>
          </p:cNvPr>
          <p:cNvSpPr txBox="1"/>
          <p:nvPr/>
        </p:nvSpPr>
        <p:spPr>
          <a:xfrm>
            <a:off x="8256241" y="3326796"/>
            <a:ext cx="2207581" cy="246221"/>
          </a:xfrm>
          <a:prstGeom prst="rect">
            <a:avLst/>
          </a:prstGeom>
          <a:solidFill>
            <a:srgbClr val="0066CC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Innovation in SME ‘s </a:t>
            </a:r>
          </a:p>
        </p:txBody>
      </p:sp>
      <p:sp>
        <p:nvSpPr>
          <p:cNvPr id="146" name="Tekstboks 145">
            <a:hlinkClick r:id="rId32"/>
          </p:cNvPr>
          <p:cNvSpPr txBox="1"/>
          <p:nvPr/>
        </p:nvSpPr>
        <p:spPr>
          <a:xfrm>
            <a:off x="8256240" y="3614828"/>
            <a:ext cx="373930" cy="246221"/>
          </a:xfrm>
          <a:prstGeom prst="rect">
            <a:avLst/>
          </a:prstGeom>
          <a:solidFill>
            <a:srgbClr val="0066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</a:rPr>
              <a:t>€*</a:t>
            </a:r>
          </a:p>
        </p:txBody>
      </p:sp>
      <p:sp>
        <p:nvSpPr>
          <p:cNvPr id="93" name="Tekstboks 92">
            <a:hlinkClick r:id="rId33"/>
          </p:cNvPr>
          <p:cNvSpPr txBox="1"/>
          <p:nvPr/>
        </p:nvSpPr>
        <p:spPr>
          <a:xfrm>
            <a:off x="9336360" y="3614828"/>
            <a:ext cx="1135952" cy="246221"/>
          </a:xfrm>
          <a:prstGeom prst="rect">
            <a:avLst/>
          </a:prstGeom>
          <a:solidFill>
            <a:srgbClr val="0066CC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SME </a:t>
            </a:r>
            <a:r>
              <a:rPr lang="en-US" sz="1000" b="1" dirty="0" err="1">
                <a:solidFill>
                  <a:schemeClr val="bg1"/>
                </a:solidFill>
              </a:rPr>
              <a:t>Intrument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8" name="Tekstboks 117">
            <a:hlinkClick r:id="rId34"/>
          </p:cNvPr>
          <p:cNvSpPr txBox="1"/>
          <p:nvPr/>
        </p:nvSpPr>
        <p:spPr>
          <a:xfrm>
            <a:off x="7176115" y="3933057"/>
            <a:ext cx="3287707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Fast Track to Innovation </a:t>
            </a:r>
          </a:p>
        </p:txBody>
      </p:sp>
      <p:grpSp>
        <p:nvGrpSpPr>
          <p:cNvPr id="49" name="Gruppe 48"/>
          <p:cNvGrpSpPr/>
          <p:nvPr/>
        </p:nvGrpSpPr>
        <p:grpSpPr>
          <a:xfrm>
            <a:off x="2855640" y="5229201"/>
            <a:ext cx="4644504" cy="772343"/>
            <a:chOff x="1331640" y="5229200"/>
            <a:chExt cx="4644504" cy="772343"/>
          </a:xfrm>
        </p:grpSpPr>
        <p:sp>
          <p:nvSpPr>
            <p:cNvPr id="23" name="Rektangel 22"/>
            <p:cNvSpPr/>
            <p:nvPr/>
          </p:nvSpPr>
          <p:spPr>
            <a:xfrm>
              <a:off x="1331640" y="5229200"/>
              <a:ext cx="4644504" cy="772343"/>
            </a:xfrm>
            <a:prstGeom prst="rect">
              <a:avLst/>
            </a:prstGeom>
            <a:solidFill>
              <a:schemeClr val="bg1">
                <a:lumMod val="65000"/>
                <a:alpha val="32000"/>
              </a:scheme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6" name="Tekstboks 75">
              <a:hlinkClick r:id="rId35"/>
            </p:cNvPr>
            <p:cNvSpPr txBox="1"/>
            <p:nvPr/>
          </p:nvSpPr>
          <p:spPr>
            <a:xfrm>
              <a:off x="2411760" y="5654713"/>
              <a:ext cx="792088" cy="26161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  <a:prstDash val="sysDash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b="1" dirty="0"/>
                <a:t>ERA Net</a:t>
              </a:r>
            </a:p>
          </p:txBody>
        </p:sp>
        <p:sp>
          <p:nvSpPr>
            <p:cNvPr id="96" name="Tekstboks 95">
              <a:hlinkClick r:id="rId36"/>
            </p:cNvPr>
            <p:cNvSpPr txBox="1"/>
            <p:nvPr/>
          </p:nvSpPr>
          <p:spPr>
            <a:xfrm>
              <a:off x="1403648" y="5662988"/>
              <a:ext cx="864096" cy="26161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  <a:prstDash val="sysDash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b="1" dirty="0"/>
                <a:t>JPI</a:t>
              </a:r>
            </a:p>
          </p:txBody>
        </p:sp>
        <p:sp>
          <p:nvSpPr>
            <p:cNvPr id="105" name="Tekstboks 104">
              <a:hlinkClick r:id="rId37"/>
            </p:cNvPr>
            <p:cNvSpPr txBox="1"/>
            <p:nvPr/>
          </p:nvSpPr>
          <p:spPr>
            <a:xfrm>
              <a:off x="3347864" y="5661247"/>
              <a:ext cx="504056" cy="261610"/>
            </a:xfrm>
            <a:prstGeom prst="rect">
              <a:avLst/>
            </a:prstGeom>
            <a:solidFill>
              <a:srgbClr val="0066CC"/>
            </a:solidFill>
            <a:ln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b="1" dirty="0">
                  <a:solidFill>
                    <a:schemeClr val="bg1"/>
                  </a:solidFill>
                </a:rPr>
                <a:t>ETP*</a:t>
              </a:r>
            </a:p>
          </p:txBody>
        </p:sp>
        <p:sp>
          <p:nvSpPr>
            <p:cNvPr id="106" name="Tekstboks 105">
              <a:hlinkClick r:id="rId38"/>
            </p:cNvPr>
            <p:cNvSpPr txBox="1"/>
            <p:nvPr/>
          </p:nvSpPr>
          <p:spPr>
            <a:xfrm>
              <a:off x="4499992" y="5661248"/>
              <a:ext cx="1440160" cy="261610"/>
            </a:xfrm>
            <a:prstGeom prst="rect">
              <a:avLst/>
            </a:prstGeom>
            <a:solidFill>
              <a:srgbClr val="0066CC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b="1" dirty="0">
                  <a:solidFill>
                    <a:schemeClr val="bg1"/>
                  </a:solidFill>
                </a:rPr>
                <a:t>Joint Technology Ini.</a:t>
              </a:r>
            </a:p>
          </p:txBody>
        </p:sp>
        <p:sp>
          <p:nvSpPr>
            <p:cNvPr id="143" name="Rektangel 142"/>
            <p:cNvSpPr/>
            <p:nvPr/>
          </p:nvSpPr>
          <p:spPr>
            <a:xfrm>
              <a:off x="1403648" y="5265202"/>
              <a:ext cx="1809208" cy="324037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/>
                <a:t>Public-Public </a:t>
              </a:r>
              <a:r>
                <a:rPr lang="en-US" sz="1200" dirty="0"/>
                <a:t>Partnerships</a:t>
              </a:r>
            </a:p>
          </p:txBody>
        </p:sp>
        <p:sp>
          <p:nvSpPr>
            <p:cNvPr id="149" name="Rektangel 148">
              <a:hlinkClick r:id="rId39"/>
            </p:cNvPr>
            <p:cNvSpPr/>
            <p:nvPr/>
          </p:nvSpPr>
          <p:spPr>
            <a:xfrm>
              <a:off x="3347864" y="5265202"/>
              <a:ext cx="2592288" cy="324037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/>
                <a:t>Public-Private </a:t>
              </a:r>
              <a:r>
                <a:rPr lang="en-US" sz="1200" dirty="0"/>
                <a:t>Partnerships</a:t>
              </a:r>
            </a:p>
          </p:txBody>
        </p:sp>
        <p:sp>
          <p:nvSpPr>
            <p:cNvPr id="119" name="Tekstboks 118">
              <a:hlinkClick r:id="rId40"/>
            </p:cNvPr>
            <p:cNvSpPr txBox="1"/>
            <p:nvPr/>
          </p:nvSpPr>
          <p:spPr>
            <a:xfrm>
              <a:off x="3923928" y="5661248"/>
              <a:ext cx="504056" cy="261610"/>
            </a:xfrm>
            <a:prstGeom prst="rect">
              <a:avLst/>
            </a:prstGeom>
            <a:solidFill>
              <a:srgbClr val="0066CC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b="1" dirty="0">
                  <a:solidFill>
                    <a:schemeClr val="bg1"/>
                  </a:solidFill>
                </a:rPr>
                <a:t>EIP**</a:t>
              </a:r>
            </a:p>
          </p:txBody>
        </p:sp>
      </p:grpSp>
      <p:sp>
        <p:nvSpPr>
          <p:cNvPr id="85" name="Tekstboks 84">
            <a:hlinkClick r:id="rId41"/>
          </p:cNvPr>
          <p:cNvSpPr txBox="1"/>
          <p:nvPr/>
        </p:nvSpPr>
        <p:spPr>
          <a:xfrm>
            <a:off x="1559496" y="1340768"/>
            <a:ext cx="875084" cy="60016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100" b="1" dirty="0"/>
              <a:t>Technology Readiness Levels (TRL) </a:t>
            </a:r>
          </a:p>
        </p:txBody>
      </p:sp>
      <p:sp>
        <p:nvSpPr>
          <p:cNvPr id="8" name="Højrepil 7"/>
          <p:cNvSpPr/>
          <p:nvPr/>
        </p:nvSpPr>
        <p:spPr>
          <a:xfrm>
            <a:off x="2500110" y="1541984"/>
            <a:ext cx="274513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6" name="Ellipse 84"/>
          <p:cNvSpPr/>
          <p:nvPr/>
        </p:nvSpPr>
        <p:spPr>
          <a:xfrm>
            <a:off x="1956198" y="2578520"/>
            <a:ext cx="858929" cy="7660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€24 B</a:t>
            </a:r>
          </a:p>
        </p:txBody>
      </p:sp>
      <p:sp>
        <p:nvSpPr>
          <p:cNvPr id="116" name="Ellipse 103"/>
          <p:cNvSpPr/>
          <p:nvPr/>
        </p:nvSpPr>
        <p:spPr>
          <a:xfrm>
            <a:off x="4322243" y="2484333"/>
            <a:ext cx="864097" cy="8086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€17 B</a:t>
            </a:r>
          </a:p>
        </p:txBody>
      </p:sp>
      <p:sp>
        <p:nvSpPr>
          <p:cNvPr id="120" name="Ellipse 119"/>
          <p:cNvSpPr/>
          <p:nvPr/>
        </p:nvSpPr>
        <p:spPr>
          <a:xfrm rot="10800000" flipV="1">
            <a:off x="3791744" y="3912177"/>
            <a:ext cx="947430" cy="8333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€30 B</a:t>
            </a:r>
          </a:p>
        </p:txBody>
      </p:sp>
      <p:sp>
        <p:nvSpPr>
          <p:cNvPr id="121" name="Ellipse 120"/>
          <p:cNvSpPr/>
          <p:nvPr/>
        </p:nvSpPr>
        <p:spPr>
          <a:xfrm>
            <a:off x="9552390" y="3968134"/>
            <a:ext cx="479389" cy="280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dirty="0">
                <a:solidFill>
                  <a:schemeClr val="tx1"/>
                </a:solidFill>
              </a:rPr>
              <a:t>0.2</a:t>
            </a:r>
          </a:p>
        </p:txBody>
      </p:sp>
      <p:sp>
        <p:nvSpPr>
          <p:cNvPr id="122" name="Ellipse 120"/>
          <p:cNvSpPr/>
          <p:nvPr/>
        </p:nvSpPr>
        <p:spPr>
          <a:xfrm>
            <a:off x="8312537" y="4311242"/>
            <a:ext cx="479389" cy="280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dirty="0">
                <a:solidFill>
                  <a:schemeClr val="tx1"/>
                </a:solidFill>
              </a:rPr>
              <a:t>1,9</a:t>
            </a:r>
          </a:p>
        </p:txBody>
      </p:sp>
      <p:sp>
        <p:nvSpPr>
          <p:cNvPr id="123" name="Ellipse 120"/>
          <p:cNvSpPr/>
          <p:nvPr/>
        </p:nvSpPr>
        <p:spPr>
          <a:xfrm>
            <a:off x="10152006" y="4941538"/>
            <a:ext cx="479389" cy="280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dirty="0">
                <a:solidFill>
                  <a:schemeClr val="tx1"/>
                </a:solidFill>
              </a:rPr>
              <a:t>0.8</a:t>
            </a:r>
          </a:p>
        </p:txBody>
      </p:sp>
      <p:sp>
        <p:nvSpPr>
          <p:cNvPr id="124" name="Ellipse 120"/>
          <p:cNvSpPr/>
          <p:nvPr/>
        </p:nvSpPr>
        <p:spPr>
          <a:xfrm>
            <a:off x="8153160" y="5236893"/>
            <a:ext cx="479389" cy="280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dirty="0">
                <a:solidFill>
                  <a:schemeClr val="tx1"/>
                </a:solidFill>
              </a:rPr>
              <a:t>0.5</a:t>
            </a:r>
          </a:p>
        </p:txBody>
      </p:sp>
      <p:sp>
        <p:nvSpPr>
          <p:cNvPr id="126" name="Ellipse 120"/>
          <p:cNvSpPr/>
          <p:nvPr/>
        </p:nvSpPr>
        <p:spPr>
          <a:xfrm>
            <a:off x="9433036" y="5546920"/>
            <a:ext cx="479389" cy="280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dirty="0">
                <a:solidFill>
                  <a:schemeClr val="tx1"/>
                </a:solidFill>
              </a:rPr>
              <a:t>1,6</a:t>
            </a:r>
          </a:p>
        </p:txBody>
      </p:sp>
      <p:sp>
        <p:nvSpPr>
          <p:cNvPr id="127" name="Ellipse 120"/>
          <p:cNvSpPr/>
          <p:nvPr/>
        </p:nvSpPr>
        <p:spPr>
          <a:xfrm>
            <a:off x="9672617" y="6084255"/>
            <a:ext cx="479389" cy="280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dirty="0">
                <a:solidFill>
                  <a:schemeClr val="tx1"/>
                </a:solidFill>
              </a:rPr>
              <a:t>2,7</a:t>
            </a:r>
          </a:p>
        </p:txBody>
      </p:sp>
      <p:sp>
        <p:nvSpPr>
          <p:cNvPr id="102" name="Rectangle 29"/>
          <p:cNvSpPr/>
          <p:nvPr/>
        </p:nvSpPr>
        <p:spPr>
          <a:xfrm>
            <a:off x="103322" y="106193"/>
            <a:ext cx="526873" cy="49311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1731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116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6" grpId="0" animBg="1"/>
      <p:bldP spid="127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9796</TotalTime>
  <Words>261</Words>
  <Application>Microsoft Office PowerPoint</Application>
  <PresentationFormat>Widescreen</PresentationFormat>
  <Paragraphs>98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EU Funding for Research and Innovation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Søren E. Frandsen</dc:creator>
  <cp:lastModifiedBy>Trine Bergman</cp:lastModifiedBy>
  <cp:revision>104</cp:revision>
  <cp:lastPrinted>2017-02-27T07:19:23Z</cp:lastPrinted>
  <dcterms:created xsi:type="dcterms:W3CDTF">2017-02-17T08:47:21Z</dcterms:created>
  <dcterms:modified xsi:type="dcterms:W3CDTF">2017-03-28T10:25:23Z</dcterms:modified>
</cp:coreProperties>
</file>